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44" r:id="rId5"/>
    <p:sldMasterId id="2147483956" r:id="rId6"/>
  </p:sldMasterIdLst>
  <p:notesMasterIdLst>
    <p:notesMasterId r:id="rId22"/>
  </p:notesMasterIdLst>
  <p:handoutMasterIdLst>
    <p:handoutMasterId r:id="rId23"/>
  </p:handoutMasterIdLst>
  <p:sldIdLst>
    <p:sldId id="263" r:id="rId7"/>
    <p:sldId id="257" r:id="rId8"/>
    <p:sldId id="283" r:id="rId9"/>
    <p:sldId id="282" r:id="rId10"/>
    <p:sldId id="270" r:id="rId11"/>
    <p:sldId id="287" r:id="rId12"/>
    <p:sldId id="273" r:id="rId13"/>
    <p:sldId id="274" r:id="rId14"/>
    <p:sldId id="276" r:id="rId15"/>
    <p:sldId id="275" r:id="rId16"/>
    <p:sldId id="284" r:id="rId17"/>
    <p:sldId id="285" r:id="rId18"/>
    <p:sldId id="286" r:id="rId19"/>
    <p:sldId id="277" r:id="rId20"/>
    <p:sldId id="268" r:id="rId21"/>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E558"/>
    <a:srgbClr val="00825F"/>
    <a:srgbClr val="AB967C"/>
    <a:srgbClr val="5792C9"/>
    <a:srgbClr val="A81E3B"/>
    <a:srgbClr val="79B9CF"/>
    <a:srgbClr val="DDA63A"/>
    <a:srgbClr val="1A648C"/>
    <a:srgbClr val="EFA91F"/>
    <a:srgbClr val="EF7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9CD1C-511F-4E5F-A25A-114FDC15A5E2}" v="8" dt="2022-09-12T07:08:01.169"/>
    <p1510:client id="{90EE083C-CD7F-41CA-807A-E42175EF3F08}" v="3" dt="2022-09-12T06:47:23.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327" autoAdjust="0"/>
  </p:normalViewPr>
  <p:slideViewPr>
    <p:cSldViewPr>
      <p:cViewPr varScale="1">
        <p:scale>
          <a:sx n="83" d="100"/>
          <a:sy n="83" d="100"/>
        </p:scale>
        <p:origin x="643" y="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368"/>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ale" userId="0ab5cab3-0457-47c7-b0f5-fe055db6b7d8" providerId="ADAL" clId="{1F7614E5-F390-40B4-9F24-6B26118DC2C5}"/>
    <pc:docChg chg="modSld">
      <pc:chgData name="Chris Dale" userId="0ab5cab3-0457-47c7-b0f5-fe055db6b7d8" providerId="ADAL" clId="{1F7614E5-F390-40B4-9F24-6B26118DC2C5}" dt="2022-09-12T06:42:07.223" v="19" actId="1076"/>
      <pc:docMkLst>
        <pc:docMk/>
      </pc:docMkLst>
      <pc:sldChg chg="modSp mod">
        <pc:chgData name="Chris Dale" userId="0ab5cab3-0457-47c7-b0f5-fe055db6b7d8" providerId="ADAL" clId="{1F7614E5-F390-40B4-9F24-6B26118DC2C5}" dt="2022-09-12T06:39:54.772" v="5" actId="13822"/>
        <pc:sldMkLst>
          <pc:docMk/>
          <pc:sldMk cId="120517215" sldId="257"/>
        </pc:sldMkLst>
        <pc:picChg chg="mod">
          <ac:chgData name="Chris Dale" userId="0ab5cab3-0457-47c7-b0f5-fe055db6b7d8" providerId="ADAL" clId="{1F7614E5-F390-40B4-9F24-6B26118DC2C5}" dt="2022-09-12T06:39:47.450" v="4" actId="1076"/>
          <ac:picMkLst>
            <pc:docMk/>
            <pc:sldMk cId="120517215" sldId="257"/>
            <ac:picMk id="4" creationId="{9D2C218A-D432-4B4F-A3C6-53600A5392EB}"/>
          </ac:picMkLst>
        </pc:picChg>
        <pc:picChg chg="mod">
          <ac:chgData name="Chris Dale" userId="0ab5cab3-0457-47c7-b0f5-fe055db6b7d8" providerId="ADAL" clId="{1F7614E5-F390-40B4-9F24-6B26118DC2C5}" dt="2022-09-12T06:39:54.772" v="5" actId="13822"/>
          <ac:picMkLst>
            <pc:docMk/>
            <pc:sldMk cId="120517215" sldId="257"/>
            <ac:picMk id="6" creationId="{139B7441-0F7A-4091-8C89-560D15D0E88D}"/>
          </ac:picMkLst>
        </pc:picChg>
      </pc:sldChg>
      <pc:sldChg chg="modSp mod">
        <pc:chgData name="Chris Dale" userId="0ab5cab3-0457-47c7-b0f5-fe055db6b7d8" providerId="ADAL" clId="{1F7614E5-F390-40B4-9F24-6B26118DC2C5}" dt="2022-09-12T06:40:58.100" v="10" actId="1076"/>
        <pc:sldMkLst>
          <pc:docMk/>
          <pc:sldMk cId="1196993546" sldId="270"/>
        </pc:sldMkLst>
        <pc:picChg chg="mod">
          <ac:chgData name="Chris Dale" userId="0ab5cab3-0457-47c7-b0f5-fe055db6b7d8" providerId="ADAL" clId="{1F7614E5-F390-40B4-9F24-6B26118DC2C5}" dt="2022-09-12T06:40:58.100" v="10" actId="1076"/>
          <ac:picMkLst>
            <pc:docMk/>
            <pc:sldMk cId="1196993546" sldId="270"/>
            <ac:picMk id="4" creationId="{A3861BFE-5114-4926-8D84-E0EA853BC471}"/>
          </ac:picMkLst>
        </pc:picChg>
      </pc:sldChg>
      <pc:sldChg chg="modSp mod">
        <pc:chgData name="Chris Dale" userId="0ab5cab3-0457-47c7-b0f5-fe055db6b7d8" providerId="ADAL" clId="{1F7614E5-F390-40B4-9F24-6B26118DC2C5}" dt="2022-09-12T06:41:18.615" v="12" actId="1076"/>
        <pc:sldMkLst>
          <pc:docMk/>
          <pc:sldMk cId="2859400971" sldId="273"/>
        </pc:sldMkLst>
        <pc:spChg chg="mod">
          <ac:chgData name="Chris Dale" userId="0ab5cab3-0457-47c7-b0f5-fe055db6b7d8" providerId="ADAL" clId="{1F7614E5-F390-40B4-9F24-6B26118DC2C5}" dt="2022-09-12T06:41:18.615" v="12" actId="1076"/>
          <ac:spMkLst>
            <pc:docMk/>
            <pc:sldMk cId="2859400971" sldId="273"/>
            <ac:spMk id="2" creationId="{BF13C2C3-3C27-6748-B8C5-8E7FB4480433}"/>
          </ac:spMkLst>
        </pc:spChg>
      </pc:sldChg>
      <pc:sldChg chg="modSp mod">
        <pc:chgData name="Chris Dale" userId="0ab5cab3-0457-47c7-b0f5-fe055db6b7d8" providerId="ADAL" clId="{1F7614E5-F390-40B4-9F24-6B26118DC2C5}" dt="2022-09-12T06:41:28.680" v="13" actId="1076"/>
        <pc:sldMkLst>
          <pc:docMk/>
          <pc:sldMk cId="377585724" sldId="276"/>
        </pc:sldMkLst>
        <pc:spChg chg="mod">
          <ac:chgData name="Chris Dale" userId="0ab5cab3-0457-47c7-b0f5-fe055db6b7d8" providerId="ADAL" clId="{1F7614E5-F390-40B4-9F24-6B26118DC2C5}" dt="2022-09-12T06:41:28.680" v="13" actId="1076"/>
          <ac:spMkLst>
            <pc:docMk/>
            <pc:sldMk cId="377585724" sldId="276"/>
            <ac:spMk id="2" creationId="{BF13C2C3-3C27-6748-B8C5-8E7FB4480433}"/>
          </ac:spMkLst>
        </pc:spChg>
      </pc:sldChg>
      <pc:sldChg chg="modSp mod">
        <pc:chgData name="Chris Dale" userId="0ab5cab3-0457-47c7-b0f5-fe055db6b7d8" providerId="ADAL" clId="{1F7614E5-F390-40B4-9F24-6B26118DC2C5}" dt="2022-09-12T06:40:45.651" v="7" actId="14100"/>
        <pc:sldMkLst>
          <pc:docMk/>
          <pc:sldMk cId="1585143175" sldId="282"/>
        </pc:sldMkLst>
        <pc:picChg chg="mod">
          <ac:chgData name="Chris Dale" userId="0ab5cab3-0457-47c7-b0f5-fe055db6b7d8" providerId="ADAL" clId="{1F7614E5-F390-40B4-9F24-6B26118DC2C5}" dt="2022-09-12T06:40:45.651" v="7" actId="14100"/>
          <ac:picMkLst>
            <pc:docMk/>
            <pc:sldMk cId="1585143175" sldId="282"/>
            <ac:picMk id="5" creationId="{1AF7917C-D5AF-4D61-9D54-D2C1E33D4C78}"/>
          </ac:picMkLst>
        </pc:picChg>
        <pc:picChg chg="mod">
          <ac:chgData name="Chris Dale" userId="0ab5cab3-0457-47c7-b0f5-fe055db6b7d8" providerId="ADAL" clId="{1F7614E5-F390-40B4-9F24-6B26118DC2C5}" dt="2022-09-12T06:40:42.486" v="6" actId="14100"/>
          <ac:picMkLst>
            <pc:docMk/>
            <pc:sldMk cId="1585143175" sldId="282"/>
            <ac:picMk id="9" creationId="{96084ED8-9546-4309-9ED1-98348DABDB4B}"/>
          </ac:picMkLst>
        </pc:picChg>
      </pc:sldChg>
      <pc:sldChg chg="modSp mod">
        <pc:chgData name="Chris Dale" userId="0ab5cab3-0457-47c7-b0f5-fe055db6b7d8" providerId="ADAL" clId="{1F7614E5-F390-40B4-9F24-6B26118DC2C5}" dt="2022-09-12T06:41:51.734" v="16" actId="1076"/>
        <pc:sldMkLst>
          <pc:docMk/>
          <pc:sldMk cId="3439858224" sldId="285"/>
        </pc:sldMkLst>
        <pc:spChg chg="mod">
          <ac:chgData name="Chris Dale" userId="0ab5cab3-0457-47c7-b0f5-fe055db6b7d8" providerId="ADAL" clId="{1F7614E5-F390-40B4-9F24-6B26118DC2C5}" dt="2022-09-12T06:41:44.782" v="14" actId="1076"/>
          <ac:spMkLst>
            <pc:docMk/>
            <pc:sldMk cId="3439858224" sldId="285"/>
            <ac:spMk id="2" creationId="{BF13C2C3-3C27-6748-B8C5-8E7FB4480433}"/>
          </ac:spMkLst>
        </pc:spChg>
        <pc:spChg chg="mod">
          <ac:chgData name="Chris Dale" userId="0ab5cab3-0457-47c7-b0f5-fe055db6b7d8" providerId="ADAL" clId="{1F7614E5-F390-40B4-9F24-6B26118DC2C5}" dt="2022-09-12T06:41:51.734" v="16" actId="1076"/>
          <ac:spMkLst>
            <pc:docMk/>
            <pc:sldMk cId="3439858224" sldId="285"/>
            <ac:spMk id="9" creationId="{29A21F27-D05A-4FD6-9B01-EF4999E03447}"/>
          </ac:spMkLst>
        </pc:spChg>
      </pc:sldChg>
      <pc:sldChg chg="modSp mod">
        <pc:chgData name="Chris Dale" userId="0ab5cab3-0457-47c7-b0f5-fe055db6b7d8" providerId="ADAL" clId="{1F7614E5-F390-40B4-9F24-6B26118DC2C5}" dt="2022-09-12T06:42:07.223" v="19" actId="1076"/>
        <pc:sldMkLst>
          <pc:docMk/>
          <pc:sldMk cId="1537091409" sldId="286"/>
        </pc:sldMkLst>
        <pc:spChg chg="mod">
          <ac:chgData name="Chris Dale" userId="0ab5cab3-0457-47c7-b0f5-fe055db6b7d8" providerId="ADAL" clId="{1F7614E5-F390-40B4-9F24-6B26118DC2C5}" dt="2022-09-12T06:42:07.223" v="19" actId="1076"/>
          <ac:spMkLst>
            <pc:docMk/>
            <pc:sldMk cId="1537091409" sldId="286"/>
            <ac:spMk id="2" creationId="{BF13C2C3-3C27-6748-B8C5-8E7FB4480433}"/>
          </ac:spMkLst>
        </pc:spChg>
        <pc:spChg chg="mod">
          <ac:chgData name="Chris Dale" userId="0ab5cab3-0457-47c7-b0f5-fe055db6b7d8" providerId="ADAL" clId="{1F7614E5-F390-40B4-9F24-6B26118DC2C5}" dt="2022-09-12T06:42:01.672" v="18" actId="1076"/>
          <ac:spMkLst>
            <pc:docMk/>
            <pc:sldMk cId="1537091409" sldId="286"/>
            <ac:spMk id="3" creationId="{9C2F1E0B-3284-3849-950E-32EC44C1C236}"/>
          </ac:spMkLst>
        </pc:spChg>
      </pc:sldChg>
      <pc:sldChg chg="modSp mod">
        <pc:chgData name="Chris Dale" userId="0ab5cab3-0457-47c7-b0f5-fe055db6b7d8" providerId="ADAL" clId="{1F7614E5-F390-40B4-9F24-6B26118DC2C5}" dt="2022-09-12T06:41:13.529" v="11" actId="1076"/>
        <pc:sldMkLst>
          <pc:docMk/>
          <pc:sldMk cId="3077614485" sldId="287"/>
        </pc:sldMkLst>
        <pc:spChg chg="mod">
          <ac:chgData name="Chris Dale" userId="0ab5cab3-0457-47c7-b0f5-fe055db6b7d8" providerId="ADAL" clId="{1F7614E5-F390-40B4-9F24-6B26118DC2C5}" dt="2022-09-12T06:41:13.529" v="11" actId="1076"/>
          <ac:spMkLst>
            <pc:docMk/>
            <pc:sldMk cId="3077614485" sldId="287"/>
            <ac:spMk id="2" creationId="{BF13C2C3-3C27-6748-B8C5-8E7FB4480433}"/>
          </ac:spMkLst>
        </pc:spChg>
      </pc:sldChg>
    </pc:docChg>
  </pc:docChgLst>
  <pc:docChgLst>
    <pc:chgData name="Chris Dale" userId="0ab5cab3-0457-47c7-b0f5-fe055db6b7d8" providerId="ADAL" clId="{4629CD1C-511F-4E5F-A25A-114FDC15A5E2}"/>
    <pc:docChg chg="modSld">
      <pc:chgData name="Chris Dale" userId="0ab5cab3-0457-47c7-b0f5-fe055db6b7d8" providerId="ADAL" clId="{4629CD1C-511F-4E5F-A25A-114FDC15A5E2}" dt="2022-09-12T07:08:38.936" v="316" actId="20577"/>
      <pc:docMkLst>
        <pc:docMk/>
      </pc:docMkLst>
      <pc:sldChg chg="modSp mod">
        <pc:chgData name="Chris Dale" userId="0ab5cab3-0457-47c7-b0f5-fe055db6b7d8" providerId="ADAL" clId="{4629CD1C-511F-4E5F-A25A-114FDC15A5E2}" dt="2022-09-12T07:08:38.936" v="316" actId="20577"/>
        <pc:sldMkLst>
          <pc:docMk/>
          <pc:sldMk cId="2518539011" sldId="263"/>
        </pc:sldMkLst>
        <pc:spChg chg="mod">
          <ac:chgData name="Chris Dale" userId="0ab5cab3-0457-47c7-b0f5-fe055db6b7d8" providerId="ADAL" clId="{4629CD1C-511F-4E5F-A25A-114FDC15A5E2}" dt="2022-09-12T07:08:38.936" v="316" actId="20577"/>
          <ac:spMkLst>
            <pc:docMk/>
            <pc:sldMk cId="2518539011" sldId="263"/>
            <ac:spMk id="7" creationId="{00000000-0000-0000-0000-000000000000}"/>
          </ac:spMkLst>
        </pc:spChg>
      </pc:sldChg>
      <pc:sldChg chg="modSp mod">
        <pc:chgData name="Chris Dale" userId="0ab5cab3-0457-47c7-b0f5-fe055db6b7d8" providerId="ADAL" clId="{4629CD1C-511F-4E5F-A25A-114FDC15A5E2}" dt="2022-09-12T07:07:30.787" v="255" actId="20577"/>
        <pc:sldMkLst>
          <pc:docMk/>
          <pc:sldMk cId="2347412214" sldId="268"/>
        </pc:sldMkLst>
        <pc:spChg chg="mod">
          <ac:chgData name="Chris Dale" userId="0ab5cab3-0457-47c7-b0f5-fe055db6b7d8" providerId="ADAL" clId="{4629CD1C-511F-4E5F-A25A-114FDC15A5E2}" dt="2022-09-12T07:07:30.787" v="255" actId="20577"/>
          <ac:spMkLst>
            <pc:docMk/>
            <pc:sldMk cId="2347412214" sldId="268"/>
            <ac:spMk id="4" creationId="{31DA3A6F-A955-F6FF-AE14-25A3D4D84506}"/>
          </ac:spMkLst>
        </pc:spChg>
      </pc:sldChg>
    </pc:docChg>
  </pc:docChgLst>
  <pc:docChgLst>
    <pc:chgData name="Chris Dale" userId="0ab5cab3-0457-47c7-b0f5-fe055db6b7d8" providerId="ADAL" clId="{90EE083C-CD7F-41CA-807A-E42175EF3F08}"/>
    <pc:docChg chg="modSld">
      <pc:chgData name="Chris Dale" userId="0ab5cab3-0457-47c7-b0f5-fe055db6b7d8" providerId="ADAL" clId="{90EE083C-CD7F-41CA-807A-E42175EF3F08}" dt="2022-09-12T07:04:34.489" v="56" actId="1076"/>
      <pc:docMkLst>
        <pc:docMk/>
      </pc:docMkLst>
      <pc:sldChg chg="modSp mod">
        <pc:chgData name="Chris Dale" userId="0ab5cab3-0457-47c7-b0f5-fe055db6b7d8" providerId="ADAL" clId="{90EE083C-CD7F-41CA-807A-E42175EF3F08}" dt="2022-09-12T06:44:21.533" v="43" actId="20577"/>
        <pc:sldMkLst>
          <pc:docMk/>
          <pc:sldMk cId="2518539011" sldId="263"/>
        </pc:sldMkLst>
        <pc:spChg chg="mod">
          <ac:chgData name="Chris Dale" userId="0ab5cab3-0457-47c7-b0f5-fe055db6b7d8" providerId="ADAL" clId="{90EE083C-CD7F-41CA-807A-E42175EF3F08}" dt="2022-09-12T06:44:21.533" v="43" actId="20577"/>
          <ac:spMkLst>
            <pc:docMk/>
            <pc:sldMk cId="2518539011" sldId="263"/>
            <ac:spMk id="6" creationId="{00000000-0000-0000-0000-000000000000}"/>
          </ac:spMkLst>
        </pc:spChg>
      </pc:sldChg>
      <pc:sldChg chg="modSp mod">
        <pc:chgData name="Chris Dale" userId="0ab5cab3-0457-47c7-b0f5-fe055db6b7d8" providerId="ADAL" clId="{90EE083C-CD7F-41CA-807A-E42175EF3F08}" dt="2022-09-12T07:04:34.489" v="56" actId="1076"/>
        <pc:sldMkLst>
          <pc:docMk/>
          <pc:sldMk cId="377585724" sldId="276"/>
        </pc:sldMkLst>
        <pc:spChg chg="mod">
          <ac:chgData name="Chris Dale" userId="0ab5cab3-0457-47c7-b0f5-fe055db6b7d8" providerId="ADAL" clId="{90EE083C-CD7F-41CA-807A-E42175EF3F08}" dt="2022-09-12T07:04:24.776" v="55" actId="2710"/>
          <ac:spMkLst>
            <pc:docMk/>
            <pc:sldMk cId="377585724" sldId="276"/>
            <ac:spMk id="9" creationId="{9A04F7D7-D61B-473A-990C-A5CEE985805E}"/>
          </ac:spMkLst>
        </pc:spChg>
        <pc:picChg chg="mod">
          <ac:chgData name="Chris Dale" userId="0ab5cab3-0457-47c7-b0f5-fe055db6b7d8" providerId="ADAL" clId="{90EE083C-CD7F-41CA-807A-E42175EF3F08}" dt="2022-09-12T07:04:34.489" v="56" actId="1076"/>
          <ac:picMkLst>
            <pc:docMk/>
            <pc:sldMk cId="377585724" sldId="276"/>
            <ac:picMk id="10" creationId="{2CAFC3C0-93CB-4FD8-B6BE-CC0CFA58A28F}"/>
          </ac:picMkLst>
        </pc:picChg>
      </pc:sldChg>
      <pc:sldChg chg="modSp mod">
        <pc:chgData name="Chris Dale" userId="0ab5cab3-0457-47c7-b0f5-fe055db6b7d8" providerId="ADAL" clId="{90EE083C-CD7F-41CA-807A-E42175EF3F08}" dt="2022-09-12T07:01:08.648" v="47" actId="14100"/>
        <pc:sldMkLst>
          <pc:docMk/>
          <pc:sldMk cId="1585143175" sldId="282"/>
        </pc:sldMkLst>
        <pc:picChg chg="mod">
          <ac:chgData name="Chris Dale" userId="0ab5cab3-0457-47c7-b0f5-fe055db6b7d8" providerId="ADAL" clId="{90EE083C-CD7F-41CA-807A-E42175EF3F08}" dt="2022-09-12T07:00:59.335" v="44" actId="1076"/>
          <ac:picMkLst>
            <pc:docMk/>
            <pc:sldMk cId="1585143175" sldId="282"/>
            <ac:picMk id="5" creationId="{1AF7917C-D5AF-4D61-9D54-D2C1E33D4C78}"/>
          </ac:picMkLst>
        </pc:picChg>
        <pc:picChg chg="mod">
          <ac:chgData name="Chris Dale" userId="0ab5cab3-0457-47c7-b0f5-fe055db6b7d8" providerId="ADAL" clId="{90EE083C-CD7F-41CA-807A-E42175EF3F08}" dt="2022-09-12T07:01:08.648" v="47" actId="14100"/>
          <ac:picMkLst>
            <pc:docMk/>
            <pc:sldMk cId="1585143175" sldId="282"/>
            <ac:picMk id="9" creationId="{96084ED8-9546-4309-9ED1-98348DABDB4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12/09/2022</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12/09/2022</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3107424"/>
            <a:ext cx="12192000" cy="449180"/>
          </a:xfrm>
          <a:prstGeom prst="rect">
            <a:avLst/>
          </a:prstGeom>
          <a:noFill/>
        </p:spPr>
        <p:txBody>
          <a:bodyPr lIns="540000" tIns="46800" rIns="1224000" bIns="0" anchor="t" anchorCtr="0"/>
          <a:lstStyle>
            <a:lvl1pPr algn="l" defTabSz="878400">
              <a:defRPr sz="3800">
                <a:solidFill>
                  <a:schemeClr val="bg1"/>
                </a:solidFill>
              </a:defRPr>
            </a:lvl1pPr>
          </a:lstStyle>
          <a:p>
            <a:r>
              <a:rPr lang="en-US" dirty="0"/>
              <a:t>Click to edit Master title style </a:t>
            </a:r>
          </a:p>
        </p:txBody>
      </p:sp>
      <p:sp>
        <p:nvSpPr>
          <p:cNvPr id="5" name="Subtitle 2"/>
          <p:cNvSpPr>
            <a:spLocks noGrp="1"/>
          </p:cNvSpPr>
          <p:nvPr>
            <p:ph type="subTitle" idx="1" hasCustomPrompt="1"/>
          </p:nvPr>
        </p:nvSpPr>
        <p:spPr>
          <a:xfrm>
            <a:off x="-1200" y="3962400"/>
            <a:ext cx="12192000" cy="245913"/>
          </a:xfrm>
          <a:prstGeom prst="rect">
            <a:avLst/>
          </a:prstGeom>
        </p:spPr>
        <p:txBody>
          <a:bodyPr lIns="576000" tIns="0" rIns="2160000" anchor="t" anchorCtr="0"/>
          <a:lstStyle>
            <a:lvl1pPr marL="0" indent="0" algn="l">
              <a:buNone/>
              <a:defRPr sz="2200">
                <a:solidFill>
                  <a:srgbClr val="9FE5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 name="Connettore 1 2">
            <a:extLst>
              <a:ext uri="{FF2B5EF4-FFF2-40B4-BE49-F238E27FC236}">
                <a16:creationId xmlns:a16="http://schemas.microsoft.com/office/drawing/2014/main" id="{FF272CBB-D25A-D790-9891-DE794BCFDC54}"/>
              </a:ext>
            </a:extLst>
          </p:cNvPr>
          <p:cNvCxnSpPr/>
          <p:nvPr userDrawn="1"/>
        </p:nvCxnSpPr>
        <p:spPr>
          <a:xfrm>
            <a:off x="609600" y="5029200"/>
            <a:ext cx="815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4268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8067" y="766893"/>
            <a:ext cx="7120246" cy="296840"/>
          </a:xfrm>
          <a:prstGeom prst="rect">
            <a:avLst/>
          </a:prstGeom>
          <a:noFill/>
        </p:spPr>
        <p:txBody>
          <a:bodyPr vert="horz" lIns="540000" tIns="0" rIns="360000" bIns="45720" rtlCol="0" anchor="t" anchorCtr="0">
            <a:noAutofit/>
          </a:bodyPr>
          <a:lstStyle>
            <a:lvl1pPr>
              <a:defRPr sz="28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91400" y="1426800"/>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164641"/>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429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515884"/>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 name="Title Placeholder 1">
            <a:extLst>
              <a:ext uri="{FF2B5EF4-FFF2-40B4-BE49-F238E27FC236}">
                <a16:creationId xmlns:a16="http://schemas.microsoft.com/office/drawing/2014/main" id="{82605A2B-31D3-D696-9797-4C40A48FE4A4}"/>
              </a:ext>
            </a:extLst>
          </p:cNvPr>
          <p:cNvSpPr>
            <a:spLocks noGrp="1"/>
          </p:cNvSpPr>
          <p:nvPr>
            <p:ph type="title" hasCustomPrompt="1"/>
          </p:nvPr>
        </p:nvSpPr>
        <p:spPr>
          <a:xfrm>
            <a:off x="-8067" y="766893"/>
            <a:ext cx="7120246" cy="296840"/>
          </a:xfrm>
          <a:prstGeom prst="rect">
            <a:avLst/>
          </a:prstGeom>
          <a:noFill/>
        </p:spPr>
        <p:txBody>
          <a:bodyPr vert="horz" lIns="540000" tIns="0" rIns="360000" bIns="45720" rtlCol="0" anchor="t" anchorCtr="0">
            <a:noAutofit/>
          </a:bodyPr>
          <a:lstStyle>
            <a:lvl1pPr>
              <a:defRPr sz="2800" b="1">
                <a:solidFill>
                  <a:srgbClr val="00825F"/>
                </a:solidFill>
                <a:latin typeface="+mn-lt"/>
              </a:defRPr>
            </a:lvl1pPr>
          </a:lstStyle>
          <a:p>
            <a:r>
              <a:rPr lang="en-US" dirty="0"/>
              <a:t>Click to edit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2" name="Title Placeholder 1">
            <a:extLst>
              <a:ext uri="{FF2B5EF4-FFF2-40B4-BE49-F238E27FC236}">
                <a16:creationId xmlns:a16="http://schemas.microsoft.com/office/drawing/2014/main" id="{657F0A59-97BB-590A-AD87-AC0A7A0DB4CE}"/>
              </a:ext>
            </a:extLst>
          </p:cNvPr>
          <p:cNvSpPr txBox="1">
            <a:spLocks/>
          </p:cNvSpPr>
          <p:nvPr userDrawn="1"/>
        </p:nvSpPr>
        <p:spPr>
          <a:xfrm>
            <a:off x="-8067" y="766893"/>
            <a:ext cx="7120246" cy="2968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800" b="1" kern="1200">
                <a:solidFill>
                  <a:srgbClr val="00825F"/>
                </a:solidFill>
                <a:latin typeface="+mn-lt"/>
                <a:ea typeface="+mj-ea"/>
                <a:cs typeface="+mj-cs"/>
              </a:defRPr>
            </a:lvl1pPr>
          </a:lstStyle>
          <a:p>
            <a:r>
              <a:rPr lang="en-US"/>
              <a:t>Click to edit title</a:t>
            </a:r>
            <a:endParaRPr lang="en-US" dirty="0"/>
          </a:p>
        </p:txBody>
      </p:sp>
    </p:spTree>
    <p:extLst>
      <p:ext uri="{BB962C8B-B14F-4D97-AF65-F5344CB8AC3E}">
        <p14:creationId xmlns:p14="http://schemas.microsoft.com/office/powerpoint/2010/main" val="153816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
        <p:nvSpPr>
          <p:cNvPr id="2" name="Title Placeholder 1">
            <a:extLst>
              <a:ext uri="{FF2B5EF4-FFF2-40B4-BE49-F238E27FC236}">
                <a16:creationId xmlns:a16="http://schemas.microsoft.com/office/drawing/2014/main" id="{05998DC3-1E61-5C42-D010-CB0288DC72C8}"/>
              </a:ext>
            </a:extLst>
          </p:cNvPr>
          <p:cNvSpPr txBox="1">
            <a:spLocks/>
          </p:cNvSpPr>
          <p:nvPr userDrawn="1"/>
        </p:nvSpPr>
        <p:spPr>
          <a:xfrm>
            <a:off x="-8067" y="766893"/>
            <a:ext cx="7120246" cy="2968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800" b="1" kern="1200">
                <a:solidFill>
                  <a:srgbClr val="00825F"/>
                </a:solidFill>
                <a:latin typeface="+mn-lt"/>
                <a:ea typeface="+mj-ea"/>
                <a:cs typeface="+mj-cs"/>
              </a:defRPr>
            </a:lvl1pPr>
          </a:lstStyle>
          <a:p>
            <a:r>
              <a:rPr lang="en-US"/>
              <a:t>Click to edit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514600"/>
            <a:ext cx="12192000" cy="2210543"/>
          </a:xfrm>
          <a:prstGeom prst="rect">
            <a:avLst/>
          </a:prstGeom>
        </p:spPr>
        <p:txBody>
          <a:bodyPr lIns="2160000" tIns="46800" rIns="2160000" anchor="t"/>
          <a:lstStyle>
            <a:lvl1pPr algn="l">
              <a:defRPr sz="4400" baseline="0">
                <a:solidFill>
                  <a:srgbClr val="9FE558"/>
                </a:solidFill>
                <a:latin typeface="Georgia" charset="0"/>
                <a:ea typeface="Georgia" charset="0"/>
                <a:cs typeface="Georgia" charset="0"/>
              </a:defRPr>
            </a:lvl1pPr>
          </a:lstStyle>
          <a:p>
            <a:r>
              <a:rPr lang="en-US" dirty="0"/>
              <a:t>Click to edit </a:t>
            </a:r>
            <a:br>
              <a:rPr lang="en-US" dirty="0"/>
            </a:br>
            <a:r>
              <a:rPr lang="en-US" dirty="0"/>
              <a:t>Thank you</a:t>
            </a:r>
          </a:p>
        </p:txBody>
      </p:sp>
      <p:cxnSp>
        <p:nvCxnSpPr>
          <p:cNvPr id="3" name="Connettore 1 2">
            <a:extLst>
              <a:ext uri="{FF2B5EF4-FFF2-40B4-BE49-F238E27FC236}">
                <a16:creationId xmlns:a16="http://schemas.microsoft.com/office/drawing/2014/main" id="{D5F93603-D735-7C26-152C-0D033CDF2161}"/>
              </a:ext>
            </a:extLst>
          </p:cNvPr>
          <p:cNvCxnSpPr/>
          <p:nvPr userDrawn="1"/>
        </p:nvCxnSpPr>
        <p:spPr>
          <a:xfrm>
            <a:off x="609600" y="5029200"/>
            <a:ext cx="815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775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3352" y="233708"/>
            <a:ext cx="4176465" cy="963044"/>
          </a:xfrm>
          <a:prstGeom prst="rect">
            <a:avLst/>
          </a:prstGeom>
        </p:spPr>
      </p:pic>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9157" y="61200"/>
            <a:ext cx="3278571" cy="756000"/>
          </a:xfrm>
          <a:prstGeom prst="rect">
            <a:avLst/>
          </a:prstGeom>
        </p:spPr>
      </p:pic>
      <p:pic>
        <p:nvPicPr>
          <p:cNvPr id="5" name="Immagine 4">
            <a:extLst>
              <a:ext uri="{FF2B5EF4-FFF2-40B4-BE49-F238E27FC236}">
                <a16:creationId xmlns:a16="http://schemas.microsoft.com/office/drawing/2014/main" id="{E527637F-C62F-4BB1-3DC9-DD8D01540B7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407152"/>
            <a:ext cx="12192000" cy="1450848"/>
          </a:xfrm>
          <a:prstGeom prst="rect">
            <a:avLst/>
          </a:prstGeom>
        </p:spPr>
      </p:pic>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25143"/>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00825F"/>
                </a:solidFill>
              </a:rPr>
              <a:t>CPM Focus Group on Climate Change and Phytosanitary Issues (FG-CPPI)</a:t>
            </a:r>
          </a:p>
        </p:txBody>
      </p:sp>
      <p:sp>
        <p:nvSpPr>
          <p:cNvPr id="6" name="Text Placeholder 5">
            <a:extLst>
              <a:ext uri="{FF2B5EF4-FFF2-40B4-BE49-F238E27FC236}">
                <a16:creationId xmlns:a16="http://schemas.microsoft.com/office/drawing/2014/main" id="{6E3B611B-8139-0707-9100-7BDC742FA860}"/>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chemeClr val="bg1"/>
                </a:solidFill>
              </a:rPr>
              <a:t>London, 21 – 22 September 2022 | International Plant Health Conference</a:t>
            </a: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3352" y="233708"/>
            <a:ext cx="4176465" cy="963044"/>
          </a:xfrm>
          <a:prstGeom prst="rect">
            <a:avLst/>
          </a:prstGeom>
        </p:spPr>
      </p:pic>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4891116"/>
      </p:ext>
    </p:extLst>
  </p:cSld>
  <p:clrMap bg1="lt1" tx1="dk1" bg2="lt2" tx2="dk2" accent1="accent1" accent2="accent2" accent3="accent3" accent4="accent4" accent5="accent5" accent6="accent6" hlink="hlink" folHlink="folHlink"/>
  <p:sldLayoutIdLst>
    <p:sldLayoutId id="2147483958"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ao.org/3/cb3995en/cb3995en.pdf" TargetMode="Externa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ppc.int/en/publications/90486/"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cid:ii_l7q23du42"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89400" y="2286000"/>
            <a:ext cx="10210800" cy="889604"/>
          </a:xfrm>
        </p:spPr>
        <p:txBody>
          <a:bodyPr/>
          <a:lstStyle/>
          <a:p>
            <a:pPr algn="ctr"/>
            <a:r>
              <a:rPr lang="en-GB" sz="3200" dirty="0"/>
              <a:t>Coordinating Climate Change and Phytosanitary Issues at a Global Level</a:t>
            </a:r>
          </a:p>
        </p:txBody>
      </p:sp>
      <p:sp>
        <p:nvSpPr>
          <p:cNvPr id="7" name="Subtitle 6"/>
          <p:cNvSpPr>
            <a:spLocks noGrp="1"/>
          </p:cNvSpPr>
          <p:nvPr>
            <p:ph type="subTitle" idx="1"/>
          </p:nvPr>
        </p:nvSpPr>
        <p:spPr/>
        <p:txBody>
          <a:bodyPr/>
          <a:lstStyle/>
          <a:p>
            <a:r>
              <a:rPr lang="en-GB" dirty="0"/>
              <a:t>CPM Focus Group on Climate Change and Phytosanitary Issues</a:t>
            </a:r>
          </a:p>
          <a:p>
            <a:endParaRPr lang="en-GB"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990600" y="838200"/>
            <a:ext cx="3969327" cy="296840"/>
          </a:xfrm>
          <a:prstGeom prst="rect">
            <a:avLst/>
          </a:prstGeom>
        </p:spPr>
        <p:txBody>
          <a:bodyPr/>
          <a:lstStyle/>
          <a:p>
            <a:r>
              <a:rPr lang="it-IT" dirty="0"/>
              <a:t>FG-CCPI Action Plan</a:t>
            </a:r>
            <a:br>
              <a:rPr lang="it-IT" dirty="0"/>
            </a:br>
            <a:r>
              <a:rPr lang="it-IT" u="sng" dirty="0"/>
              <a:t>Priorities 2022-2023</a:t>
            </a:r>
            <a:endParaRPr lang="en-IT" u="sng" dirty="0"/>
          </a:p>
        </p:txBody>
      </p:sp>
      <p:sp>
        <p:nvSpPr>
          <p:cNvPr id="9" name="TextBox 8">
            <a:extLst>
              <a:ext uri="{FF2B5EF4-FFF2-40B4-BE49-F238E27FC236}">
                <a16:creationId xmlns:a16="http://schemas.microsoft.com/office/drawing/2014/main" id="{29A21F27-D05A-4FD6-9B01-EF4999E03447}"/>
              </a:ext>
            </a:extLst>
          </p:cNvPr>
          <p:cNvSpPr txBox="1"/>
          <p:nvPr/>
        </p:nvSpPr>
        <p:spPr>
          <a:xfrm>
            <a:off x="533400" y="2057400"/>
            <a:ext cx="4572000" cy="2554545"/>
          </a:xfrm>
          <a:prstGeom prst="rect">
            <a:avLst/>
          </a:prstGeom>
          <a:noFill/>
        </p:spPr>
        <p:txBody>
          <a:bodyPr wrap="square">
            <a:spAutoFit/>
          </a:bodyPr>
          <a:lstStyle/>
          <a:p>
            <a:pPr lvl="0"/>
            <a:r>
              <a:rPr lang="en-GB" sz="2000" b="1" dirty="0">
                <a:effectLst/>
                <a:ea typeface="MS Mincho" panose="02020609040205080304" pitchFamily="49" charset="-128"/>
              </a:rPr>
              <a:t>1. Raising awareness of the impacts of climate change on plant health</a:t>
            </a:r>
            <a:r>
              <a:rPr lang="en-US" sz="2000" b="1" dirty="0">
                <a:effectLst/>
                <a:ea typeface="MS Mincho" panose="02020609040205080304" pitchFamily="49" charset="-128"/>
              </a:rPr>
              <a:t> </a:t>
            </a:r>
            <a:r>
              <a:rPr lang="en-US" sz="2000" dirty="0">
                <a:effectLst/>
                <a:ea typeface="MS Mincho" panose="02020609040205080304" pitchFamily="49" charset="-128"/>
              </a:rPr>
              <a:t>through increasing CPM wide understanding</a:t>
            </a:r>
            <a:r>
              <a:rPr lang="en-US" sz="2000" b="1" dirty="0">
                <a:effectLst/>
                <a:ea typeface="MS Mincho" panose="02020609040205080304" pitchFamily="49" charset="-128"/>
              </a:rPr>
              <a:t> </a:t>
            </a:r>
            <a:r>
              <a:rPr lang="en-US" sz="2000" dirty="0">
                <a:effectLst/>
                <a:ea typeface="MS Mincho" panose="02020609040205080304" pitchFamily="49" charset="-128"/>
              </a:rPr>
              <a:t>of how climate change may increase of the potential movement and spread of pests through </a:t>
            </a:r>
            <a:r>
              <a:rPr lang="en-US" sz="2000" b="1" dirty="0">
                <a:effectLst/>
                <a:ea typeface="MS Mincho" panose="02020609040205080304" pitchFamily="49" charset="-128"/>
              </a:rPr>
              <a:t>webinars and special sessions </a:t>
            </a:r>
            <a:r>
              <a:rPr lang="en-US" sz="2000" dirty="0">
                <a:effectLst/>
                <a:ea typeface="MS Mincho" panose="02020609040205080304" pitchFamily="49" charset="-128"/>
              </a:rPr>
              <a:t>involving CPM, RPPOs and NPPOs.</a:t>
            </a:r>
            <a:endParaRPr lang="en-GB" sz="2000" dirty="0">
              <a:effectLst/>
              <a:ea typeface="MS Mincho" panose="02020609040205080304" pitchFamily="49" charset="-128"/>
            </a:endParaRPr>
          </a:p>
          <a:p>
            <a:pPr algn="just">
              <a:spcAft>
                <a:spcPts val="900"/>
              </a:spcAft>
              <a:tabLst>
                <a:tab pos="228600" algn="l"/>
                <a:tab pos="457200" algn="l"/>
              </a:tabLst>
            </a:pPr>
            <a:endParaRPr lang="en-AU" sz="2000" dirty="0">
              <a:effectLst/>
              <a:latin typeface="Times New Roman" panose="02020603050405020304" pitchFamily="18" charset="0"/>
              <a:ea typeface="Times" panose="02020603050405020304" pitchFamily="18" charset="0"/>
            </a:endParaRPr>
          </a:p>
        </p:txBody>
      </p:sp>
      <p:pic>
        <p:nvPicPr>
          <p:cNvPr id="17" name="Picture 16">
            <a:extLst>
              <a:ext uri="{FF2B5EF4-FFF2-40B4-BE49-F238E27FC236}">
                <a16:creationId xmlns:a16="http://schemas.microsoft.com/office/drawing/2014/main" id="{F94C6763-7A3B-4E5D-8027-C7D4E4273F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0" y="497732"/>
            <a:ext cx="3657600" cy="3881336"/>
          </a:xfrm>
          <a:prstGeom prst="rect">
            <a:avLst/>
          </a:prstGeom>
        </p:spPr>
        <p:style>
          <a:lnRef idx="2">
            <a:schemeClr val="dk1"/>
          </a:lnRef>
          <a:fillRef idx="1">
            <a:schemeClr val="lt1"/>
          </a:fillRef>
          <a:effectRef idx="0">
            <a:schemeClr val="dk1"/>
          </a:effectRef>
          <a:fontRef idx="minor">
            <a:schemeClr val="dk1"/>
          </a:fontRef>
        </p:style>
      </p:pic>
      <p:pic>
        <p:nvPicPr>
          <p:cNvPr id="15" name="Picture 14">
            <a:extLst>
              <a:ext uri="{FF2B5EF4-FFF2-40B4-BE49-F238E27FC236}">
                <a16:creationId xmlns:a16="http://schemas.microsoft.com/office/drawing/2014/main" id="{E013EC6F-4EDB-4153-A24B-3BCE8D076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2590800"/>
            <a:ext cx="4667656" cy="342899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4520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861364" y="990600"/>
            <a:ext cx="4807528" cy="435559"/>
          </a:xfrm>
          <a:prstGeom prst="rect">
            <a:avLst/>
          </a:prstGeom>
        </p:spPr>
        <p:txBody>
          <a:bodyPr/>
          <a:lstStyle/>
          <a:p>
            <a:r>
              <a:rPr lang="it-IT" dirty="0"/>
              <a:t>FG-CCPI Action Plan </a:t>
            </a:r>
            <a:br>
              <a:rPr lang="it-IT" dirty="0"/>
            </a:br>
            <a:r>
              <a:rPr lang="it-IT" u="sng" dirty="0"/>
              <a:t>Priorities 2022-2023</a:t>
            </a:r>
            <a:endParaRPr lang="en-IT" dirty="0"/>
          </a:p>
        </p:txBody>
      </p:sp>
      <p:sp>
        <p:nvSpPr>
          <p:cNvPr id="9" name="TextBox 8">
            <a:extLst>
              <a:ext uri="{FF2B5EF4-FFF2-40B4-BE49-F238E27FC236}">
                <a16:creationId xmlns:a16="http://schemas.microsoft.com/office/drawing/2014/main" id="{29A21F27-D05A-4FD6-9B01-EF4999E03447}"/>
              </a:ext>
            </a:extLst>
          </p:cNvPr>
          <p:cNvSpPr txBox="1"/>
          <p:nvPr/>
        </p:nvSpPr>
        <p:spPr>
          <a:xfrm>
            <a:off x="457200" y="2415558"/>
            <a:ext cx="6172200" cy="1631216"/>
          </a:xfrm>
          <a:prstGeom prst="rect">
            <a:avLst/>
          </a:prstGeom>
          <a:noFill/>
        </p:spPr>
        <p:txBody>
          <a:bodyPr wrap="square">
            <a:spAutoFit/>
          </a:bodyPr>
          <a:lstStyle/>
          <a:p>
            <a:pPr lvl="0"/>
            <a:r>
              <a:rPr lang="en-GB" sz="2000" dirty="0">
                <a:effectLst/>
                <a:ea typeface="MS Mincho" panose="02020609040205080304" pitchFamily="49" charset="-128"/>
              </a:rPr>
              <a:t>2. Exploring opportunities to </a:t>
            </a:r>
            <a:r>
              <a:rPr lang="en-GB" sz="2000" b="1" dirty="0">
                <a:effectLst/>
                <a:ea typeface="MS Mincho" panose="02020609040205080304" pitchFamily="49" charset="-128"/>
              </a:rPr>
              <a:t>enhance IPPC National and Regional reporting systems </a:t>
            </a:r>
            <a:r>
              <a:rPr lang="en-GB" sz="2000" dirty="0">
                <a:effectLst/>
                <a:ea typeface="MS Mincho" panose="02020609040205080304" pitchFamily="49" charset="-128"/>
              </a:rPr>
              <a:t>to </a:t>
            </a:r>
            <a:r>
              <a:rPr lang="en-GB" sz="2000" b="1" dirty="0">
                <a:effectLst/>
                <a:ea typeface="MS Mincho" panose="02020609040205080304" pitchFamily="49" charset="-128"/>
              </a:rPr>
              <a:t>identify and share climate change information</a:t>
            </a:r>
            <a:r>
              <a:rPr lang="en-GB" sz="2000" dirty="0">
                <a:effectLst/>
                <a:ea typeface="MS Mincho" panose="02020609040205080304" pitchFamily="49" charset="-128"/>
              </a:rPr>
              <a:t> relating to changes in pest distributions, host range, and adaptability of pests and host plants.</a:t>
            </a:r>
            <a:endParaRPr lang="en-GB" sz="2000" b="1" dirty="0">
              <a:ea typeface="MS Mincho" panose="02020609040205080304" pitchFamily="49" charset="-128"/>
            </a:endParaRPr>
          </a:p>
        </p:txBody>
      </p:sp>
      <p:pic>
        <p:nvPicPr>
          <p:cNvPr id="4" name="Picture 3">
            <a:extLst>
              <a:ext uri="{FF2B5EF4-FFF2-40B4-BE49-F238E27FC236}">
                <a16:creationId xmlns:a16="http://schemas.microsoft.com/office/drawing/2014/main" id="{773F1A93-F603-4695-80B1-3B14F4F95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91858" y="457200"/>
            <a:ext cx="3296356" cy="4724400"/>
          </a:xfrm>
          <a:prstGeom prst="rect">
            <a:avLst/>
          </a:prstGeom>
        </p:spPr>
        <p:style>
          <a:lnRef idx="2">
            <a:schemeClr val="dk1"/>
          </a:lnRef>
          <a:fillRef idx="1">
            <a:schemeClr val="lt1"/>
          </a:fillRef>
          <a:effectRef idx="0">
            <a:schemeClr val="dk1"/>
          </a:effectRef>
          <a:fontRef idx="minor">
            <a:schemeClr val="dk1"/>
          </a:fontRef>
        </p:style>
      </p:pic>
      <p:pic>
        <p:nvPicPr>
          <p:cNvPr id="6" name="Picture 5">
            <a:extLst>
              <a:ext uri="{FF2B5EF4-FFF2-40B4-BE49-F238E27FC236}">
                <a16:creationId xmlns:a16="http://schemas.microsoft.com/office/drawing/2014/main" id="{C1DA6D3E-9DA3-46B7-8796-D6BC0D913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600" y="1600200"/>
            <a:ext cx="3276600" cy="46482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9417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533400" y="837286"/>
            <a:ext cx="4267200" cy="740359"/>
          </a:xfrm>
          <a:prstGeom prst="rect">
            <a:avLst/>
          </a:prstGeom>
        </p:spPr>
        <p:txBody>
          <a:bodyPr/>
          <a:lstStyle/>
          <a:p>
            <a:r>
              <a:rPr lang="it-IT" dirty="0"/>
              <a:t>FG-CCPI Action Plan </a:t>
            </a:r>
            <a:br>
              <a:rPr lang="it-IT" dirty="0"/>
            </a:br>
            <a:r>
              <a:rPr lang="it-IT" u="sng" dirty="0"/>
              <a:t>Priorities 2022-2023</a:t>
            </a:r>
            <a:endParaRPr lang="en-IT" u="sng" dirty="0"/>
          </a:p>
        </p:txBody>
      </p:sp>
      <p:sp>
        <p:nvSpPr>
          <p:cNvPr id="9" name="TextBox 8">
            <a:extLst>
              <a:ext uri="{FF2B5EF4-FFF2-40B4-BE49-F238E27FC236}">
                <a16:creationId xmlns:a16="http://schemas.microsoft.com/office/drawing/2014/main" id="{29A21F27-D05A-4FD6-9B01-EF4999E03447}"/>
              </a:ext>
            </a:extLst>
          </p:cNvPr>
          <p:cNvSpPr txBox="1"/>
          <p:nvPr/>
        </p:nvSpPr>
        <p:spPr>
          <a:xfrm>
            <a:off x="609600" y="2107755"/>
            <a:ext cx="3429000" cy="1938992"/>
          </a:xfrm>
          <a:prstGeom prst="rect">
            <a:avLst/>
          </a:prstGeom>
          <a:noFill/>
        </p:spPr>
        <p:txBody>
          <a:bodyPr wrap="square">
            <a:spAutoFit/>
          </a:bodyPr>
          <a:lstStyle/>
          <a:p>
            <a:r>
              <a:rPr lang="en-GB" sz="2000" dirty="0">
                <a:ea typeface="MS Mincho" panose="02020609040205080304" pitchFamily="49" charset="-128"/>
              </a:rPr>
              <a:t>3. Developing a </a:t>
            </a:r>
            <a:r>
              <a:rPr lang="en-GB" sz="2000" b="1" dirty="0">
                <a:ea typeface="MS Mincho" panose="02020609040205080304" pitchFamily="49" charset="-128"/>
              </a:rPr>
              <a:t>‘Climate Change Impacts on Plant Health’ webpage </a:t>
            </a:r>
            <a:r>
              <a:rPr lang="en-GB" sz="2000" dirty="0">
                <a:ea typeface="MS Mincho" panose="02020609040205080304" pitchFamily="49" charset="-128"/>
              </a:rPr>
              <a:t>on the IPP as a repository of all FG-CCPI related materials and resources.</a:t>
            </a:r>
            <a:endParaRPr lang="en-AU" sz="2000" dirty="0">
              <a:effectLst/>
              <a:latin typeface="Times New Roman" panose="02020603050405020304" pitchFamily="18" charset="0"/>
              <a:ea typeface="Times" panose="02020603050405020304" pitchFamily="18" charset="0"/>
            </a:endParaRPr>
          </a:p>
        </p:txBody>
      </p:sp>
      <p:pic>
        <p:nvPicPr>
          <p:cNvPr id="4" name="Picture 3">
            <a:extLst>
              <a:ext uri="{FF2B5EF4-FFF2-40B4-BE49-F238E27FC236}">
                <a16:creationId xmlns:a16="http://schemas.microsoft.com/office/drawing/2014/main" id="{9F53B173-833B-41A9-B12D-6613633BDE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3739" y="685800"/>
            <a:ext cx="4525861" cy="3978694"/>
          </a:xfrm>
          <a:prstGeom prst="rect">
            <a:avLst/>
          </a:prstGeom>
        </p:spPr>
        <p:style>
          <a:lnRef idx="2">
            <a:schemeClr val="dk1"/>
          </a:lnRef>
          <a:fillRef idx="1">
            <a:schemeClr val="lt1"/>
          </a:fillRef>
          <a:effectRef idx="0">
            <a:schemeClr val="dk1"/>
          </a:effectRef>
          <a:fontRef idx="minor">
            <a:schemeClr val="dk1"/>
          </a:fontRef>
        </p:style>
      </p:pic>
      <p:pic>
        <p:nvPicPr>
          <p:cNvPr id="5" name="Picture 4">
            <a:extLst>
              <a:ext uri="{FF2B5EF4-FFF2-40B4-BE49-F238E27FC236}">
                <a16:creationId xmlns:a16="http://schemas.microsoft.com/office/drawing/2014/main" id="{B9C6A8E2-DA37-4DD1-A555-BECF5BE19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2057400"/>
            <a:ext cx="4648200" cy="397869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3985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229649" y="1987780"/>
            <a:ext cx="4876800" cy="3558741"/>
          </a:xfrm>
        </p:spPr>
        <p:txBody>
          <a:bodyPr/>
          <a:lstStyle/>
          <a:p>
            <a:pPr lvl="0">
              <a:lnSpc>
                <a:spcPct val="100000"/>
              </a:lnSpc>
            </a:pPr>
            <a:r>
              <a:rPr lang="nl-NL" sz="2000" b="1" dirty="0">
                <a:effectLst/>
                <a:ea typeface="MS Mincho" panose="02020609040205080304" pitchFamily="49" charset="-128"/>
                <a:cs typeface="Times New Roman" panose="02020603050405020304" pitchFamily="18" charset="0"/>
              </a:rPr>
              <a:t>4. Enhancing the evaluation and management of risks of climate change to plant health</a:t>
            </a:r>
            <a:r>
              <a:rPr lang="en-US" sz="2000" b="1" dirty="0">
                <a:effectLst/>
                <a:ea typeface="MS Mincho" panose="02020609040205080304" pitchFamily="49" charset="-128"/>
                <a:cs typeface="Times New Roman" panose="02020603050405020304" pitchFamily="18" charset="0"/>
              </a:rPr>
              <a:t> </a:t>
            </a:r>
            <a:r>
              <a:rPr lang="en-US" sz="2000" dirty="0">
                <a:effectLst/>
                <a:ea typeface="MS Mincho" panose="02020609040205080304" pitchFamily="49" charset="-128"/>
                <a:cs typeface="Times New Roman" panose="02020603050405020304" pitchFamily="18" charset="0"/>
              </a:rPr>
              <a:t>to incorporate climate change factors into the traditional Pest Risk Analysis (PRA) processes</a:t>
            </a:r>
            <a:r>
              <a:rPr lang="en-US" dirty="0">
                <a:ea typeface="MS Mincho" panose="02020609040205080304" pitchFamily="49" charset="-128"/>
                <a:cs typeface="Times New Roman" panose="02020603050405020304" pitchFamily="18" charset="0"/>
              </a:rPr>
              <a:t> </a:t>
            </a:r>
            <a:r>
              <a:rPr lang="en-US" sz="2000" dirty="0">
                <a:effectLst/>
                <a:ea typeface="MS Mincho" panose="02020609040205080304" pitchFamily="49" charset="-128"/>
                <a:cs typeface="Times New Roman" panose="02020603050405020304" pitchFamily="18" charset="0"/>
              </a:rPr>
              <a:t>and investigating opportunities to incorporate climate change considerations in existing pest surveillance systems and practices.</a:t>
            </a:r>
            <a:endParaRPr lang="en-US" sz="2000" i="1" dirty="0">
              <a:solidFill>
                <a:srgbClr val="FF0000"/>
              </a:solidFill>
              <a:effectLst/>
              <a:ea typeface="MS Mincho" panose="02020609040205080304"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579897" y="838200"/>
            <a:ext cx="4176304" cy="762000"/>
          </a:xfrm>
          <a:prstGeom prst="rect">
            <a:avLst/>
          </a:prstGeom>
        </p:spPr>
        <p:txBody>
          <a:bodyPr/>
          <a:lstStyle/>
          <a:p>
            <a:r>
              <a:rPr lang="it-IT" dirty="0"/>
              <a:t>FG-CCPI Action Plan</a:t>
            </a:r>
            <a:br>
              <a:rPr lang="it-IT" dirty="0"/>
            </a:br>
            <a:r>
              <a:rPr lang="it-IT" u="sng" dirty="0"/>
              <a:t>Priorities 2022-2023</a:t>
            </a:r>
            <a:endParaRPr lang="en-IT" u="sng" dirty="0"/>
          </a:p>
        </p:txBody>
      </p:sp>
      <p:pic>
        <p:nvPicPr>
          <p:cNvPr id="5" name="Picture 4">
            <a:extLst>
              <a:ext uri="{FF2B5EF4-FFF2-40B4-BE49-F238E27FC236}">
                <a16:creationId xmlns:a16="http://schemas.microsoft.com/office/drawing/2014/main" id="{26BF74E8-5B81-417D-A539-C843744C54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5400" y="609600"/>
            <a:ext cx="3046951" cy="4267200"/>
          </a:xfrm>
          <a:prstGeom prst="rect">
            <a:avLst/>
          </a:prstGeom>
        </p:spPr>
        <p:style>
          <a:lnRef idx="2">
            <a:schemeClr val="dk1"/>
          </a:lnRef>
          <a:fillRef idx="1">
            <a:schemeClr val="lt1"/>
          </a:fillRef>
          <a:effectRef idx="0">
            <a:schemeClr val="dk1"/>
          </a:effectRef>
          <a:fontRef idx="minor">
            <a:schemeClr val="dk1"/>
          </a:fontRef>
        </p:style>
      </p:pic>
      <p:pic>
        <p:nvPicPr>
          <p:cNvPr id="6" name="Picture 5">
            <a:extLst>
              <a:ext uri="{FF2B5EF4-FFF2-40B4-BE49-F238E27FC236}">
                <a16:creationId xmlns:a16="http://schemas.microsoft.com/office/drawing/2014/main" id="{6F4641DC-E530-4D2D-9EDE-4948F6B94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1295400"/>
            <a:ext cx="2971800" cy="4267200"/>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FDE265E2-F4E6-489E-BA7D-BDBC5CBFCC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7006" y="3705960"/>
            <a:ext cx="3649211" cy="2341680"/>
          </a:xfrm>
          <a:prstGeom prst="rect">
            <a:avLst/>
          </a:prstGeom>
        </p:spPr>
      </p:pic>
    </p:spTree>
    <p:extLst>
      <p:ext uri="{BB962C8B-B14F-4D97-AF65-F5344CB8AC3E}">
        <p14:creationId xmlns:p14="http://schemas.microsoft.com/office/powerpoint/2010/main" val="153709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560036" y="2057400"/>
            <a:ext cx="3962400" cy="3429000"/>
          </a:xfrm>
        </p:spPr>
        <p:txBody>
          <a:bodyPr/>
          <a:lstStyle/>
          <a:p>
            <a:pPr lvl="0">
              <a:lnSpc>
                <a:spcPct val="100000"/>
              </a:lnSpc>
            </a:pPr>
            <a:r>
              <a:rPr lang="en-US" sz="2000" dirty="0">
                <a:ea typeface="MS Mincho" panose="02020609040205080304" pitchFamily="49" charset="-128"/>
                <a:cs typeface="Times New Roman" panose="02020603050405020304" pitchFamily="18" charset="0"/>
              </a:rPr>
              <a:t>5. </a:t>
            </a:r>
            <a:r>
              <a:rPr lang="nl-NL" sz="2000" b="1" dirty="0">
                <a:effectLst/>
                <a:ea typeface="MS Mincho" panose="02020609040205080304" pitchFamily="49" charset="-128"/>
                <a:cs typeface="Times New Roman" panose="02020603050405020304" pitchFamily="18" charset="0"/>
              </a:rPr>
              <a:t>Developing an IPPC Guide </a:t>
            </a:r>
            <a:r>
              <a:rPr lang="nl-NL" sz="2000" dirty="0">
                <a:effectLst/>
                <a:ea typeface="MS Mincho" panose="02020609040205080304" pitchFamily="49" charset="-128"/>
                <a:cs typeface="Times New Roman" panose="02020603050405020304" pitchFamily="18" charset="0"/>
              </a:rPr>
              <a:t>to assist NPPOs in identifying, assessing, mitigating and managing climate </a:t>
            </a:r>
            <a:r>
              <a:rPr lang="nl-NL" sz="2000" dirty="0">
                <a:ea typeface="MS Mincho" panose="02020609040205080304" pitchFamily="49" charset="-128"/>
                <a:cs typeface="Times New Roman" panose="02020603050405020304" pitchFamily="18" charset="0"/>
              </a:rPr>
              <a:t>c</a:t>
            </a:r>
            <a:r>
              <a:rPr lang="nl-NL" sz="2000" dirty="0">
                <a:effectLst/>
                <a:ea typeface="MS Mincho" panose="02020609040205080304" pitchFamily="49" charset="-128"/>
                <a:cs typeface="Times New Roman" panose="02020603050405020304" pitchFamily="18" charset="0"/>
              </a:rPr>
              <a:t>hange </a:t>
            </a:r>
            <a:r>
              <a:rPr lang="nl-NL" sz="2000" dirty="0">
                <a:ea typeface="MS Mincho" panose="02020609040205080304" pitchFamily="49" charset="-128"/>
                <a:cs typeface="Times New Roman" panose="02020603050405020304" pitchFamily="18" charset="0"/>
              </a:rPr>
              <a:t>i</a:t>
            </a:r>
            <a:r>
              <a:rPr lang="nl-NL" sz="2000" dirty="0">
                <a:effectLst/>
                <a:ea typeface="MS Mincho" panose="02020609040205080304" pitchFamily="49" charset="-128"/>
                <a:cs typeface="Times New Roman" panose="02020603050405020304" pitchFamily="18" charset="0"/>
              </a:rPr>
              <a:t>mpacts on plant </a:t>
            </a:r>
            <a:r>
              <a:rPr lang="nl-NL" sz="2000" dirty="0">
                <a:ea typeface="MS Mincho" panose="02020609040205080304" pitchFamily="49" charset="-128"/>
                <a:cs typeface="Times New Roman" panose="02020603050405020304" pitchFamily="18" charset="0"/>
              </a:rPr>
              <a:t>h</a:t>
            </a:r>
            <a:r>
              <a:rPr lang="nl-NL" sz="2000" dirty="0">
                <a:effectLst/>
                <a:ea typeface="MS Mincho" panose="02020609040205080304" pitchFamily="49" charset="-128"/>
                <a:cs typeface="Times New Roman" panose="02020603050405020304" pitchFamily="18" charset="0"/>
              </a:rPr>
              <a:t>ealth.</a:t>
            </a:r>
            <a:endParaRPr lang="en-IT" dirty="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580311" y="836954"/>
            <a:ext cx="4121727" cy="511759"/>
          </a:xfrm>
          <a:prstGeom prst="rect">
            <a:avLst/>
          </a:prstGeom>
        </p:spPr>
        <p:txBody>
          <a:bodyPr/>
          <a:lstStyle/>
          <a:p>
            <a:r>
              <a:rPr lang="it-IT" dirty="0"/>
              <a:t>FG-CCPI Action Plan</a:t>
            </a:r>
            <a:br>
              <a:rPr lang="it-IT" dirty="0"/>
            </a:br>
            <a:r>
              <a:rPr lang="it-IT" u="sng" dirty="0"/>
              <a:t>Priorities 2022-2023</a:t>
            </a:r>
            <a:endParaRPr lang="en-IT" u="sng" dirty="0"/>
          </a:p>
        </p:txBody>
      </p:sp>
      <p:pic>
        <p:nvPicPr>
          <p:cNvPr id="5" name="Picture 4">
            <a:extLst>
              <a:ext uri="{FF2B5EF4-FFF2-40B4-BE49-F238E27FC236}">
                <a16:creationId xmlns:a16="http://schemas.microsoft.com/office/drawing/2014/main" id="{0E888D00-433F-4C36-9208-ACC8996A6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67799" y="609600"/>
            <a:ext cx="2895600" cy="4572000"/>
          </a:xfrm>
          <a:prstGeom prst="rect">
            <a:avLst/>
          </a:prstGeom>
        </p:spPr>
        <p:style>
          <a:lnRef idx="2">
            <a:schemeClr val="dk1"/>
          </a:lnRef>
          <a:fillRef idx="1">
            <a:schemeClr val="lt1"/>
          </a:fillRef>
          <a:effectRef idx="0">
            <a:schemeClr val="dk1"/>
          </a:effectRef>
          <a:fontRef idx="minor">
            <a:schemeClr val="dk1"/>
          </a:fontRef>
        </p:style>
      </p:pic>
      <p:pic>
        <p:nvPicPr>
          <p:cNvPr id="6" name="Picture 5">
            <a:extLst>
              <a:ext uri="{FF2B5EF4-FFF2-40B4-BE49-F238E27FC236}">
                <a16:creationId xmlns:a16="http://schemas.microsoft.com/office/drawing/2014/main" id="{4C2B1618-F1D1-44A8-B5C1-83A6E923DD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672" y="1366889"/>
            <a:ext cx="2894927" cy="4478139"/>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FA3CE5F8-B895-4858-A6C4-5E503CFD1E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793" y="1905000"/>
            <a:ext cx="2895601" cy="42515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9129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BD353C9-32CA-8999-56CA-75DCB5675D9C}"/>
              </a:ext>
            </a:extLst>
          </p:cNvPr>
          <p:cNvSpPr>
            <a:spLocks noGrp="1"/>
          </p:cNvSpPr>
          <p:nvPr>
            <p:ph type="ctrTitle"/>
          </p:nvPr>
        </p:nvSpPr>
        <p:spPr>
          <a:xfrm>
            <a:off x="0" y="2590800"/>
            <a:ext cx="12192000" cy="2210543"/>
          </a:xfrm>
        </p:spPr>
        <p:txBody>
          <a:bodyPr/>
          <a:lstStyle/>
          <a:p>
            <a:r>
              <a:rPr lang="it-IT" dirty="0"/>
              <a:t>Thank You</a:t>
            </a:r>
          </a:p>
        </p:txBody>
      </p:sp>
      <p:sp>
        <p:nvSpPr>
          <p:cNvPr id="4" name="Rectangle 2">
            <a:extLst>
              <a:ext uri="{FF2B5EF4-FFF2-40B4-BE49-F238E27FC236}">
                <a16:creationId xmlns:a16="http://schemas.microsoft.com/office/drawing/2014/main" id="{31DA3A6F-A955-F6FF-AE14-25A3D4D84506}"/>
              </a:ext>
            </a:extLst>
          </p:cNvPr>
          <p:cNvSpPr/>
          <p:nvPr/>
        </p:nvSpPr>
        <p:spPr>
          <a:xfrm>
            <a:off x="609600" y="5334000"/>
            <a:ext cx="8001000" cy="1200329"/>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Chris Dale</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i="1" dirty="0">
                <a:solidFill>
                  <a:schemeClr val="bg1"/>
                </a:solidFill>
                <a:ea typeface="Arial Unicode MS" panose="020B0604020202020204" pitchFamily="34" charset="-128"/>
                <a:cs typeface="Arial" panose="020B0604020202020204" pitchFamily="34" charset="0"/>
              </a:rPr>
              <a:t>Biosecurity Specialist, Australian Department of Foreign Affairs and Trade (DFAT)</a:t>
            </a:r>
          </a:p>
          <a:p>
            <a:r>
              <a:rPr lang="fr-FR" altLang="en-US" sz="1600" b="1" i="1" dirty="0">
                <a:solidFill>
                  <a:schemeClr val="bg1"/>
                </a:solidFill>
                <a:ea typeface="Arial Unicode MS" panose="020B0604020202020204" pitchFamily="34" charset="-128"/>
                <a:cs typeface="Arial" panose="020B0604020202020204" pitchFamily="34" charset="0"/>
              </a:rPr>
              <a:t>Chair, CPM Focus Group on Climate Change and Phytosanitary Issues</a:t>
            </a:r>
          </a:p>
          <a:p>
            <a:endParaRPr lang="en-IT" i="1" dirty="0">
              <a:solidFill>
                <a:schemeClr val="bg1"/>
              </a:solidFill>
            </a:endParaRPr>
          </a:p>
        </p:txBody>
      </p:sp>
    </p:spTree>
    <p:extLst>
      <p:ext uri="{BB962C8B-B14F-4D97-AF65-F5344CB8AC3E}">
        <p14:creationId xmlns:p14="http://schemas.microsoft.com/office/powerpoint/2010/main" val="234741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533400" y="762000"/>
            <a:ext cx="7543800" cy="296840"/>
          </a:xfrm>
          <a:prstGeom prst="rect">
            <a:avLst/>
          </a:prstGeom>
        </p:spPr>
        <p:txBody>
          <a:bodyPr/>
          <a:lstStyle/>
          <a:p>
            <a:pPr algn="ctr"/>
            <a:r>
              <a:rPr lang="it-IT" dirty="0"/>
              <a:t>Climate Change Impacts on Plant Health</a:t>
            </a:r>
            <a:br>
              <a:rPr lang="it-IT" dirty="0"/>
            </a:br>
            <a:r>
              <a:rPr lang="it-IT" dirty="0"/>
              <a:t>‘A Global Issue’</a:t>
            </a:r>
            <a:endParaRPr lang="en-IT" dirty="0"/>
          </a:p>
        </p:txBody>
      </p:sp>
      <p:sp>
        <p:nvSpPr>
          <p:cNvPr id="14" name="TextBox 13">
            <a:extLst>
              <a:ext uri="{FF2B5EF4-FFF2-40B4-BE49-F238E27FC236}">
                <a16:creationId xmlns:a16="http://schemas.microsoft.com/office/drawing/2014/main" id="{3A61D1E1-5DF5-4931-9AC0-4BD99244FE57}"/>
              </a:ext>
            </a:extLst>
          </p:cNvPr>
          <p:cNvSpPr txBox="1"/>
          <p:nvPr/>
        </p:nvSpPr>
        <p:spPr>
          <a:xfrm>
            <a:off x="762000" y="1997839"/>
            <a:ext cx="6172200" cy="2862322"/>
          </a:xfrm>
          <a:prstGeom prst="rect">
            <a:avLst/>
          </a:prstGeom>
          <a:noFill/>
        </p:spPr>
        <p:txBody>
          <a:bodyPr wrap="square">
            <a:spAutoFit/>
          </a:bodyPr>
          <a:lstStyle/>
          <a:p>
            <a:pPr marL="285750" indent="-285750">
              <a:buFont typeface="Arial" panose="020B0604020202020204" pitchFamily="34" charset="0"/>
              <a:buChar char="•"/>
            </a:pPr>
            <a:r>
              <a:rPr lang="en-GB" sz="2000" dirty="0">
                <a:effectLst/>
                <a:ea typeface="MS Mincho" panose="02020609040205080304" pitchFamily="49" charset="-128"/>
              </a:rPr>
              <a:t>Available science suggests that </a:t>
            </a:r>
            <a:r>
              <a:rPr lang="en-GB" sz="2000" b="1" dirty="0">
                <a:effectLst/>
                <a:ea typeface="MS Mincho" panose="02020609040205080304" pitchFamily="49" charset="-128"/>
              </a:rPr>
              <a:t>climate change has a significant impact on plant health</a:t>
            </a:r>
            <a:r>
              <a:rPr lang="en-GB" sz="2000" dirty="0">
                <a:effectLst/>
                <a:ea typeface="MS Mincho" panose="02020609040205080304" pitchFamily="49" charset="-128"/>
              </a:rPr>
              <a:t>, through the actual and potential expansion of pest distribution and intensity, and changes in pest epidemiology and life cycle. </a:t>
            </a:r>
          </a:p>
          <a:p>
            <a:pPr marL="285750" indent="-285750">
              <a:buFont typeface="Arial" panose="020B0604020202020204" pitchFamily="34" charset="0"/>
              <a:buChar char="•"/>
            </a:pPr>
            <a:endParaRPr lang="en-GB" sz="2000" dirty="0">
              <a:ea typeface="MS Mincho" panose="02020609040205080304" pitchFamily="49" charset="-128"/>
            </a:endParaRPr>
          </a:p>
          <a:p>
            <a:pPr marL="285750" indent="-285750">
              <a:buFont typeface="Arial" panose="020B0604020202020204" pitchFamily="34" charset="0"/>
              <a:buChar char="•"/>
            </a:pPr>
            <a:r>
              <a:rPr lang="en-GB" sz="2000" b="1" dirty="0">
                <a:effectLst/>
                <a:ea typeface="MS Mincho" panose="02020609040205080304" pitchFamily="49" charset="-128"/>
              </a:rPr>
              <a:t>Mitigation of these impacts </a:t>
            </a:r>
            <a:r>
              <a:rPr lang="en-GB" sz="2000" dirty="0">
                <a:effectLst/>
                <a:ea typeface="MS Mincho" panose="02020609040205080304" pitchFamily="49" charset="-128"/>
              </a:rPr>
              <a:t>will present a major challenge to the national, regional and international plant protection organizations. </a:t>
            </a:r>
          </a:p>
        </p:txBody>
      </p:sp>
      <p:pic>
        <p:nvPicPr>
          <p:cNvPr id="6" name="Picture 5">
            <a:extLst>
              <a:ext uri="{FF2B5EF4-FFF2-40B4-BE49-F238E27FC236}">
                <a16:creationId xmlns:a16="http://schemas.microsoft.com/office/drawing/2014/main" id="{139B7441-0F7A-4091-8C89-560D15D0E8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6800" y="533400"/>
            <a:ext cx="3276600" cy="4245088"/>
          </a:xfrm>
          <a:prstGeom prst="rect">
            <a:avLst/>
          </a:prstGeom>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9D2C218A-D432-4B4F-A3C6-53600A539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2300" y="2133600"/>
            <a:ext cx="3276600" cy="41148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05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709204" y="689779"/>
            <a:ext cx="7986304" cy="296840"/>
          </a:xfrm>
          <a:prstGeom prst="rect">
            <a:avLst/>
          </a:prstGeom>
        </p:spPr>
        <p:txBody>
          <a:bodyPr/>
          <a:lstStyle/>
          <a:p>
            <a:pPr algn="ctr"/>
            <a:r>
              <a:rPr lang="it-IT" dirty="0"/>
              <a:t>Climate Change and Phytosanitary Issues</a:t>
            </a:r>
            <a:br>
              <a:rPr lang="it-IT" dirty="0"/>
            </a:br>
            <a:r>
              <a:rPr lang="it-IT" dirty="0"/>
              <a:t>‘A Global Opportunity’</a:t>
            </a:r>
            <a:endParaRPr lang="en-IT" dirty="0"/>
          </a:p>
        </p:txBody>
      </p:sp>
      <p:sp>
        <p:nvSpPr>
          <p:cNvPr id="5" name="TextBox 4">
            <a:extLst>
              <a:ext uri="{FF2B5EF4-FFF2-40B4-BE49-F238E27FC236}">
                <a16:creationId xmlns:a16="http://schemas.microsoft.com/office/drawing/2014/main" id="{A17B44DE-7279-4503-B1F6-CB8A745CDD32}"/>
              </a:ext>
            </a:extLst>
          </p:cNvPr>
          <p:cNvSpPr txBox="1"/>
          <p:nvPr/>
        </p:nvSpPr>
        <p:spPr>
          <a:xfrm>
            <a:off x="282811" y="1905454"/>
            <a:ext cx="5486401" cy="3516347"/>
          </a:xfrm>
          <a:prstGeom prst="rect">
            <a:avLst/>
          </a:prstGeom>
          <a:noFill/>
        </p:spPr>
        <p:txBody>
          <a:bodyPr wrap="square">
            <a:spAutoFit/>
          </a:bodyPr>
          <a:lstStyle/>
          <a:p>
            <a:pPr marL="285750" indent="-285750">
              <a:buFont typeface="Arial" panose="020B0604020202020204" pitchFamily="34" charset="0"/>
              <a:buChar char="•"/>
            </a:pPr>
            <a:r>
              <a:rPr lang="en-GB" sz="2000" dirty="0">
                <a:effectLst/>
                <a:ea typeface="MS Mincho" panose="02020609040205080304" pitchFamily="49" charset="-128"/>
              </a:rPr>
              <a:t>The International Plant Protection Convention (IPPC) Strategic Framework 2020-2030 includes the </a:t>
            </a:r>
            <a:r>
              <a:rPr lang="en-GB" sz="2000" b="1" i="1" dirty="0">
                <a:effectLst/>
                <a:ea typeface="MS Mincho" panose="02020609040205080304" pitchFamily="49" charset="-128"/>
              </a:rPr>
              <a:t>“Assessment and management of climate change impacts on plant health”</a:t>
            </a:r>
            <a:r>
              <a:rPr lang="en-GB" sz="2000" dirty="0">
                <a:effectLst/>
                <a:ea typeface="MS Mincho" panose="02020609040205080304" pitchFamily="49" charset="-128"/>
              </a:rPr>
              <a:t> as one the eight development agenda items to be addressed by the global plant health community over the current decade. </a:t>
            </a:r>
          </a:p>
          <a:p>
            <a:pPr marL="285750" indent="-285750">
              <a:buFont typeface="Arial" panose="020B0604020202020204" pitchFamily="34" charset="0"/>
              <a:buChar char="•"/>
            </a:pPr>
            <a:endParaRPr lang="en-AU" sz="2000" dirty="0">
              <a:effectLst/>
              <a:ea typeface="MS Mincho" panose="02020609040205080304" pitchFamily="49" charset="-128"/>
            </a:endParaRPr>
          </a:p>
          <a:p>
            <a:pPr marL="285750" indent="-285750">
              <a:spcBef>
                <a:spcPts val="300"/>
              </a:spcBef>
              <a:buFont typeface="Arial" panose="020B0604020202020204" pitchFamily="34" charset="0"/>
              <a:buChar char="•"/>
            </a:pPr>
            <a:r>
              <a:rPr lang="en-GB" sz="2000" dirty="0">
                <a:effectLst/>
                <a:ea typeface="MS Mincho" panose="02020609040205080304" pitchFamily="49" charset="-128"/>
              </a:rPr>
              <a:t>Strategic Framework for the International Plant Protection Convention (IPPC) 2020–2030: </a:t>
            </a:r>
            <a:r>
              <a:rPr lang="en-GB" sz="2000" u="sng" dirty="0">
                <a:solidFill>
                  <a:srgbClr val="0563C1"/>
                </a:solidFill>
                <a:effectLst/>
                <a:ea typeface="MS Mincho" panose="02020609040205080304" pitchFamily="49" charset="-128"/>
                <a:hlinkClick r:id="rId2"/>
              </a:rPr>
              <a:t>https://www.fao.org/3/cb3995en/cb3995en.pdf</a:t>
            </a:r>
            <a:endParaRPr lang="en-AU" sz="2000" dirty="0">
              <a:effectLst/>
              <a:ea typeface="MS Mincho" panose="02020609040205080304" pitchFamily="49" charset="-128"/>
            </a:endParaRPr>
          </a:p>
        </p:txBody>
      </p:sp>
      <p:pic>
        <p:nvPicPr>
          <p:cNvPr id="6" name="Picture 5">
            <a:extLst>
              <a:ext uri="{FF2B5EF4-FFF2-40B4-BE49-F238E27FC236}">
                <a16:creationId xmlns:a16="http://schemas.microsoft.com/office/drawing/2014/main" id="{C07DDC17-EF23-415C-BA83-1A0500E359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5600" y="667173"/>
            <a:ext cx="4800600" cy="2476562"/>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6D922A54-E9B1-4640-9EC0-F6FB099576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0200" y="3289741"/>
            <a:ext cx="2286000" cy="2196659"/>
          </a:xfrm>
          <a:prstGeom prst="rect">
            <a:avLst/>
          </a:prstGeom>
        </p:spPr>
        <p:style>
          <a:lnRef idx="2">
            <a:schemeClr val="dk1"/>
          </a:lnRef>
          <a:fillRef idx="1">
            <a:schemeClr val="lt1"/>
          </a:fillRef>
          <a:effectRef idx="0">
            <a:schemeClr val="dk1"/>
          </a:effectRef>
          <a:fontRef idx="minor">
            <a:schemeClr val="dk1"/>
          </a:fontRef>
        </p:style>
      </p:pic>
      <p:pic>
        <p:nvPicPr>
          <p:cNvPr id="8" name="Picture 7">
            <a:extLst>
              <a:ext uri="{FF2B5EF4-FFF2-40B4-BE49-F238E27FC236}">
                <a16:creationId xmlns:a16="http://schemas.microsoft.com/office/drawing/2014/main" id="{2DAB370B-4DA8-46EA-85B7-A5BB8B1E83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6648" y="3266114"/>
            <a:ext cx="2362201" cy="222028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5489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152400" y="762000"/>
            <a:ext cx="7986304" cy="296840"/>
          </a:xfrm>
          <a:prstGeom prst="rect">
            <a:avLst/>
          </a:prstGeom>
        </p:spPr>
        <p:txBody>
          <a:bodyPr/>
          <a:lstStyle/>
          <a:p>
            <a:pPr algn="ctr"/>
            <a:r>
              <a:rPr lang="it-IT" dirty="0"/>
              <a:t>IPPC Development Agenda Item</a:t>
            </a:r>
            <a:br>
              <a:rPr lang="it-IT" dirty="0"/>
            </a:br>
            <a:r>
              <a:rPr lang="it-IT" dirty="0"/>
              <a:t>Strategic Framework 2020-2023</a:t>
            </a:r>
            <a:endParaRPr lang="en-IT" dirty="0"/>
          </a:p>
        </p:txBody>
      </p:sp>
      <p:sp>
        <p:nvSpPr>
          <p:cNvPr id="8" name="Rectangle 7">
            <a:extLst>
              <a:ext uri="{FF2B5EF4-FFF2-40B4-BE49-F238E27FC236}">
                <a16:creationId xmlns:a16="http://schemas.microsoft.com/office/drawing/2014/main" id="{21806D4D-F90E-433C-9063-EC20EF5CF66C}"/>
              </a:ext>
            </a:extLst>
          </p:cNvPr>
          <p:cNvSpPr/>
          <p:nvPr/>
        </p:nvSpPr>
        <p:spPr>
          <a:xfrm>
            <a:off x="990600" y="1958380"/>
            <a:ext cx="6395647" cy="3170099"/>
          </a:xfrm>
          <a:prstGeom prst="rect">
            <a:avLst/>
          </a:prstGeom>
        </p:spPr>
        <p:txBody>
          <a:bodyPr wrap="square">
            <a:spAutoFit/>
          </a:bodyPr>
          <a:lstStyle/>
          <a:p>
            <a:pPr algn="ctr"/>
            <a:r>
              <a:rPr lang="en-US" sz="2000" b="1" dirty="0">
                <a:solidFill>
                  <a:srgbClr val="C00000"/>
                </a:solidFill>
              </a:rPr>
              <a:t>Assessment and management of climate change impacts on plant health</a:t>
            </a:r>
            <a:r>
              <a:rPr lang="en-GB" sz="2000" b="1" dirty="0">
                <a:solidFill>
                  <a:schemeClr val="accent6">
                    <a:lumMod val="75000"/>
                  </a:schemeClr>
                </a:solidFill>
                <a:ea typeface="MS Mincho" panose="02020609040205080304" pitchFamily="49" charset="-128"/>
              </a:rPr>
              <a:t> </a:t>
            </a:r>
          </a:p>
          <a:p>
            <a:pPr algn="ctr"/>
            <a:endParaRPr lang="en-GB" sz="2000" b="1" dirty="0">
              <a:solidFill>
                <a:srgbClr val="518932"/>
              </a:solidFill>
              <a:ea typeface="MS Mincho" panose="02020609040205080304" pitchFamily="49" charset="-128"/>
            </a:endParaRPr>
          </a:p>
          <a:p>
            <a:pPr algn="ctr"/>
            <a:r>
              <a:rPr lang="en-GB" sz="2000" b="1" dirty="0">
                <a:solidFill>
                  <a:srgbClr val="518932"/>
                </a:solidFill>
                <a:ea typeface="MS Mincho" panose="02020609040205080304" pitchFamily="49" charset="-128"/>
              </a:rPr>
              <a:t>GOAL</a:t>
            </a:r>
            <a:endParaRPr lang="en-GB" sz="2000" dirty="0">
              <a:ea typeface="MS Mincho" panose="02020609040205080304" pitchFamily="49" charset="-128"/>
            </a:endParaRPr>
          </a:p>
          <a:p>
            <a:r>
              <a:rPr lang="en-GB" sz="2000" dirty="0">
                <a:ea typeface="MS Mincho" panose="02020609040205080304" pitchFamily="49" charset="-128"/>
              </a:rPr>
              <a:t>By 2030, the </a:t>
            </a:r>
            <a:r>
              <a:rPr lang="en-GB" sz="2000" b="1" dirty="0">
                <a:ea typeface="MS Mincho" panose="02020609040205080304" pitchFamily="49" charset="-128"/>
              </a:rPr>
              <a:t>impacts of climate change on plant health </a:t>
            </a:r>
            <a:r>
              <a:rPr lang="en-GB" sz="2000" dirty="0">
                <a:ea typeface="MS Mincho" panose="02020609040205080304" pitchFamily="49" charset="-128"/>
              </a:rPr>
              <a:t>and the safe trade of plants and plant products are evaluated, especially in relation to pest risk assessment and pest risk management issues, and phytosanitary issues are represented and highlighted within the international climate change debate.</a:t>
            </a:r>
            <a:endParaRPr lang="en-AU" sz="2000" dirty="0">
              <a:ea typeface="MS Mincho" panose="02020609040205080304" pitchFamily="49" charset="-128"/>
            </a:endParaRPr>
          </a:p>
        </p:txBody>
      </p:sp>
      <p:pic>
        <p:nvPicPr>
          <p:cNvPr id="5" name="Picture 4">
            <a:extLst>
              <a:ext uri="{FF2B5EF4-FFF2-40B4-BE49-F238E27FC236}">
                <a16:creationId xmlns:a16="http://schemas.microsoft.com/office/drawing/2014/main" id="{1AF7917C-D5AF-4D61-9D54-D2C1E33D4C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33400"/>
            <a:ext cx="2725237" cy="3679431"/>
          </a:xfrm>
          <a:prstGeom prst="rect">
            <a:avLst/>
          </a:prstGeom>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96084ED8-9546-4309-9ED1-98348DABDB4B}"/>
              </a:ext>
            </a:extLst>
          </p:cNvPr>
          <p:cNvPicPr>
            <a:picLocks noChangeAspect="1"/>
          </p:cNvPicPr>
          <p:nvPr/>
        </p:nvPicPr>
        <p:blipFill>
          <a:blip r:embed="rId3"/>
          <a:stretch>
            <a:fillRect/>
          </a:stretch>
        </p:blipFill>
        <p:spPr>
          <a:xfrm>
            <a:off x="7393034" y="2743200"/>
            <a:ext cx="2649037" cy="358511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8514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381000" y="1981200"/>
            <a:ext cx="6629400" cy="3025341"/>
          </a:xfrm>
        </p:spPr>
        <p:txBody>
          <a:bodyPr/>
          <a:lstStyle/>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The Commission on Phytosanitary Measures (CPM) </a:t>
            </a:r>
            <a:r>
              <a:rPr kumimoji="0" lang="en-US" b="1"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Focus Group on Climate Change and Phytosanitary Issues </a:t>
            </a: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(FG-CCPI) was formally endorsed by the CPM Bureau in July 2021 and became active in September 2021.</a:t>
            </a:r>
          </a:p>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endParaRPr lang="en-US" dirty="0">
              <a:solidFill>
                <a:prstClr val="black"/>
              </a:solidFill>
              <a:latin typeface="Calibri" panose="020F0502020204030204"/>
            </a:endParaRPr>
          </a:p>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The primary role of the FG-CCPI will be to support the implementation and delivery of the IPPC’s ‘Action Plan on Climate Change Impacts on Plant Health’ over the 2022-2025 period.</a:t>
            </a:r>
            <a:endParaRPr lang="en-IT" dirty="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762000" y="838200"/>
            <a:ext cx="10287000" cy="228600"/>
          </a:xfrm>
          <a:prstGeom prst="rect">
            <a:avLst/>
          </a:prstGeom>
        </p:spPr>
        <p:txBody>
          <a:bodyPr/>
          <a:lstStyle/>
          <a:p>
            <a:pPr algn="ctr"/>
            <a:r>
              <a:rPr lang="it-IT" dirty="0"/>
              <a:t>CPM Focus Group on Climate Change and Phytosanitary Issues (FG-CCPI)</a:t>
            </a:r>
            <a:endParaRPr lang="en-IT" dirty="0"/>
          </a:p>
        </p:txBody>
      </p:sp>
      <p:pic>
        <p:nvPicPr>
          <p:cNvPr id="4" name="Picture 3" descr="A picture containing water, outdoor, sky, tree&#10;&#10;Description automatically generated">
            <a:extLst>
              <a:ext uri="{FF2B5EF4-FFF2-40B4-BE49-F238E27FC236}">
                <a16:creationId xmlns:a16="http://schemas.microsoft.com/office/drawing/2014/main" id="{A3861BFE-5114-4926-8D84-E0EA853BC4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15200" y="1806429"/>
            <a:ext cx="4284133" cy="35052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9699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32857" y="1752600"/>
            <a:ext cx="7543800" cy="3221293"/>
          </a:xfrm>
        </p:spPr>
        <p:txBody>
          <a:bodyPr/>
          <a:lstStyle/>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The Focus Group is composed of ten members with regional representation and specialized skills and experience in climate change and phytosanitary issues, and knowledge of the IPPC and its activities.</a:t>
            </a:r>
          </a:p>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endParaRPr>
          </a:p>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The Focus group meets on a monthly basis to coordinate the delivery </a:t>
            </a:r>
            <a:r>
              <a:rPr lang="en-US" dirty="0">
                <a:solidFill>
                  <a:prstClr val="black"/>
                </a:solidFill>
                <a:latin typeface="Calibri" panose="020F0502020204030204"/>
                <a:ea typeface="Times" panose="02020603050405020304" pitchFamily="18" charset="0"/>
              </a:rPr>
              <a:t>of </a:t>
            </a: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the FG-CCPI Action Plan and develop key materials and resources to support the Action Plan.</a:t>
            </a:r>
          </a:p>
          <a:p>
            <a:pPr marR="0" lvl="0" defTabSz="1219170" rtl="0" eaLnBrk="1" fontAlgn="auto" latinLnBrk="0" hangingPunct="1">
              <a:lnSpc>
                <a:spcPct val="100000"/>
              </a:lnSpc>
              <a:spcBef>
                <a:spcPts val="0"/>
              </a:spcBef>
              <a:spcAft>
                <a:spcPts val="900"/>
              </a:spcAft>
              <a:buClrTx/>
              <a:buSzTx/>
              <a:tabLst>
                <a:tab pos="228600" algn="l"/>
                <a:tab pos="457200" algn="l"/>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endParaRPr>
          </a:p>
          <a:p>
            <a:pPr marL="342900" marR="0" lvl="0" indent="-342900" defTabSz="1219170" rtl="0" eaLnBrk="1" fontAlgn="auto" latinLnBrk="0" hangingPunct="1">
              <a:lnSpc>
                <a:spcPct val="100000"/>
              </a:lnSpc>
              <a:spcBef>
                <a:spcPts val="0"/>
              </a:spcBef>
              <a:spcAft>
                <a:spcPts val="900"/>
              </a:spcAft>
              <a:buClrTx/>
              <a:buSzTx/>
              <a:buFont typeface="Arial" panose="020B0604020202020204" pitchFamily="34" charset="0"/>
              <a:buChar char="•"/>
              <a:tabLst>
                <a:tab pos="228600" algn="l"/>
                <a:tab pos="457200" algn="l"/>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The Focus Group will remain effective until CPM-19 (2025), and the composition of the focus group is presented in: </a:t>
            </a:r>
            <a:r>
              <a:rPr kumimoji="0" lang="en-US" b="0" i="0" u="sng" strike="noStrike" kern="1200" cap="none" spc="0" normalizeH="0" baseline="0" noProof="0" dirty="0">
                <a:ln>
                  <a:noFill/>
                </a:ln>
                <a:solidFill>
                  <a:srgbClr val="0563C1"/>
                </a:solidFill>
                <a:effectLst/>
                <a:uLnTx/>
                <a:uFillTx/>
                <a:latin typeface="Calibri" panose="020F0502020204030204"/>
                <a:ea typeface="Times" panose="02020603050405020304" pitchFamily="18" charset="0"/>
                <a:cs typeface="+mn-cs"/>
                <a:hlinkClick r:id="rId2"/>
              </a:rPr>
              <a:t>https://www.ippc.int/en/publications/90486/</a:t>
            </a:r>
            <a:r>
              <a:rPr kumimoji="0" lang="en-US"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rPr>
              <a:t>. </a:t>
            </a:r>
            <a:endParaRPr kumimoji="0" lang="en-AU" b="0" i="0" u="none" strike="noStrike" kern="1200" cap="none" spc="0" normalizeH="0" baseline="0" noProof="0" dirty="0">
              <a:ln>
                <a:noFill/>
              </a:ln>
              <a:solidFill>
                <a:prstClr val="black"/>
              </a:solidFill>
              <a:effectLst/>
              <a:uLnTx/>
              <a:uFillTx/>
              <a:latin typeface="Calibri" panose="020F0502020204030204"/>
              <a:ea typeface="Times" panose="02020603050405020304" pitchFamily="18" charset="0"/>
              <a:cs typeface="+mn-cs"/>
            </a:endParaRPr>
          </a:p>
          <a:p>
            <a:pPr marL="342900" indent="-342900" algn="just">
              <a:spcAft>
                <a:spcPts val="900"/>
              </a:spcAft>
              <a:buClr>
                <a:srgbClr val="518932"/>
              </a:buClr>
              <a:buFont typeface="Arial" panose="020B0604020202020204" pitchFamily="34" charset="0"/>
              <a:buChar char="•"/>
              <a:tabLst>
                <a:tab pos="228600" algn="l"/>
                <a:tab pos="457200" algn="l"/>
              </a:tabLst>
            </a:pPr>
            <a:endParaRPr lang="en-IT" dirty="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304800" y="690632"/>
            <a:ext cx="8286992" cy="296840"/>
          </a:xfrm>
          <a:prstGeom prst="rect">
            <a:avLst/>
          </a:prstGeom>
        </p:spPr>
        <p:txBody>
          <a:bodyPr/>
          <a:lstStyle/>
          <a:p>
            <a:pPr algn="ctr"/>
            <a:r>
              <a:rPr lang="it-IT" dirty="0"/>
              <a:t>CPM Focus Group on Climate Change and Phytosanitary Issues (FG-CCPI)</a:t>
            </a:r>
            <a:endParaRPr lang="en-IT" dirty="0"/>
          </a:p>
        </p:txBody>
      </p:sp>
      <p:pic>
        <p:nvPicPr>
          <p:cNvPr id="5" name="Picture 4">
            <a:extLst>
              <a:ext uri="{FF2B5EF4-FFF2-40B4-BE49-F238E27FC236}">
                <a16:creationId xmlns:a16="http://schemas.microsoft.com/office/drawing/2014/main" id="{CE1BDD73-1E2E-4574-9349-21C9FDFBB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0200" y="513328"/>
            <a:ext cx="2819400" cy="4572000"/>
          </a:xfrm>
          <a:prstGeom prst="rect">
            <a:avLst/>
          </a:prstGeom>
        </p:spPr>
        <p:style>
          <a:lnRef idx="2">
            <a:schemeClr val="dk1"/>
          </a:lnRef>
          <a:fillRef idx="1">
            <a:schemeClr val="lt1"/>
          </a:fillRef>
          <a:effectRef idx="0">
            <a:schemeClr val="dk1"/>
          </a:effectRef>
          <a:fontRef idx="minor">
            <a:schemeClr val="dk1"/>
          </a:fontRef>
        </p:style>
      </p:pic>
      <p:pic>
        <p:nvPicPr>
          <p:cNvPr id="7" name="Picture 6">
            <a:extLst>
              <a:ext uri="{FF2B5EF4-FFF2-40B4-BE49-F238E27FC236}">
                <a16:creationId xmlns:a16="http://schemas.microsoft.com/office/drawing/2014/main" id="{6A4EA250-A048-4EDE-9491-007BC8521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1400" y="1600200"/>
            <a:ext cx="2971800" cy="456716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7761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0" y="1524000"/>
            <a:ext cx="7467600" cy="3558741"/>
          </a:xfrm>
        </p:spPr>
        <p:txBody>
          <a:bodyPr/>
          <a:lstStyle/>
          <a:p>
            <a:pPr>
              <a:lnSpc>
                <a:spcPct val="100000"/>
              </a:lnSpc>
              <a:spcAft>
                <a:spcPts val="900"/>
              </a:spcAft>
              <a:tabLst>
                <a:tab pos="228600" algn="l"/>
                <a:tab pos="457200" algn="l"/>
              </a:tabLst>
            </a:pPr>
            <a:r>
              <a:rPr lang="en-AU" b="1" u="sng" dirty="0">
                <a:solidFill>
                  <a:srgbClr val="518932"/>
                </a:solidFill>
                <a:ea typeface="MS Mincho" panose="02020609040205080304" pitchFamily="49" charset="-128"/>
                <a:cs typeface="Times New Roman" panose="02020603050405020304" pitchFamily="18" charset="0"/>
              </a:rPr>
              <a:t>Outcome 1</a:t>
            </a:r>
            <a:r>
              <a:rPr lang="en-AU" b="1" dirty="0">
                <a:solidFill>
                  <a:srgbClr val="518932"/>
                </a:solidFill>
                <a:ea typeface="MS Mincho" panose="02020609040205080304" pitchFamily="49" charset="-128"/>
                <a:cs typeface="Times New Roman" panose="02020603050405020304" pitchFamily="18" charset="0"/>
              </a:rPr>
              <a:t>:</a:t>
            </a:r>
            <a:r>
              <a:rPr lang="en-AU" b="1" dirty="0">
                <a:solidFill>
                  <a:schemeClr val="accent6">
                    <a:lumMod val="75000"/>
                  </a:schemeClr>
                </a:solidFill>
                <a:ea typeface="MS Mincho" panose="02020609040205080304" pitchFamily="49" charset="-128"/>
                <a:cs typeface="Times New Roman" panose="02020603050405020304" pitchFamily="18" charset="0"/>
              </a:rPr>
              <a:t> </a:t>
            </a:r>
          </a:p>
          <a:p>
            <a:pPr>
              <a:lnSpc>
                <a:spcPct val="100000"/>
              </a:lnSpc>
              <a:spcAft>
                <a:spcPts val="900"/>
              </a:spcAft>
              <a:tabLst>
                <a:tab pos="228600" algn="l"/>
                <a:tab pos="457200" algn="l"/>
              </a:tabLst>
            </a:pPr>
            <a:r>
              <a:rPr lang="nl-NL" b="1" dirty="0">
                <a:ea typeface="MS Mincho" panose="02020609040205080304" pitchFamily="49" charset="-128"/>
                <a:cs typeface="Times New Roman" panose="02020603050405020304" pitchFamily="18" charset="0"/>
              </a:rPr>
              <a:t>Raising awareness of the impacts of climate change on plant health </a:t>
            </a:r>
          </a:p>
          <a:p>
            <a:pPr>
              <a:lnSpc>
                <a:spcPct val="100000"/>
              </a:lnSpc>
              <a:spcAft>
                <a:spcPts val="900"/>
              </a:spcAft>
              <a:tabLst>
                <a:tab pos="228600" algn="l"/>
                <a:tab pos="457200" algn="l"/>
              </a:tabLst>
            </a:pPr>
            <a:r>
              <a:rPr lang="en-GB" i="1" u="sng" dirty="0">
                <a:solidFill>
                  <a:srgbClr val="5792C9"/>
                </a:solidFill>
                <a:ea typeface="Times" panose="02020603050405020304" pitchFamily="18" charset="0"/>
              </a:rPr>
              <a:t>Core action areas</a:t>
            </a:r>
            <a:r>
              <a:rPr lang="en-GB" i="1" dirty="0">
                <a:solidFill>
                  <a:srgbClr val="5792C9"/>
                </a:solidFill>
                <a:ea typeface="Times" panose="02020603050405020304" pitchFamily="18" charset="0"/>
              </a:rPr>
              <a:t>:</a:t>
            </a:r>
            <a:endParaRPr lang="en-AU" dirty="0">
              <a:ea typeface="MS Mincho" panose="02020609040205080304" pitchFamily="49" charset="-128"/>
            </a:endParaRPr>
          </a:p>
          <a:p>
            <a:pPr marL="342900" lvl="0" indent="-342900">
              <a:lnSpc>
                <a:spcPct val="100000"/>
              </a:lnSpc>
              <a:spcAft>
                <a:spcPts val="900"/>
              </a:spcAft>
              <a:buClr>
                <a:srgbClr val="518932"/>
              </a:buClr>
              <a:buFont typeface="Arial" panose="020B0604020202020204" pitchFamily="34" charset="0"/>
              <a:buChar char="•"/>
            </a:pPr>
            <a:r>
              <a:rPr lang="en-US" dirty="0">
                <a:ea typeface="Times" panose="02020603050405020304" pitchFamily="18" charset="0"/>
              </a:rPr>
              <a:t>Convene and participate in meetings and side events related to the impacts of climate change on plant health.</a:t>
            </a:r>
          </a:p>
          <a:p>
            <a:pPr marL="342900" lvl="0" indent="-342900">
              <a:lnSpc>
                <a:spcPct val="100000"/>
              </a:lnSpc>
              <a:spcAft>
                <a:spcPts val="900"/>
              </a:spcAft>
              <a:buClr>
                <a:srgbClr val="518932"/>
              </a:buClr>
              <a:buFont typeface="Arial" panose="020B0604020202020204" pitchFamily="34" charset="0"/>
              <a:buChar char="•"/>
            </a:pPr>
            <a:r>
              <a:rPr lang="en-US" dirty="0">
                <a:ea typeface="Times" panose="02020603050405020304" pitchFamily="18" charset="0"/>
              </a:rPr>
              <a:t>Facilitate discussions within IPPC subsidiary bodies, regional workshops as well as other IPPC technical groups.</a:t>
            </a:r>
          </a:p>
          <a:p>
            <a:pPr marL="342900" lvl="0" indent="-342900">
              <a:lnSpc>
                <a:spcPct val="100000"/>
              </a:lnSpc>
              <a:spcAft>
                <a:spcPts val="900"/>
              </a:spcAft>
              <a:buClr>
                <a:srgbClr val="518932"/>
              </a:buClr>
              <a:buFont typeface="Arial" panose="020B0604020202020204" pitchFamily="34" charset="0"/>
              <a:buChar char="•"/>
            </a:pPr>
            <a:r>
              <a:rPr lang="en-US" dirty="0">
                <a:ea typeface="Times" panose="02020603050405020304" pitchFamily="18" charset="0"/>
              </a:rPr>
              <a:t>Assist Contracting Parties (CPs) to meet their National Reporting Obligations (NRO)established by IPPC.</a:t>
            </a:r>
            <a:endParaRPr lang="nl-NL" b="1" dirty="0">
              <a:ea typeface="MS Mincho" panose="02020609040205080304" pitchFamily="49" charset="-128"/>
              <a:cs typeface="Times New Roman" panose="02020603050405020304" pitchFamily="18" charset="0"/>
            </a:endParaRPr>
          </a:p>
          <a:p>
            <a:endParaRPr lang="en-IT" dirty="0"/>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1600200" y="685800"/>
            <a:ext cx="4953000" cy="296840"/>
          </a:xfrm>
          <a:prstGeom prst="rect">
            <a:avLst/>
          </a:prstGeom>
        </p:spPr>
        <p:txBody>
          <a:bodyPr/>
          <a:lstStyle/>
          <a:p>
            <a:pPr algn="ctr"/>
            <a:r>
              <a:rPr lang="it-IT" dirty="0"/>
              <a:t>FG-CCPI Key Outcomes and Core Action Areas</a:t>
            </a:r>
            <a:endParaRPr lang="en-IT" dirty="0"/>
          </a:p>
        </p:txBody>
      </p:sp>
      <p:pic>
        <p:nvPicPr>
          <p:cNvPr id="7" name="Picture 6">
            <a:extLst>
              <a:ext uri="{FF2B5EF4-FFF2-40B4-BE49-F238E27FC236}">
                <a16:creationId xmlns:a16="http://schemas.microsoft.com/office/drawing/2014/main" id="{F0499C05-9F22-434C-AE38-86B1A2510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0" y="685800"/>
            <a:ext cx="2819400" cy="4593614"/>
          </a:xfrm>
          <a:prstGeom prst="rect">
            <a:avLst/>
          </a:prstGeom>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8A313E35-80A5-4189-9929-F1F7F95CE6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200" y="1578586"/>
            <a:ext cx="2933700" cy="459361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85940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983673" y="762000"/>
            <a:ext cx="5417127" cy="296840"/>
          </a:xfrm>
          <a:prstGeom prst="rect">
            <a:avLst/>
          </a:prstGeom>
        </p:spPr>
        <p:txBody>
          <a:bodyPr/>
          <a:lstStyle/>
          <a:p>
            <a:pPr algn="ctr"/>
            <a:r>
              <a:rPr lang="it-IT" dirty="0"/>
              <a:t>FG-CCPI Key Outcomes and Core Action Areas</a:t>
            </a:r>
            <a:endParaRPr lang="en-IT" dirty="0"/>
          </a:p>
        </p:txBody>
      </p:sp>
      <p:sp>
        <p:nvSpPr>
          <p:cNvPr id="6" name="Subtitle 5">
            <a:extLst>
              <a:ext uri="{FF2B5EF4-FFF2-40B4-BE49-F238E27FC236}">
                <a16:creationId xmlns:a16="http://schemas.microsoft.com/office/drawing/2014/main" id="{BBFFEFC7-0244-4F4E-93A2-423EDCE4513B}"/>
              </a:ext>
            </a:extLst>
          </p:cNvPr>
          <p:cNvSpPr>
            <a:spLocks noGrp="1"/>
          </p:cNvSpPr>
          <p:nvPr>
            <p:ph type="subTitle" idx="1"/>
          </p:nvPr>
        </p:nvSpPr>
        <p:spPr>
          <a:xfrm>
            <a:off x="226812" y="1571465"/>
            <a:ext cx="6173988" cy="4098558"/>
          </a:xfrm>
          <a:prstGeom prst="rect">
            <a:avLst/>
          </a:prstGeom>
        </p:spPr>
        <p:txBody>
          <a:bodyPr wrap="square">
            <a:spAutoFit/>
          </a:bodyPr>
          <a:lstStyle/>
          <a:p>
            <a:pPr>
              <a:lnSpc>
                <a:spcPct val="100000"/>
              </a:lnSpc>
              <a:spcAft>
                <a:spcPts val="900"/>
              </a:spcAft>
              <a:tabLst>
                <a:tab pos="228600" algn="l"/>
                <a:tab pos="457200" algn="l"/>
              </a:tabLst>
            </a:pPr>
            <a:r>
              <a:rPr lang="nl-NL" sz="2000" b="1" u="sng" dirty="0">
                <a:solidFill>
                  <a:srgbClr val="518932"/>
                </a:solidFill>
                <a:ea typeface="MS Mincho" panose="02020609040205080304" pitchFamily="49" charset="-128"/>
                <a:cs typeface="Times New Roman" panose="02020603050405020304" pitchFamily="18" charset="0"/>
              </a:rPr>
              <a:t>Outcome 2</a:t>
            </a:r>
            <a:r>
              <a:rPr lang="nl-NL" sz="2000" b="1" dirty="0">
                <a:solidFill>
                  <a:srgbClr val="518932"/>
                </a:solidFill>
                <a:ea typeface="MS Mincho" panose="02020609040205080304" pitchFamily="49" charset="-128"/>
                <a:cs typeface="Times New Roman" panose="02020603050405020304" pitchFamily="18" charset="0"/>
              </a:rPr>
              <a:t>:</a:t>
            </a:r>
            <a:r>
              <a:rPr lang="nl-NL" sz="2000" b="1" dirty="0">
                <a:ea typeface="MS Mincho" panose="02020609040205080304" pitchFamily="49" charset="-128"/>
                <a:cs typeface="Times New Roman" panose="02020603050405020304" pitchFamily="18" charset="0"/>
              </a:rPr>
              <a:t> </a:t>
            </a:r>
          </a:p>
          <a:p>
            <a:pPr>
              <a:lnSpc>
                <a:spcPct val="100000"/>
              </a:lnSpc>
              <a:spcAft>
                <a:spcPts val="900"/>
              </a:spcAft>
              <a:tabLst>
                <a:tab pos="228600" algn="l"/>
                <a:tab pos="457200" algn="l"/>
              </a:tabLst>
            </a:pPr>
            <a:r>
              <a:rPr lang="nl-NL" sz="2000" b="1" dirty="0">
                <a:ea typeface="MS Mincho" panose="02020609040205080304" pitchFamily="49" charset="-128"/>
                <a:cs typeface="Times New Roman" panose="02020603050405020304" pitchFamily="18" charset="0"/>
              </a:rPr>
              <a:t>Enhancing the evaluation and management of risks of climate change to plant health</a:t>
            </a:r>
          </a:p>
          <a:p>
            <a:pPr>
              <a:lnSpc>
                <a:spcPct val="100000"/>
              </a:lnSpc>
              <a:spcAft>
                <a:spcPts val="900"/>
              </a:spcAft>
              <a:tabLst>
                <a:tab pos="228600" algn="l"/>
                <a:tab pos="457200" algn="l"/>
              </a:tabLst>
            </a:pPr>
            <a:r>
              <a:rPr lang="nl-NL" sz="2000" u="sng" dirty="0">
                <a:solidFill>
                  <a:srgbClr val="5792C9"/>
                </a:solidFill>
                <a:ea typeface="MS Mincho" panose="02020609040205080304" pitchFamily="49" charset="-128"/>
                <a:cs typeface="Times New Roman" panose="02020603050405020304" pitchFamily="18" charset="0"/>
              </a:rPr>
              <a:t>Co</a:t>
            </a:r>
            <a:r>
              <a:rPr lang="en-GB" sz="2000" i="1" u="sng" dirty="0">
                <a:solidFill>
                  <a:srgbClr val="5792C9"/>
                </a:solidFill>
                <a:ea typeface="Times" panose="02020603050405020304" pitchFamily="18" charset="0"/>
              </a:rPr>
              <a:t>re action areas:</a:t>
            </a:r>
            <a:endParaRPr lang="en-AU" sz="2000" u="sng" dirty="0">
              <a:ea typeface="MS Mincho" panose="02020609040205080304" pitchFamily="49" charset="-128"/>
            </a:endParaRPr>
          </a:p>
          <a:p>
            <a:pPr marL="342900" lvl="0" indent="-342900">
              <a:lnSpc>
                <a:spcPct val="100000"/>
              </a:lnSpc>
              <a:spcAft>
                <a:spcPts val="900"/>
              </a:spcAft>
              <a:buClr>
                <a:srgbClr val="518932"/>
              </a:buClr>
              <a:buFont typeface="Arial" panose="020B0604020202020204" pitchFamily="34" charset="0"/>
              <a:buChar char="•"/>
            </a:pPr>
            <a:r>
              <a:rPr lang="en-GB" sz="2000" dirty="0">
                <a:ea typeface="Times" panose="02020603050405020304" pitchFamily="18" charset="0"/>
              </a:rPr>
              <a:t>Support countries to collect, analyse and use climate change impacts-related information in decision-making</a:t>
            </a:r>
            <a:endParaRPr lang="en-AU" sz="2000" dirty="0">
              <a:ea typeface="Times" panose="02020603050405020304" pitchFamily="18" charset="0"/>
            </a:endParaRPr>
          </a:p>
          <a:p>
            <a:pPr marL="342900" lvl="0" indent="-342900">
              <a:lnSpc>
                <a:spcPct val="100000"/>
              </a:lnSpc>
              <a:spcAft>
                <a:spcPts val="900"/>
              </a:spcAft>
              <a:buClr>
                <a:srgbClr val="518932"/>
              </a:buClr>
              <a:buFont typeface="Arial" panose="020B0604020202020204" pitchFamily="34" charset="0"/>
              <a:buChar char="•"/>
            </a:pPr>
            <a:r>
              <a:rPr lang="en-GB" sz="2000" dirty="0">
                <a:ea typeface="Times" panose="02020603050405020304" pitchFamily="18" charset="0"/>
              </a:rPr>
              <a:t>Support countries in building capacity to help mitigate the impacts of climate change on plant health</a:t>
            </a:r>
            <a:endParaRPr lang="en-AU" sz="2000" dirty="0">
              <a:ea typeface="Times" panose="02020603050405020304" pitchFamily="18" charset="0"/>
            </a:endParaRPr>
          </a:p>
        </p:txBody>
      </p:sp>
      <p:pic>
        <p:nvPicPr>
          <p:cNvPr id="7" name="Picture 9">
            <a:extLst>
              <a:ext uri="{FF2B5EF4-FFF2-40B4-BE49-F238E27FC236}">
                <a16:creationId xmlns:a16="http://schemas.microsoft.com/office/drawing/2014/main" id="{145D8737-CCF7-4A1A-8746-4E77891F402D}"/>
              </a:ext>
            </a:extLst>
          </p:cNvPr>
          <p:cNvPicPr>
            <a:picLocks noChangeAspect="1" noChangeArrowheads="1"/>
          </p:cNvPicPr>
          <p:nvPr/>
        </p:nvPicPr>
        <p:blipFill>
          <a:blip r:embed="rId2"/>
          <a:srcRect/>
          <a:stretch>
            <a:fillRect/>
          </a:stretch>
        </p:blipFill>
        <p:spPr bwMode="auto">
          <a:xfrm>
            <a:off x="7848600" y="689780"/>
            <a:ext cx="3985337" cy="287973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 name="Picture 9">
            <a:extLst>
              <a:ext uri="{FF2B5EF4-FFF2-40B4-BE49-F238E27FC236}">
                <a16:creationId xmlns:a16="http://schemas.microsoft.com/office/drawing/2014/main" id="{5F09C412-A24C-477C-9848-A9510B31EA3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3210848"/>
            <a:ext cx="3985337" cy="2971800"/>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8231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1219200" y="838200"/>
            <a:ext cx="4578927" cy="296840"/>
          </a:xfrm>
          <a:prstGeom prst="rect">
            <a:avLst/>
          </a:prstGeom>
        </p:spPr>
        <p:txBody>
          <a:bodyPr/>
          <a:lstStyle/>
          <a:p>
            <a:r>
              <a:rPr lang="it-IT" dirty="0"/>
              <a:t>FG-CCPI Key Outcomes and Core Action Areas</a:t>
            </a:r>
            <a:endParaRPr lang="en-IT" dirty="0"/>
          </a:p>
        </p:txBody>
      </p:sp>
      <p:sp>
        <p:nvSpPr>
          <p:cNvPr id="9" name="Rectangle 8">
            <a:extLst>
              <a:ext uri="{FF2B5EF4-FFF2-40B4-BE49-F238E27FC236}">
                <a16:creationId xmlns:a16="http://schemas.microsoft.com/office/drawing/2014/main" id="{9A04F7D7-D61B-473A-990C-A5CEE985805E}"/>
              </a:ext>
            </a:extLst>
          </p:cNvPr>
          <p:cNvSpPr/>
          <p:nvPr/>
        </p:nvSpPr>
        <p:spPr>
          <a:xfrm>
            <a:off x="1066800" y="1908322"/>
            <a:ext cx="6172200" cy="3439403"/>
          </a:xfrm>
          <a:prstGeom prst="rect">
            <a:avLst/>
          </a:prstGeom>
        </p:spPr>
        <p:txBody>
          <a:bodyPr wrap="square">
            <a:spAutoFit/>
          </a:bodyPr>
          <a:lstStyle/>
          <a:p>
            <a:r>
              <a:rPr lang="en-GB" sz="2000" b="1" u="sng" dirty="0">
                <a:solidFill>
                  <a:srgbClr val="518932"/>
                </a:solidFill>
                <a:ea typeface="MS Mincho" panose="02020609040205080304" pitchFamily="49" charset="-128"/>
              </a:rPr>
              <a:t>Outcome 3:</a:t>
            </a:r>
            <a:r>
              <a:rPr lang="en-GB" sz="2000" b="1" u="sng" dirty="0">
                <a:ea typeface="MS Mincho" panose="02020609040205080304" pitchFamily="49" charset="-128"/>
              </a:rPr>
              <a:t> </a:t>
            </a:r>
          </a:p>
          <a:p>
            <a:endParaRPr lang="en-GB" sz="2000" b="1" u="sng" dirty="0">
              <a:ea typeface="MS Mincho" panose="02020609040205080304" pitchFamily="49" charset="-128"/>
            </a:endParaRPr>
          </a:p>
          <a:p>
            <a:r>
              <a:rPr lang="en-GB" sz="2000" b="1" dirty="0">
                <a:ea typeface="MS Mincho" panose="02020609040205080304" pitchFamily="49" charset="-128"/>
              </a:rPr>
              <a:t>Enhancing the recognition of phytosanitary matters in the international climate change debate</a:t>
            </a:r>
            <a:endParaRPr lang="en-GB" sz="2000" i="1" u="sng" dirty="0">
              <a:solidFill>
                <a:srgbClr val="5792C9"/>
              </a:solidFill>
              <a:ea typeface="Times" panose="02020603050405020304" pitchFamily="18" charset="0"/>
            </a:endParaRPr>
          </a:p>
          <a:p>
            <a:pPr>
              <a:lnSpc>
                <a:spcPct val="150000"/>
              </a:lnSpc>
            </a:pPr>
            <a:r>
              <a:rPr lang="en-GB" sz="2000" i="1" u="sng" dirty="0">
                <a:solidFill>
                  <a:srgbClr val="5792C9"/>
                </a:solidFill>
                <a:ea typeface="Times" panose="02020603050405020304" pitchFamily="18" charset="0"/>
              </a:rPr>
              <a:t>Core action areas</a:t>
            </a:r>
            <a:r>
              <a:rPr lang="en-GB" sz="2000" i="1" dirty="0">
                <a:solidFill>
                  <a:srgbClr val="5792C9"/>
                </a:solidFill>
                <a:ea typeface="Times" panose="02020603050405020304" pitchFamily="18" charset="0"/>
              </a:rPr>
              <a:t>:</a:t>
            </a:r>
            <a:endParaRPr lang="en-GB" sz="2000" dirty="0">
              <a:ea typeface="Times" panose="02020603050405020304" pitchFamily="18" charset="0"/>
            </a:endParaRPr>
          </a:p>
          <a:p>
            <a:pPr marL="342900" lvl="0" indent="-342900">
              <a:lnSpc>
                <a:spcPct val="150000"/>
              </a:lnSpc>
              <a:spcAft>
                <a:spcPts val="900"/>
              </a:spcAft>
              <a:buClr>
                <a:srgbClr val="518932"/>
              </a:buClr>
              <a:buFont typeface="Arial" panose="020B0604020202020204" pitchFamily="34" charset="0"/>
              <a:buChar char="•"/>
            </a:pPr>
            <a:r>
              <a:rPr lang="en-GB" sz="2000" dirty="0">
                <a:ea typeface="Times" panose="02020603050405020304" pitchFamily="18" charset="0"/>
              </a:rPr>
              <a:t>Strengthen collaboration with relevant international, regional and national organizations</a:t>
            </a:r>
          </a:p>
          <a:p>
            <a:pPr marL="342900" lvl="0" indent="-342900">
              <a:spcAft>
                <a:spcPts val="900"/>
              </a:spcAft>
              <a:buClr>
                <a:srgbClr val="518932"/>
              </a:buClr>
              <a:buFont typeface="Arial" panose="020B0604020202020204" pitchFamily="34" charset="0"/>
              <a:buChar char="•"/>
            </a:pPr>
            <a:r>
              <a:rPr lang="en-GB" sz="2000" dirty="0">
                <a:ea typeface="Times" panose="02020603050405020304" pitchFamily="18" charset="0"/>
              </a:rPr>
              <a:t>Facilitate, promote and support phytosanitary issues -related policy dialogue at the global level</a:t>
            </a:r>
            <a:endParaRPr lang="en-AU" sz="2000" dirty="0">
              <a:ea typeface="Times" panose="02020603050405020304" pitchFamily="18" charset="0"/>
            </a:endParaRPr>
          </a:p>
        </p:txBody>
      </p:sp>
      <p:pic>
        <p:nvPicPr>
          <p:cNvPr id="10" name="Picture 1">
            <a:extLst>
              <a:ext uri="{FF2B5EF4-FFF2-40B4-BE49-F238E27FC236}">
                <a16:creationId xmlns:a16="http://schemas.microsoft.com/office/drawing/2014/main" id="{2CAFC3C0-93CB-4FD8-B6BE-CC0CFA58A28F}"/>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7696200" y="611997"/>
            <a:ext cx="3429000" cy="47357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7585724"/>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1_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0E5FA2416B3014398527944FF5AA8C9" ma:contentTypeVersion="11" ma:contentTypeDescription="Creare un nuovo documento." ma:contentTypeScope="" ma:versionID="67f1d2c49c5a8f3b774a1653f56b64d8">
  <xsd:schema xmlns:xsd="http://www.w3.org/2001/XMLSchema" xmlns:xs="http://www.w3.org/2001/XMLSchema" xmlns:p="http://schemas.microsoft.com/office/2006/metadata/properties" xmlns:ns2="14bc6082-572f-4293-b56a-8ed0159a3dc1" xmlns:ns3="c7f8e374-dac3-4b6c-89f2-542a5afa1c6c" targetNamespace="http://schemas.microsoft.com/office/2006/metadata/properties" ma:root="true" ma:fieldsID="3bef8f72277c9e8c5aa2d6210999e415" ns2:_="" ns3:_="">
    <xsd:import namespace="14bc6082-572f-4293-b56a-8ed0159a3dc1"/>
    <xsd:import namespace="c7f8e374-dac3-4b6c-89f2-542a5afa1c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c6082-572f-4293-b56a-8ed0159a3d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f8e374-dac3-4b6c-89f2-542a5afa1c6c"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2.xml><?xml version="1.0" encoding="utf-8"?>
<ds:datastoreItem xmlns:ds="http://schemas.openxmlformats.org/officeDocument/2006/customXml" ds:itemID="{274B4D28-889C-4D45-98B4-8CDD06433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c6082-572f-4293-b56a-8ed0159a3dc1"/>
    <ds:schemaRef ds:uri="c7f8e374-dac3-4b6c-89f2-542a5afa1c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6D1CDB-15D1-4C85-BFBF-7D1270C6F64A}">
  <ds:schemaRefs>
    <ds:schemaRef ds:uri="http://schemas.microsoft.com/office/2006/documentManagement/types"/>
    <ds:schemaRef ds:uri="14bc6082-572f-4293-b56a-8ed0159a3dc1"/>
    <ds:schemaRef ds:uri="http://purl.org/dc/dcmitype/"/>
    <ds:schemaRef ds:uri="http://schemas.microsoft.com/office/infopath/2007/PartnerControls"/>
    <ds:schemaRef ds:uri="http://purl.org/dc/elements/1.1/"/>
    <ds:schemaRef ds:uri="http://schemas.microsoft.com/office/2006/metadata/properties"/>
    <ds:schemaRef ds:uri="c7f8e374-dac3-4b6c-89f2-542a5afa1c6c"/>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6274</TotalTime>
  <Words>832</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.AppleSystemUIFont</vt:lpstr>
      <vt:lpstr>Arial</vt:lpstr>
      <vt:lpstr>Arial Unicode MS</vt:lpstr>
      <vt:lpstr>Calibri</vt:lpstr>
      <vt:lpstr>Georgia</vt:lpstr>
      <vt:lpstr>MS Mincho</vt:lpstr>
      <vt:lpstr>Times</vt:lpstr>
      <vt:lpstr>Times New Roman</vt:lpstr>
      <vt:lpstr>Wingdings</vt:lpstr>
      <vt:lpstr>COVER</vt:lpstr>
      <vt:lpstr>Internal screen</vt:lpstr>
      <vt:lpstr>1_COVER</vt:lpstr>
      <vt:lpstr>Coordinating Climate Change and Phytosanitary Issues at a Global Level</vt:lpstr>
      <vt:lpstr>Climate Change Impacts on Plant Health ‘A Global Issue’</vt:lpstr>
      <vt:lpstr>Climate Change and Phytosanitary Issues ‘A Global Opportunity’</vt:lpstr>
      <vt:lpstr>IPPC Development Agenda Item Strategic Framework 2020-2023</vt:lpstr>
      <vt:lpstr>CPM Focus Group on Climate Change and Phytosanitary Issues (FG-CCPI)</vt:lpstr>
      <vt:lpstr>CPM Focus Group on Climate Change and Phytosanitary Issues (FG-CCPI)</vt:lpstr>
      <vt:lpstr>FG-CCPI Key Outcomes and Core Action Areas</vt:lpstr>
      <vt:lpstr>FG-CCPI Key Outcomes and Core Action Areas</vt:lpstr>
      <vt:lpstr>FG-CCPI Key Outcomes and Core Action Areas</vt:lpstr>
      <vt:lpstr>FG-CCPI Action Plan Priorities 2022-2023</vt:lpstr>
      <vt:lpstr>FG-CCPI Action Plan  Priorities 2022-2023</vt:lpstr>
      <vt:lpstr>FG-CCPI Action Plan  Priorities 2022-2023</vt:lpstr>
      <vt:lpstr>FG-CCPI Action Plan Priorities 2022-2023</vt:lpstr>
      <vt:lpstr>FG-CCPI Action Plan Priorities 2022-2023</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Nicora, Natalie (NSP)</cp:lastModifiedBy>
  <cp:revision>25</cp:revision>
  <cp:lastPrinted>2018-12-10T09:55:32Z</cp:lastPrinted>
  <dcterms:created xsi:type="dcterms:W3CDTF">2019-07-18T08:44:31Z</dcterms:created>
  <dcterms:modified xsi:type="dcterms:W3CDTF">2022-09-12T10:29:04Z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0x010100C0E5FA2416B3014398527944FF5AA8C9</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