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2" r:id="rId5"/>
    <p:sldId id="292" r:id="rId6"/>
    <p:sldId id="301" r:id="rId7"/>
    <p:sldId id="282" r:id="rId8"/>
    <p:sldId id="305" r:id="rId9"/>
    <p:sldId id="313" r:id="rId10"/>
    <p:sldId id="309" r:id="rId11"/>
    <p:sldId id="267" r:id="rId12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70D55F2D-583B-4FB8-BD47-11CF19EA916C}">
          <p14:sldIdLst>
            <p14:sldId id="262"/>
            <p14:sldId id="292"/>
            <p14:sldId id="301"/>
            <p14:sldId id="282"/>
            <p14:sldId id="305"/>
            <p14:sldId id="313"/>
            <p14:sldId id="309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9AD"/>
    <a:srgbClr val="198A62"/>
    <a:srgbClr val="00863D"/>
    <a:srgbClr val="008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65E0B-F44C-40FA-B600-4EB74919D1DC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65BDD-C9AD-4F07-8F9E-92B8625430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283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AECA0-FD60-4602-B1AF-871CFCF7D6F4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0AFD8-160E-4D2E-BD97-2831A876C2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10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0AFD8-160E-4D2E-BD97-2831A876C2A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07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hq.neppo@gmail.com" TargetMode="Externa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C59E-8301-4320-8D5F-CF7674E9201E}" type="datetime4">
              <a:rPr lang="fr-FR" smtClean="0"/>
              <a:t>12 septembre 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13019"/>
          <a:stretch/>
        </p:blipFill>
        <p:spPr bwMode="auto">
          <a:xfrm>
            <a:off x="0" y="0"/>
            <a:ext cx="64917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Neppo-logo-intitulé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4169" y="5013176"/>
            <a:ext cx="2520000" cy="1381376"/>
          </a:xfrm>
          <a:prstGeom prst="rect">
            <a:avLst/>
          </a:prstGeom>
        </p:spPr>
      </p:pic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3923928" y="2780928"/>
            <a:ext cx="4680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AD"/>
                </a:solidFill>
              </a:defRPr>
            </a:lvl1pPr>
          </a:lstStyle>
          <a:p>
            <a:fld id="{F0357F8F-5B2A-4EA3-A307-90BA08D7AFE8}" type="datetime4">
              <a:rPr lang="fr-FR" smtClean="0"/>
              <a:t>12 septembre 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18520" y="6376243"/>
            <a:ext cx="2133600" cy="365125"/>
          </a:xfrm>
        </p:spPr>
        <p:txBody>
          <a:bodyPr/>
          <a:lstStyle>
            <a:lvl1pPr algn="ctr">
              <a:defRPr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FE9EF8-0ED0-40B1-890C-3D11DC4217F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539750" y="1340768"/>
            <a:ext cx="6696546" cy="43948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11126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fr-FR" dirty="0"/>
              <a:t>Cliquez pour modifier le style du titre</a:t>
            </a:r>
          </a:p>
        </p:txBody>
      </p:sp>
      <p:pic>
        <p:nvPicPr>
          <p:cNvPr id="9" name="Espace réservé du contenu 6" descr="palm_tree_tube_stock_vi_png_by_digitaltwist-d30sem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4338"/>
            <a:ext cx="638200" cy="7072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79" y="0"/>
            <a:ext cx="1577721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600" cy="171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AD"/>
                </a:solidFill>
              </a:defRPr>
            </a:lvl1pPr>
          </a:lstStyle>
          <a:p>
            <a:fld id="{2E4F94E3-632B-4FFC-960D-A72DB351640A}" type="datetime4">
              <a:rPr lang="fr-FR" smtClean="0"/>
              <a:t>12 septembre 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18520" y="6376243"/>
            <a:ext cx="2133600" cy="365125"/>
          </a:xfrm>
        </p:spPr>
        <p:txBody>
          <a:bodyPr/>
          <a:lstStyle>
            <a:lvl1pPr algn="ctr">
              <a:defRPr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FE9EF8-0ED0-40B1-890C-3D11DC4217F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539749" y="1340768"/>
            <a:ext cx="7063041" cy="43948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54820" y="260649"/>
            <a:ext cx="7113524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6899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6"/>
          <a:stretch/>
        </p:blipFill>
        <p:spPr bwMode="auto">
          <a:xfrm>
            <a:off x="0" y="5373217"/>
            <a:ext cx="5397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38" y="0"/>
            <a:ext cx="1522462" cy="508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AD"/>
                </a:solidFill>
              </a:defRPr>
            </a:lvl1pPr>
          </a:lstStyle>
          <a:p>
            <a:fld id="{D257FEC7-F98C-403A-AC01-68CD08644EED}" type="datetime4">
              <a:rPr lang="fr-FR" smtClean="0"/>
              <a:t>12 septembre 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18520" y="6376243"/>
            <a:ext cx="2133600" cy="365125"/>
          </a:xfrm>
        </p:spPr>
        <p:txBody>
          <a:bodyPr/>
          <a:lstStyle>
            <a:lvl1pPr algn="ctr">
              <a:defRPr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FE9EF8-0ED0-40B1-890C-3D11DC4217F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539749" y="1340768"/>
            <a:ext cx="7063041" cy="43948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54820" y="260649"/>
            <a:ext cx="7113524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9735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13019"/>
          <a:stretch/>
        </p:blipFill>
        <p:spPr bwMode="auto">
          <a:xfrm>
            <a:off x="-1" y="0"/>
            <a:ext cx="64917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Neppo-logo-intitulé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0112" y="2276872"/>
            <a:ext cx="2520280" cy="1381529"/>
          </a:xfrm>
          <a:prstGeom prst="rect">
            <a:avLst/>
          </a:prstGeom>
        </p:spPr>
      </p:pic>
      <p:sp>
        <p:nvSpPr>
          <p:cNvPr id="2" name="ZoneTexte 1"/>
          <p:cNvSpPr txBox="1"/>
          <p:nvPr userDrawn="1"/>
        </p:nvSpPr>
        <p:spPr>
          <a:xfrm>
            <a:off x="5580112" y="4078907"/>
            <a:ext cx="3240360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fr-FR" sz="1200" baseline="0" noProof="0" dirty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Bâtiment</a:t>
            </a:r>
            <a:r>
              <a:rPr lang="de-DE" sz="1200" baseline="0" dirty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de l‘INRA, </a:t>
            </a:r>
          </a:p>
          <a:p>
            <a:pPr>
              <a:spcAft>
                <a:spcPts val="200"/>
              </a:spcAft>
            </a:pPr>
            <a:r>
              <a:rPr lang="de-DE" sz="1200" baseline="0" dirty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Avenues Ibn Al Ouazzani et Hassan II, Rabat</a:t>
            </a:r>
          </a:p>
          <a:p>
            <a:pPr>
              <a:spcAft>
                <a:spcPts val="200"/>
              </a:spcAft>
            </a:pPr>
            <a:endParaRPr lang="de-DE" sz="1200" baseline="0" dirty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de-DE" sz="1200" baseline="0" dirty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	+212 (0)6 73 99 78 08</a:t>
            </a:r>
          </a:p>
          <a:p>
            <a:pPr>
              <a:spcAft>
                <a:spcPts val="200"/>
              </a:spcAft>
            </a:pPr>
            <a:r>
              <a:rPr lang="de-DE" sz="1200" baseline="0" dirty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+212 (0)5 37 70 48 10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 	+212 (0)5 37 70 87 63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	</a:t>
            </a:r>
            <a:r>
              <a:rPr lang="de-DE" sz="1200" baseline="0" dirty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hq.neppo@gmail.com</a:t>
            </a:r>
            <a:endParaRPr lang="de-DE" sz="1200" baseline="0" dirty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>
                <a:solidFill>
                  <a:srgbClr val="198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Site:	www.neppo.org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>
              <a:solidFill>
                <a:srgbClr val="198A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endParaRPr lang="fr-FR" sz="1200" dirty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4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588A-EEED-49BB-A207-3BAED2109171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9" name="Espace réservé du contenu 6" descr="palm_tree_tube_stock_vi_png_by_digitaltwist-d30sem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4338"/>
            <a:ext cx="638200" cy="70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4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898B7-93E8-4405-93B1-7C0C7A8E601E}" type="datetime4">
              <a:rPr lang="fr-FR" smtClean="0"/>
              <a:t>12 septembre 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9EF8-0ED0-40B1-890C-3D11DC4217F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</p:sldLayoutIdLst>
  <p:hf hdr="0" ftr="0"/>
  <p:txStyles>
    <p:titleStyle>
      <a:lvl1pPr algn="r" defTabSz="914400" rtl="0" eaLnBrk="1" latinLnBrk="0" hangingPunct="1">
        <a:spcBef>
          <a:spcPct val="0"/>
        </a:spcBef>
        <a:spcAft>
          <a:spcPts val="600"/>
        </a:spcAft>
        <a:buNone/>
        <a:defRPr sz="2800" b="1" kern="1200">
          <a:solidFill>
            <a:srgbClr val="0079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84853" y="2329094"/>
            <a:ext cx="5427240" cy="1647056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34</a:t>
            </a:r>
            <a:r>
              <a:rPr lang="en-US" baseline="30000" dirty="0" err="1"/>
              <a:t>th</a:t>
            </a:r>
            <a:r>
              <a:rPr lang="en-US" dirty="0"/>
              <a:t> Technical Consultation among Regional Plant Protection Organizations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259632" y="6486173"/>
            <a:ext cx="2133600" cy="365125"/>
          </a:xfrm>
        </p:spPr>
        <p:txBody>
          <a:bodyPr/>
          <a:lstStyle/>
          <a:p>
            <a:fld id="{79345D25-ABD7-42EC-9425-A8562DDCB88D}" type="datetime4">
              <a:rPr lang="fr-FR" smtClean="0"/>
              <a:t>12 septembre 2022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55776" y="573325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198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Mekki </a:t>
            </a:r>
            <a:r>
              <a:rPr lang="de-DE" sz="1600" dirty="0" err="1">
                <a:solidFill>
                  <a:srgbClr val="198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Chouibani</a:t>
            </a:r>
            <a:endParaRPr lang="de-DE" sz="1600" dirty="0">
              <a:solidFill>
                <a:srgbClr val="198A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55776" y="609329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www.neppo.org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059832" y="4428482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19 September </a:t>
            </a:r>
            <a:r>
              <a:rPr lang="fr-FR" sz="2000" b="1" dirty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12 septembre 2022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22456" y="2803297"/>
            <a:ext cx="8144175" cy="7697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812800" lvl="1" indent="-81280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Members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Algeria, Egypt, Jordan, Iraq, Libya, Morocco, Pakistan, Oman, Sudan, Syria and Tunisia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95536" y="3705235"/>
            <a:ext cx="8424936" cy="51585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lvl="1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Signed but not ratified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fr-FR" dirty="0">
                <a:latin typeface="Arial" pitchFamily="34" charset="0"/>
                <a:cs typeface="Arial" pitchFamily="34" charset="0"/>
              </a:rPr>
              <a:t>Iran, </a:t>
            </a:r>
            <a:r>
              <a:rPr lang="en-US" dirty="0">
                <a:latin typeface="Arial" pitchFamily="34" charset="0"/>
                <a:cs typeface="Arial" pitchFamily="34" charset="0"/>
              </a:rPr>
              <a:t>Mauritania</a:t>
            </a:r>
            <a:r>
              <a:rPr lang="fr-FR" dirty="0">
                <a:latin typeface="Arial" pitchFamily="34" charset="0"/>
                <a:cs typeface="Arial" pitchFamily="34" charset="0"/>
              </a:rPr>
              <a:t>*, Yémen, (</a:t>
            </a:r>
            <a:r>
              <a:rPr lang="en-US" dirty="0">
                <a:latin typeface="Arial" pitchFamily="34" charset="0"/>
                <a:cs typeface="Arial" pitchFamily="34" charset="0"/>
              </a:rPr>
              <a:t>Mauritania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submitted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its</a:t>
            </a:r>
            <a:r>
              <a:rPr lang="fr-FR" dirty="0">
                <a:latin typeface="Arial" pitchFamily="34" charset="0"/>
                <a:cs typeface="Arial" pitchFamily="34" charset="0"/>
              </a:rPr>
              <a:t> instrument of </a:t>
            </a:r>
            <a:r>
              <a:rPr lang="en-US" dirty="0">
                <a:latin typeface="Arial" pitchFamily="34" charset="0"/>
                <a:cs typeface="Arial" pitchFamily="34" charset="0"/>
              </a:rPr>
              <a:t>adhesion</a:t>
            </a:r>
            <a:r>
              <a:rPr lang="fr-FR" dirty="0">
                <a:latin typeface="Arial" pitchFamily="34" charset="0"/>
                <a:cs typeface="Arial" pitchFamily="34" charset="0"/>
              </a:rPr>
              <a:t> to FAO-DG)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714500" lvl="3" indent="-342900">
              <a:lnSpc>
                <a:spcPct val="160000"/>
              </a:lnSpc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§"/>
              <a:defRPr/>
            </a:pPr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29200" y="4462326"/>
            <a:ext cx="7721478" cy="6228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12800" lvl="1" indent="-812800">
              <a:defRPr/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Executive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Committee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Algeria, Jordan, Libya, Pakistan, Syria, Tunisia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46100" lvl="1" indent="-3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46100" lvl="1" indent="-3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14500" lvl="3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§"/>
              <a:defRPr/>
            </a:pPr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948668" y="388484"/>
            <a:ext cx="1906152" cy="1632786"/>
            <a:chOff x="6084168" y="422147"/>
            <a:chExt cx="2482464" cy="1794921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422147"/>
              <a:ext cx="2482464" cy="1794921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6179128" y="1809699"/>
              <a:ext cx="2387504" cy="372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Heaquarter</a:t>
              </a:r>
              <a:r>
                <a:rPr lang="fr-FR" sz="1400" dirty="0"/>
                <a:t>: Rabat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48145" y="5045114"/>
            <a:ext cx="7743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0000"/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Executive Director, Assistant director</a:t>
            </a:r>
          </a:p>
        </p:txBody>
      </p:sp>
      <p:sp>
        <p:nvSpPr>
          <p:cNvPr id="14" name="Titre 3"/>
          <p:cNvSpPr txBox="1">
            <a:spLocks/>
          </p:cNvSpPr>
          <p:nvPr/>
        </p:nvSpPr>
        <p:spPr>
          <a:xfrm>
            <a:off x="539552" y="260649"/>
            <a:ext cx="7611126" cy="439514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spcAft>
                <a:spcPts val="600"/>
              </a:spcAft>
              <a:buNone/>
              <a:defRPr sz="2200" b="1" kern="1200" cap="none" baseline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1. Specificities</a:t>
            </a: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336909" y="761379"/>
            <a:ext cx="8315268" cy="1699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0000"/>
              <a:defRPr/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Agreement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signed in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February 18, 1993 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entered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into force on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January 8, 2009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Recognized officially in March 2012, by 7</a:t>
            </a:r>
            <a:r>
              <a:rPr lang="en-US" sz="2000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CPM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546100" lvl="1" indent="-3175"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46100" lvl="1" indent="-3175"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46100" lvl="1" indent="-3175"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46100" lvl="1" indent="-3175">
              <a:defRPr/>
            </a:pP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0000"/>
              <a:defRPr/>
            </a:pP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7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12 septembre 2022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39749" y="871615"/>
            <a:ext cx="6846977" cy="19813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Promote regional cooperation and capabilities of its members through 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Preventing the spread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introduction </a:t>
            </a:r>
            <a:r>
              <a:rPr lang="en-US" dirty="0"/>
              <a:t>of pests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Controlling pests</a:t>
            </a:r>
            <a:r>
              <a:rPr lang="en-US" dirty="0"/>
              <a:t> in an appropriate manner 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Facilitate safe regional and international trade</a:t>
            </a:r>
            <a:endParaRPr lang="fr-FR" dirty="0"/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11126" cy="459407"/>
          </a:xfrm>
        </p:spPr>
        <p:txBody>
          <a:bodyPr/>
          <a:lstStyle/>
          <a:p>
            <a:r>
              <a:rPr lang="fr-FR" dirty="0"/>
              <a:t>NEPPO </a:t>
            </a:r>
            <a:r>
              <a:rPr lang="en-US" dirty="0"/>
              <a:t>aims</a:t>
            </a:r>
            <a:r>
              <a:rPr lang="fr-FR" dirty="0"/>
              <a:t> to….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2788471"/>
            <a:ext cx="655272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promoting information exchange (Pest status, pest report, regulations, phytosanitary measures, ..);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harmonizing phytosanitary regulations and measures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developing regional strategy to face spread and introduction of pests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enhancing capacity building of NPPO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4357"/>
          <a:stretch/>
        </p:blipFill>
        <p:spPr>
          <a:xfrm>
            <a:off x="7293480" y="41660"/>
            <a:ext cx="1850520" cy="13567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42" y="1324393"/>
            <a:ext cx="729038" cy="7014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406" y="1729402"/>
            <a:ext cx="933914" cy="69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9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12 septembre 2022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11126" cy="576064"/>
          </a:xfrm>
        </p:spPr>
        <p:txBody>
          <a:bodyPr>
            <a:normAutofit/>
          </a:bodyPr>
          <a:lstStyle/>
          <a:p>
            <a:r>
              <a:rPr lang="en-US" sz="2100" dirty="0"/>
              <a:t>2. Technical and capacity development achievements-1</a:t>
            </a:r>
          </a:p>
        </p:txBody>
      </p:sp>
      <p:sp>
        <p:nvSpPr>
          <p:cNvPr id="6" name="Espace réservé du contenu 6"/>
          <p:cNvSpPr>
            <a:spLocks noGrp="1"/>
          </p:cNvSpPr>
          <p:nvPr>
            <p:ph type="body" sz="quarter" idx="13"/>
          </p:nvPr>
        </p:nvSpPr>
        <p:spPr>
          <a:xfrm>
            <a:off x="539552" y="692696"/>
            <a:ext cx="8136904" cy="5760640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/>
            </a:pPr>
            <a:endParaRPr lang="en-US" sz="3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Organization of virtual workshops</a:t>
            </a:r>
          </a:p>
          <a:p>
            <a:pPr marL="1028700" lvl="1">
              <a:buFontTx/>
              <a:buChar char="-"/>
            </a:pPr>
            <a:r>
              <a:rPr lang="en-US" dirty="0"/>
              <a:t>Opuntia cochineal, September 16, 2021</a:t>
            </a:r>
          </a:p>
          <a:p>
            <a:pPr marL="1028700" lvl="1">
              <a:buFontTx/>
              <a:buChar char="-"/>
            </a:pPr>
            <a:r>
              <a:rPr lang="en-US" dirty="0"/>
              <a:t>Citrus Black spot, September 16, 2021</a:t>
            </a:r>
          </a:p>
          <a:p>
            <a:pPr marL="1028700" lvl="1">
              <a:buFontTx/>
              <a:buChar char="-"/>
            </a:pPr>
            <a:r>
              <a:rPr lang="en-US" dirty="0"/>
              <a:t>Green scale of date palm, October 07, 2022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Participation in the webinars on prevention, preparedness and response guidelines for fall army worm, October 2021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Organization of high-level virtual meeting on </a:t>
            </a:r>
            <a:r>
              <a:rPr lang="en-US" i="1" dirty="0"/>
              <a:t>Xylella fastidiosa, January 26, 2022, </a:t>
            </a:r>
            <a:r>
              <a:rPr lang="en-US" i="1" dirty="0">
                <a:solidFill>
                  <a:srgbClr val="FF0000"/>
                </a:solidFill>
              </a:rPr>
              <a:t>Cairo declaration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Organization of a training course on the active and better participation  at IPPC meetings, February 28, 2022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Organization of Pre-CPM meeting, March 1-3, 2022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Organization of training on biological control of locusts, Agadir, </a:t>
            </a:r>
            <a:r>
              <a:rPr lang="en-US" dirty="0"/>
              <a:t>May 16-20, 2022 (Participation of 11 countries for CLCPRO and CRC) with EMPRES (FAO), CLCPRO and CRO,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Participation in the regional meeting on FAW (Monthly meetings)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2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2569-190C-4D37-830E-B8C04C44CF79}" type="datetime1">
              <a:rPr lang="fr-FR" smtClean="0"/>
              <a:t>12/09/2022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26" name="Titre 4"/>
          <p:cNvSpPr>
            <a:spLocks noGrp="1"/>
          </p:cNvSpPr>
          <p:nvPr>
            <p:ph type="title"/>
          </p:nvPr>
        </p:nvSpPr>
        <p:spPr>
          <a:xfrm>
            <a:off x="539552" y="260649"/>
            <a:ext cx="8208912" cy="518176"/>
          </a:xfrm>
        </p:spPr>
        <p:txBody>
          <a:bodyPr>
            <a:noAutofit/>
          </a:bodyPr>
          <a:lstStyle/>
          <a:p>
            <a:pPr algn="l"/>
            <a:r>
              <a:rPr lang="en-US" sz="2100" dirty="0"/>
              <a:t>2. Technical and</a:t>
            </a:r>
            <a:r>
              <a:rPr lang="en-US" sz="2000" dirty="0"/>
              <a:t> </a:t>
            </a:r>
            <a:r>
              <a:rPr lang="en-US" sz="2100" dirty="0"/>
              <a:t>capacity</a:t>
            </a:r>
            <a:r>
              <a:rPr lang="en-US" sz="2000" dirty="0"/>
              <a:t> </a:t>
            </a:r>
            <a:r>
              <a:rPr lang="en-US" sz="2100" dirty="0"/>
              <a:t>development</a:t>
            </a:r>
            <a:r>
              <a:rPr lang="en-US" sz="2000" dirty="0"/>
              <a:t> </a:t>
            </a:r>
            <a:r>
              <a:rPr lang="en-US" sz="2100" dirty="0"/>
              <a:t>achievements-2</a:t>
            </a: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7" name="Zoom de diapositive 6">
                <a:extLst>
                  <a:ext uri="{FF2B5EF4-FFF2-40B4-BE49-F238E27FC236}">
                    <a16:creationId xmlns:a16="http://schemas.microsoft.com/office/drawing/2014/main" id="{D0C2A192-92C1-4056-860A-551AE7DA3CC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41213729"/>
                  </p:ext>
                </p:extLst>
              </p:nvPr>
            </p:nvGraphicFramePr>
            <p:xfrm>
              <a:off x="-2221992" y="3339846"/>
              <a:ext cx="2286000" cy="1714500"/>
            </p:xfrm>
            <a:graphic>
              <a:graphicData uri="http://schemas.microsoft.com/office/powerpoint/2016/slidezoom">
                <pslz:sldZm>
                  <pslz:sldZmObj sldId="282" cId="3112429659">
                    <pslz:zmPr id="{911185D5-50CB-4B82-B01A-E534AF1483FB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Zoom de diapositive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0C2A192-92C1-4056-860A-551AE7DA3CC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221992" y="3339846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5A61ADC-7146-4C9F-A891-9891D8785F0C}"/>
              </a:ext>
            </a:extLst>
          </p:cNvPr>
          <p:cNvSpPr/>
          <p:nvPr/>
        </p:nvSpPr>
        <p:spPr>
          <a:xfrm>
            <a:off x="699109" y="818187"/>
            <a:ext cx="783493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Participation in the regional meeting on Red Palm Weevil (Monthly meetings),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Preparation of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a guideline for phytosanitary measures at borders and on the territory against Red Palm Weevil and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a pest-free area protocol for Red Palm Weevil </a:t>
            </a:r>
            <a:endParaRPr lang="fr-F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Gather and dissemination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of information in real-time and 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as possible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Participation and contribution to the 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team for PCE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Representing RPPO in the IPPC Focus Group on Communication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Participation at CPM 16, April 5,7, and 21, 2022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Participation at the  60</a:t>
            </a:r>
            <a:r>
              <a:rPr lang="en-US" baseline="30000" dirty="0"/>
              <a:t>th </a:t>
            </a:r>
            <a:r>
              <a:rPr lang="en-US" dirty="0"/>
              <a:t>meeting of the Working Party on Phytosanitary Regulations. Paris, 2022-06-21/24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9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3138" indent="-1320800"/>
            <a:r>
              <a:rPr lang="fr-FR" sz="2100" b="1" dirty="0">
                <a:solidFill>
                  <a:srgbClr val="0079AD"/>
                </a:solidFill>
                <a:ea typeface="+mj-ea"/>
              </a:rPr>
              <a:t>3. Emergent </a:t>
            </a:r>
            <a:r>
              <a:rPr lang="en-US" sz="2100" b="1" dirty="0">
                <a:solidFill>
                  <a:srgbClr val="0079AD"/>
                </a:solidFill>
                <a:ea typeface="+mj-ea"/>
              </a:rPr>
              <a:t>pests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19EF-C2EC-425A-9054-FEA65D0FD57F}" type="datetime1">
              <a:rPr lang="fr-FR" smtClean="0"/>
              <a:t>12/09/2022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Forme libre 8">
            <a:extLst>
              <a:ext uri="{FF2B5EF4-FFF2-40B4-BE49-F238E27FC236}">
                <a16:creationId xmlns:a16="http://schemas.microsoft.com/office/drawing/2014/main" id="{DFDE2C5D-5358-4A38-B3B3-1DF463B5D9B8}"/>
              </a:ext>
            </a:extLst>
          </p:cNvPr>
          <p:cNvSpPr/>
          <p:nvPr/>
        </p:nvSpPr>
        <p:spPr>
          <a:xfrm>
            <a:off x="784972" y="989976"/>
            <a:ext cx="5768228" cy="1602526"/>
          </a:xfrm>
          <a:custGeom>
            <a:avLst/>
            <a:gdLst>
              <a:gd name="connsiteX0" fmla="*/ 0 w 3382976"/>
              <a:gd name="connsiteY0" fmla="*/ 0 h 1522105"/>
              <a:gd name="connsiteX1" fmla="*/ 3382976 w 3382976"/>
              <a:gd name="connsiteY1" fmla="*/ 0 h 1522105"/>
              <a:gd name="connsiteX2" fmla="*/ 3382976 w 3382976"/>
              <a:gd name="connsiteY2" fmla="*/ 1522105 h 1522105"/>
              <a:gd name="connsiteX3" fmla="*/ 0 w 3382976"/>
              <a:gd name="connsiteY3" fmla="*/ 1522105 h 1522105"/>
              <a:gd name="connsiteX4" fmla="*/ 0 w 3382976"/>
              <a:gd name="connsiteY4" fmla="*/ 0 h 152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976" h="1522105">
                <a:moveTo>
                  <a:pt x="0" y="0"/>
                </a:moveTo>
                <a:lnTo>
                  <a:pt x="3382976" y="0"/>
                </a:lnTo>
                <a:lnTo>
                  <a:pt x="3382976" y="1522105"/>
                </a:lnTo>
                <a:lnTo>
                  <a:pt x="0" y="1522105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t" anchorCtr="0">
            <a:no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 threat to regional agriculture, food</a:t>
            </a:r>
            <a:r>
              <a:rPr lang="fr-FR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security,</a:t>
            </a:r>
            <a:r>
              <a:rPr lang="fr-FR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Continental Jump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sz="14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host plants (Olive: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9999200 ha (ADAO), small stakeholders about 90%</a:t>
            </a:r>
            <a:endParaRPr lang="en-US" sz="140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damage 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sz="14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 in Europe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3F6D9E-324A-44BB-AE62-F561537E10B7}"/>
              </a:ext>
            </a:extLst>
          </p:cNvPr>
          <p:cNvSpPr/>
          <p:nvPr/>
        </p:nvSpPr>
        <p:spPr>
          <a:xfrm>
            <a:off x="6372200" y="684362"/>
            <a:ext cx="2116108" cy="209656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38A5699-4D3F-4827-95F0-8CE3D96C6700}"/>
              </a:ext>
            </a:extLst>
          </p:cNvPr>
          <p:cNvSpPr txBox="1">
            <a:spLocks/>
          </p:cNvSpPr>
          <p:nvPr/>
        </p:nvSpPr>
        <p:spPr>
          <a:xfrm>
            <a:off x="646069" y="459092"/>
            <a:ext cx="8064896" cy="530884"/>
          </a:xfrm>
        </p:spPr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spcAft>
                <a:spcPts val="600"/>
              </a:spcAft>
              <a:buNone/>
              <a:defRPr sz="3200" b="1" kern="120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l"/>
            <a:r>
              <a:rPr lang="en-US" sz="1800" dirty="0"/>
              <a:t>3.1. </a:t>
            </a:r>
            <a:r>
              <a:rPr lang="fr-FR" sz="1800" dirty="0"/>
              <a:t>Xylella fastidiosa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8B195EA-F83D-49B1-992E-DB3DECB6D894}"/>
              </a:ext>
            </a:extLst>
          </p:cNvPr>
          <p:cNvSpPr txBox="1">
            <a:spLocks/>
          </p:cNvSpPr>
          <p:nvPr/>
        </p:nvSpPr>
        <p:spPr>
          <a:xfrm>
            <a:off x="674113" y="2898116"/>
            <a:ext cx="8064896" cy="530884"/>
          </a:xfrm>
        </p:spPr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spcAft>
                <a:spcPts val="600"/>
              </a:spcAft>
              <a:buNone/>
              <a:defRPr sz="3200" b="1" kern="120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800" dirty="0"/>
              <a:t>3.2. Fall</a:t>
            </a:r>
            <a:r>
              <a:rPr lang="fr-FR" sz="1800" dirty="0"/>
              <a:t> </a:t>
            </a:r>
            <a:r>
              <a:rPr lang="en-US" sz="1800" dirty="0"/>
              <a:t>Armyworm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E0E4D-3860-41FF-A678-F0EC77EA391E}"/>
              </a:ext>
            </a:extLst>
          </p:cNvPr>
          <p:cNvSpPr/>
          <p:nvPr/>
        </p:nvSpPr>
        <p:spPr>
          <a:xfrm>
            <a:off x="726323" y="3279243"/>
            <a:ext cx="5826877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Continental jump: America,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Asia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Host plant 80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mainly maize, Rice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Importance of the host plants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crops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and area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cultivated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in all 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region. 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Severe damage and high potential of spread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Newly detected in Saudi Arabia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B1F325-87C1-4F6C-8B5F-3BFB6841C787}"/>
              </a:ext>
            </a:extLst>
          </p:cNvPr>
          <p:cNvSpPr/>
          <p:nvPr/>
        </p:nvSpPr>
        <p:spPr>
          <a:xfrm>
            <a:off x="6372200" y="3006198"/>
            <a:ext cx="2338765" cy="237252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298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/>
        </p:nvSpPr>
        <p:spPr>
          <a:xfrm>
            <a:off x="807688" y="689684"/>
            <a:ext cx="5745512" cy="2739315"/>
          </a:xfrm>
          <a:custGeom>
            <a:avLst/>
            <a:gdLst>
              <a:gd name="connsiteX0" fmla="*/ 0 w 3365375"/>
              <a:gd name="connsiteY0" fmla="*/ 0 h 1522105"/>
              <a:gd name="connsiteX1" fmla="*/ 3365375 w 3365375"/>
              <a:gd name="connsiteY1" fmla="*/ 0 h 1522105"/>
              <a:gd name="connsiteX2" fmla="*/ 3365375 w 3365375"/>
              <a:gd name="connsiteY2" fmla="*/ 1522105 h 1522105"/>
              <a:gd name="connsiteX3" fmla="*/ 0 w 3365375"/>
              <a:gd name="connsiteY3" fmla="*/ 1522105 h 1522105"/>
              <a:gd name="connsiteX4" fmla="*/ 0 w 3365375"/>
              <a:gd name="connsiteY4" fmla="*/ 0 h 152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5375" h="1522105">
                <a:moveTo>
                  <a:pt x="0" y="0"/>
                </a:moveTo>
                <a:lnTo>
                  <a:pt x="3365375" y="0"/>
                </a:lnTo>
                <a:lnTo>
                  <a:pt x="3365375" y="1522105"/>
                </a:lnTo>
                <a:lnTo>
                  <a:pt x="0" y="1522105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t" anchorCtr="0">
            <a:noAutofit/>
          </a:bodyPr>
          <a:lstStyle/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Continental jump: Asia,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Europe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fr-FR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Date palm: 1039750 ha and the </a:t>
            </a:r>
            <a:r>
              <a:rPr lang="en-US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fr-FR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Ornamental</a:t>
            </a:r>
            <a:r>
              <a:rPr lang="fr-FR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palm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damage: 2009: 1,74-8,69 Mi USD Gulf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Murcia 7 Mi Euros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fr-FR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 in the South of Europe, 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Contained</a:t>
            </a:r>
            <a:r>
              <a:rPr lang="fr-FR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Morocco</a:t>
            </a:r>
            <a:r>
              <a:rPr lang="fr-FR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Tunisia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FR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 for phytosanitary measures at borders                         and on the territory against red palm weevil</a:t>
            </a:r>
          </a:p>
          <a:p>
            <a:pPr marL="28575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a pest-free area protocol for red palm Weevil</a:t>
            </a:r>
            <a:r>
              <a:rPr lang="en-US" dirty="0"/>
              <a:t> </a:t>
            </a:r>
            <a:endParaRPr lang="fr-FR" dirty="0"/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endParaRPr lang="fr-FR" sz="1600" kern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94044" y="958044"/>
            <a:ext cx="2066948" cy="174155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F879-B7A2-4271-9A02-948BB4EBF4AE}" type="datetime1">
              <a:rPr lang="fr-FR" smtClean="0"/>
              <a:t>12/09/2022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9552" y="260649"/>
            <a:ext cx="8064896" cy="530884"/>
          </a:xfrm>
        </p:spPr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spcAft>
                <a:spcPts val="600"/>
              </a:spcAft>
              <a:buNone/>
              <a:defRPr sz="3200" b="1" kern="120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800" dirty="0"/>
              <a:t>3.3. Red Palm Weevil</a:t>
            </a:r>
            <a:endParaRPr lang="fr-FR" sz="18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EC9B3AB-C407-4CAE-942A-A8B73098C5AD}"/>
              </a:ext>
            </a:extLst>
          </p:cNvPr>
          <p:cNvSpPr txBox="1">
            <a:spLocks/>
          </p:cNvSpPr>
          <p:nvPr/>
        </p:nvSpPr>
        <p:spPr>
          <a:xfrm>
            <a:off x="683568" y="3827144"/>
            <a:ext cx="8064896" cy="530884"/>
          </a:xfrm>
        </p:spPr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spcAft>
                <a:spcPts val="600"/>
              </a:spcAft>
              <a:buNone/>
              <a:defRPr sz="3200" b="1" kern="120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800" dirty="0"/>
              <a:t>3.4. Opuntia cochineal</a:t>
            </a:r>
            <a:endParaRPr lang="fr-FR" sz="180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98FC9E4-6D13-45DF-8454-0FD27F1EC79A}"/>
              </a:ext>
            </a:extLst>
          </p:cNvPr>
          <p:cNvGrpSpPr/>
          <p:nvPr/>
        </p:nvGrpSpPr>
        <p:grpSpPr>
          <a:xfrm>
            <a:off x="6386812" y="4002976"/>
            <a:ext cx="2500384" cy="1379087"/>
            <a:chOff x="717328" y="1700808"/>
            <a:chExt cx="2368000" cy="133200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42F67729-9E1B-4BC0-955F-DBB1AD40D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328" y="1700808"/>
              <a:ext cx="2368000" cy="133200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E649A2E-5B42-4B63-91FE-7E9DAD38030F}"/>
                </a:ext>
              </a:extLst>
            </p:cNvPr>
            <p:cNvSpPr txBox="1"/>
            <p:nvPr/>
          </p:nvSpPr>
          <p:spPr>
            <a:xfrm>
              <a:off x="827584" y="2757170"/>
              <a:ext cx="6950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>
                  <a:solidFill>
                    <a:schemeClr val="bg1"/>
                  </a:solidFill>
                </a:rPr>
                <a:t>N.</a:t>
              </a:r>
              <a:r>
                <a:rPr lang="ar-MA" sz="1100">
                  <a:solidFill>
                    <a:schemeClr val="bg1"/>
                  </a:solidFill>
                </a:rPr>
                <a:t> </a:t>
              </a:r>
              <a:r>
                <a:rPr lang="fr-FR" sz="1100" dirty="0">
                  <a:solidFill>
                    <a:schemeClr val="bg1"/>
                  </a:solidFill>
                </a:rPr>
                <a:t>Nasr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Forme libre 10">
            <a:extLst>
              <a:ext uri="{FF2B5EF4-FFF2-40B4-BE49-F238E27FC236}">
                <a16:creationId xmlns:a16="http://schemas.microsoft.com/office/drawing/2014/main" id="{22B13E23-0F29-4D75-BCE4-56183AE476EF}"/>
              </a:ext>
            </a:extLst>
          </p:cNvPr>
          <p:cNvSpPr/>
          <p:nvPr/>
        </p:nvSpPr>
        <p:spPr>
          <a:xfrm>
            <a:off x="899592" y="4358028"/>
            <a:ext cx="5487220" cy="1587188"/>
          </a:xfrm>
          <a:custGeom>
            <a:avLst/>
            <a:gdLst>
              <a:gd name="connsiteX0" fmla="*/ 0 w 3365375"/>
              <a:gd name="connsiteY0" fmla="*/ 0 h 1522105"/>
              <a:gd name="connsiteX1" fmla="*/ 3365375 w 3365375"/>
              <a:gd name="connsiteY1" fmla="*/ 0 h 1522105"/>
              <a:gd name="connsiteX2" fmla="*/ 3365375 w 3365375"/>
              <a:gd name="connsiteY2" fmla="*/ 1522105 h 1522105"/>
              <a:gd name="connsiteX3" fmla="*/ 0 w 3365375"/>
              <a:gd name="connsiteY3" fmla="*/ 1522105 h 1522105"/>
              <a:gd name="connsiteX4" fmla="*/ 0 w 3365375"/>
              <a:gd name="connsiteY4" fmla="*/ 0 h 152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5375" h="1522105">
                <a:moveTo>
                  <a:pt x="0" y="0"/>
                </a:moveTo>
                <a:lnTo>
                  <a:pt x="3365375" y="0"/>
                </a:lnTo>
                <a:lnTo>
                  <a:pt x="3365375" y="1522105"/>
                </a:lnTo>
                <a:lnTo>
                  <a:pt x="0" y="1522105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t" anchorCtr="0">
            <a:noAutofit/>
          </a:bodyPr>
          <a:lstStyle/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severe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damage: on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prickly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cactus </a:t>
            </a: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Opuntia </a:t>
            </a:r>
            <a:r>
              <a:rPr lang="en-US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ficus-indica</a:t>
            </a:r>
            <a:endParaRPr 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fr-FR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 in North </a:t>
            </a:r>
            <a:r>
              <a:rPr lang="en-US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r>
              <a:rPr lang="fr-FR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Jordan, Lebanon, </a:t>
            </a:r>
            <a:r>
              <a:rPr lang="en-US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</a:t>
            </a:r>
            <a:r>
              <a:rPr lang="fr-FR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Palestine, </a:t>
            </a: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fr-FR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outbreak</a:t>
            </a:r>
            <a:r>
              <a:rPr lang="fr-FR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Yemen</a:t>
            </a:r>
            <a:endParaRPr lang="fr-FR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endParaRPr lang="fr-FR" sz="16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6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2132856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Thank</a:t>
            </a:r>
            <a:r>
              <a:rPr lang="fr-FR" sz="4400" b="1"/>
              <a:t> </a:t>
            </a:r>
            <a:r>
              <a:rPr lang="en-US" sz="4400" b="1"/>
              <a:t>you</a:t>
            </a:r>
            <a:r>
              <a:rPr lang="fr-FR" sz="4400" b="1"/>
              <a:t>, Gracias,</a:t>
            </a:r>
            <a:r>
              <a:rPr lang="zh-TW" altLang="fr-FR" sz="4400" b="1"/>
              <a:t> </a:t>
            </a:r>
            <a:r>
              <a:rPr lang="fr-FR" altLang="zh-TW" sz="4400" b="1"/>
              <a:t>Merci</a:t>
            </a:r>
            <a:endParaRPr lang="fr-FR" altLang="zh-TW" sz="4400" b="1" dirty="0"/>
          </a:p>
          <a:p>
            <a:pPr algn="ctr"/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6265736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17" ma:contentTypeDescription="Create a new document." ma:contentTypeScope="" ma:versionID="b97c355e8ddb83b53e10132d4d0c39dd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7ee668c2352abc57114714e7d7c6a8d9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40dbf57-1e7b-4a73-94c8-cbcaaea3fe5a}" ma:internalName="TaxCatchAll" ma:showField="CatchAllData" ma:web="a05d7f75-f42e-4288-8809-604fd4d96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5d7f75-f42e-4288-8809-604fd4d9691f"/>
    <lcf76f155ced4ddcb4097134ff3c332f xmlns="ea6feb38-a85a-45e8-92e9-814486bbe375">
      <Terms xmlns="http://schemas.microsoft.com/office/infopath/2007/PartnerControls"/>
    </lcf76f155ced4ddcb4097134ff3c332f>
    <_Flow_SignoffStatus xmlns="ea6feb38-a85a-45e8-92e9-814486bbe375" xsi:nil="true"/>
  </documentManagement>
</p:properties>
</file>

<file path=customXml/itemProps1.xml><?xml version="1.0" encoding="utf-8"?>
<ds:datastoreItem xmlns:ds="http://schemas.openxmlformats.org/officeDocument/2006/customXml" ds:itemID="{95E4082D-AEB7-49CA-94D7-4A28871439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5d7f75-f42e-4288-8809-604fd4d9691f"/>
    <ds:schemaRef ds:uri="ea6feb38-a85a-45e8-92e9-814486bbe3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CF2562-AAD6-4A75-92A3-F1FD2207B9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D8B226-B418-4383-A28B-E0D17174FAF2}">
  <ds:schemaRefs>
    <ds:schemaRef ds:uri="http://schemas.microsoft.com/office/infopath/2007/PartnerControls"/>
    <ds:schemaRef ds:uri="ea6feb38-a85a-45e8-92e9-814486bbe37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05d7f75-f42e-4288-8809-604fd4d9691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658</Words>
  <Application>Microsoft Office PowerPoint</Application>
  <PresentationFormat>On-screen Show (4:3)</PresentationFormat>
  <Paragraphs>92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新細明體</vt:lpstr>
      <vt:lpstr>Wingdings</vt:lpstr>
      <vt:lpstr>Thème Office</vt:lpstr>
      <vt:lpstr>34th Technical Consultation among Regional Plant Protection Organizations</vt:lpstr>
      <vt:lpstr>PowerPoint Presentation</vt:lpstr>
      <vt:lpstr>NEPPO aims to….</vt:lpstr>
      <vt:lpstr>2. Technical and capacity development achievements-1</vt:lpstr>
      <vt:lpstr>2. Technical and capacity development achievements-2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Chafiq</dc:creator>
  <cp:lastModifiedBy>Gilmore, John (NSPD)</cp:lastModifiedBy>
  <cp:revision>154</cp:revision>
  <cp:lastPrinted>2019-10-18T07:38:23Z</cp:lastPrinted>
  <dcterms:created xsi:type="dcterms:W3CDTF">2014-07-17T14:36:08Z</dcterms:created>
  <dcterms:modified xsi:type="dcterms:W3CDTF">2022-09-12T10:33:28Z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</Properties>
</file>