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  <p:sldMasterId id="2147483944" r:id="rId5"/>
    <p:sldMasterId id="2147483956" r:id="rId6"/>
  </p:sldMasterIdLst>
  <p:notesMasterIdLst>
    <p:notesMasterId r:id="rId19"/>
  </p:notesMasterIdLst>
  <p:handoutMasterIdLst>
    <p:handoutMasterId r:id="rId20"/>
  </p:handoutMasterIdLst>
  <p:sldIdLst>
    <p:sldId id="263" r:id="rId7"/>
    <p:sldId id="257" r:id="rId8"/>
    <p:sldId id="262" r:id="rId9"/>
    <p:sldId id="269" r:id="rId10"/>
    <p:sldId id="271" r:id="rId11"/>
    <p:sldId id="275" r:id="rId12"/>
    <p:sldId id="274" r:id="rId13"/>
    <p:sldId id="273" r:id="rId14"/>
    <p:sldId id="277" r:id="rId15"/>
    <p:sldId id="276" r:id="rId16"/>
    <p:sldId id="270" r:id="rId17"/>
    <p:sldId id="268" r:id="rId18"/>
  </p:sldIdLst>
  <p:sldSz cx="12192000" cy="6858000"/>
  <p:notesSz cx="9931400" cy="67945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RC" initials="NRC" lastIdx="4" clrIdx="0"/>
  <p:cmAuthor id="1" name="Nicole Franz" initials="NF" lastIdx="1" clrIdx="1"/>
  <p:cmAuthor id="2" name="Walter Williams (ESA)" initials="W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E558"/>
    <a:srgbClr val="00825F"/>
    <a:srgbClr val="AB967C"/>
    <a:srgbClr val="5792C9"/>
    <a:srgbClr val="A81E3B"/>
    <a:srgbClr val="79B9CF"/>
    <a:srgbClr val="DDA63A"/>
    <a:srgbClr val="1A648C"/>
    <a:srgbClr val="EFA91F"/>
    <a:srgbClr val="EF7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327" autoAdjust="0"/>
  </p:normalViewPr>
  <p:slideViewPr>
    <p:cSldViewPr>
      <p:cViewPr varScale="1">
        <p:scale>
          <a:sx n="62" d="100"/>
          <a:sy n="62" d="100"/>
        </p:scale>
        <p:origin x="79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C3301-FBA6-4D31-97D9-BCD2FD7EDC48}" type="datetimeFigureOut">
              <a:rPr lang="en-GB" smtClean="0"/>
              <a:t>11/09/2022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2"/>
            <a:ext cx="4304381" cy="34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4DACB-0303-4FDD-AF82-448482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3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702" y="0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BEB2F-6753-475F-B25C-75A91B99AD33}" type="datetimeFigureOut">
              <a:rPr lang="en-GB" smtClean="0"/>
              <a:pPr/>
              <a:t>11/09/2022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09588"/>
            <a:ext cx="45307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702" y="6453687"/>
            <a:ext cx="4304381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C075-0A87-4D04-85DC-C41B8B8D094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3107424"/>
            <a:ext cx="12192000" cy="449180"/>
          </a:xfrm>
          <a:prstGeom prst="rect">
            <a:avLst/>
          </a:prstGeom>
          <a:noFill/>
        </p:spPr>
        <p:txBody>
          <a:bodyPr lIns="540000" tIns="46800" rIns="1224000" bIns="0" anchor="t" anchorCtr="0"/>
          <a:lstStyle>
            <a:lvl1pPr algn="l" defTabSz="878400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200" y="3962400"/>
            <a:ext cx="12192000" cy="245913"/>
          </a:xfrm>
          <a:prstGeom prst="rect">
            <a:avLst/>
          </a:prstGeom>
        </p:spPr>
        <p:txBody>
          <a:bodyPr lIns="576000" tIns="0" rIns="2160000" anchor="t" anchorCtr="0"/>
          <a:lstStyle>
            <a:lvl1pPr marL="0" indent="0" algn="l">
              <a:buNone/>
              <a:defRPr sz="2200">
                <a:solidFill>
                  <a:srgbClr val="9FE55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FF272CBB-D25A-D790-9891-DE794BCFDC54}"/>
              </a:ext>
            </a:extLst>
          </p:cNvPr>
          <p:cNvCxnSpPr/>
          <p:nvPr userDrawn="1"/>
        </p:nvCxnSpPr>
        <p:spPr>
          <a:xfrm>
            <a:off x="609600" y="5029200"/>
            <a:ext cx="815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08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426800"/>
            <a:ext cx="7104112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067" y="766893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8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91400" y="1426800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164641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3429000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515884"/>
            <a:ext cx="7968208" cy="4176457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2000"/>
            </a:lvl1pPr>
            <a:lvl2pPr marL="180000" indent="-180000" algn="l">
              <a:buClr>
                <a:srgbClr val="5792C9"/>
              </a:buClr>
              <a:buFont typeface="Wingdings" charset="2"/>
              <a:buChar char="§"/>
              <a:defRPr sz="2000"/>
            </a:lvl2pPr>
            <a:lvl3pPr marL="360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3pPr>
            <a:lvl4pPr marL="576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4pPr>
            <a:lvl5pPr marL="792000" indent="-216000" algn="l">
              <a:buFont typeface=".AppleSystemUIFont" charset="-120"/>
              <a:buChar char="–"/>
              <a:defRPr sz="2000"/>
            </a:lvl5pPr>
            <a:lvl6pPr marL="1044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05A2B-31D3-D696-9797-4C40A48FE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067" y="766893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2800" b="1">
                <a:solidFill>
                  <a:srgbClr val="00825F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980000"/>
            <a:ext cx="12192001" cy="4113296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/>
            </a:lvl3pPr>
            <a:lvl4pPr marL="936000" indent="-216000" algn="l">
              <a:buFont typeface=".AppleSystemUIFont" charset="-120"/>
              <a:buChar char="–"/>
              <a:defRPr sz="2000"/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7F0A59-97BB-590A-AD87-AC0A7A0DB4CE}"/>
              </a:ext>
            </a:extLst>
          </p:cNvPr>
          <p:cNvSpPr txBox="1">
            <a:spLocks/>
          </p:cNvSpPr>
          <p:nvPr userDrawn="1"/>
        </p:nvSpPr>
        <p:spPr>
          <a:xfrm>
            <a:off x="-8067" y="766893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6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29" y="1620000"/>
            <a:ext cx="3681895" cy="4473296"/>
          </a:xfrm>
          <a:prstGeom prst="rect">
            <a:avLst/>
          </a:prstGeom>
          <a:solidFill>
            <a:srgbClr val="92D050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800" b="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620000"/>
            <a:ext cx="7680176" cy="4473296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62000" indent="-180000" algn="l">
              <a:buClr>
                <a:srgbClr val="5792C9"/>
              </a:buClr>
              <a:buFont typeface="Wingdings" charset="2"/>
              <a:buChar char="§"/>
              <a:defRPr sz="2000" baseline="0">
                <a:latin typeface="Calibri" charset="0"/>
                <a:ea typeface="Calibri" charset="0"/>
                <a:cs typeface="Calibri" charset="0"/>
              </a:defRPr>
            </a:lvl1pPr>
            <a:lvl2pPr marL="432000" indent="-180000" algn="l">
              <a:buClr>
                <a:srgbClr val="5792C9"/>
              </a:buClr>
              <a:buSzPct val="110000"/>
              <a:buFont typeface="Arial" charset="0"/>
              <a:buChar char="•"/>
              <a:defRPr sz="2000"/>
            </a:lvl2pPr>
            <a:lvl3pPr marL="684000" indent="-216000" algn="l">
              <a:buClr>
                <a:srgbClr val="5792C9"/>
              </a:buClr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36000" indent="-216000" algn="l">
              <a:buFont typeface=".AppleSystemUIFont" charset="-120"/>
              <a:buChar char="–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1188000" indent="-216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998DC3-1E61-5C42-D010-CB0288DC72C8}"/>
              </a:ext>
            </a:extLst>
          </p:cNvPr>
          <p:cNvSpPr txBox="1">
            <a:spLocks/>
          </p:cNvSpPr>
          <p:nvPr userDrawn="1"/>
        </p:nvSpPr>
        <p:spPr>
          <a:xfrm>
            <a:off x="-8067" y="766893"/>
            <a:ext cx="7120246" cy="2968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825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514600"/>
            <a:ext cx="12192000" cy="2210543"/>
          </a:xfrm>
          <a:prstGeom prst="rect">
            <a:avLst/>
          </a:prstGeom>
        </p:spPr>
        <p:txBody>
          <a:bodyPr lIns="2160000" tIns="46800" rIns="2160000" anchor="t"/>
          <a:lstStyle>
            <a:lvl1pPr algn="l">
              <a:defRPr sz="4400" baseline="0">
                <a:solidFill>
                  <a:srgbClr val="9FE558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br>
              <a:rPr lang="en-US" dirty="0"/>
            </a:br>
            <a:r>
              <a:rPr lang="en-US" dirty="0"/>
              <a:t>Thank you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D5F93603-D735-7C26-152C-0D033CDF2161}"/>
              </a:ext>
            </a:extLst>
          </p:cNvPr>
          <p:cNvCxnSpPr/>
          <p:nvPr userDrawn="1"/>
        </p:nvCxnSpPr>
        <p:spPr>
          <a:xfrm>
            <a:off x="609600" y="5029200"/>
            <a:ext cx="8153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77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1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7" y="61200"/>
            <a:ext cx="3278571" cy="756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527637F-C62F-4BB1-3DC9-DD8D01540B7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7152"/>
            <a:ext cx="12192000" cy="1450848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3A70C91-02C0-F544-835F-4CAE731E29B0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410425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lIns="540000" rIns="540000" anchor="ctr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1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825F"/>
                </a:solidFill>
              </a:rPr>
              <a:t>The Sea Container Hygiene System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3B611B-8139-0707-9100-7BDC742FA860}"/>
              </a:ext>
            </a:extLst>
          </p:cNvPr>
          <p:cNvSpPr txBox="1">
            <a:spLocks/>
          </p:cNvSpPr>
          <p:nvPr userDrawn="1"/>
        </p:nvSpPr>
        <p:spPr>
          <a:xfrm>
            <a:off x="0" y="6400800"/>
            <a:ext cx="12192000" cy="323462"/>
          </a:xfrm>
          <a:prstGeom prst="rect">
            <a:avLst/>
          </a:prstGeom>
        </p:spPr>
        <p:txBody>
          <a:bodyPr lIns="540000" rIns="54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19-20 September 2022, London UK</a:t>
            </a:r>
          </a:p>
          <a:p>
            <a:r>
              <a:rPr lang="en-US" b="1" dirty="0">
                <a:solidFill>
                  <a:schemeClr val="bg1"/>
                </a:solidFill>
              </a:rPr>
              <a:t>International Workshop on reducing the introduction of pests through the Sea Container Pathway</a:t>
            </a:r>
          </a:p>
        </p:txBody>
      </p:sp>
    </p:spTree>
    <p:extLst>
      <p:ext uri="{BB962C8B-B14F-4D97-AF65-F5344CB8AC3E}">
        <p14:creationId xmlns:p14="http://schemas.microsoft.com/office/powerpoint/2010/main" val="3332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3" r:id="rId2"/>
    <p:sldLayoutId id="2147483949" r:id="rId3"/>
    <p:sldLayoutId id="21474839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708"/>
            <a:ext cx="4176465" cy="963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Sea Container Hygiene System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1200" y="3810000"/>
            <a:ext cx="12192000" cy="245913"/>
          </a:xfrm>
        </p:spPr>
        <p:txBody>
          <a:bodyPr/>
          <a:lstStyle/>
          <a:p>
            <a:endParaRPr lang="en-GB" sz="1200" dirty="0"/>
          </a:p>
          <a:p>
            <a:r>
              <a:rPr lang="en-GB" sz="1200" dirty="0"/>
              <a:t>Rama Karri, Australian Department of Agriculture, Fisheries and Forestry</a:t>
            </a:r>
          </a:p>
          <a:p>
            <a:r>
              <a:rPr lang="en-GB" sz="1200" dirty="0"/>
              <a:t>&amp;</a:t>
            </a:r>
          </a:p>
          <a:p>
            <a:r>
              <a:rPr lang="en-GB" sz="1200" dirty="0"/>
              <a:t>Sina Waghorn, New Zealand Ministry for Primary Industry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853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4" y="2133600"/>
            <a:ext cx="7104112" cy="2688000"/>
          </a:xfrm>
        </p:spPr>
        <p:txBody>
          <a:bodyPr/>
          <a:lstStyle/>
          <a:p>
            <a:r>
              <a:rPr lang="en-AU" altLang="en-US" sz="2000" dirty="0">
                <a:cs typeface="Arial" panose="020B0604020202020204" pitchFamily="34" charset="0"/>
              </a:rPr>
              <a:t>4) Labelling the cleaned and treated sea </a:t>
            </a:r>
            <a:br>
              <a:rPr lang="en-AU" altLang="en-US" sz="2000" dirty="0">
                <a:cs typeface="Arial" panose="020B0604020202020204" pitchFamily="34" charset="0"/>
              </a:rPr>
            </a:br>
            <a:r>
              <a:rPr lang="en-AU" altLang="en-US" sz="2000" dirty="0">
                <a:cs typeface="Arial" panose="020B0604020202020204" pitchFamily="34" charset="0"/>
              </a:rPr>
              <a:t>    containers</a:t>
            </a:r>
          </a:p>
          <a:p>
            <a:endParaRPr lang="en-AU" altLang="en-US" dirty="0">
              <a:cs typeface="Arial" panose="020B0604020202020204" pitchFamily="34" charset="0"/>
            </a:endParaRPr>
          </a:p>
          <a:p>
            <a:r>
              <a:rPr lang="en-AU" altLang="en-US" sz="2000" dirty="0">
                <a:cs typeface="Arial" panose="020B0604020202020204" pitchFamily="34" charset="0"/>
              </a:rPr>
              <a:t>5) Storing cleaned and treated containers </a:t>
            </a:r>
            <a:br>
              <a:rPr lang="en-AU" altLang="en-US" sz="2000" dirty="0">
                <a:cs typeface="Arial" panose="020B0604020202020204" pitchFamily="34" charset="0"/>
              </a:rPr>
            </a:br>
            <a:r>
              <a:rPr lang="en-AU" altLang="en-US" sz="2000" dirty="0">
                <a:cs typeface="Arial" panose="020B0604020202020204" pitchFamily="34" charset="0"/>
              </a:rPr>
              <a:t>    in dedicated storage areas </a:t>
            </a:r>
            <a:br>
              <a:rPr lang="en-AU" altLang="en-US" sz="2000" dirty="0">
                <a:cs typeface="Arial" panose="020B0604020202020204" pitchFamily="34" charset="0"/>
              </a:rPr>
            </a:br>
            <a:r>
              <a:rPr lang="en-AU" altLang="en-US" sz="2000" dirty="0">
                <a:cs typeface="Arial" panose="020B0604020202020204" pitchFamily="34" charset="0"/>
              </a:rPr>
              <a:t>    (prior to shipping)</a:t>
            </a:r>
          </a:p>
          <a:p>
            <a:endParaRPr lang="en-AU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Industry-led offshore activities</a:t>
            </a:r>
            <a:endParaRPr lang="en-IT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5652A287-AFC4-864E-2457-76A848D4DE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063733"/>
            <a:ext cx="3331337" cy="167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87130F4C-EBF0-FCC9-20E7-F11F4396D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206" y="3048000"/>
            <a:ext cx="3349531" cy="241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27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7" y="2071506"/>
            <a:ext cx="7104112" cy="2154600"/>
          </a:xfrm>
        </p:spPr>
        <p:txBody>
          <a:bodyPr/>
          <a:lstStyle/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Monitoring cleanliness through on-arrival inspections;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Providing feedback to industry;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sz="2000" dirty="0"/>
              <a:t>Determine intervention rate </a:t>
            </a:r>
            <a:r>
              <a:rPr lang="en-NZ" sz="2000" dirty="0"/>
              <a:t>based on compliance (100% &gt;50% &gt;20% &gt;5% inspection rates every 3 months);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Conducting offshore audits.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Government-led onshore activities</a:t>
            </a:r>
            <a:endParaRPr lang="en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2BE17-616A-D1CC-C18D-D911BAD25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9032" r="7710" b="6267"/>
          <a:stretch>
            <a:fillRect/>
          </a:stretch>
        </p:blipFill>
        <p:spPr bwMode="auto">
          <a:xfrm>
            <a:off x="7696200" y="1676400"/>
            <a:ext cx="3265487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75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BD353C9-32CA-8999-56CA-75DCB5675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90800"/>
            <a:ext cx="12192000" cy="221054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CD2D0-7A12-BE04-4821-2C33B32DE89C}"/>
              </a:ext>
            </a:extLst>
          </p:cNvPr>
          <p:cNvSpPr txBox="1"/>
          <p:nvPr/>
        </p:nvSpPr>
        <p:spPr>
          <a:xfrm>
            <a:off x="533400" y="5105400"/>
            <a:ext cx="838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Rama Karri, Australian Department of Agriculture, Fisheries and Forestry</a:t>
            </a:r>
          </a:p>
          <a:p>
            <a:r>
              <a:rPr lang="en-GB" sz="1600" dirty="0"/>
              <a:t>&amp;</a:t>
            </a:r>
          </a:p>
          <a:p>
            <a:r>
              <a:rPr lang="en-GB" sz="1600" dirty="0"/>
              <a:t>Sina Waghorn, New Zealand Ministry for Primary Industry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741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C2F1E0B-3284-3849-950E-32EC44C1C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400300"/>
            <a:ext cx="5715000" cy="205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All containers arriving from high-risk countries are subject to mandatory inspection on arrival in Australia and New Zealand, unless they are processed through offshore quality systems.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3C2C3-3C27-6748-B8C5-8E7FB448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7" y="1164641"/>
            <a:ext cx="7986304" cy="296840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High-risk containers</a:t>
            </a:r>
            <a:endParaRPr lang="en-IT" dirty="0"/>
          </a:p>
        </p:txBody>
      </p:sp>
      <p:pic>
        <p:nvPicPr>
          <p:cNvPr id="6" name="Picture 6" descr="Image result for HIGH RISK ">
            <a:extLst>
              <a:ext uri="{FF2B5EF4-FFF2-40B4-BE49-F238E27FC236}">
                <a16:creationId xmlns:a16="http://schemas.microsoft.com/office/drawing/2014/main" id="{9321EE9A-2F1F-E972-3C79-E4743BAF8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3299185" cy="193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HIGH RISK SEA CONTAINER">
            <a:extLst>
              <a:ext uri="{FF2B5EF4-FFF2-40B4-BE49-F238E27FC236}">
                <a16:creationId xmlns:a16="http://schemas.microsoft.com/office/drawing/2014/main" id="{F83AFF77-E93B-27C2-D541-1840D7C3F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71800"/>
            <a:ext cx="3731919" cy="248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7104112" cy="2688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Prior to SCHS: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Approximately 40-50% of sea containers from the Pacific were found to be contaminated;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100% of sea containers from specific pacific ports arrived in New Zealand and Australia were inspected on arrival.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All contaminated sea containers were sent for cleaning or treatment</a:t>
            </a:r>
            <a:endParaRPr lang="en-I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History</a:t>
            </a:r>
            <a:endParaRPr lang="en-IT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5EF2EC9-B628-0E0C-4DBD-7A48559D6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57400"/>
            <a:ext cx="390964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85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98400"/>
            <a:ext cx="7104112" cy="1773600"/>
          </a:xfrm>
        </p:spPr>
        <p:txBody>
          <a:bodyPr/>
          <a:lstStyle/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40 to 50% – soil, grains, plant material;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17% of sea containers arriving in NZ from Pacific contained invasive ants species;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 significant number of snail detections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Contamination</a:t>
            </a:r>
            <a:endParaRPr lang="en-IT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F7BF1C0-45B8-3953-F3DF-BBA97ABC5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43285"/>
            <a:ext cx="2590800" cy="181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D5595AC-FA16-9D49-0518-00B153A92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70695"/>
            <a:ext cx="2761479" cy="204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7A956CC6-F5EB-FEC8-C551-45A9E3426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3528112"/>
            <a:ext cx="2590800" cy="188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13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067" y="2204817"/>
            <a:ext cx="7104112" cy="2415117"/>
          </a:xfrm>
        </p:spPr>
        <p:txBody>
          <a:bodyPr/>
          <a:lstStyle/>
          <a:p>
            <a:pPr marL="269875" indent="-2698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dirty="0"/>
              <a:t>Risks are managed offshore;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NZ" dirty="0"/>
              <a:t>     For example, within one year of implementing the     systems </a:t>
            </a:r>
            <a:r>
              <a:rPr lang="en-US" sz="2000" dirty="0"/>
              <a:t>contamination rates of system sea containers was reduced:</a:t>
            </a:r>
          </a:p>
          <a:p>
            <a:pPr marL="700088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Ants: from 17% to 0.47%</a:t>
            </a:r>
          </a:p>
          <a:p>
            <a:pPr marL="700088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General contamination: from 50% to 4.75%</a:t>
            </a:r>
            <a:endParaRPr lang="en-NZ" dirty="0"/>
          </a:p>
          <a:p>
            <a:pPr marL="269875" indent="-2698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dirty="0"/>
              <a:t>Resources can be diverted to other higher-risk activities;</a:t>
            </a:r>
          </a:p>
          <a:p>
            <a:pPr marL="269875" indent="-2698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dirty="0"/>
              <a:t>95% reduction of inspections of system sea containers with good compliance history;</a:t>
            </a:r>
          </a:p>
          <a:p>
            <a:pPr marL="269875" indent="-269875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NZ" dirty="0"/>
              <a:t>Strong working relationship with Pacific nations.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benefits to NPPOs</a:t>
            </a:r>
            <a:endParaRPr lang="en-IT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2DCC888-BB2E-0316-8033-B799885C4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3733"/>
            <a:ext cx="3048000" cy="225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8A3CAC1-DB0C-4DD8-34AE-D1FD79371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6576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36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7" y="1752600"/>
            <a:ext cx="7104112" cy="290296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>Initial set up costs offset by:</a:t>
            </a:r>
          </a:p>
          <a:p>
            <a:pPr marL="449263" indent="-27146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Less congestion; </a:t>
            </a:r>
          </a:p>
          <a:p>
            <a:pPr marL="449263" indent="-27146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Reduced demurrage costs;</a:t>
            </a:r>
          </a:p>
          <a:p>
            <a:pPr marL="449263" indent="-27146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Reduced on-arrival inspections (from 100% to 5% </a:t>
            </a:r>
            <a:br>
              <a:rPr lang="en-US" sz="2000" dirty="0"/>
            </a:br>
            <a:r>
              <a:rPr lang="en-US" sz="2000" dirty="0"/>
              <a:t>with ongoing compliance);</a:t>
            </a:r>
          </a:p>
          <a:p>
            <a:pPr marL="449263" indent="-27146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Reduced on-arrival treatment or cleaning costs;</a:t>
            </a:r>
          </a:p>
          <a:p>
            <a:pPr marL="449263" indent="-271463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Reduced delay in discharge and clearance.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Benefits to industry</a:t>
            </a:r>
            <a:endParaRPr lang="en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A0888-5907-7191-6917-7E2DD3F78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81200"/>
            <a:ext cx="317986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01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7" y="1752600"/>
            <a:ext cx="7104112" cy="4176457"/>
          </a:xfrm>
        </p:spPr>
        <p:txBody>
          <a:bodyPr/>
          <a:lstStyle/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altLang="en-US" dirty="0">
                <a:solidFill>
                  <a:srgbClr val="404040"/>
                </a:solidFill>
                <a:cs typeface="Arial" panose="020B0604020202020204" pitchFamily="34" charset="0"/>
              </a:rPr>
              <a:t>   Since its establishment, a total of 12 Systems</a:t>
            </a:r>
            <a:br>
              <a:rPr lang="en-NZ" altLang="en-US" dirty="0">
                <a:solidFill>
                  <a:srgbClr val="404040"/>
                </a:solidFill>
                <a:cs typeface="Arial" panose="020B0604020202020204" pitchFamily="34" charset="0"/>
              </a:rPr>
            </a:br>
            <a:r>
              <a:rPr lang="en-NZ" altLang="en-US" dirty="0">
                <a:solidFill>
                  <a:srgbClr val="404040"/>
                </a:solidFill>
                <a:cs typeface="Arial" panose="020B0604020202020204" pitchFamily="34" charset="0"/>
              </a:rPr>
              <a:t>have been approved across 6 Pacific Countries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   Reduce contamination rates by 99.5%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   Reduced time and costs 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   Stimulation of local employment and awareness of biosecurity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NZ" altLang="en-US" sz="2000" dirty="0">
                <a:solidFill>
                  <a:srgbClr val="404040"/>
                </a:solidFill>
                <a:cs typeface="Arial" panose="020B0604020202020204" pitchFamily="34" charset="0"/>
              </a:rPr>
              <a:t>   Contributing to the global movement of clean sea containers from those ports or shipping lines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system’s success</a:t>
            </a:r>
            <a:endParaRPr lang="en-IT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BC9959F-3B53-1F30-8844-F9A90A860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28800"/>
            <a:ext cx="3329991" cy="25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93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426801"/>
            <a:ext cx="7104112" cy="1164000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en-NZ" sz="2000" dirty="0">
                <a:cs typeface="Arial" panose="020B0604020202020204" pitchFamily="34" charset="0"/>
              </a:rPr>
              <a:t>Site preparation: pest control and habitat reduction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Industry-led offshore activities</a:t>
            </a:r>
            <a:endParaRPr lang="en-IT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E661566-2B05-E356-8428-0D83CCC50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37592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A5DEE497-9D07-5780-273E-D75931679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55" y="2514599"/>
            <a:ext cx="37020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C9C2E83E-8E39-5FD0-4341-5AC18ACA1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501" y="2667000"/>
            <a:ext cx="144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0DAE51D0-BEB0-FF33-A592-FC4804E3B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677644"/>
            <a:ext cx="144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47083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6CAE4D8-B039-0649-BDEF-444210836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8145333" cy="2254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NZ" dirty="0"/>
              <a:t>2) Cleaning the sea container (inside and out)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N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NZ" dirty="0"/>
              <a:t>3) Spraying the sea container with residual pesticides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E68BB7-DD3C-664A-AC9D-74A5FE280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Industry-led offshore activities</a:t>
            </a:r>
            <a:endParaRPr lang="en-IT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4C7D549-7071-8E9C-1519-EA29CBACB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769" y="1004060"/>
            <a:ext cx="2653781" cy="181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0F49916B-3976-4BCC-16D8-D83317EA8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30" y="2241538"/>
            <a:ext cx="2380456" cy="21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43460E0D-78A9-180C-174B-B728B8BB7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035" y="3511930"/>
            <a:ext cx="2629965" cy="181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16125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Internal screen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AB0C303-AD70-AA45-B95F-BD78E5B9B257}" vid="{E00B94CF-E6FD-9B42-B4BF-556E0F24491F}"/>
    </a:ext>
  </a:extLst>
</a:theme>
</file>

<file path=ppt/theme/theme3.xml><?xml version="1.0" encoding="utf-8"?>
<a:theme xmlns:a="http://schemas.openxmlformats.org/drawingml/2006/main" name="1_COVER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B0C303-AD70-AA45-B95F-BD78E5B9B257}" vid="{5F113010-637E-E748-8631-09046E636BC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E5FA2416B3014398527944FF5AA8C9" ma:contentTypeVersion="11" ma:contentTypeDescription="Creare un nuovo documento." ma:contentTypeScope="" ma:versionID="67f1d2c49c5a8f3b774a1653f56b64d8">
  <xsd:schema xmlns:xsd="http://www.w3.org/2001/XMLSchema" xmlns:xs="http://www.w3.org/2001/XMLSchema" xmlns:p="http://schemas.microsoft.com/office/2006/metadata/properties" xmlns:ns2="14bc6082-572f-4293-b56a-8ed0159a3dc1" xmlns:ns3="c7f8e374-dac3-4b6c-89f2-542a5afa1c6c" targetNamespace="http://schemas.microsoft.com/office/2006/metadata/properties" ma:root="true" ma:fieldsID="3bef8f72277c9e8c5aa2d6210999e415" ns2:_="" ns3:_="">
    <xsd:import namespace="14bc6082-572f-4293-b56a-8ed0159a3dc1"/>
    <xsd:import namespace="c7f8e374-dac3-4b6c-89f2-542a5afa1c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c6082-572f-4293-b56a-8ed0159a3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8e374-dac3-4b6c-89f2-542a5afa1c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6D1CDB-15D1-4C85-BFBF-7D1270C6F64A}">
  <ds:schemaRefs>
    <ds:schemaRef ds:uri="http://schemas.microsoft.com/office/2006/metadata/properties"/>
    <ds:schemaRef ds:uri="c7f8e374-dac3-4b6c-89f2-542a5afa1c6c"/>
    <ds:schemaRef ds:uri="http://purl.org/dc/terms/"/>
    <ds:schemaRef ds:uri="14bc6082-572f-4293-b56a-8ed0159a3dc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74B4D28-889C-4D45-98B4-8CDD06433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bc6082-572f-4293-b56a-8ed0159a3dc1"/>
    <ds:schemaRef ds:uri="c7f8e374-dac3-4b6c-89f2-542a5afa1c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2108</TotalTime>
  <Words>453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.AppleSystemUIFont</vt:lpstr>
      <vt:lpstr>Arial</vt:lpstr>
      <vt:lpstr>Calibri</vt:lpstr>
      <vt:lpstr>Courier New</vt:lpstr>
      <vt:lpstr>Georgia</vt:lpstr>
      <vt:lpstr>Wingdings</vt:lpstr>
      <vt:lpstr>COVER</vt:lpstr>
      <vt:lpstr>Internal screen</vt:lpstr>
      <vt:lpstr>1_COVER</vt:lpstr>
      <vt:lpstr>The Sea Container Hygiene System</vt:lpstr>
      <vt:lpstr>High-risk containers</vt:lpstr>
      <vt:lpstr>History</vt:lpstr>
      <vt:lpstr>Contamination</vt:lpstr>
      <vt:lpstr>The benefits to NPPOs</vt:lpstr>
      <vt:lpstr>Benefits to industry</vt:lpstr>
      <vt:lpstr>The system’s success</vt:lpstr>
      <vt:lpstr>Industry-led offshore activities</vt:lpstr>
      <vt:lpstr>Industry-led offshore activities</vt:lpstr>
      <vt:lpstr>Industry-led offshore activities</vt:lpstr>
      <vt:lpstr>Government-led onshore activities</vt:lpstr>
      <vt:lpstr>PowerPoint Presentation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Karri, Rama</cp:lastModifiedBy>
  <cp:revision>43</cp:revision>
  <cp:lastPrinted>2018-12-10T09:55:32Z</cp:lastPrinted>
  <dcterms:created xsi:type="dcterms:W3CDTF">2019-07-18T08:44:31Z</dcterms:created>
  <dcterms:modified xsi:type="dcterms:W3CDTF">2022-09-11T08:37:04Z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0x010100C0E5FA2416B3014398527944FF5AA8C9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