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7_961DDB03.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 id="2147483957" r:id="rId5"/>
    <p:sldMasterId id="2147483944" r:id="rId6"/>
  </p:sldMasterIdLst>
  <p:notesMasterIdLst>
    <p:notesMasterId r:id="rId38"/>
  </p:notesMasterIdLst>
  <p:handoutMasterIdLst>
    <p:handoutMasterId r:id="rId39"/>
  </p:handoutMasterIdLst>
  <p:sldIdLst>
    <p:sldId id="263" r:id="rId7"/>
    <p:sldId id="313" r:id="rId8"/>
    <p:sldId id="311" r:id="rId9"/>
    <p:sldId id="285" r:id="rId10"/>
    <p:sldId id="289" r:id="rId11"/>
    <p:sldId id="312" r:id="rId12"/>
    <p:sldId id="319" r:id="rId13"/>
    <p:sldId id="291" r:id="rId14"/>
    <p:sldId id="294" r:id="rId15"/>
    <p:sldId id="290" r:id="rId16"/>
    <p:sldId id="317" r:id="rId17"/>
    <p:sldId id="295" r:id="rId18"/>
    <p:sldId id="321" r:id="rId19"/>
    <p:sldId id="296" r:id="rId20"/>
    <p:sldId id="297" r:id="rId21"/>
    <p:sldId id="320" r:id="rId22"/>
    <p:sldId id="298" r:id="rId23"/>
    <p:sldId id="299" r:id="rId24"/>
    <p:sldId id="318" r:id="rId25"/>
    <p:sldId id="314" r:id="rId26"/>
    <p:sldId id="304" r:id="rId27"/>
    <p:sldId id="302" r:id="rId28"/>
    <p:sldId id="303" r:id="rId29"/>
    <p:sldId id="306" r:id="rId30"/>
    <p:sldId id="322" r:id="rId31"/>
    <p:sldId id="268" r:id="rId32"/>
    <p:sldId id="271" r:id="rId33"/>
    <p:sldId id="310" r:id="rId34"/>
    <p:sldId id="308" r:id="rId35"/>
    <p:sldId id="315" r:id="rId36"/>
    <p:sldId id="264" r:id="rId37"/>
  </p:sldIdLst>
  <p:sldSz cx="12192000" cy="6858000"/>
  <p:notesSz cx="9931400" cy="67945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DB131A-055E-7296-A1BE-662A8BB721E1}" name="Mutya Frio" initials="MF" userId="Mutya Frio" providerId="None"/>
  <p188:author id="{B345FC1B-F6CF-BFAA-F54A-6EF96C6DB8AD}" name="Ferraro, Lisa (NSPD)" initials="F(" userId="S::lisa.ferraro@fao.org::fe5a26b0-ac7e-4ffd-a576-4461e2a17792" providerId="AD"/>
  <p188:author id="{CFAE7C6C-AD59-DA11-07E7-D20581E3EE4D}" name="Frio, Mutya(FAOPH)" initials="FM" userId="S::mutya.frio@fao.org::13aa0542-3f7b-4094-8c6b-b1ffabe63e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RC" initials="NRC" lastIdx="4" clrIdx="0"/>
  <p:cmAuthor id="1" name="Nicole Franz" initials="NF" lastIdx="1" clrIdx="1"/>
  <p:cmAuthor id="2" name="Walter Williams (ESA)" initials="WW" lastIdx="1" clrIdx="2"/>
  <p:cmAuthor id="3" name="Leonardo Scarton - leonardo.scarton@studio.unibo.it" initials="LS-l" lastIdx="1" clrIdx="3">
    <p:extLst>
      <p:ext uri="{19B8F6BF-5375-455C-9EA6-DF929625EA0E}">
        <p15:presenceInfo xmlns:p15="http://schemas.microsoft.com/office/powerpoint/2012/main" userId="Leonardo Scarton - leonardo.scarton@studio.unibo.i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79B9CF"/>
    <a:srgbClr val="00825F"/>
    <a:srgbClr val="AD2851"/>
    <a:srgbClr val="CCFF99"/>
    <a:srgbClr val="A81E3B"/>
    <a:srgbClr val="AB967C"/>
    <a:srgbClr val="5792C9"/>
    <a:srgbClr val="DDA63A"/>
    <a:srgbClr val="1A6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630"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presProps" Target="presProps.xml"/></Relationships>
</file>

<file path=ppt/comments/modernComment_107_961DDB03.xml><?xml version="1.0" encoding="utf-8"?>
<p188:cmLst xmlns:a="http://schemas.openxmlformats.org/drawingml/2006/main" xmlns:r="http://schemas.openxmlformats.org/officeDocument/2006/relationships" xmlns:p188="http://schemas.microsoft.com/office/powerpoint/2018/8/main">
  <p188:cm id="{03F25A47-A1F7-7841-920F-D3327252B0BD}" authorId="{0EDB131A-055E-7296-A1BE-662A8BB721E1}" status="resolved" created="2022-01-31T10:00:46.557" complete="100000">
    <pc:sldMkLst xmlns:pc="http://schemas.microsoft.com/office/powerpoint/2013/main/command">
      <pc:docMk/>
      <pc:sldMk cId="2518539011" sldId="263"/>
    </pc:sldMkLst>
    <p188:txBody>
      <a:bodyPr/>
      <a:lstStyle/>
      <a:p>
        <a:r>
          <a:rPr lang="en-US"/>
          <a:t>Let’s add a main title:
The International Plant Protection Convention (IPPC): An Overview</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381" cy="3410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4700" y="0"/>
            <a:ext cx="4304381" cy="341028"/>
          </a:xfrm>
          <a:prstGeom prst="rect">
            <a:avLst/>
          </a:prstGeom>
        </p:spPr>
        <p:txBody>
          <a:bodyPr vert="horz" lIns="91440" tIns="45720" rIns="91440" bIns="45720" rtlCol="0"/>
          <a:lstStyle>
            <a:lvl1pPr algn="r">
              <a:defRPr sz="1200"/>
            </a:lvl1pPr>
          </a:lstStyle>
          <a:p>
            <a:fld id="{349C3301-FBA6-4D31-97D9-BCD2FD7EDC48}" type="datetimeFigureOut">
              <a:rPr lang="en-GB" smtClean="0"/>
              <a:t>09/09/2022</a:t>
            </a:fld>
            <a:endParaRPr lang="en-GB"/>
          </a:p>
        </p:txBody>
      </p:sp>
      <p:sp>
        <p:nvSpPr>
          <p:cNvPr id="4" name="Footer Placeholder 3"/>
          <p:cNvSpPr>
            <a:spLocks noGrp="1"/>
          </p:cNvSpPr>
          <p:nvPr>
            <p:ph type="ftr" sz="quarter" idx="2"/>
          </p:nvPr>
        </p:nvSpPr>
        <p:spPr>
          <a:xfrm>
            <a:off x="1" y="6453472"/>
            <a:ext cx="4304381" cy="3410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4700" y="6453472"/>
            <a:ext cx="4304381" cy="341028"/>
          </a:xfrm>
          <a:prstGeom prst="rect">
            <a:avLst/>
          </a:prstGeom>
        </p:spPr>
        <p:txBody>
          <a:bodyPr vert="horz" lIns="91440" tIns="45720" rIns="91440" bIns="45720" rtlCol="0" anchor="b"/>
          <a:lstStyle>
            <a:lvl1pPr algn="r">
              <a:defRPr sz="1200"/>
            </a:lvl1pPr>
          </a:lstStyle>
          <a:p>
            <a:fld id="{6CD4DACB-0303-4FDD-AF82-44848239193E}" type="slidenum">
              <a:rPr lang="en-GB" smtClean="0"/>
              <a:t>‹N°›</a:t>
            </a:fld>
            <a:endParaRPr lang="en-GB"/>
          </a:p>
        </p:txBody>
      </p:sp>
    </p:spTree>
    <p:extLst>
      <p:ext uri="{BB962C8B-B14F-4D97-AF65-F5344CB8AC3E}">
        <p14:creationId xmlns:p14="http://schemas.microsoft.com/office/powerpoint/2010/main" val="2231432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4381" cy="339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4702" y="0"/>
            <a:ext cx="4304381" cy="339725"/>
          </a:xfrm>
          <a:prstGeom prst="rect">
            <a:avLst/>
          </a:prstGeom>
        </p:spPr>
        <p:txBody>
          <a:bodyPr vert="horz" lIns="91440" tIns="45720" rIns="91440" bIns="45720" rtlCol="0"/>
          <a:lstStyle>
            <a:lvl1pPr algn="r">
              <a:defRPr sz="1200"/>
            </a:lvl1pPr>
          </a:lstStyle>
          <a:p>
            <a:fld id="{C7CBEB2F-6753-475F-B25C-75A91B99AD33}" type="datetimeFigureOut">
              <a:rPr lang="en-GB" smtClean="0"/>
              <a:pPr/>
              <a:t>09/09/2022</a:t>
            </a:fld>
            <a:endParaRPr lang="en-GB"/>
          </a:p>
        </p:txBody>
      </p:sp>
      <p:sp>
        <p:nvSpPr>
          <p:cNvPr id="4" name="Slide Image Placeholder 3"/>
          <p:cNvSpPr>
            <a:spLocks noGrp="1" noRot="1" noChangeAspect="1"/>
          </p:cNvSpPr>
          <p:nvPr>
            <p:ph type="sldImg" idx="2"/>
          </p:nvPr>
        </p:nvSpPr>
        <p:spPr>
          <a:xfrm>
            <a:off x="2700338" y="509588"/>
            <a:ext cx="4530725" cy="254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3140" y="3227388"/>
            <a:ext cx="7945120" cy="3057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453687"/>
            <a:ext cx="4304381" cy="339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4702" y="6453687"/>
            <a:ext cx="4304381" cy="339725"/>
          </a:xfrm>
          <a:prstGeom prst="rect">
            <a:avLst/>
          </a:prstGeom>
        </p:spPr>
        <p:txBody>
          <a:bodyPr vert="horz" lIns="91440" tIns="45720" rIns="91440" bIns="45720" rtlCol="0" anchor="b"/>
          <a:lstStyle>
            <a:lvl1pPr algn="r">
              <a:defRPr sz="1200"/>
            </a:lvl1pPr>
          </a:lstStyle>
          <a:p>
            <a:fld id="{F181C075-0A87-4D04-85DC-C41B8B8D094E}" type="slidenum">
              <a:rPr lang="en-GB" smtClean="0"/>
              <a:pPr/>
              <a:t>‹N°›</a:t>
            </a:fld>
            <a:endParaRPr lang="en-GB"/>
          </a:p>
        </p:txBody>
      </p:sp>
    </p:spTree>
    <p:extLst>
      <p:ext uri="{BB962C8B-B14F-4D97-AF65-F5344CB8AC3E}">
        <p14:creationId xmlns:p14="http://schemas.microsoft.com/office/powerpoint/2010/main" val="201682593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ea.uoregon.edu/treaty-text/260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   From IST</a:t>
            </a:r>
          </a:p>
        </p:txBody>
      </p:sp>
      <p:sp>
        <p:nvSpPr>
          <p:cNvPr id="4" name="Slide Number Placeholder 3"/>
          <p:cNvSpPr>
            <a:spLocks noGrp="1"/>
          </p:cNvSpPr>
          <p:nvPr>
            <p:ph type="sldNum" sz="quarter" idx="5"/>
          </p:nvPr>
        </p:nvSpPr>
        <p:spPr/>
        <p:txBody>
          <a:bodyPr/>
          <a:lstStyle/>
          <a:p>
            <a:fld id="{F181C075-0A87-4D04-85DC-C41B8B8D094E}" type="slidenum">
              <a:rPr lang="en-GB" smtClean="0"/>
              <a:pPr/>
              <a:t>3</a:t>
            </a:fld>
            <a:endParaRPr lang="en-GB"/>
          </a:p>
        </p:txBody>
      </p:sp>
    </p:spTree>
    <p:extLst>
      <p:ext uri="{BB962C8B-B14F-4D97-AF65-F5344CB8AC3E}">
        <p14:creationId xmlns:p14="http://schemas.microsoft.com/office/powerpoint/2010/main" val="2135801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&lt;Additional explanation about content of the IPPC (if needed)&gt;</a:t>
            </a:r>
          </a:p>
          <a:p>
            <a:pPr marL="285750" indent="-285750" algn="just">
              <a:buFont typeface="Arial"/>
              <a:buChar char="•"/>
            </a:pPr>
            <a:r>
              <a:rPr lang="en-US" dirty="0"/>
              <a:t>The purpose of the International Plant Protection Convention (IPPC) is to </a:t>
            </a:r>
            <a:r>
              <a:rPr lang="en-US" b="1" dirty="0"/>
              <a:t>prevent the spread and introduction of pests</a:t>
            </a:r>
            <a:r>
              <a:rPr lang="en-US" dirty="0"/>
              <a:t> of plants and plant products and to </a:t>
            </a:r>
            <a:r>
              <a:rPr lang="en-US" b="1" dirty="0"/>
              <a:t>promote appropriate measures for their control</a:t>
            </a:r>
            <a:r>
              <a:rPr lang="en-US" dirty="0"/>
              <a:t>. </a:t>
            </a:r>
            <a:endParaRPr lang="en-US" dirty="0">
              <a:cs typeface="Calibri"/>
            </a:endParaRPr>
          </a:p>
          <a:p>
            <a:pPr marL="285750" indent="-285750" algn="just">
              <a:buFont typeface="Arial"/>
              <a:buChar char="•"/>
            </a:pPr>
            <a:r>
              <a:rPr lang="en-US" dirty="0"/>
              <a:t>With IPPC recognized by WTO-SPS agreement, one of the main changes that occurred is the requirement that the </a:t>
            </a:r>
            <a:r>
              <a:rPr lang="en-US" b="1" dirty="0"/>
              <a:t>decision to import plants, plant products and other regulated articles </a:t>
            </a:r>
            <a:r>
              <a:rPr lang="en-US" b="1" u="sng" dirty="0"/>
              <a:t>should</a:t>
            </a:r>
            <a:r>
              <a:rPr lang="en-US" b="1" dirty="0"/>
              <a:t> have a scientific basis</a:t>
            </a:r>
            <a:r>
              <a:rPr lang="en-US" dirty="0"/>
              <a:t>. </a:t>
            </a:r>
            <a:endParaRPr lang="en-US" dirty="0">
              <a:cs typeface="Calibri"/>
            </a:endParaRPr>
          </a:p>
          <a:p>
            <a:pPr marL="285750" indent="-285750" algn="just">
              <a:buFont typeface="Arial"/>
              <a:buChar char="•"/>
            </a:pPr>
            <a:r>
              <a:rPr lang="en-US" b="1" dirty="0"/>
              <a:t>All decisions on imports that are not based on international standards must be based on </a:t>
            </a:r>
            <a:r>
              <a:rPr lang="en-US" b="1" u="sng" dirty="0"/>
              <a:t>pest risk analysis</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F181C075-0A87-4D04-85DC-C41B8B8D094E}" type="slidenum">
              <a:rPr lang="en-GB" smtClean="0"/>
              <a:pPr/>
              <a:t>5</a:t>
            </a:fld>
            <a:endParaRPr lang="en-GB"/>
          </a:p>
        </p:txBody>
      </p:sp>
    </p:spTree>
    <p:extLst>
      <p:ext uri="{BB962C8B-B14F-4D97-AF65-F5344CB8AC3E}">
        <p14:creationId xmlns:p14="http://schemas.microsoft.com/office/powerpoint/2010/main" val="4214924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Precoursor</a:t>
            </a:r>
            <a:r>
              <a:rPr lang="en-US" dirty="0">
                <a:cs typeface="Calibri"/>
              </a:rPr>
              <a:t> to the IPPC, 1929 International Convention for the Protection of plants</a:t>
            </a:r>
          </a:p>
          <a:p>
            <a:r>
              <a:rPr lang="en-US" dirty="0">
                <a:hlinkClick r:id="rId3"/>
              </a:rPr>
              <a:t>https://iea.uoregon.edu/treaty-text/2605</a:t>
            </a:r>
            <a:r>
              <a:rPr lang="en-US" dirty="0"/>
              <a:t>.  Around 24 countries joined this treaty.</a:t>
            </a:r>
            <a:endParaRPr lang="en-US" dirty="0">
              <a:cs typeface="Calibri"/>
            </a:endParaRPr>
          </a:p>
        </p:txBody>
      </p:sp>
      <p:sp>
        <p:nvSpPr>
          <p:cNvPr id="4" name="Slide Number Placeholder 3"/>
          <p:cNvSpPr>
            <a:spLocks noGrp="1"/>
          </p:cNvSpPr>
          <p:nvPr>
            <p:ph type="sldNum" sz="quarter" idx="5"/>
          </p:nvPr>
        </p:nvSpPr>
        <p:spPr/>
        <p:txBody>
          <a:bodyPr/>
          <a:lstStyle/>
          <a:p>
            <a:fld id="{F181C075-0A87-4D04-85DC-C41B8B8D094E}" type="slidenum">
              <a:rPr lang="en-GB" smtClean="0"/>
              <a:pPr/>
              <a:t>6</a:t>
            </a:fld>
            <a:endParaRPr lang="en-GB"/>
          </a:p>
        </p:txBody>
      </p:sp>
    </p:spTree>
    <p:extLst>
      <p:ext uri="{BB962C8B-B14F-4D97-AF65-F5344CB8AC3E}">
        <p14:creationId xmlns:p14="http://schemas.microsoft.com/office/powerpoint/2010/main" val="3525369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CMP : 184 PC.</a:t>
            </a:r>
            <a:r>
              <a:rPr lang="fr-FR" baseline="0" dirty="0"/>
              <a:t> Bureau : </a:t>
            </a:r>
            <a:r>
              <a:rPr lang="fr-FR" dirty="0"/>
              <a:t>Organe exécutif de la CMP; fournit directives au Secrétariat de la CIPV et à la CMP</a:t>
            </a:r>
            <a:r>
              <a:rPr lang="fr-FR" baseline="0" dirty="0"/>
              <a:t> sur : O</a:t>
            </a:r>
            <a:r>
              <a:rPr lang="fr-FR" dirty="0"/>
              <a:t>rientations stratégiques, coopération, gestion financière et opérationnelle.</a:t>
            </a:r>
          </a:p>
          <a:p>
            <a:r>
              <a:rPr lang="fr-FR" dirty="0"/>
              <a:t>CN : surveillance</a:t>
            </a:r>
            <a:r>
              <a:rPr lang="fr-FR" baseline="0" dirty="0"/>
              <a:t> processus </a:t>
            </a:r>
            <a:r>
              <a:rPr lang="fr-FR" baseline="0" dirty="0" err="1"/>
              <a:t>établissemement</a:t>
            </a:r>
            <a:r>
              <a:rPr lang="fr-FR" baseline="0" dirty="0"/>
              <a:t> des normes; IC : </a:t>
            </a:r>
            <a:r>
              <a:rPr lang="fr-FR" dirty="0"/>
              <a:t>surveillance</a:t>
            </a:r>
            <a:r>
              <a:rPr lang="fr-FR" baseline="0" dirty="0"/>
              <a:t> programme </a:t>
            </a:r>
            <a:r>
              <a:rPr lang="fr-FR" baseline="0" dirty="0" err="1"/>
              <a:t>renfo</a:t>
            </a:r>
            <a:r>
              <a:rPr lang="fr-FR" baseline="0" dirty="0"/>
              <a:t> capacités</a:t>
            </a:r>
          </a:p>
          <a:p>
            <a:pPr marL="0" marR="0" indent="0" algn="l" defTabSz="1219170" rtl="0" eaLnBrk="1" fontAlgn="auto" latinLnBrk="0" hangingPunct="1">
              <a:lnSpc>
                <a:spcPct val="100000"/>
              </a:lnSpc>
              <a:spcBef>
                <a:spcPts val="0"/>
              </a:spcBef>
              <a:spcAft>
                <a:spcPts val="0"/>
              </a:spcAft>
              <a:buClrTx/>
              <a:buSzTx/>
              <a:buFontTx/>
              <a:buNone/>
              <a:tabLst/>
              <a:defRPr/>
            </a:pPr>
            <a:r>
              <a:rPr lang="fr-FR" dirty="0"/>
              <a:t>1.</a:t>
            </a:r>
            <a:r>
              <a:rPr lang="fr-FR" baseline="0" dirty="0"/>
              <a:t> No </a:t>
            </a:r>
            <a:r>
              <a:rPr lang="fr-FR" baseline="0" dirty="0" err="1"/>
              <a:t>pauverty</a:t>
            </a:r>
            <a:r>
              <a:rPr lang="fr-FR" baseline="0" dirty="0"/>
              <a:t>; </a:t>
            </a:r>
            <a:r>
              <a:rPr lang="fr-FR" dirty="0"/>
              <a:t>2 </a:t>
            </a:r>
            <a:r>
              <a:rPr lang="fr-FR" b="1" baseline="0" dirty="0" err="1"/>
              <a:t>Zero</a:t>
            </a:r>
            <a:r>
              <a:rPr lang="fr-FR" b="1" baseline="0" dirty="0"/>
              <a:t> </a:t>
            </a:r>
            <a:r>
              <a:rPr lang="fr-FR" b="1" baseline="0" dirty="0" err="1"/>
              <a:t>hunger</a:t>
            </a:r>
            <a:r>
              <a:rPr lang="fr-FR" baseline="0" dirty="0"/>
              <a:t>; </a:t>
            </a:r>
            <a:r>
              <a:rPr lang="fr-FR" dirty="0"/>
              <a:t>8, </a:t>
            </a:r>
            <a:r>
              <a:rPr lang="fr-FR" baseline="0" dirty="0" err="1"/>
              <a:t>Decent</a:t>
            </a:r>
            <a:r>
              <a:rPr lang="fr-FR" baseline="0" dirty="0"/>
              <a:t> </a:t>
            </a:r>
            <a:r>
              <a:rPr lang="fr-FR" baseline="0" dirty="0" err="1"/>
              <a:t>work</a:t>
            </a:r>
            <a:r>
              <a:rPr lang="fr-FR" baseline="0" dirty="0"/>
              <a:t> and </a:t>
            </a:r>
            <a:r>
              <a:rPr lang="fr-FR" baseline="0" dirty="0" err="1"/>
              <a:t>economic</a:t>
            </a:r>
            <a:r>
              <a:rPr lang="fr-FR" baseline="0" dirty="0"/>
              <a:t> </a:t>
            </a:r>
            <a:r>
              <a:rPr lang="fr-FR" baseline="0" dirty="0" err="1"/>
              <a:t>growth</a:t>
            </a:r>
            <a:r>
              <a:rPr lang="fr-FR" baseline="0" dirty="0"/>
              <a:t>; 1</a:t>
            </a:r>
            <a:r>
              <a:rPr lang="fr-FR" dirty="0"/>
              <a:t>2. </a:t>
            </a:r>
            <a:r>
              <a:rPr lang="fr-FR" b="1" dirty="0"/>
              <a:t>Responsable</a:t>
            </a:r>
            <a:r>
              <a:rPr lang="fr-FR" baseline="0" dirty="0"/>
              <a:t> </a:t>
            </a:r>
            <a:r>
              <a:rPr lang="fr-FR" baseline="0" dirty="0" err="1"/>
              <a:t>consumption</a:t>
            </a:r>
            <a:r>
              <a:rPr lang="fr-FR" baseline="0" dirty="0"/>
              <a:t> and production</a:t>
            </a:r>
            <a:r>
              <a:rPr lang="fr-FR" dirty="0"/>
              <a:t>; 13. </a:t>
            </a:r>
            <a:r>
              <a:rPr lang="fr-FR" b="1" dirty="0"/>
              <a:t>Climat</a:t>
            </a:r>
            <a:r>
              <a:rPr lang="fr-FR" dirty="0"/>
              <a:t> action. </a:t>
            </a:r>
            <a:r>
              <a:rPr lang="fr-FR" b="1" dirty="0"/>
              <a:t>Life on land</a:t>
            </a:r>
            <a:r>
              <a:rPr lang="fr-FR" dirty="0"/>
              <a:t>; 17, </a:t>
            </a:r>
            <a:r>
              <a:rPr lang="fr-FR" b="1" dirty="0" err="1"/>
              <a:t>Partnerships</a:t>
            </a:r>
            <a:r>
              <a:rPr lang="fr-FR" b="1" dirty="0"/>
              <a:t> for the Goals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F181C075-0A87-4D04-85DC-C41B8B8D094E}" type="slidenum">
              <a:rPr lang="en-GB" smtClean="0"/>
              <a:pPr/>
              <a:t>20</a:t>
            </a:fld>
            <a:endParaRPr lang="en-GB"/>
          </a:p>
        </p:txBody>
      </p:sp>
    </p:spTree>
    <p:extLst>
      <p:ext uri="{BB962C8B-B14F-4D97-AF65-F5344CB8AC3E}">
        <p14:creationId xmlns:p14="http://schemas.microsoft.com/office/powerpoint/2010/main" val="313532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tion 2 - photo cover">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200" y="2057400"/>
            <a:ext cx="12192000" cy="1066800"/>
          </a:xfrm>
          <a:prstGeom prst="rect">
            <a:avLst/>
          </a:prstGeom>
          <a:noFill/>
        </p:spPr>
        <p:txBody>
          <a:bodyPr lIns="1224000" tIns="46800" rIns="1224000" bIns="0" anchor="t" anchorCtr="0"/>
          <a:lstStyle>
            <a:lvl1pPr algn="l">
              <a:defRPr sz="3800">
                <a:solidFill>
                  <a:srgbClr val="00825F"/>
                </a:solidFill>
              </a:defRPr>
            </a:lvl1pPr>
          </a:lstStyle>
          <a:p>
            <a:r>
              <a:rPr lang="en-US"/>
              <a:t>Click to edit Master title style </a:t>
            </a:r>
            <a:br>
              <a:rPr lang="en-US"/>
            </a:br>
            <a:r>
              <a:rPr lang="en-US"/>
              <a:t>Long title in two lines</a:t>
            </a:r>
          </a:p>
        </p:txBody>
      </p:sp>
      <p:sp>
        <p:nvSpPr>
          <p:cNvPr id="5" name="Subtitle 2"/>
          <p:cNvSpPr>
            <a:spLocks noGrp="1"/>
          </p:cNvSpPr>
          <p:nvPr>
            <p:ph type="subTitle" idx="1"/>
          </p:nvPr>
        </p:nvSpPr>
        <p:spPr>
          <a:xfrm>
            <a:off x="-4513" y="3395870"/>
            <a:ext cx="12192000" cy="245913"/>
          </a:xfrm>
          <a:prstGeom prst="rect">
            <a:avLst/>
          </a:prstGeom>
        </p:spPr>
        <p:txBody>
          <a:bodyPr lIns="1224000" tIns="0" rIns="2160000" anchor="t" anchorCtr="0"/>
          <a:lstStyle>
            <a:lvl1pPr marL="0" indent="0" algn="l">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0089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97A1B2-C6C7-44CF-BAB2-6F1F9AEA1CE6}"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68D1A8-6471-4BCF-9500-C1C2ED87BF43}" type="slidenum">
              <a:rPr lang="en-US" smtClean="0"/>
              <a:t>‹N°›</a:t>
            </a:fld>
            <a:endParaRPr lang="en-US"/>
          </a:p>
        </p:txBody>
      </p:sp>
    </p:spTree>
    <p:extLst>
      <p:ext uri="{BB962C8B-B14F-4D97-AF65-F5344CB8AC3E}">
        <p14:creationId xmlns:p14="http://schemas.microsoft.com/office/powerpoint/2010/main" val="402207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97A1B2-C6C7-44CF-BAB2-6F1F9AEA1CE6}"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68D1A8-6471-4BCF-9500-C1C2ED87BF43}" type="slidenum">
              <a:rPr lang="en-US" smtClean="0"/>
              <a:t>‹N°›</a:t>
            </a:fld>
            <a:endParaRPr lang="en-US"/>
          </a:p>
        </p:txBody>
      </p:sp>
    </p:spTree>
    <p:extLst>
      <p:ext uri="{BB962C8B-B14F-4D97-AF65-F5344CB8AC3E}">
        <p14:creationId xmlns:p14="http://schemas.microsoft.com/office/powerpoint/2010/main" val="2271484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97A1B2-C6C7-44CF-BAB2-6F1F9AEA1CE6}"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8D1A8-6471-4BCF-9500-C1C2ED87BF43}" type="slidenum">
              <a:rPr lang="en-US" smtClean="0"/>
              <a:t>‹N°›</a:t>
            </a:fld>
            <a:endParaRPr lang="en-US"/>
          </a:p>
        </p:txBody>
      </p:sp>
    </p:spTree>
    <p:extLst>
      <p:ext uri="{BB962C8B-B14F-4D97-AF65-F5344CB8AC3E}">
        <p14:creationId xmlns:p14="http://schemas.microsoft.com/office/powerpoint/2010/main" val="182393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97A1B2-C6C7-44CF-BAB2-6F1F9AEA1CE6}"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8D1A8-6471-4BCF-9500-C1C2ED87BF43}" type="slidenum">
              <a:rPr lang="en-US" smtClean="0"/>
              <a:t>‹N°›</a:t>
            </a:fld>
            <a:endParaRPr lang="en-US"/>
          </a:p>
        </p:txBody>
      </p:sp>
    </p:spTree>
    <p:extLst>
      <p:ext uri="{BB962C8B-B14F-4D97-AF65-F5344CB8AC3E}">
        <p14:creationId xmlns:p14="http://schemas.microsoft.com/office/powerpoint/2010/main" val="4281408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tion 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xmlns="" id="{59165581-3D98-B54C-B922-370C4A15168F}"/>
              </a:ext>
            </a:extLst>
          </p:cNvPr>
          <p:cNvSpPr>
            <a:spLocks noGrp="1"/>
          </p:cNvSpPr>
          <p:nvPr>
            <p:ph type="subTitle" idx="1" hasCustomPrompt="1"/>
          </p:nvPr>
        </p:nvSpPr>
        <p:spPr>
          <a:xfrm>
            <a:off x="0" y="1980000"/>
            <a:ext cx="7104112"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a:t>Click to edit txt</a:t>
            </a:r>
          </a:p>
          <a:p>
            <a:pPr lvl="2"/>
            <a:r>
              <a:rPr lang="en-US"/>
              <a:t>List 2</a:t>
            </a:r>
          </a:p>
          <a:p>
            <a:pPr lvl="3"/>
            <a:r>
              <a:rPr lang="en-US"/>
              <a:t>List 3</a:t>
            </a:r>
          </a:p>
          <a:p>
            <a:pPr lvl="4"/>
            <a:r>
              <a:rPr lang="en-US"/>
              <a:t>List 4</a:t>
            </a:r>
          </a:p>
          <a:p>
            <a:pPr lvl="5"/>
            <a:r>
              <a:rPr lang="en-US"/>
              <a:t>List 5</a:t>
            </a:r>
          </a:p>
        </p:txBody>
      </p:sp>
      <p:sp>
        <p:nvSpPr>
          <p:cNvPr id="20" name="Title Placeholder 1">
            <a:extLst>
              <a:ext uri="{FF2B5EF4-FFF2-40B4-BE49-F238E27FC236}">
                <a16:creationId xmlns:a16="http://schemas.microsoft.com/office/drawing/2014/main" xmlns="" id="{72C484F6-8A17-3C44-9437-D5EC134F6314}"/>
              </a:ext>
            </a:extLst>
          </p:cNvPr>
          <p:cNvSpPr>
            <a:spLocks noGrp="1"/>
          </p:cNvSpPr>
          <p:nvPr>
            <p:ph type="title" hasCustomPrompt="1"/>
          </p:nvPr>
        </p:nvSpPr>
        <p:spPr>
          <a:xfrm>
            <a:off x="-10800" y="1620000"/>
            <a:ext cx="7120246" cy="296840"/>
          </a:xfrm>
          <a:prstGeom prst="rect">
            <a:avLst/>
          </a:prstGeom>
          <a:noFill/>
        </p:spPr>
        <p:txBody>
          <a:bodyPr vert="horz" lIns="540000" tIns="0" rIns="360000" bIns="45720" rtlCol="0" anchor="t" anchorCtr="0">
            <a:noAutofit/>
          </a:bodyPr>
          <a:lstStyle>
            <a:lvl1pPr>
              <a:defRPr sz="2200" b="1">
                <a:solidFill>
                  <a:srgbClr val="00825F"/>
                </a:solidFill>
                <a:latin typeface="+mn-lt"/>
              </a:defRPr>
            </a:lvl1pPr>
          </a:lstStyle>
          <a:p>
            <a:r>
              <a:rPr lang="en-US"/>
              <a:t>Click to edit title</a:t>
            </a:r>
          </a:p>
        </p:txBody>
      </p:sp>
      <p:sp>
        <p:nvSpPr>
          <p:cNvPr id="9" name="Picture Placeholder 9"/>
          <p:cNvSpPr>
            <a:spLocks noGrp="1"/>
          </p:cNvSpPr>
          <p:nvPr>
            <p:ph type="pic" sz="quarter" idx="10" hasCustomPrompt="1"/>
          </p:nvPr>
        </p:nvSpPr>
        <p:spPr>
          <a:xfrm>
            <a:off x="7376179" y="1616933"/>
            <a:ext cx="4320000" cy="2902967"/>
          </a:xfrm>
          <a:prstGeom prst="rect">
            <a:avLst/>
          </a:prstGeom>
          <a:solidFill>
            <a:schemeClr val="bg1">
              <a:lumMod val="95000"/>
            </a:schemeClr>
          </a:solidFill>
        </p:spPr>
        <p:txBody>
          <a:bodyPr anchor="ctr" anchorCtr="1"/>
          <a:lstStyle>
            <a:lvl1pPr>
              <a:defRPr sz="2000">
                <a:solidFill>
                  <a:schemeClr val="tx1"/>
                </a:solidFill>
              </a:defRPr>
            </a:lvl1pPr>
          </a:lstStyle>
          <a:p>
            <a:r>
              <a:rPr lang="en-US"/>
              <a:t>Picture/Figure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ption 2">
    <p:spTree>
      <p:nvGrpSpPr>
        <p:cNvPr id="1" name=""/>
        <p:cNvGrpSpPr/>
        <p:nvPr/>
      </p:nvGrpSpPr>
      <p:grpSpPr>
        <a:xfrm>
          <a:off x="0" y="0"/>
          <a:ext cx="0" cy="0"/>
          <a:chOff x="0" y="0"/>
          <a:chExt cx="0" cy="0"/>
        </a:xfrm>
      </p:grpSpPr>
      <p:sp>
        <p:nvSpPr>
          <p:cNvPr id="44" name="Picture Placeholder 9"/>
          <p:cNvSpPr>
            <a:spLocks noGrp="1"/>
          </p:cNvSpPr>
          <p:nvPr>
            <p:ph type="pic" sz="quarter" idx="10" hasCustomPrompt="1"/>
          </p:nvPr>
        </p:nvSpPr>
        <p:spPr>
          <a:xfrm>
            <a:off x="8256240" y="1620000"/>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a:t>Picture</a:t>
            </a:r>
          </a:p>
        </p:txBody>
      </p:sp>
      <p:sp>
        <p:nvSpPr>
          <p:cNvPr id="46" name="Picture Placeholder 9"/>
          <p:cNvSpPr>
            <a:spLocks noGrp="1"/>
          </p:cNvSpPr>
          <p:nvPr>
            <p:ph type="pic" sz="quarter" idx="11" hasCustomPrompt="1"/>
          </p:nvPr>
        </p:nvSpPr>
        <p:spPr>
          <a:xfrm>
            <a:off x="8256240" y="3884359"/>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a:t>Picture</a:t>
            </a:r>
          </a:p>
        </p:txBody>
      </p:sp>
      <p:sp>
        <p:nvSpPr>
          <p:cNvPr id="17" name="Subtitle 2">
            <a:extLst>
              <a:ext uri="{FF2B5EF4-FFF2-40B4-BE49-F238E27FC236}">
                <a16:creationId xmlns:a16="http://schemas.microsoft.com/office/drawing/2014/main" xmlns="" id="{59165581-3D98-B54C-B922-370C4A15168F}"/>
              </a:ext>
            </a:extLst>
          </p:cNvPr>
          <p:cNvSpPr>
            <a:spLocks noGrp="1"/>
          </p:cNvSpPr>
          <p:nvPr>
            <p:ph type="subTitle" idx="1" hasCustomPrompt="1"/>
          </p:nvPr>
        </p:nvSpPr>
        <p:spPr>
          <a:xfrm>
            <a:off x="0" y="1980000"/>
            <a:ext cx="7968208"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a:t>Click to edit txt</a:t>
            </a:r>
          </a:p>
          <a:p>
            <a:pPr lvl="2"/>
            <a:r>
              <a:rPr lang="en-US"/>
              <a:t>List 2</a:t>
            </a:r>
          </a:p>
          <a:p>
            <a:pPr lvl="3"/>
            <a:r>
              <a:rPr lang="en-US"/>
              <a:t>List 3</a:t>
            </a:r>
          </a:p>
          <a:p>
            <a:pPr lvl="4"/>
            <a:r>
              <a:rPr lang="en-US"/>
              <a:t>List 4</a:t>
            </a:r>
          </a:p>
          <a:p>
            <a:pPr lvl="5"/>
            <a:r>
              <a:rPr lang="en-US"/>
              <a:t>List 5</a:t>
            </a:r>
          </a:p>
        </p:txBody>
      </p:sp>
      <p:sp>
        <p:nvSpPr>
          <p:cNvPr id="20" name="Title Placeholder 1">
            <a:extLst>
              <a:ext uri="{FF2B5EF4-FFF2-40B4-BE49-F238E27FC236}">
                <a16:creationId xmlns:a16="http://schemas.microsoft.com/office/drawing/2014/main" xmlns="" id="{72C484F6-8A17-3C44-9437-D5EC134F6314}"/>
              </a:ext>
            </a:extLst>
          </p:cNvPr>
          <p:cNvSpPr>
            <a:spLocks noGrp="1"/>
          </p:cNvSpPr>
          <p:nvPr>
            <p:ph type="title" hasCustomPrompt="1"/>
          </p:nvPr>
        </p:nvSpPr>
        <p:spPr>
          <a:xfrm>
            <a:off x="-10800" y="1620000"/>
            <a:ext cx="7986304" cy="296840"/>
          </a:xfrm>
          <a:prstGeom prst="rect">
            <a:avLst/>
          </a:prstGeom>
          <a:noFill/>
        </p:spPr>
        <p:txBody>
          <a:bodyPr vert="horz" lIns="540000" tIns="0" rIns="360000" bIns="45720" rtlCol="0" anchor="t" anchorCtr="0">
            <a:noAutofit/>
          </a:bodyPr>
          <a:lstStyle>
            <a:lvl1pPr>
              <a:defRPr sz="2200" b="1">
                <a:solidFill>
                  <a:srgbClr val="00825F"/>
                </a:solidFill>
                <a:latin typeface="+mn-lt"/>
              </a:defRPr>
            </a:lvl1pPr>
          </a:lstStyle>
          <a:p>
            <a:r>
              <a:rPr lang="en-US"/>
              <a:t>Click to edit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tion 3">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xmlns="" id="{EA26912F-EE60-0E4E-8A8F-95B31547CC81}"/>
              </a:ext>
            </a:extLst>
          </p:cNvPr>
          <p:cNvSpPr>
            <a:spLocks noGrp="1"/>
          </p:cNvSpPr>
          <p:nvPr>
            <p:ph type="subTitle" idx="1" hasCustomPrompt="1"/>
          </p:nvPr>
        </p:nvSpPr>
        <p:spPr>
          <a:xfrm>
            <a:off x="-1" y="1980000"/>
            <a:ext cx="12192001" cy="4113296"/>
          </a:xfrm>
          <a:prstGeom prst="rect">
            <a:avLst/>
          </a:prstGeom>
        </p:spPr>
        <p:txBody>
          <a:bodyPr lIns="540000" tIns="0" rIns="540000" bIns="360000" numCol="2" spcCol="720000" anchor="t" anchorCtr="0"/>
          <a:lstStyle>
            <a:lvl1pPr marL="162000" indent="-180000" algn="l">
              <a:buClr>
                <a:srgbClr val="5792C9"/>
              </a:buClr>
              <a:buFont typeface="Wingdings" charset="2"/>
              <a:buChar char="§"/>
              <a:defRPr sz="2000">
                <a:solidFill>
                  <a:schemeClr val="tx1"/>
                </a:solidFill>
                <a:latin typeface="Calibri" charset="0"/>
                <a:ea typeface="Calibri" charset="0"/>
                <a:cs typeface="Calibri" charset="0"/>
              </a:defRPr>
            </a:lvl1pPr>
            <a:lvl2pPr marL="432000" indent="-180000" algn="l">
              <a:buClr>
                <a:srgbClr val="5792C9"/>
              </a:buClr>
              <a:buSzPct val="110000"/>
              <a:buFont typeface="Arial" charset="0"/>
              <a:buChar char="•"/>
              <a:defRPr sz="2000">
                <a:solidFill>
                  <a:schemeClr val="tx1"/>
                </a:solidFill>
                <a:latin typeface="Calibri" charset="0"/>
                <a:ea typeface="Calibri" charset="0"/>
                <a:cs typeface="Calibri" charset="0"/>
              </a:defRPr>
            </a:lvl2pPr>
            <a:lvl3pPr marL="684000" indent="-216000" algn="l">
              <a:buClr>
                <a:srgbClr val="5792C9"/>
              </a:buClr>
              <a:buFont typeface=".AppleSystemUIFont" charset="-120"/>
              <a:buChar char="–"/>
              <a:defRPr sz="2000"/>
            </a:lvl3pPr>
            <a:lvl4pPr marL="936000" indent="-216000" algn="l">
              <a:buFont typeface=".AppleSystemUIFont" charset="-120"/>
              <a:buChar char="–"/>
              <a:defRPr sz="2000"/>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Txt 2 columns</a:t>
            </a:r>
          </a:p>
          <a:p>
            <a:pPr lvl="1"/>
            <a:r>
              <a:rPr lang="en-US"/>
              <a:t>List 2</a:t>
            </a:r>
          </a:p>
          <a:p>
            <a:pPr lvl="2"/>
            <a:r>
              <a:rPr lang="en-US"/>
              <a:t>List 3</a:t>
            </a:r>
          </a:p>
          <a:p>
            <a:pPr lvl="3"/>
            <a:r>
              <a:rPr lang="en-US"/>
              <a:t>List 4</a:t>
            </a:r>
          </a:p>
          <a:p>
            <a:pPr lvl="4"/>
            <a:r>
              <a:rPr lang="en-US"/>
              <a:t>List 5</a:t>
            </a:r>
            <a:endParaRPr lang="it-IT"/>
          </a:p>
        </p:txBody>
      </p:sp>
      <p:sp>
        <p:nvSpPr>
          <p:cNvPr id="11" name="Title Placeholder 1">
            <a:extLst>
              <a:ext uri="{FF2B5EF4-FFF2-40B4-BE49-F238E27FC236}">
                <a16:creationId xmlns:a16="http://schemas.microsoft.com/office/drawing/2014/main" xmlns="" id="{B3766441-E5F4-154E-B3C0-A66B6AA9E9B6}"/>
              </a:ext>
            </a:extLst>
          </p:cNvPr>
          <p:cNvSpPr>
            <a:spLocks noGrp="1"/>
          </p:cNvSpPr>
          <p:nvPr>
            <p:ph type="title" hasCustomPrompt="1"/>
          </p:nvPr>
        </p:nvSpPr>
        <p:spPr>
          <a:xfrm>
            <a:off x="-12537" y="1620000"/>
            <a:ext cx="12204522" cy="360040"/>
          </a:xfrm>
          <a:prstGeom prst="rect">
            <a:avLst/>
          </a:prstGeom>
          <a:noFill/>
        </p:spPr>
        <p:txBody>
          <a:bodyPr vert="horz" lIns="540000" tIns="0" rIns="2880000" bIns="45720" rtlCol="0" anchor="t" anchorCtr="0">
            <a:noAutofit/>
          </a:bodyPr>
          <a:lstStyle>
            <a:lvl1pPr>
              <a:defRPr sz="2200" b="1">
                <a:solidFill>
                  <a:srgbClr val="00825F"/>
                </a:solidFill>
                <a:latin typeface="+mn-lt"/>
              </a:defRPr>
            </a:lvl1pPr>
          </a:lstStyle>
          <a:p>
            <a:r>
              <a:rPr lang="en-US"/>
              <a:t>Click to edit title</a:t>
            </a:r>
          </a:p>
        </p:txBody>
      </p:sp>
    </p:spTree>
    <p:extLst>
      <p:ext uri="{BB962C8B-B14F-4D97-AF65-F5344CB8AC3E}">
        <p14:creationId xmlns:p14="http://schemas.microsoft.com/office/powerpoint/2010/main" val="1538167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tion 4">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8030729" y="1620000"/>
            <a:ext cx="3681895" cy="4473296"/>
          </a:xfrm>
          <a:prstGeom prst="rect">
            <a:avLst/>
          </a:prstGeom>
          <a:solidFill>
            <a:srgbClr val="92D050">
              <a:alpha val="21000"/>
            </a:srgbClr>
          </a:solidFill>
        </p:spPr>
        <p:txBody>
          <a:bodyPr vert="horz" lIns="180000" tIns="180000" rIns="180000" bIns="180000" rtlCol="0" anchor="t" anchorCtr="0">
            <a:normAutofit/>
          </a:bodyPr>
          <a:lstStyle>
            <a:lvl1pPr>
              <a:defRPr sz="1800" b="1" baseline="0">
                <a:solidFill>
                  <a:schemeClr val="tx1"/>
                </a:solidFill>
                <a:latin typeface="Calibri" charset="0"/>
                <a:ea typeface="Calibri" charset="0"/>
                <a:cs typeface="Calibri" charset="0"/>
              </a:defRPr>
            </a:lvl1pPr>
          </a:lstStyle>
          <a:p>
            <a:r>
              <a:rPr lang="en-US"/>
              <a:t>Click to edit txt</a:t>
            </a:r>
            <a:br>
              <a:rPr lang="en-US"/>
            </a:br>
            <a:endParaRPr lang="en-US"/>
          </a:p>
        </p:txBody>
      </p:sp>
      <p:sp>
        <p:nvSpPr>
          <p:cNvPr id="20" name="Subtitle 2">
            <a:extLst>
              <a:ext uri="{FF2B5EF4-FFF2-40B4-BE49-F238E27FC236}">
                <a16:creationId xmlns:a16="http://schemas.microsoft.com/office/drawing/2014/main" xmlns="" id="{623DA365-03D8-D643-90D3-767234578272}"/>
              </a:ext>
            </a:extLst>
          </p:cNvPr>
          <p:cNvSpPr>
            <a:spLocks noGrp="1"/>
          </p:cNvSpPr>
          <p:nvPr>
            <p:ph type="subTitle" idx="1" hasCustomPrompt="1"/>
          </p:nvPr>
        </p:nvSpPr>
        <p:spPr>
          <a:xfrm>
            <a:off x="0" y="1620000"/>
            <a:ext cx="7680176" cy="4473296"/>
          </a:xfrm>
          <a:prstGeom prst="rect">
            <a:avLst/>
          </a:prstGeom>
        </p:spPr>
        <p:txBody>
          <a:bodyPr lIns="540000" tIns="0" rIns="360000" anchor="t" anchorCtr="0"/>
          <a:lstStyle>
            <a:lvl1pPr marL="162000" indent="-180000" algn="l">
              <a:buClr>
                <a:srgbClr val="5792C9"/>
              </a:buClr>
              <a:buFont typeface="Wingdings" charset="2"/>
              <a:buChar char="§"/>
              <a:defRPr sz="2000" baseline="0">
                <a:latin typeface="Calibri" charset="0"/>
                <a:ea typeface="Calibri" charset="0"/>
                <a:cs typeface="Calibri" charset="0"/>
              </a:defRPr>
            </a:lvl1pPr>
            <a:lvl2pPr marL="432000" indent="-180000" algn="l">
              <a:buClr>
                <a:srgbClr val="5792C9"/>
              </a:buClr>
              <a:buSzPct val="110000"/>
              <a:buFont typeface="Arial" charset="0"/>
              <a:buChar char="•"/>
              <a:defRPr sz="2000"/>
            </a:lvl2pPr>
            <a:lvl3pPr marL="684000" indent="-216000" algn="l">
              <a:buClr>
                <a:srgbClr val="5792C9"/>
              </a:buClr>
              <a:buFont typeface=".AppleSystemUIFont" charset="-120"/>
              <a:buChar char="–"/>
              <a:defRPr sz="2000">
                <a:latin typeface="Calibri" charset="0"/>
                <a:ea typeface="Calibri" charset="0"/>
                <a:cs typeface="Calibri" charset="0"/>
              </a:defRPr>
            </a:lvl3pPr>
            <a:lvl4pPr marL="936000" indent="-216000" algn="l">
              <a:buFont typeface=".AppleSystemUIFont" charset="-120"/>
              <a:buChar char="–"/>
              <a:defRPr sz="2000">
                <a:latin typeface="Calibri" charset="0"/>
                <a:ea typeface="Calibri" charset="0"/>
                <a:cs typeface="Calibri" charset="0"/>
              </a:defRPr>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txt</a:t>
            </a:r>
          </a:p>
          <a:p>
            <a:pPr lvl="1"/>
            <a:r>
              <a:rPr lang="en-US"/>
              <a:t>List 2</a:t>
            </a:r>
          </a:p>
          <a:p>
            <a:pPr lvl="2"/>
            <a:r>
              <a:rPr lang="en-US"/>
              <a:t>List 3</a:t>
            </a:r>
          </a:p>
          <a:p>
            <a:pPr lvl="3"/>
            <a:r>
              <a:rPr lang="en-US"/>
              <a:t>List 4</a:t>
            </a:r>
          </a:p>
          <a:p>
            <a:pPr lvl="4"/>
            <a:r>
              <a:rPr lang="en-US"/>
              <a:t>List 5</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9898" y="1036993"/>
            <a:ext cx="10506350" cy="1143000"/>
          </a:xfrm>
          <a:prstGeom prst="rect">
            <a:avLst/>
          </a:prstGeo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461966" y="2362558"/>
            <a:ext cx="10454285" cy="3466710"/>
          </a:xfrm>
          <a:prstGeom prst="rect">
            <a:avLst/>
          </a:prstGeom>
        </p:spPr>
        <p:txBody>
          <a:bodyPr/>
          <a:lstStyle>
            <a:lvl1pPr>
              <a:defRPr sz="2903" baseline="0"/>
            </a:lvl1pPr>
            <a:lvl2pPr>
              <a:defRPr sz="2613" baseline="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780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hoto back cover">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0" y="2276872"/>
            <a:ext cx="12192000" cy="2448272"/>
          </a:xfrm>
          <a:prstGeom prst="rect">
            <a:avLst/>
          </a:prstGeom>
        </p:spPr>
        <p:txBody>
          <a:bodyPr lIns="2160000" tIns="46800" rIns="2160000" anchor="t"/>
          <a:lstStyle>
            <a:lvl1pPr algn="ctr">
              <a:defRPr sz="4400" baseline="0">
                <a:solidFill>
                  <a:srgbClr val="00825F"/>
                </a:solidFill>
                <a:latin typeface="Georgia" charset="0"/>
                <a:ea typeface="Georgia" charset="0"/>
                <a:cs typeface="Georgia" charset="0"/>
              </a:defRPr>
            </a:lvl1pPr>
          </a:lstStyle>
          <a:p>
            <a:r>
              <a:rPr lang="en-US"/>
              <a:t>Click to edit </a:t>
            </a:r>
            <a:br>
              <a:rPr lang="en-US"/>
            </a:br>
            <a:r>
              <a:rPr lang="en-US"/>
              <a:t>Thank you</a:t>
            </a:r>
          </a:p>
        </p:txBody>
      </p:sp>
      <p:sp>
        <p:nvSpPr>
          <p:cNvPr id="2" name="Rectangle 1">
            <a:extLst>
              <a:ext uri="{FF2B5EF4-FFF2-40B4-BE49-F238E27FC236}">
                <a16:creationId xmlns:a16="http://schemas.microsoft.com/office/drawing/2014/main" xmlns="" id="{E5861B36-1297-EC44-ABCC-CDB48C29ECD5}"/>
              </a:ext>
            </a:extLst>
          </p:cNvPr>
          <p:cNvSpPr/>
          <p:nvPr userDrawn="1"/>
        </p:nvSpPr>
        <p:spPr>
          <a:xfrm>
            <a:off x="-1200" y="3810000"/>
            <a:ext cx="12192000" cy="3048000"/>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6974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97A1B2-C6C7-44CF-BAB2-6F1F9AEA1CE6}"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8D1A8-6471-4BCF-9500-C1C2ED87BF43}" type="slidenum">
              <a:rPr lang="en-US" smtClean="0"/>
              <a:t>‹N°›</a:t>
            </a:fld>
            <a:endParaRPr lang="en-US"/>
          </a:p>
        </p:txBody>
      </p:sp>
    </p:spTree>
    <p:extLst>
      <p:ext uri="{BB962C8B-B14F-4D97-AF65-F5344CB8AC3E}">
        <p14:creationId xmlns:p14="http://schemas.microsoft.com/office/powerpoint/2010/main" val="348022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97A1B2-C6C7-44CF-BAB2-6F1F9AEA1CE6}"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8D1A8-6471-4BCF-9500-C1C2ED87BF43}" type="slidenum">
              <a:rPr lang="en-US" smtClean="0"/>
              <a:t>‹N°›</a:t>
            </a:fld>
            <a:endParaRPr lang="en-US"/>
          </a:p>
        </p:txBody>
      </p:sp>
    </p:spTree>
    <p:extLst>
      <p:ext uri="{BB962C8B-B14F-4D97-AF65-F5344CB8AC3E}">
        <p14:creationId xmlns:p14="http://schemas.microsoft.com/office/powerpoint/2010/main" val="965376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97A1B2-C6C7-44CF-BAB2-6F1F9AEA1CE6}"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8D1A8-6471-4BCF-9500-C1C2ED87BF43}" type="slidenum">
              <a:rPr lang="en-US" smtClean="0"/>
              <a:t>‹N°›</a:t>
            </a:fld>
            <a:endParaRPr lang="en-US"/>
          </a:p>
        </p:txBody>
      </p:sp>
    </p:spTree>
    <p:extLst>
      <p:ext uri="{BB962C8B-B14F-4D97-AF65-F5344CB8AC3E}">
        <p14:creationId xmlns:p14="http://schemas.microsoft.com/office/powerpoint/2010/main" val="735869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97A1B2-C6C7-44CF-BAB2-6F1F9AEA1CE6}"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68D1A8-6471-4BCF-9500-C1C2ED87BF43}" type="slidenum">
              <a:rPr lang="en-US" smtClean="0"/>
              <a:t>‹N°›</a:t>
            </a:fld>
            <a:endParaRPr lang="en-US"/>
          </a:p>
        </p:txBody>
      </p:sp>
    </p:spTree>
    <p:extLst>
      <p:ext uri="{BB962C8B-B14F-4D97-AF65-F5344CB8AC3E}">
        <p14:creationId xmlns:p14="http://schemas.microsoft.com/office/powerpoint/2010/main" val="426918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97A1B2-C6C7-44CF-BAB2-6F1F9AEA1CE6}" type="datetimeFigureOut">
              <a:rPr lang="en-US" smtClean="0"/>
              <a:t>9/9/2022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68D1A8-6471-4BCF-9500-C1C2ED87BF43}" type="slidenum">
              <a:rPr lang="en-US" smtClean="0"/>
              <a:t>‹N°›</a:t>
            </a:fld>
            <a:endParaRPr lang="en-US"/>
          </a:p>
        </p:txBody>
      </p:sp>
    </p:spTree>
    <p:extLst>
      <p:ext uri="{BB962C8B-B14F-4D97-AF65-F5344CB8AC3E}">
        <p14:creationId xmlns:p14="http://schemas.microsoft.com/office/powerpoint/2010/main" val="1732527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97A1B2-C6C7-44CF-BAB2-6F1F9AEA1CE6}" type="datetimeFigureOut">
              <a:rPr lang="en-US" smtClean="0"/>
              <a:t>9/9/2022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68D1A8-6471-4BCF-9500-C1C2ED87BF43}" type="slidenum">
              <a:rPr lang="en-US" smtClean="0"/>
              <a:t>‹N°›</a:t>
            </a:fld>
            <a:endParaRPr lang="en-US"/>
          </a:p>
        </p:txBody>
      </p:sp>
    </p:spTree>
    <p:extLst>
      <p:ext uri="{BB962C8B-B14F-4D97-AF65-F5344CB8AC3E}">
        <p14:creationId xmlns:p14="http://schemas.microsoft.com/office/powerpoint/2010/main" val="57815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7A1B2-C6C7-44CF-BAB2-6F1F9AEA1CE6}" type="datetimeFigureOut">
              <a:rPr lang="en-US" smtClean="0"/>
              <a:t>9/9/2022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68D1A8-6471-4BCF-9500-C1C2ED87BF43}" type="slidenum">
              <a:rPr lang="en-US" smtClean="0"/>
              <a:t>‹N°›</a:t>
            </a:fld>
            <a:endParaRPr lang="en-US"/>
          </a:p>
        </p:txBody>
      </p:sp>
    </p:spTree>
    <p:extLst>
      <p:ext uri="{BB962C8B-B14F-4D97-AF65-F5344CB8AC3E}">
        <p14:creationId xmlns:p14="http://schemas.microsoft.com/office/powerpoint/2010/main" val="28391906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emf"/><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6.xml"/><Relationship Id="rId7"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352" y="233708"/>
            <a:ext cx="4176465" cy="963044"/>
          </a:xfrm>
          <a:prstGeom prst="rect">
            <a:avLst/>
          </a:prstGeom>
        </p:spPr>
      </p:pic>
      <p:pic>
        <p:nvPicPr>
          <p:cNvPr id="7" name="Immagine 6">
            <a:extLst>
              <a:ext uri="{FF2B5EF4-FFF2-40B4-BE49-F238E27FC236}">
                <a16:creationId xmlns:a16="http://schemas.microsoft.com/office/drawing/2014/main" xmlns="" id="{F5941514-6A3A-7E4E-8480-6FB87E586C6C}"/>
              </a:ext>
            </a:extLst>
          </p:cNvPr>
          <p:cNvPicPr>
            <a:picLocks noChangeAspect="1"/>
          </p:cNvPicPr>
          <p:nvPr userDrawn="1"/>
        </p:nvPicPr>
        <p:blipFill rotWithShape="1">
          <a:blip r:embed="rId4"/>
          <a:srcRect r="29216"/>
          <a:stretch/>
        </p:blipFill>
        <p:spPr>
          <a:xfrm>
            <a:off x="615797" y="432546"/>
            <a:ext cx="2660803" cy="710454"/>
          </a:xfrm>
          <a:prstGeom prst="rect">
            <a:avLst/>
          </a:prstGeom>
        </p:spPr>
      </p:pic>
      <p:pic>
        <p:nvPicPr>
          <p:cNvPr id="5" name="Picture 4">
            <a:extLst>
              <a:ext uri="{FF2B5EF4-FFF2-40B4-BE49-F238E27FC236}">
                <a16:creationId xmlns:a16="http://schemas.microsoft.com/office/drawing/2014/main" xmlns="" id="{24D43C4A-D199-2340-A53A-D845A4878334}"/>
              </a:ext>
            </a:extLst>
          </p:cNvPr>
          <p:cNvPicPr>
            <a:picLocks noChangeAspect="1"/>
          </p:cNvPicPr>
          <p:nvPr userDrawn="1"/>
        </p:nvPicPr>
        <p:blipFill>
          <a:blip r:embed="rId5"/>
          <a:stretch>
            <a:fillRect/>
          </a:stretch>
        </p:blipFill>
        <p:spPr>
          <a:xfrm>
            <a:off x="9011558" y="449606"/>
            <a:ext cx="2564645" cy="656427"/>
          </a:xfrm>
          <a:prstGeom prst="rect">
            <a:avLst/>
          </a:prstGeom>
        </p:spPr>
      </p:pic>
      <p:sp>
        <p:nvSpPr>
          <p:cNvPr id="4" name="Rectangle 3">
            <a:extLst>
              <a:ext uri="{FF2B5EF4-FFF2-40B4-BE49-F238E27FC236}">
                <a16:creationId xmlns:a16="http://schemas.microsoft.com/office/drawing/2014/main" xmlns="" id="{69EFE691-790D-6248-8B26-94860EBAF4EF}"/>
              </a:ext>
            </a:extLst>
          </p:cNvPr>
          <p:cNvSpPr/>
          <p:nvPr userDrawn="1"/>
        </p:nvSpPr>
        <p:spPr>
          <a:xfrm>
            <a:off x="0" y="-76200"/>
            <a:ext cx="12192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981200"/>
            <a:ext cx="12192000" cy="4876800"/>
          </a:xfrm>
          <a:prstGeom prst="rect">
            <a:avLst/>
          </a:prstGeom>
        </p:spPr>
      </p:pic>
    </p:spTree>
    <p:extLst>
      <p:ext uri="{BB962C8B-B14F-4D97-AF65-F5344CB8AC3E}">
        <p14:creationId xmlns:p14="http://schemas.microsoft.com/office/powerpoint/2010/main" val="721018584"/>
      </p:ext>
    </p:extLst>
  </p:cSld>
  <p:clrMap bg1="lt1" tx1="dk1" bg2="lt2" tx2="dk2" accent1="accent1" accent2="accent2" accent3="accent3" accent4="accent4" accent5="accent5" accent6="accent6" hlink="hlink" folHlink="folHlink"/>
  <p:sldLayoutIdLst>
    <p:sldLayoutId id="2147483955" r:id="rId1"/>
  </p:sldLayoutIdLst>
  <p:hf hdr="0" dt="0"/>
  <p:txStyles>
    <p:titleStyle>
      <a:lvl1pPr algn="l" defTabSz="914400" rtl="0" eaLnBrk="1" latinLnBrk="0" hangingPunct="1">
        <a:lnSpc>
          <a:spcPct val="90000"/>
        </a:lnSpc>
        <a:spcBef>
          <a:spcPct val="0"/>
        </a:spcBef>
        <a:buNone/>
        <a:defRPr sz="4600" kern="1200">
          <a:solidFill>
            <a:srgbClr val="5792C9"/>
          </a:solidFill>
          <a:latin typeface="Georgia" charset="0"/>
          <a:ea typeface="Georgia" charset="0"/>
          <a:cs typeface="Georgia" charset="0"/>
        </a:defRPr>
      </a:lvl1pPr>
    </p:titleStyle>
    <p:bodyStyle>
      <a:lvl1pPr marL="0" indent="0" algn="l" defTabSz="914400" rtl="0" eaLnBrk="1" latinLnBrk="0" hangingPunct="1">
        <a:lnSpc>
          <a:spcPct val="90000"/>
        </a:lnSpc>
        <a:spcBef>
          <a:spcPts val="1000"/>
        </a:spcBef>
        <a:buFontTx/>
        <a:buNone/>
        <a:defRPr sz="22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7A1B2-C6C7-44CF-BAB2-6F1F9AEA1CE6}" type="datetimeFigureOut">
              <a:rPr lang="en-US" smtClean="0"/>
              <a:t>9/9/2022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8D1A8-6471-4BCF-9500-C1C2ED87BF43}" type="slidenum">
              <a:rPr lang="en-US" smtClean="0"/>
              <a:t>‹N°›</a:t>
            </a:fld>
            <a:endParaRPr lang="en-US"/>
          </a:p>
        </p:txBody>
      </p:sp>
      <p:pic>
        <p:nvPicPr>
          <p:cNvPr id="7" name="Immagine 6">
            <a:extLst>
              <a:ext uri="{FF2B5EF4-FFF2-40B4-BE49-F238E27FC236}">
                <a16:creationId xmlns:a16="http://schemas.microsoft.com/office/drawing/2014/main" xmlns="" id="{F5941514-6A3A-7E4E-8480-6FB87E586C6C}"/>
              </a:ext>
            </a:extLst>
          </p:cNvPr>
          <p:cNvPicPr>
            <a:picLocks noChangeAspect="1"/>
          </p:cNvPicPr>
          <p:nvPr userDrawn="1"/>
        </p:nvPicPr>
        <p:blipFill rotWithShape="1">
          <a:blip r:embed="rId14"/>
          <a:srcRect r="29216"/>
          <a:stretch/>
        </p:blipFill>
        <p:spPr>
          <a:xfrm>
            <a:off x="615797" y="417306"/>
            <a:ext cx="2660803" cy="710454"/>
          </a:xfrm>
          <a:prstGeom prst="rect">
            <a:avLst/>
          </a:prstGeom>
        </p:spPr>
      </p:pic>
      <p:pic>
        <p:nvPicPr>
          <p:cNvPr id="8" name="Picture 7">
            <a:extLst>
              <a:ext uri="{FF2B5EF4-FFF2-40B4-BE49-F238E27FC236}">
                <a16:creationId xmlns:a16="http://schemas.microsoft.com/office/drawing/2014/main" xmlns="" id="{24D43C4A-D199-2340-A53A-D845A4878334}"/>
              </a:ext>
            </a:extLst>
          </p:cNvPr>
          <p:cNvPicPr>
            <a:picLocks noChangeAspect="1"/>
          </p:cNvPicPr>
          <p:nvPr userDrawn="1"/>
        </p:nvPicPr>
        <p:blipFill>
          <a:blip r:embed="rId15"/>
          <a:stretch>
            <a:fillRect/>
          </a:stretch>
        </p:blipFill>
        <p:spPr>
          <a:xfrm>
            <a:off x="9011558" y="449606"/>
            <a:ext cx="2564645" cy="656427"/>
          </a:xfrm>
          <a:prstGeom prst="rect">
            <a:avLst/>
          </a:prstGeom>
        </p:spPr>
      </p:pic>
      <p:sp>
        <p:nvSpPr>
          <p:cNvPr id="9" name="Rectangle 8">
            <a:extLst>
              <a:ext uri="{FF2B5EF4-FFF2-40B4-BE49-F238E27FC236}">
                <a16:creationId xmlns:a16="http://schemas.microsoft.com/office/drawing/2014/main" xmlns="" id="{69EFE691-790D-6248-8B26-94860EBAF4EF}"/>
              </a:ext>
            </a:extLst>
          </p:cNvPr>
          <p:cNvSpPr/>
          <p:nvPr userDrawn="1"/>
        </p:nvSpPr>
        <p:spPr>
          <a:xfrm>
            <a:off x="0" y="-66798"/>
            <a:ext cx="12192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719453711"/>
      </p:ext>
    </p:extLst>
  </p:cSld>
  <p:clrMap bg1="lt1" tx1="dk1" bg2="lt2" tx2="dk2" accent1="accent1" accent2="accent2" accent3="accent3" accent4="accent4" accent5="accent5" accent6="accent6" hlink="hlink" folHlink="folHlink"/>
  <p:sldLayoutIdLst>
    <p:sldLayoutId id="2147483954"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9157" y="61200"/>
            <a:ext cx="3278571" cy="756000"/>
          </a:xfrm>
          <a:prstGeom prst="rect">
            <a:avLst/>
          </a:prstGeom>
        </p:spPr>
      </p:pic>
      <p:cxnSp>
        <p:nvCxnSpPr>
          <p:cNvPr id="7" name="Connettore 1 31">
            <a:extLst>
              <a:ext uri="{FF2B5EF4-FFF2-40B4-BE49-F238E27FC236}">
                <a16:creationId xmlns:a16="http://schemas.microsoft.com/office/drawing/2014/main" xmlns="" id="{5D12CE36-5E1D-9348-80C5-AEFF3E6CC0EC}"/>
              </a:ext>
            </a:extLst>
          </p:cNvPr>
          <p:cNvCxnSpPr>
            <a:cxnSpLocks/>
          </p:cNvCxnSpPr>
          <p:nvPr userDrawn="1"/>
        </p:nvCxnSpPr>
        <p:spPr>
          <a:xfrm>
            <a:off x="0" y="6381328"/>
            <a:ext cx="12192000" cy="0"/>
          </a:xfrm>
          <a:prstGeom prst="line">
            <a:avLst/>
          </a:prstGeom>
          <a:ln w="12700">
            <a:solidFill>
              <a:srgbClr val="00825F"/>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xmlns="" id="{93A70C91-02C0-F544-835F-4CAE731E29B0}"/>
              </a:ext>
            </a:extLst>
          </p:cNvPr>
          <p:cNvSpPr txBox="1">
            <a:spLocks/>
          </p:cNvSpPr>
          <p:nvPr userDrawn="1"/>
        </p:nvSpPr>
        <p:spPr>
          <a:xfrm>
            <a:off x="0" y="884975"/>
            <a:ext cx="12192000" cy="410425"/>
          </a:xfrm>
          <a:prstGeom prst="rect">
            <a:avLst/>
          </a:prstGeom>
          <a:solidFill>
            <a:schemeClr val="bg2">
              <a:alpha val="42000"/>
            </a:schemeClr>
          </a:solidFill>
        </p:spPr>
        <p:txBody>
          <a:bodyPr lIns="540000" rIns="540000" anchor="ctr" anchorCtr="0"/>
          <a:lstStyle>
            <a:lvl1pPr marL="0" indent="0" algn="r" defTabSz="914400" rtl="0" eaLnBrk="1" latinLnBrk="0" hangingPunct="1">
              <a:lnSpc>
                <a:spcPct val="90000"/>
              </a:lnSpc>
              <a:spcBef>
                <a:spcPts val="1000"/>
              </a:spcBef>
              <a:buFontTx/>
              <a:buNone/>
              <a:defRPr sz="14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solidFill>
                <a:srgbClr val="00825F"/>
              </a:solidFill>
            </a:endParaRPr>
          </a:p>
        </p:txBody>
      </p:sp>
      <p:pic>
        <p:nvPicPr>
          <p:cNvPr id="10" name="Immagine 9">
            <a:extLst>
              <a:ext uri="{FF2B5EF4-FFF2-40B4-BE49-F238E27FC236}">
                <a16:creationId xmlns:a16="http://schemas.microsoft.com/office/drawing/2014/main" xmlns="" id="{7234DD0C-95AB-7940-8105-0A1AE1800F5F}"/>
              </a:ext>
            </a:extLst>
          </p:cNvPr>
          <p:cNvPicPr>
            <a:picLocks noChangeAspect="1"/>
          </p:cNvPicPr>
          <p:nvPr userDrawn="1"/>
        </p:nvPicPr>
        <p:blipFill rotWithShape="1">
          <a:blip r:embed="rId8"/>
          <a:srcRect r="29216"/>
          <a:stretch/>
        </p:blipFill>
        <p:spPr>
          <a:xfrm>
            <a:off x="539598" y="218898"/>
            <a:ext cx="1877238" cy="516014"/>
          </a:xfrm>
          <a:prstGeom prst="rect">
            <a:avLst/>
          </a:prstGeom>
        </p:spPr>
      </p:pic>
      <p:pic>
        <p:nvPicPr>
          <p:cNvPr id="3" name="Picture 2">
            <a:extLst>
              <a:ext uri="{FF2B5EF4-FFF2-40B4-BE49-F238E27FC236}">
                <a16:creationId xmlns:a16="http://schemas.microsoft.com/office/drawing/2014/main" xmlns="" id="{2C4EF50D-19C0-874B-B58B-28F04C603057}"/>
              </a:ext>
            </a:extLst>
          </p:cNvPr>
          <p:cNvPicPr>
            <a:picLocks noChangeAspect="1"/>
          </p:cNvPicPr>
          <p:nvPr userDrawn="1"/>
        </p:nvPicPr>
        <p:blipFill>
          <a:blip r:embed="rId9"/>
          <a:stretch>
            <a:fillRect/>
          </a:stretch>
        </p:blipFill>
        <p:spPr>
          <a:xfrm>
            <a:off x="9806784" y="233705"/>
            <a:ext cx="2016059" cy="516015"/>
          </a:xfrm>
          <a:prstGeom prst="rect">
            <a:avLst/>
          </a:prstGeom>
        </p:spPr>
      </p:pic>
      <p:sp>
        <p:nvSpPr>
          <p:cNvPr id="14" name="Rectangle 13">
            <a:extLst>
              <a:ext uri="{FF2B5EF4-FFF2-40B4-BE49-F238E27FC236}">
                <a16:creationId xmlns:a16="http://schemas.microsoft.com/office/drawing/2014/main" xmlns="" id="{CBFAA4C8-8DDB-DA4C-9D66-A6C43971E9D1}"/>
              </a:ext>
            </a:extLst>
          </p:cNvPr>
          <p:cNvSpPr/>
          <p:nvPr userDrawn="1"/>
        </p:nvSpPr>
        <p:spPr>
          <a:xfrm>
            <a:off x="0" y="-66798"/>
            <a:ext cx="12192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a16="http://schemas.microsoft.com/office/drawing/2014/main" xmlns="" id="{1EBFC24B-5A00-3A48-A356-A78F1A7ABB14}"/>
              </a:ext>
            </a:extLst>
          </p:cNvPr>
          <p:cNvSpPr txBox="1"/>
          <p:nvPr userDrawn="1"/>
        </p:nvSpPr>
        <p:spPr>
          <a:xfrm>
            <a:off x="10820400" y="6413091"/>
            <a:ext cx="1371600" cy="353943"/>
          </a:xfrm>
          <a:prstGeom prst="rect">
            <a:avLst/>
          </a:prstGeom>
        </p:spPr>
        <p:txBody>
          <a:bodyPr wrap="square" lIns="540000" tIns="0" rIns="360000" rtlCol="0" anchor="t" anchorCtr="0">
            <a:spAutoFit/>
          </a:bodyPr>
          <a:lstStyle/>
          <a:p>
            <a:fld id="{B782F2B3-BF2A-3042-AED2-C560A5FC06BC}" type="slidenum">
              <a:rPr lang="x-none" sz="2000" smtClean="0">
                <a:solidFill>
                  <a:srgbClr val="A81E3B"/>
                </a:solidFill>
              </a:rPr>
              <a:t>‹N°›</a:t>
            </a:fld>
            <a:endParaRPr lang="x-none">
              <a:solidFill>
                <a:srgbClr val="A81E3B"/>
              </a:solidFill>
            </a:endParaRPr>
          </a:p>
        </p:txBody>
      </p:sp>
    </p:spTree>
    <p:extLst>
      <p:ext uri="{BB962C8B-B14F-4D97-AF65-F5344CB8AC3E}">
        <p14:creationId xmlns:p14="http://schemas.microsoft.com/office/powerpoint/2010/main" val="333290649"/>
      </p:ext>
    </p:extLst>
  </p:cSld>
  <p:clrMap bg1="lt1" tx1="dk1" bg2="lt2" tx2="dk2" accent1="accent1" accent2="accent2" accent3="accent3" accent4="accent4" accent5="accent5" accent6="accent6" hlink="hlink" folHlink="folHlink"/>
  <p:sldLayoutIdLst>
    <p:sldLayoutId id="2147483948" r:id="rId1"/>
    <p:sldLayoutId id="2147483953" r:id="rId2"/>
    <p:sldLayoutId id="2147483949" r:id="rId3"/>
    <p:sldLayoutId id="2147483950" r:id="rId4"/>
    <p:sldLayoutId id="2147483956"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07_961DDB0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fao.org/documents/card/en/c/cb3995en"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oleObject" Target="../embeddings/oleObject1.bin"/><Relationship Id="rId7" Type="http://schemas.openxmlformats.org/officeDocument/2006/relationships/image" Target="../media/image25.jpe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emf"/><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png"/><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hyperlink" Target="http://&#160;https:/www.ippc.int/en/core-activities/capacity-development/phytosanitary-system/" TargetMode="External"/><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hyperlink" Target="https://www.ippc.int/en/core-activities/capacity-development/phytosanitary-capacity-evaluation/" TargetMode="Externa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ehttps:/www.youtube.com/watch?v=gjDz7aOv-Ys" TargetMode="External"/><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hyperlink" Target="https://www.youtube.com/watch?v=oyTKLem3tZI&amp;t=33s" TargetMode="External"/><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hyperlink" Target="https://www.ippc.int/en/core-activities/capacity-development/guides-and-training-materials/development-guides-and-training-materials/" TargetMode="Externa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hyperlink" Target="https://www.ippc.int/en/core-activities/capacity-development/guides-and-training-materials/" TargetMode="External"/><Relationship Id="rId7" Type="http://schemas.openxmlformats.org/officeDocument/2006/relationships/image" Target="../media/image46.png"/><Relationship Id="rId2" Type="http://schemas.openxmlformats.org/officeDocument/2006/relationships/hyperlink" Target="https://www.ippc.int/en/" TargetMode="Externa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www.ippc.int/en/calls/call-for-implementation-and-capacity-development-projects-1/"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ippc.int/" TargetMode="External"/><Relationship Id="rId2" Type="http://schemas.openxmlformats.org/officeDocument/2006/relationships/hyperlink" Target="mailto:ippc@fao.org"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7F00055F-E0E9-4F4D-B87B-8E8D531A57DF}"/>
              </a:ext>
            </a:extLst>
          </p:cNvPr>
          <p:cNvSpPr>
            <a:spLocks noGrp="1"/>
          </p:cNvSpPr>
          <p:nvPr>
            <p:ph type="ctrTitle"/>
          </p:nvPr>
        </p:nvSpPr>
        <p:spPr>
          <a:xfrm>
            <a:off x="53340" y="1493521"/>
            <a:ext cx="12473559" cy="746759"/>
          </a:xfrm>
        </p:spPr>
        <p:txBody>
          <a:bodyPr/>
          <a:lstStyle/>
          <a:p>
            <a:pPr algn="ctr">
              <a:spcBef>
                <a:spcPts val="1200"/>
              </a:spcBef>
              <a:spcAft>
                <a:spcPts val="1800"/>
              </a:spcAft>
            </a:pPr>
            <a:r>
              <a:rPr lang="en-GB" sz="1800" b="1" dirty="0">
                <a:solidFill>
                  <a:srgbClr val="79B9CF"/>
                </a:solidFill>
              </a:rPr>
              <a:t>INTERNATIONAL WORKSHOP ON REDUCING THE INTRODUCTION OF PESTS THROUGH THE SEA CONTAINER PATHWAY</a:t>
            </a:r>
            <a:r>
              <a:rPr lang="en-GB" sz="1800" b="1" dirty="0"/>
              <a:t/>
            </a:r>
            <a:br>
              <a:rPr lang="en-GB" sz="1800" b="1" dirty="0"/>
            </a:br>
            <a:r>
              <a:rPr lang="en-GB" sz="1800" b="1" dirty="0"/>
              <a:t/>
            </a:r>
            <a:br>
              <a:rPr lang="en-GB" sz="1800" b="1" dirty="0"/>
            </a:br>
            <a:r>
              <a:rPr lang="fr-CA" sz="1800" dirty="0">
                <a:latin typeface="Georgia"/>
              </a:rPr>
              <a:t/>
            </a:r>
            <a:br>
              <a:rPr lang="fr-CA" sz="1800" dirty="0">
                <a:latin typeface="Georgia"/>
              </a:rPr>
            </a:br>
            <a:r>
              <a:rPr lang="fr-CA" dirty="0">
                <a:latin typeface="Georgia"/>
              </a:rPr>
              <a:t>The International Plant Protection Convention: An </a:t>
            </a:r>
            <a:r>
              <a:rPr lang="fr-CA" dirty="0" err="1">
                <a:latin typeface="Georgia"/>
              </a:rPr>
              <a:t>Overview</a:t>
            </a:r>
            <a:r>
              <a:rPr lang="en-US" dirty="0"/>
              <a:t/>
            </a:r>
            <a:br>
              <a:rPr lang="en-US" dirty="0"/>
            </a:br>
            <a:r>
              <a:rPr lang="en-US" sz="3200" dirty="0"/>
              <a:t>20 </a:t>
            </a:r>
            <a:r>
              <a:rPr lang="fr-CA" sz="3200" dirty="0" err="1">
                <a:latin typeface="Georgia"/>
              </a:rPr>
              <a:t>September</a:t>
            </a:r>
            <a:r>
              <a:rPr lang="fr-CA" sz="3200" dirty="0">
                <a:latin typeface="Georgia"/>
              </a:rPr>
              <a:t> 2022</a:t>
            </a:r>
            <a:br>
              <a:rPr lang="fr-CA" sz="3200" dirty="0">
                <a:latin typeface="Georgia"/>
              </a:rPr>
            </a:br>
            <a:endParaRPr lang="x-none" dirty="0"/>
          </a:p>
        </p:txBody>
      </p:sp>
      <p:sp>
        <p:nvSpPr>
          <p:cNvPr id="3" name="Rectangle 2"/>
          <p:cNvSpPr/>
          <p:nvPr/>
        </p:nvSpPr>
        <p:spPr>
          <a:xfrm>
            <a:off x="5759166" y="5314709"/>
            <a:ext cx="6432834" cy="1543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solidFill>
                  <a:srgbClr val="008000"/>
                </a:solidFill>
                <a:latin typeface="Bauhaus 93" panose="04030905020B02020C02" pitchFamily="82" charset="0"/>
              </a:rPr>
              <a:t>Konan L. Kouamé</a:t>
            </a:r>
          </a:p>
          <a:p>
            <a:pPr algn="ctr"/>
            <a:r>
              <a:rPr lang="fr-FR" dirty="0">
                <a:solidFill>
                  <a:srgbClr val="008000"/>
                </a:solidFill>
                <a:latin typeface="Arial" panose="020B0604020202020204" pitchFamily="34" charset="0"/>
                <a:cs typeface="Arial" panose="020B0604020202020204" pitchFamily="34" charset="0"/>
              </a:rPr>
              <a:t>Senior </a:t>
            </a:r>
            <a:r>
              <a:rPr lang="fr-FR" dirty="0" err="1">
                <a:solidFill>
                  <a:srgbClr val="008000"/>
                </a:solidFill>
                <a:latin typeface="Arial" panose="020B0604020202020204" pitchFamily="34" charset="0"/>
                <a:cs typeface="Arial" panose="020B0604020202020204" pitchFamily="34" charset="0"/>
              </a:rPr>
              <a:t>Inspector</a:t>
            </a:r>
            <a:r>
              <a:rPr lang="fr-FR" dirty="0">
                <a:solidFill>
                  <a:srgbClr val="008000"/>
                </a:solidFill>
                <a:latin typeface="Arial" panose="020B0604020202020204" pitchFamily="34" charset="0"/>
                <a:cs typeface="Arial" panose="020B0604020202020204" pitchFamily="34" charset="0"/>
              </a:rPr>
              <a:t>, Ministry of Agriculture – Cote </a:t>
            </a:r>
            <a:r>
              <a:rPr lang="fr-FR" dirty="0" err="1">
                <a:solidFill>
                  <a:srgbClr val="008000"/>
                </a:solidFill>
                <a:latin typeface="Arial" panose="020B0604020202020204" pitchFamily="34" charset="0"/>
                <a:cs typeface="Arial" panose="020B0604020202020204" pitchFamily="34" charset="0"/>
              </a:rPr>
              <a:t>D.Ivoire</a:t>
            </a:r>
            <a:endParaRPr lang="fr-FR" dirty="0">
              <a:solidFill>
                <a:srgbClr val="008000"/>
              </a:solidFill>
              <a:latin typeface="Arial" panose="020B0604020202020204" pitchFamily="34" charset="0"/>
              <a:cs typeface="Arial" panose="020B0604020202020204" pitchFamily="34" charset="0"/>
            </a:endParaRPr>
          </a:p>
          <a:p>
            <a:pPr algn="ctr"/>
            <a:r>
              <a:rPr lang="fr-FR" b="1" dirty="0">
                <a:solidFill>
                  <a:srgbClr val="008000"/>
                </a:solidFill>
                <a:latin typeface="Arial" panose="020B0604020202020204" pitchFamily="34" charset="0"/>
                <a:cs typeface="Arial" panose="020B0604020202020204" pitchFamily="34" charset="0"/>
              </a:rPr>
              <a:t>CPM </a:t>
            </a:r>
            <a:r>
              <a:rPr lang="fr-FR" b="1" dirty="0" err="1">
                <a:solidFill>
                  <a:srgbClr val="008000"/>
                </a:solidFill>
                <a:latin typeface="Arial" panose="020B0604020202020204" pitchFamily="34" charset="0"/>
                <a:cs typeface="Arial" panose="020B0604020202020204" pitchFamily="34" charset="0"/>
              </a:rPr>
              <a:t>Chairperson</a:t>
            </a:r>
            <a:endParaRPr lang="fr-FR" b="1"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8539011"/>
      </p:ext>
    </p:extLst>
  </p:cSld>
  <p:clrMapOvr>
    <a:masterClrMapping/>
  </p:clrMapOvr>
  <p:extLst mod="1">
    <p:ext uri="{6950BFC3-D8DA-4A85-94F7-54DA5524770B}">
      <p188:commentRel xmlns:p188="http://schemas.microsoft.com/office/powerpoint/2018/8/main" xmlns=""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2943" y="5509249"/>
            <a:ext cx="10591800" cy="769441"/>
          </a:xfrm>
          <a:prstGeom prst="rect">
            <a:avLst/>
          </a:prstGeom>
          <a:noFill/>
        </p:spPr>
        <p:txBody>
          <a:bodyPr wrap="square" rtlCol="0">
            <a:spAutoFit/>
          </a:bodyPr>
          <a:lstStyle/>
          <a:p>
            <a:pPr algn="ctr"/>
            <a:r>
              <a:rPr lang="fr-FR" sz="2200" dirty="0"/>
              <a:t>The </a:t>
            </a:r>
            <a:r>
              <a:rPr lang="fr-FR" sz="2200" dirty="0" err="1"/>
              <a:t>latest</a:t>
            </a:r>
            <a:r>
              <a:rPr lang="fr-FR" sz="2200" dirty="0"/>
              <a:t> version of the IPPC </a:t>
            </a:r>
            <a:r>
              <a:rPr lang="fr-FR" sz="2200" dirty="0" err="1"/>
              <a:t>Strategic</a:t>
            </a:r>
            <a:r>
              <a:rPr lang="fr-FR" sz="2200" dirty="0"/>
              <a:t> </a:t>
            </a:r>
            <a:r>
              <a:rPr lang="fr-FR" sz="2200" dirty="0" err="1"/>
              <a:t>framework</a:t>
            </a:r>
            <a:r>
              <a:rPr lang="fr-FR" sz="2200" dirty="0"/>
              <a:t> 2020-2030 </a:t>
            </a:r>
            <a:r>
              <a:rPr lang="fr-FR" sz="2200" dirty="0" err="1"/>
              <a:t>is</a:t>
            </a:r>
            <a:r>
              <a:rPr lang="fr-FR" sz="2200" dirty="0"/>
              <a:t> </a:t>
            </a:r>
            <a:r>
              <a:rPr lang="fr-FR" sz="2200" dirty="0" err="1"/>
              <a:t>available</a:t>
            </a:r>
            <a:r>
              <a:rPr lang="fr-FR" sz="2200" dirty="0"/>
              <a:t> in the 6 FAO </a:t>
            </a:r>
            <a:r>
              <a:rPr lang="fr-FR" sz="2200" dirty="0" err="1"/>
              <a:t>languages</a:t>
            </a:r>
            <a:r>
              <a:rPr lang="fr-FR" sz="2200" dirty="0"/>
              <a:t> </a:t>
            </a:r>
            <a:r>
              <a:rPr lang="fr-FR" sz="2200" dirty="0" err="1"/>
              <a:t>at</a:t>
            </a:r>
            <a:r>
              <a:rPr lang="fr-FR" sz="2200" dirty="0"/>
              <a:t>: </a:t>
            </a:r>
            <a:r>
              <a:rPr lang="en-US" sz="2200" dirty="0">
                <a:hlinkClick r:id="rId2"/>
              </a:rPr>
              <a:t>https://www.fao.org/documents/card/en/c/cb3995en</a:t>
            </a:r>
            <a:r>
              <a:rPr lang="en-US" sz="2200" dirty="0"/>
              <a:t> </a:t>
            </a:r>
          </a:p>
        </p:txBody>
      </p:sp>
      <p:pic>
        <p:nvPicPr>
          <p:cNvPr id="5" name="Picture 4"/>
          <p:cNvPicPr>
            <a:picLocks noChangeAspect="1"/>
          </p:cNvPicPr>
          <p:nvPr/>
        </p:nvPicPr>
        <p:blipFill rotWithShape="1">
          <a:blip r:embed="rId3"/>
          <a:srcRect l="66476" t="18574" r="16916" b="50515"/>
          <a:stretch/>
        </p:blipFill>
        <p:spPr>
          <a:xfrm>
            <a:off x="2507342" y="1476691"/>
            <a:ext cx="7123002" cy="3724353"/>
          </a:xfrm>
          <a:prstGeom prst="rect">
            <a:avLst/>
          </a:prstGeom>
        </p:spPr>
      </p:pic>
      <p:sp>
        <p:nvSpPr>
          <p:cNvPr id="6" name="TextBox 1">
            <a:extLst>
              <a:ext uri="{FF2B5EF4-FFF2-40B4-BE49-F238E27FC236}">
                <a16:creationId xmlns:a16="http://schemas.microsoft.com/office/drawing/2014/main" xmlns="" id="{C4A1F7B5-1A12-4FDA-B32B-1C9A3E309A8C}"/>
              </a:ext>
            </a:extLst>
          </p:cNvPr>
          <p:cNvSpPr txBox="1"/>
          <p:nvPr/>
        </p:nvSpPr>
        <p:spPr>
          <a:xfrm>
            <a:off x="277713" y="964030"/>
            <a:ext cx="6783237" cy="415498"/>
          </a:xfrm>
          <a:prstGeom prst="rect">
            <a:avLst/>
          </a:prstGeom>
          <a:noFill/>
        </p:spPr>
        <p:txBody>
          <a:bodyPr rot="0" spcFirstLastPara="0" vert="horz" wrap="square" lIns="540000" tIns="0" rIns="360000" bIns="4572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rgbClr val="00825F"/>
                </a:solidFill>
              </a:rPr>
              <a:t>IPPC Strategic Framework 2020-2030</a:t>
            </a:r>
            <a:endParaRPr lang="en-US" b="1" dirty="0">
              <a:solidFill>
                <a:srgbClr val="00825F"/>
              </a:solidFill>
              <a:cs typeface="Calibri"/>
            </a:endParaRPr>
          </a:p>
        </p:txBody>
      </p:sp>
    </p:spTree>
    <p:extLst>
      <p:ext uri="{BB962C8B-B14F-4D97-AF65-F5344CB8AC3E}">
        <p14:creationId xmlns:p14="http://schemas.microsoft.com/office/powerpoint/2010/main" val="504462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652407C-EBD8-F047-A7EC-D65CE393D9E7}"/>
              </a:ext>
            </a:extLst>
          </p:cNvPr>
          <p:cNvSpPr>
            <a:spLocks noGrp="1"/>
          </p:cNvSpPr>
          <p:nvPr>
            <p:ph type="title"/>
          </p:nvPr>
        </p:nvSpPr>
        <p:spPr>
          <a:xfrm>
            <a:off x="34871" y="1004977"/>
            <a:ext cx="12204522" cy="360040"/>
          </a:xfrm>
        </p:spPr>
        <p:txBody>
          <a:bodyPr/>
          <a:lstStyle/>
          <a:p>
            <a:r>
              <a:rPr lang="en-US" sz="2400" dirty="0">
                <a:ea typeface="+mn-lt"/>
                <a:cs typeface="+mn-lt"/>
              </a:rPr>
              <a:t>IPPC CORE ACTIVITIES</a:t>
            </a:r>
            <a:endParaRPr lang="en-US" sz="2400" dirty="0">
              <a:cs typeface="Calibri"/>
            </a:endParaRPr>
          </a:p>
        </p:txBody>
      </p:sp>
      <p:sp>
        <p:nvSpPr>
          <p:cNvPr id="9" name="TextBox 8">
            <a:extLst>
              <a:ext uri="{FF2B5EF4-FFF2-40B4-BE49-F238E27FC236}">
                <a16:creationId xmlns:a16="http://schemas.microsoft.com/office/drawing/2014/main" xmlns="" id="{BAC873CA-5837-2547-828F-7EAD92019A90}"/>
              </a:ext>
            </a:extLst>
          </p:cNvPr>
          <p:cNvSpPr txBox="1"/>
          <p:nvPr/>
        </p:nvSpPr>
        <p:spPr>
          <a:xfrm>
            <a:off x="2704460" y="1986889"/>
            <a:ext cx="3620141" cy="3139321"/>
          </a:xfrm>
          <a:prstGeom prst="rect">
            <a:avLst/>
          </a:prstGeom>
          <a:noFill/>
        </p:spPr>
        <p:txBody>
          <a:bodyPr wrap="square" lIns="91440" tIns="45720" rIns="91440" bIns="45720" rtlCol="0" anchor="t">
            <a:spAutoFit/>
          </a:bodyPr>
          <a:lstStyle/>
          <a:p>
            <a:pPr marL="292100" indent="-292100">
              <a:lnSpc>
                <a:spcPct val="150000"/>
              </a:lnSpc>
              <a:spcBef>
                <a:spcPts val="600"/>
              </a:spcBef>
              <a:spcAft>
                <a:spcPts val="600"/>
              </a:spcAft>
              <a:buFont typeface="Calibri Light" panose="020F0302020204030204"/>
              <a:buAutoNum type="arabicPeriod"/>
            </a:pPr>
            <a:r>
              <a:rPr lang="en-US" dirty="0"/>
              <a:t>Standard setting</a:t>
            </a:r>
            <a:endParaRPr lang="en-US" dirty="0">
              <a:cs typeface="Calibri"/>
            </a:endParaRPr>
          </a:p>
          <a:p>
            <a:pPr marL="292100" indent="-292100">
              <a:spcBef>
                <a:spcPts val="600"/>
              </a:spcBef>
              <a:spcAft>
                <a:spcPts val="600"/>
              </a:spcAft>
              <a:buFont typeface="+mj-lt"/>
              <a:buAutoNum type="arabicPeriod"/>
            </a:pPr>
            <a:r>
              <a:rPr lang="en-US" dirty="0"/>
              <a:t>Implementation and capacity development</a:t>
            </a:r>
            <a:endParaRPr lang="en-US" dirty="0">
              <a:cs typeface="Calibri"/>
            </a:endParaRPr>
          </a:p>
          <a:p>
            <a:pPr marL="292100" indent="-292100">
              <a:spcBef>
                <a:spcPts val="600"/>
              </a:spcBef>
              <a:spcAft>
                <a:spcPts val="600"/>
              </a:spcAft>
              <a:buFont typeface="+mj-lt"/>
              <a:buAutoNum type="arabicPeriod"/>
            </a:pPr>
            <a:r>
              <a:rPr lang="en-US" dirty="0"/>
              <a:t>Communications and partnerships</a:t>
            </a:r>
            <a:endParaRPr lang="en-US" dirty="0">
              <a:cs typeface="Calibri"/>
            </a:endParaRPr>
          </a:p>
          <a:p>
            <a:pPr marL="292100" indent="-292100">
              <a:lnSpc>
                <a:spcPct val="150000"/>
              </a:lnSpc>
              <a:spcBef>
                <a:spcPts val="600"/>
              </a:spcBef>
              <a:spcAft>
                <a:spcPts val="600"/>
              </a:spcAft>
              <a:buAutoNum type="arabicPeriod"/>
            </a:pPr>
            <a:r>
              <a:rPr lang="en-US" dirty="0">
                <a:ea typeface="+mn-lt"/>
                <a:cs typeface="+mn-lt"/>
              </a:rPr>
              <a:t>Governance</a:t>
            </a:r>
            <a:endParaRPr lang="en-US" dirty="0">
              <a:cs typeface="Calibri"/>
            </a:endParaRPr>
          </a:p>
        </p:txBody>
      </p:sp>
      <p:pic>
        <p:nvPicPr>
          <p:cNvPr id="8" name="Picture 7">
            <a:extLst>
              <a:ext uri="{FF2B5EF4-FFF2-40B4-BE49-F238E27FC236}">
                <a16:creationId xmlns:a16="http://schemas.microsoft.com/office/drawing/2014/main" xmlns="" id="{9E47CD69-44B8-7341-BF51-E685C5537745}"/>
              </a:ext>
            </a:extLst>
          </p:cNvPr>
          <p:cNvPicPr>
            <a:picLocks noChangeAspect="1"/>
          </p:cNvPicPr>
          <p:nvPr/>
        </p:nvPicPr>
        <p:blipFill>
          <a:blip r:embed="rId2"/>
          <a:stretch>
            <a:fillRect/>
          </a:stretch>
        </p:blipFill>
        <p:spPr>
          <a:xfrm>
            <a:off x="1745815" y="1957181"/>
            <a:ext cx="753703" cy="694195"/>
          </a:xfrm>
          <a:prstGeom prst="rect">
            <a:avLst/>
          </a:prstGeom>
        </p:spPr>
      </p:pic>
      <p:pic>
        <p:nvPicPr>
          <p:cNvPr id="13" name="Picture 12">
            <a:extLst>
              <a:ext uri="{FF2B5EF4-FFF2-40B4-BE49-F238E27FC236}">
                <a16:creationId xmlns:a16="http://schemas.microsoft.com/office/drawing/2014/main" xmlns="" id="{B64D2342-4460-0B47-BA05-FAB8BC6A2344}"/>
              </a:ext>
            </a:extLst>
          </p:cNvPr>
          <p:cNvPicPr>
            <a:picLocks noChangeAspect="1"/>
          </p:cNvPicPr>
          <p:nvPr/>
        </p:nvPicPr>
        <p:blipFill>
          <a:blip r:embed="rId3"/>
          <a:stretch>
            <a:fillRect/>
          </a:stretch>
        </p:blipFill>
        <p:spPr>
          <a:xfrm>
            <a:off x="1801567" y="2651376"/>
            <a:ext cx="653062" cy="707290"/>
          </a:xfrm>
          <a:prstGeom prst="rect">
            <a:avLst/>
          </a:prstGeom>
        </p:spPr>
      </p:pic>
      <p:pic>
        <p:nvPicPr>
          <p:cNvPr id="14" name="Picture 13">
            <a:extLst>
              <a:ext uri="{FF2B5EF4-FFF2-40B4-BE49-F238E27FC236}">
                <a16:creationId xmlns:a16="http://schemas.microsoft.com/office/drawing/2014/main" xmlns="" id="{88A5A488-7FD9-614D-ABBF-FB5FD879D853}"/>
              </a:ext>
            </a:extLst>
          </p:cNvPr>
          <p:cNvPicPr>
            <a:picLocks noChangeAspect="1"/>
          </p:cNvPicPr>
          <p:nvPr/>
        </p:nvPicPr>
        <p:blipFill>
          <a:blip r:embed="rId4"/>
          <a:stretch>
            <a:fillRect/>
          </a:stretch>
        </p:blipFill>
        <p:spPr>
          <a:xfrm>
            <a:off x="1771826" y="3581105"/>
            <a:ext cx="651421" cy="692913"/>
          </a:xfrm>
          <a:prstGeom prst="rect">
            <a:avLst/>
          </a:prstGeom>
        </p:spPr>
      </p:pic>
      <p:sp>
        <p:nvSpPr>
          <p:cNvPr id="21" name="TextBox 20">
            <a:extLst>
              <a:ext uri="{FF2B5EF4-FFF2-40B4-BE49-F238E27FC236}">
                <a16:creationId xmlns:a16="http://schemas.microsoft.com/office/drawing/2014/main" xmlns="" id="{C3B84119-36A1-F64C-A511-D8B70DA57525}"/>
              </a:ext>
            </a:extLst>
          </p:cNvPr>
          <p:cNvSpPr txBox="1"/>
          <p:nvPr/>
        </p:nvSpPr>
        <p:spPr>
          <a:xfrm>
            <a:off x="6371230" y="5268202"/>
            <a:ext cx="5366982" cy="707886"/>
          </a:xfrm>
          <a:prstGeom prst="rect">
            <a:avLst/>
          </a:prstGeom>
          <a:solidFill>
            <a:schemeClr val="bg1"/>
          </a:solidFill>
          <a:ln w="38100" cmpd="dbl">
            <a:solidFill>
              <a:schemeClr val="bg1"/>
            </a:solidFill>
          </a:ln>
        </p:spPr>
        <p:txBody>
          <a:bodyPr wrap="square" lIns="91440" tIns="45720" rIns="91440" bIns="45720" anchor="t">
            <a:spAutoFit/>
          </a:bodyPr>
          <a:lstStyle/>
          <a:p>
            <a:pPr algn="ctr"/>
            <a:r>
              <a:rPr lang="en-US" sz="2000" b="1" dirty="0">
                <a:cs typeface="Arial"/>
              </a:rPr>
              <a:t>Helps ensure food security and</a:t>
            </a:r>
            <a:endParaRPr lang="en-US" sz="2000" b="1" dirty="0">
              <a:cs typeface="Arial" panose="020B0604020202020204" pitchFamily="34" charset="0"/>
            </a:endParaRPr>
          </a:p>
          <a:p>
            <a:r>
              <a:rPr lang="en-US" sz="2000" b="1" dirty="0">
                <a:cs typeface="Arial"/>
              </a:rPr>
              <a:t>Helps reduce risks to agriculture and biodiversity</a:t>
            </a:r>
          </a:p>
        </p:txBody>
      </p:sp>
      <p:sp>
        <p:nvSpPr>
          <p:cNvPr id="6" name="Oval 5">
            <a:extLst>
              <a:ext uri="{FF2B5EF4-FFF2-40B4-BE49-F238E27FC236}">
                <a16:creationId xmlns:a16="http://schemas.microsoft.com/office/drawing/2014/main" xmlns="" id="{57F1B8D7-7799-E345-8DC3-358A677792A6}"/>
              </a:ext>
            </a:extLst>
          </p:cNvPr>
          <p:cNvSpPr/>
          <p:nvPr/>
        </p:nvSpPr>
        <p:spPr>
          <a:xfrm>
            <a:off x="7711118" y="1366258"/>
            <a:ext cx="2364464" cy="1107089"/>
          </a:xfrm>
          <a:prstGeom prst="ellipse">
            <a:avLst/>
          </a:prstGeom>
          <a:solidFill>
            <a:schemeClr val="bg1"/>
          </a:solidFill>
          <a:ln w="63500" cap="flat" cmpd="dbl">
            <a:solidFill>
              <a:srgbClr val="00825F"/>
            </a:solidFill>
            <a:extLst>
              <a:ext uri="{C807C97D-BFC1-408E-A445-0C87EB9F89A2}">
                <ask:lineSketchStyleProps xmlns:ask="http://schemas.microsoft.com/office/drawing/2018/sketchyshapes" xmlns="" sd="1219033472">
                  <a:custGeom>
                    <a:avLst/>
                    <a:gdLst>
                      <a:gd name="connsiteX0" fmla="*/ 0 w 1075995"/>
                      <a:gd name="connsiteY0" fmla="*/ 457417 h 914834"/>
                      <a:gd name="connsiteX1" fmla="*/ 537998 w 1075995"/>
                      <a:gd name="connsiteY1" fmla="*/ 0 h 914834"/>
                      <a:gd name="connsiteX2" fmla="*/ 1075996 w 1075995"/>
                      <a:gd name="connsiteY2" fmla="*/ 457417 h 914834"/>
                      <a:gd name="connsiteX3" fmla="*/ 537998 w 1075995"/>
                      <a:gd name="connsiteY3" fmla="*/ 914834 h 914834"/>
                      <a:gd name="connsiteX4" fmla="*/ 0 w 1075995"/>
                      <a:gd name="connsiteY4" fmla="*/ 457417 h 914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995" h="914834" fill="none" extrusionOk="0">
                        <a:moveTo>
                          <a:pt x="0" y="457417"/>
                        </a:moveTo>
                        <a:cubicBezTo>
                          <a:pt x="86868" y="215098"/>
                          <a:pt x="277287" y="-74946"/>
                          <a:pt x="537998" y="0"/>
                        </a:cubicBezTo>
                        <a:cubicBezTo>
                          <a:pt x="800296" y="-5334"/>
                          <a:pt x="1034797" y="243582"/>
                          <a:pt x="1075996" y="457417"/>
                        </a:cubicBezTo>
                        <a:cubicBezTo>
                          <a:pt x="1071506" y="667227"/>
                          <a:pt x="798854" y="965242"/>
                          <a:pt x="537998" y="914834"/>
                        </a:cubicBezTo>
                        <a:cubicBezTo>
                          <a:pt x="250723" y="920350"/>
                          <a:pt x="14845" y="713610"/>
                          <a:pt x="0" y="457417"/>
                        </a:cubicBezTo>
                        <a:close/>
                      </a:path>
                      <a:path w="1075995" h="914834" stroke="0" extrusionOk="0">
                        <a:moveTo>
                          <a:pt x="0" y="457417"/>
                        </a:moveTo>
                        <a:cubicBezTo>
                          <a:pt x="-28346" y="187309"/>
                          <a:pt x="213988" y="10089"/>
                          <a:pt x="537998" y="0"/>
                        </a:cubicBezTo>
                        <a:cubicBezTo>
                          <a:pt x="847414" y="2587"/>
                          <a:pt x="1052819" y="205530"/>
                          <a:pt x="1075996" y="457417"/>
                        </a:cubicBezTo>
                        <a:cubicBezTo>
                          <a:pt x="1043565" y="741711"/>
                          <a:pt x="824351" y="974389"/>
                          <a:pt x="537998" y="914834"/>
                        </a:cubicBezTo>
                        <a:cubicBezTo>
                          <a:pt x="223720" y="905451"/>
                          <a:pt x="67556" y="742320"/>
                          <a:pt x="0" y="45741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IPPC</a:t>
            </a:r>
          </a:p>
          <a:p>
            <a:pPr algn="ctr"/>
            <a:r>
              <a:rPr lang="en-US" dirty="0">
                <a:solidFill>
                  <a:schemeClr val="tx1"/>
                </a:solidFill>
                <a:cs typeface="Calibri"/>
              </a:rPr>
              <a:t>Secretariat</a:t>
            </a:r>
          </a:p>
        </p:txBody>
      </p:sp>
      <p:sp>
        <p:nvSpPr>
          <p:cNvPr id="29" name="Down Arrow Callout 28">
            <a:extLst>
              <a:ext uri="{FF2B5EF4-FFF2-40B4-BE49-F238E27FC236}">
                <a16:creationId xmlns:a16="http://schemas.microsoft.com/office/drawing/2014/main" xmlns="" id="{256C0B4E-E1AE-2E4B-9EB6-A5A7E02648D7}"/>
              </a:ext>
            </a:extLst>
          </p:cNvPr>
          <p:cNvSpPr/>
          <p:nvPr/>
        </p:nvSpPr>
        <p:spPr>
          <a:xfrm>
            <a:off x="7770796" y="2678631"/>
            <a:ext cx="2362200" cy="2497863"/>
          </a:xfrm>
          <a:prstGeom prst="downArrowCallout">
            <a:avLst>
              <a:gd name="adj1" fmla="val 23861"/>
              <a:gd name="adj2" fmla="val 25000"/>
              <a:gd name="adj3" fmla="val 25000"/>
              <a:gd name="adj4" fmla="val 64977"/>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1" dirty="0">
                <a:solidFill>
                  <a:schemeClr val="bg1"/>
                </a:solidFill>
                <a:cs typeface="Arial"/>
              </a:rPr>
              <a:t>Facilitates the development as well as the implementation of ISPMs </a:t>
            </a:r>
            <a:endParaRPr lang="en-US" sz="1800" b="1">
              <a:solidFill>
                <a:schemeClr val="bg1"/>
              </a:solidFill>
            </a:endParaRPr>
          </a:p>
        </p:txBody>
      </p:sp>
      <p:pic>
        <p:nvPicPr>
          <p:cNvPr id="2" name="Picture 3" descr="Icon&#10;&#10;Description automatically generated">
            <a:extLst>
              <a:ext uri="{FF2B5EF4-FFF2-40B4-BE49-F238E27FC236}">
                <a16:creationId xmlns:a16="http://schemas.microsoft.com/office/drawing/2014/main" xmlns="" id="{A093940E-8442-4D5E-A9AC-72B9921F56EE}"/>
              </a:ext>
            </a:extLst>
          </p:cNvPr>
          <p:cNvPicPr>
            <a:picLocks noChangeAspect="1"/>
          </p:cNvPicPr>
          <p:nvPr/>
        </p:nvPicPr>
        <p:blipFill>
          <a:blip r:embed="rId5"/>
          <a:stretch>
            <a:fillRect/>
          </a:stretch>
        </p:blipFill>
        <p:spPr>
          <a:xfrm>
            <a:off x="1816310" y="4434660"/>
            <a:ext cx="715273" cy="691550"/>
          </a:xfrm>
          <a:prstGeom prst="rect">
            <a:avLst/>
          </a:prstGeom>
        </p:spPr>
      </p:pic>
    </p:spTree>
    <p:extLst>
      <p:ext uri="{BB962C8B-B14F-4D97-AF65-F5344CB8AC3E}">
        <p14:creationId xmlns:p14="http://schemas.microsoft.com/office/powerpoint/2010/main" val="2741019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129003"/>
            <a:ext cx="12466664" cy="4780301"/>
          </a:xfrm>
        </p:spPr>
        <p:txBody>
          <a:bodyPr/>
          <a:lstStyle/>
          <a:p>
            <a:pPr>
              <a:lnSpc>
                <a:spcPct val="107000"/>
              </a:lnSpc>
              <a:spcAft>
                <a:spcPts val="800"/>
              </a:spcAft>
            </a:pPr>
            <a:r>
              <a:rPr lang="fr-FR" sz="2400" b="0" dirty="0" err="1">
                <a:solidFill>
                  <a:srgbClr val="1B1E24"/>
                </a:solidFill>
                <a:effectLst/>
                <a:ea typeface="Calibri" panose="020F0502020204030204" pitchFamily="34" charset="0"/>
                <a:cs typeface="Times New Roman" panose="02020603050405020304" pitchFamily="18" charset="0"/>
              </a:rPr>
              <a:t>Development</a:t>
            </a:r>
            <a:r>
              <a:rPr lang="fr-FR" sz="2400" b="0" dirty="0">
                <a:solidFill>
                  <a:srgbClr val="1B1E24"/>
                </a:solidFill>
                <a:effectLst/>
                <a:ea typeface="Calibri" panose="020F0502020204030204" pitchFamily="34" charset="0"/>
                <a:cs typeface="Times New Roman" panose="02020603050405020304" pitchFamily="18" charset="0"/>
              </a:rPr>
              <a:t> and adoption of Standards, </a:t>
            </a:r>
            <a:r>
              <a:rPr lang="fr-FR" sz="2400" b="0" dirty="0">
                <a:solidFill>
                  <a:srgbClr val="1B1E24"/>
                </a:solidFill>
                <a:ea typeface="Calibri" panose="020F0502020204030204" pitchFamily="34" charset="0"/>
                <a:cs typeface="Times New Roman" panose="02020603050405020304" pitchFamily="18" charset="0"/>
              </a:rPr>
              <a:t>CPM </a:t>
            </a:r>
            <a:r>
              <a:rPr lang="fr-FR" sz="2400" b="0" dirty="0" err="1">
                <a:solidFill>
                  <a:srgbClr val="1B1E24"/>
                </a:solidFill>
                <a:ea typeface="Calibri" panose="020F0502020204030204" pitchFamily="34" charset="0"/>
                <a:cs typeface="Times New Roman" panose="02020603050405020304" pitchFamily="18" charset="0"/>
              </a:rPr>
              <a:t>R</a:t>
            </a:r>
            <a:r>
              <a:rPr lang="fr-FR" sz="2400" b="0" dirty="0" err="1">
                <a:solidFill>
                  <a:srgbClr val="1B1E24"/>
                </a:solidFill>
                <a:effectLst/>
                <a:ea typeface="Calibri" panose="020F0502020204030204" pitchFamily="34" charset="0"/>
                <a:cs typeface="Times New Roman" panose="02020603050405020304" pitchFamily="18" charset="0"/>
              </a:rPr>
              <a:t>ecommendations</a:t>
            </a:r>
            <a:r>
              <a:rPr lang="fr-FR" sz="2400" b="0" dirty="0">
                <a:solidFill>
                  <a:srgbClr val="1B1E24"/>
                </a:solidFill>
                <a:effectLst/>
                <a:ea typeface="Calibri" panose="020F0502020204030204" pitchFamily="34" charset="0"/>
                <a:cs typeface="Times New Roman" panose="02020603050405020304" pitchFamily="18" charset="0"/>
              </a:rPr>
              <a:t>, Diagnostic </a:t>
            </a:r>
            <a:r>
              <a:rPr lang="fr-FR" sz="2400" b="0" dirty="0" err="1">
                <a:solidFill>
                  <a:srgbClr val="1B1E24"/>
                </a:solidFill>
                <a:effectLst/>
                <a:ea typeface="Calibri" panose="020F0502020204030204" pitchFamily="34" charset="0"/>
                <a:cs typeface="Times New Roman" panose="02020603050405020304" pitchFamily="18" charset="0"/>
              </a:rPr>
              <a:t>Protocols</a:t>
            </a:r>
            <a:r>
              <a:rPr lang="fr-FR" sz="2400" b="0" dirty="0">
                <a:solidFill>
                  <a:srgbClr val="1B1E24"/>
                </a:solidFill>
                <a:effectLst/>
                <a:ea typeface="Calibri" panose="020F0502020204030204" pitchFamily="34" charset="0"/>
                <a:cs typeface="Times New Roman" panose="02020603050405020304" pitchFamily="18" charset="0"/>
              </a:rPr>
              <a:t> and </a:t>
            </a:r>
            <a:r>
              <a:rPr lang="fr-FR" sz="2400" b="0" dirty="0" err="1">
                <a:solidFill>
                  <a:srgbClr val="1B1E24"/>
                </a:solidFill>
                <a:effectLst/>
                <a:ea typeface="Calibri" panose="020F0502020204030204" pitchFamily="34" charset="0"/>
                <a:cs typeface="Times New Roman" panose="02020603050405020304" pitchFamily="18" charset="0"/>
              </a:rPr>
              <a:t>Phytosanitary</a:t>
            </a:r>
            <a:r>
              <a:rPr lang="fr-FR" sz="2400" b="0" dirty="0">
                <a:solidFill>
                  <a:srgbClr val="1B1E24"/>
                </a:solidFill>
                <a:effectLst/>
                <a:ea typeface="Calibri" panose="020F0502020204030204" pitchFamily="34" charset="0"/>
                <a:cs typeface="Times New Roman" panose="02020603050405020304" pitchFamily="18" charset="0"/>
              </a:rPr>
              <a:t> </a:t>
            </a:r>
            <a:r>
              <a:rPr lang="fr-FR" sz="2400" b="0" dirty="0" err="1">
                <a:solidFill>
                  <a:srgbClr val="1B1E24"/>
                </a:solidFill>
                <a:effectLst/>
                <a:ea typeface="Calibri" panose="020F0502020204030204" pitchFamily="34" charset="0"/>
                <a:cs typeface="Times New Roman" panose="02020603050405020304" pitchFamily="18" charset="0"/>
              </a:rPr>
              <a:t>Treatments</a:t>
            </a:r>
            <a:r>
              <a:rPr lang="fr-FR" sz="2400" b="0" dirty="0">
                <a:solidFill>
                  <a:srgbClr val="1B1E24"/>
                </a:solidFill>
                <a:effectLst/>
                <a:ea typeface="Calibri" panose="020F0502020204030204" pitchFamily="34" charset="0"/>
                <a:cs typeface="Times New Roman" panose="02020603050405020304" pitchFamily="18" charset="0"/>
              </a:rPr>
              <a:t/>
            </a:r>
            <a:br>
              <a:rPr lang="fr-FR" sz="2400" b="0" dirty="0">
                <a:solidFill>
                  <a:srgbClr val="1B1E24"/>
                </a:solidFill>
                <a:effectLst/>
                <a:ea typeface="Calibri" panose="020F0502020204030204" pitchFamily="34" charset="0"/>
                <a:cs typeface="Times New Roman" panose="02020603050405020304" pitchFamily="18" charset="0"/>
              </a:rPr>
            </a:br>
            <a:r>
              <a:rPr lang="fr-FR" sz="2400" b="0" dirty="0">
                <a:effectLst/>
                <a:ea typeface="Calibri" panose="020F0502020204030204" pitchFamily="34" charset="0"/>
                <a:cs typeface="Times New Roman" panose="02020603050405020304" pitchFamily="18" charset="0"/>
              </a:rPr>
              <a:t/>
            </a:r>
            <a:br>
              <a:rPr lang="fr-FR" sz="2400" b="0" dirty="0">
                <a:effectLst/>
                <a:ea typeface="Calibri" panose="020F0502020204030204" pitchFamily="34" charset="0"/>
                <a:cs typeface="Times New Roman" panose="02020603050405020304" pitchFamily="18" charset="0"/>
              </a:rPr>
            </a:br>
            <a:r>
              <a:rPr lang="fr-FR" sz="2400" b="0" dirty="0">
                <a:solidFill>
                  <a:srgbClr val="1B1E24"/>
                </a:solidFill>
                <a:effectLst/>
                <a:ea typeface="Calibri" panose="020F0502020204030204" pitchFamily="34" charset="0"/>
                <a:cs typeface="Times New Roman" panose="02020603050405020304" pitchFamily="18" charset="0"/>
              </a:rPr>
              <a:t>Standard setting </a:t>
            </a:r>
            <a:r>
              <a:rPr lang="fr-FR" sz="2400" b="0" dirty="0" err="1">
                <a:solidFill>
                  <a:srgbClr val="1B1E24"/>
                </a:solidFill>
                <a:effectLst/>
                <a:ea typeface="Calibri" panose="020F0502020204030204" pitchFamily="34" charset="0"/>
                <a:cs typeface="Times New Roman" panose="02020603050405020304" pitchFamily="18" charset="0"/>
              </a:rPr>
              <a:t>work</a:t>
            </a:r>
            <a:r>
              <a:rPr lang="fr-FR" sz="2400" b="0" dirty="0">
                <a:solidFill>
                  <a:srgbClr val="1B1E24"/>
                </a:solidFill>
                <a:effectLst/>
                <a:ea typeface="Calibri" panose="020F0502020204030204" pitchFamily="34" charset="0"/>
                <a:cs typeface="Times New Roman" panose="02020603050405020304" pitchFamily="18" charset="0"/>
              </a:rPr>
              <a:t> of the IPPC </a:t>
            </a:r>
            <a:r>
              <a:rPr lang="fr-FR" sz="2400" b="0" dirty="0" err="1">
                <a:solidFill>
                  <a:srgbClr val="1B1E24"/>
                </a:solidFill>
                <a:effectLst/>
                <a:ea typeface="Calibri" panose="020F0502020204030204" pitchFamily="34" charset="0"/>
                <a:cs typeface="Times New Roman" panose="02020603050405020304" pitchFamily="18" charset="0"/>
              </a:rPr>
              <a:t>is</a:t>
            </a:r>
            <a:r>
              <a:rPr lang="fr-FR" sz="2400" b="0" dirty="0">
                <a:solidFill>
                  <a:srgbClr val="1B1E24"/>
                </a:solidFill>
                <a:effectLst/>
                <a:ea typeface="Calibri" panose="020F0502020204030204" pitchFamily="34" charset="0"/>
                <a:cs typeface="Times New Roman" panose="02020603050405020304" pitchFamily="18" charset="0"/>
              </a:rPr>
              <a:t> </a:t>
            </a:r>
            <a:r>
              <a:rPr lang="fr-FR" sz="2400" b="0" dirty="0" err="1">
                <a:solidFill>
                  <a:srgbClr val="1B1E24"/>
                </a:solidFill>
                <a:effectLst/>
                <a:ea typeface="Calibri" panose="020F0502020204030204" pitchFamily="34" charset="0"/>
                <a:cs typeface="Times New Roman" panose="02020603050405020304" pitchFamily="18" charset="0"/>
              </a:rPr>
              <a:t>led</a:t>
            </a:r>
            <a:r>
              <a:rPr lang="fr-FR" sz="2400" b="0" dirty="0">
                <a:solidFill>
                  <a:srgbClr val="1B1E24"/>
                </a:solidFill>
                <a:effectLst/>
                <a:ea typeface="Calibri" panose="020F0502020204030204" pitchFamily="34" charset="0"/>
                <a:cs typeface="Times New Roman" panose="02020603050405020304" pitchFamily="18" charset="0"/>
              </a:rPr>
              <a:t> by the </a:t>
            </a:r>
            <a:r>
              <a:rPr lang="fr-FR" sz="2400" dirty="0">
                <a:solidFill>
                  <a:srgbClr val="1B1E24"/>
                </a:solidFill>
                <a:effectLst/>
                <a:ea typeface="Calibri" panose="020F0502020204030204" pitchFamily="34" charset="0"/>
                <a:cs typeface="Times New Roman" panose="02020603050405020304" pitchFamily="18" charset="0"/>
              </a:rPr>
              <a:t>Standards </a:t>
            </a:r>
            <a:r>
              <a:rPr lang="fr-FR" sz="2400" dirty="0" err="1">
                <a:solidFill>
                  <a:srgbClr val="1B1E24"/>
                </a:solidFill>
                <a:effectLst/>
                <a:ea typeface="Calibri" panose="020F0502020204030204" pitchFamily="34" charset="0"/>
                <a:cs typeface="Times New Roman" panose="02020603050405020304" pitchFamily="18" charset="0"/>
              </a:rPr>
              <a:t>Committee</a:t>
            </a:r>
            <a:r>
              <a:rPr lang="fr-FR" sz="2400" dirty="0">
                <a:solidFill>
                  <a:srgbClr val="1B1E24"/>
                </a:solidFill>
                <a:effectLst/>
                <a:ea typeface="Calibri" panose="020F0502020204030204" pitchFamily="34" charset="0"/>
                <a:cs typeface="Times New Roman" panose="02020603050405020304" pitchFamily="18" charset="0"/>
              </a:rPr>
              <a:t> </a:t>
            </a:r>
            <a:r>
              <a:rPr lang="fr-FR" sz="2400" b="0" dirty="0">
                <a:solidFill>
                  <a:srgbClr val="1B1E24"/>
                </a:solidFill>
                <a:effectLst/>
                <a:ea typeface="Calibri" panose="020F0502020204030204" pitchFamily="34" charset="0"/>
                <a:cs typeface="Times New Roman" panose="02020603050405020304" pitchFamily="18" charset="0"/>
              </a:rPr>
              <a:t>(SC)</a:t>
            </a:r>
            <a:r>
              <a:rPr lang="fr-FR" sz="2400" b="0" dirty="0">
                <a:effectLst/>
                <a:ea typeface="Calibri" panose="020F0502020204030204" pitchFamily="34" charset="0"/>
                <a:cs typeface="Times New Roman" panose="02020603050405020304" pitchFamily="18" charset="0"/>
              </a:rPr>
              <a:t/>
            </a:r>
            <a:br>
              <a:rPr lang="fr-FR" sz="2400" b="0" dirty="0">
                <a:effectLst/>
                <a:ea typeface="Calibri" panose="020F0502020204030204" pitchFamily="34" charset="0"/>
                <a:cs typeface="Times New Roman" panose="02020603050405020304" pitchFamily="18" charset="0"/>
              </a:rPr>
            </a:br>
            <a:r>
              <a:rPr lang="fr-FR" sz="2400" b="0" dirty="0">
                <a:solidFill>
                  <a:srgbClr val="1B1E24"/>
                </a:solidFill>
                <a:effectLst/>
                <a:ea typeface="Calibri" panose="020F0502020204030204" pitchFamily="34" charset="0"/>
                <a:cs typeface="Times New Roman" panose="02020603050405020304" pitchFamily="18" charset="0"/>
              </a:rPr>
              <a:t>SC </a:t>
            </a:r>
            <a:r>
              <a:rPr lang="fr-FR" sz="2400" b="0" dirty="0" err="1">
                <a:solidFill>
                  <a:srgbClr val="1B1E24"/>
                </a:solidFill>
                <a:effectLst/>
                <a:ea typeface="Calibri" panose="020F0502020204030204" pitchFamily="34" charset="0"/>
                <a:cs typeface="Times New Roman" panose="02020603050405020304" pitchFamily="18" charset="0"/>
              </a:rPr>
              <a:t>is</a:t>
            </a:r>
            <a:r>
              <a:rPr lang="fr-FR" sz="2400" b="0" dirty="0">
                <a:solidFill>
                  <a:srgbClr val="1B1E24"/>
                </a:solidFill>
                <a:effectLst/>
                <a:ea typeface="Calibri" panose="020F0502020204030204" pitchFamily="34" charset="0"/>
                <a:cs typeface="Times New Roman" panose="02020603050405020304" pitchFamily="18" charset="0"/>
              </a:rPr>
              <a:t> </a:t>
            </a:r>
            <a:r>
              <a:rPr lang="fr-FR" sz="2400" b="0" dirty="0" err="1">
                <a:solidFill>
                  <a:srgbClr val="1B1E24"/>
                </a:solidFill>
                <a:effectLst/>
                <a:ea typeface="Calibri" panose="020F0502020204030204" pitchFamily="34" charset="0"/>
                <a:cs typeface="Times New Roman" panose="02020603050405020304" pitchFamily="18" charset="0"/>
              </a:rPr>
              <a:t>supported</a:t>
            </a:r>
            <a:r>
              <a:rPr lang="fr-FR" sz="2400" b="0" dirty="0">
                <a:solidFill>
                  <a:srgbClr val="1B1E24"/>
                </a:solidFill>
                <a:effectLst/>
                <a:ea typeface="Calibri" panose="020F0502020204030204" pitchFamily="34" charset="0"/>
                <a:cs typeface="Times New Roman" panose="02020603050405020304" pitchFamily="18" charset="0"/>
              </a:rPr>
              <a:t> by </a:t>
            </a:r>
            <a:r>
              <a:rPr lang="fr-FR" sz="2400" b="0" dirty="0" err="1">
                <a:solidFill>
                  <a:srgbClr val="1B1E24"/>
                </a:solidFill>
                <a:effectLst/>
                <a:ea typeface="Calibri" panose="020F0502020204030204" pitchFamily="34" charset="0"/>
                <a:cs typeface="Times New Roman" panose="02020603050405020304" pitchFamily="18" charset="0"/>
              </a:rPr>
              <a:t>various</a:t>
            </a:r>
            <a:r>
              <a:rPr lang="fr-FR" sz="2400" b="0" dirty="0">
                <a:solidFill>
                  <a:srgbClr val="1B1E24"/>
                </a:solidFill>
                <a:effectLst/>
                <a:ea typeface="Calibri" panose="020F0502020204030204" pitchFamily="34" charset="0"/>
                <a:cs typeface="Times New Roman" panose="02020603050405020304" pitchFamily="18" charset="0"/>
              </a:rPr>
              <a:t> </a:t>
            </a:r>
            <a:r>
              <a:rPr lang="fr-FR" sz="2400" b="0" dirty="0" err="1">
                <a:solidFill>
                  <a:srgbClr val="1B1E24"/>
                </a:solidFill>
                <a:effectLst/>
                <a:ea typeface="Calibri" panose="020F0502020204030204" pitchFamily="34" charset="0"/>
                <a:cs typeface="Times New Roman" panose="02020603050405020304" pitchFamily="18" charset="0"/>
              </a:rPr>
              <a:t>technical</a:t>
            </a:r>
            <a:r>
              <a:rPr lang="fr-FR" sz="2400" b="0" dirty="0">
                <a:solidFill>
                  <a:srgbClr val="1B1E24"/>
                </a:solidFill>
                <a:effectLst/>
                <a:ea typeface="Calibri" panose="020F0502020204030204" pitchFamily="34" charset="0"/>
                <a:cs typeface="Times New Roman" panose="02020603050405020304" pitchFamily="18" charset="0"/>
              </a:rPr>
              <a:t> panels, expert </a:t>
            </a:r>
            <a:r>
              <a:rPr lang="fr-FR" sz="2400" b="0" dirty="0" err="1">
                <a:solidFill>
                  <a:srgbClr val="1B1E24"/>
                </a:solidFill>
                <a:effectLst/>
                <a:ea typeface="Calibri" panose="020F0502020204030204" pitchFamily="34" charset="0"/>
                <a:cs typeface="Times New Roman" panose="02020603050405020304" pitchFamily="18" charset="0"/>
              </a:rPr>
              <a:t>working</a:t>
            </a:r>
            <a:r>
              <a:rPr lang="fr-FR" sz="2400" b="0" dirty="0">
                <a:solidFill>
                  <a:srgbClr val="1B1E24"/>
                </a:solidFill>
                <a:effectLst/>
                <a:ea typeface="Calibri" panose="020F0502020204030204" pitchFamily="34" charset="0"/>
                <a:cs typeface="Times New Roman" panose="02020603050405020304" pitchFamily="18" charset="0"/>
              </a:rPr>
              <a:t> groups, and the IPPC </a:t>
            </a:r>
            <a:r>
              <a:rPr lang="fr-FR" sz="2400" b="0" dirty="0" err="1">
                <a:solidFill>
                  <a:srgbClr val="1B1E24"/>
                </a:solidFill>
                <a:effectLst/>
                <a:ea typeface="Calibri" panose="020F0502020204030204" pitchFamily="34" charset="0"/>
                <a:cs typeface="Times New Roman" panose="02020603050405020304" pitchFamily="18" charset="0"/>
              </a:rPr>
              <a:t>Secretariat</a:t>
            </a:r>
            <a:r>
              <a:rPr lang="fr-FR" sz="2400" b="0" dirty="0">
                <a:solidFill>
                  <a:srgbClr val="1B1E24"/>
                </a:solidFill>
                <a:ea typeface="Calibri" panose="020F0502020204030204" pitchFamily="34" charset="0"/>
                <a:cs typeface="Times New Roman" panose="02020603050405020304" pitchFamily="18" charset="0"/>
              </a:rPr>
              <a:t/>
            </a:r>
            <a:br>
              <a:rPr lang="fr-FR" sz="2400" b="0" dirty="0">
                <a:solidFill>
                  <a:srgbClr val="1B1E24"/>
                </a:solidFill>
                <a:ea typeface="Calibri" panose="020F0502020204030204" pitchFamily="34" charset="0"/>
                <a:cs typeface="Times New Roman" panose="02020603050405020304" pitchFamily="18" charset="0"/>
              </a:rPr>
            </a:br>
            <a:r>
              <a:rPr lang="fr-FR" sz="2400" b="0" dirty="0">
                <a:effectLst/>
                <a:ea typeface="Calibri" panose="020F0502020204030204" pitchFamily="34" charset="0"/>
                <a:cs typeface="Times New Roman" panose="02020603050405020304" pitchFamily="18" charset="0"/>
              </a:rPr>
              <a:t/>
            </a:r>
            <a:br>
              <a:rPr lang="fr-FR" sz="2400" b="0" dirty="0">
                <a:effectLst/>
                <a:ea typeface="Calibri" panose="020F0502020204030204" pitchFamily="34" charset="0"/>
                <a:cs typeface="Times New Roman" panose="02020603050405020304" pitchFamily="18" charset="0"/>
              </a:rPr>
            </a:br>
            <a:r>
              <a:rPr lang="fr-FR" sz="2400" b="0" dirty="0">
                <a:solidFill>
                  <a:srgbClr val="1B1E24"/>
                </a:solidFill>
                <a:effectLst/>
                <a:ea typeface="Calibri" panose="020F0502020204030204" pitchFamily="34" charset="0"/>
                <a:cs typeface="Times New Roman" panose="02020603050405020304" pitchFamily="18" charset="0"/>
              </a:rPr>
              <a:t>The </a:t>
            </a:r>
            <a:r>
              <a:rPr lang="fr-FR" sz="2400" dirty="0">
                <a:solidFill>
                  <a:srgbClr val="1B1E24"/>
                </a:solidFill>
                <a:effectLst/>
                <a:ea typeface="Calibri" panose="020F0502020204030204" pitchFamily="34" charset="0"/>
                <a:cs typeface="Times New Roman" panose="02020603050405020304" pitchFamily="18" charset="0"/>
              </a:rPr>
              <a:t>Standard Setting Unit </a:t>
            </a:r>
            <a:r>
              <a:rPr lang="fr-FR" sz="2400" b="0" dirty="0" err="1">
                <a:solidFill>
                  <a:srgbClr val="1B1E24"/>
                </a:solidFill>
                <a:effectLst/>
                <a:ea typeface="Calibri" panose="020F0502020204030204" pitchFamily="34" charset="0"/>
                <a:cs typeface="Times New Roman" panose="02020603050405020304" pitchFamily="18" charset="0"/>
              </a:rPr>
              <a:t>facilitateS</a:t>
            </a:r>
            <a:r>
              <a:rPr lang="fr-FR" sz="2400" b="0" dirty="0">
                <a:solidFill>
                  <a:srgbClr val="1B1E24"/>
                </a:solidFill>
                <a:effectLst/>
                <a:ea typeface="Calibri" panose="020F0502020204030204" pitchFamily="34" charset="0"/>
                <a:cs typeface="Times New Roman" panose="02020603050405020304" pitchFamily="18" charset="0"/>
              </a:rPr>
              <a:t> the </a:t>
            </a:r>
            <a:r>
              <a:rPr lang="fr-FR" sz="2400" b="0" dirty="0" err="1">
                <a:solidFill>
                  <a:srgbClr val="1B1E24"/>
                </a:solidFill>
                <a:effectLst/>
                <a:ea typeface="Calibri" panose="020F0502020204030204" pitchFamily="34" charset="0"/>
                <a:cs typeface="Times New Roman" panose="02020603050405020304" pitchFamily="18" charset="0"/>
              </a:rPr>
              <a:t>development</a:t>
            </a:r>
            <a:r>
              <a:rPr lang="fr-FR" sz="2400" b="0" dirty="0">
                <a:solidFill>
                  <a:srgbClr val="1B1E24"/>
                </a:solidFill>
                <a:effectLst/>
                <a:ea typeface="Calibri" panose="020F0502020204030204" pitchFamily="34" charset="0"/>
                <a:cs typeface="Times New Roman" panose="02020603050405020304" pitchFamily="18" charset="0"/>
              </a:rPr>
              <a:t> of international standards </a:t>
            </a:r>
            <a:r>
              <a:rPr lang="fr-FR" sz="2400" b="0" dirty="0" err="1">
                <a:solidFill>
                  <a:srgbClr val="1B1E24"/>
                </a:solidFill>
                <a:effectLst/>
                <a:ea typeface="Calibri" panose="020F0502020204030204" pitchFamily="34" charset="0"/>
                <a:cs typeface="Times New Roman" panose="02020603050405020304" pitchFamily="18" charset="0"/>
              </a:rPr>
              <a:t>through</a:t>
            </a:r>
            <a:r>
              <a:rPr lang="fr-FR" sz="2400" b="0" dirty="0">
                <a:solidFill>
                  <a:srgbClr val="1B1E24"/>
                </a:solidFill>
                <a:effectLst/>
                <a:ea typeface="Calibri" panose="020F0502020204030204" pitchFamily="34" charset="0"/>
                <a:cs typeface="Times New Roman" panose="02020603050405020304" pitchFamily="18" charset="0"/>
              </a:rPr>
              <a:t> a transparent and inclusive process meeting the </a:t>
            </a:r>
            <a:r>
              <a:rPr lang="fr-FR" sz="2400" b="0" dirty="0" err="1">
                <a:solidFill>
                  <a:srgbClr val="1B1E24"/>
                </a:solidFill>
                <a:effectLst/>
                <a:ea typeface="Calibri" panose="020F0502020204030204" pitchFamily="34" charset="0"/>
                <a:cs typeface="Times New Roman" panose="02020603050405020304" pitchFamily="18" charset="0"/>
              </a:rPr>
              <a:t>needs</a:t>
            </a:r>
            <a:r>
              <a:rPr lang="fr-FR" sz="2400" b="0" dirty="0">
                <a:solidFill>
                  <a:srgbClr val="1B1E24"/>
                </a:solidFill>
                <a:effectLst/>
                <a:ea typeface="Calibri" panose="020F0502020204030204" pitchFamily="34" charset="0"/>
                <a:cs typeface="Times New Roman" panose="02020603050405020304" pitchFamily="18" charset="0"/>
              </a:rPr>
              <a:t> of </a:t>
            </a:r>
            <a:r>
              <a:rPr lang="fr-FR" sz="2400" b="0" dirty="0" err="1">
                <a:solidFill>
                  <a:srgbClr val="1B1E24"/>
                </a:solidFill>
                <a:effectLst/>
                <a:ea typeface="Calibri" panose="020F0502020204030204" pitchFamily="34" charset="0"/>
                <a:cs typeface="Times New Roman" panose="02020603050405020304" pitchFamily="18" charset="0"/>
              </a:rPr>
              <a:t>contracting</a:t>
            </a:r>
            <a:r>
              <a:rPr lang="fr-FR" sz="2400" b="0" dirty="0">
                <a:solidFill>
                  <a:srgbClr val="1B1E24"/>
                </a:solidFill>
                <a:effectLst/>
                <a:ea typeface="Calibri" panose="020F0502020204030204" pitchFamily="34" charset="0"/>
                <a:cs typeface="Times New Roman" panose="02020603050405020304" pitchFamily="18" charset="0"/>
              </a:rPr>
              <a:t> parties.</a:t>
            </a:r>
            <a:endParaRPr lang="en-US" sz="2400" b="0" dirty="0"/>
          </a:p>
        </p:txBody>
      </p:sp>
      <p:sp>
        <p:nvSpPr>
          <p:cNvPr id="2" name="TextBox 1">
            <a:extLst>
              <a:ext uri="{FF2B5EF4-FFF2-40B4-BE49-F238E27FC236}">
                <a16:creationId xmlns:a16="http://schemas.microsoft.com/office/drawing/2014/main" xmlns="" id="{336FEA20-BAFD-4D53-A75A-E3227B605CD3}"/>
              </a:ext>
            </a:extLst>
          </p:cNvPr>
          <p:cNvSpPr txBox="1"/>
          <p:nvPr/>
        </p:nvSpPr>
        <p:spPr>
          <a:xfrm>
            <a:off x="0" y="1457914"/>
            <a:ext cx="8724181" cy="477054"/>
          </a:xfrm>
          <a:prstGeom prst="rect">
            <a:avLst/>
          </a:prstGeom>
          <a:noFill/>
        </p:spPr>
        <p:txBody>
          <a:bodyPr rot="0" spcFirstLastPara="0" vertOverflow="overflow" horzOverflow="overflow" vert="horz" wrap="square" lIns="540000" tIns="0" rIns="360000" bIns="45720" numCol="1" spcCol="0" rtlCol="0" fromWordArt="0" anchor="t" anchorCtr="0" forceAA="0" compatLnSpc="1">
            <a:prstTxWarp prst="textNoShape">
              <a:avLst/>
            </a:prstTxWarp>
            <a:spAutoFit/>
          </a:bodyPr>
          <a:lstStyle/>
          <a:p>
            <a:r>
              <a:rPr lang="en-US" sz="2800" b="1" dirty="0">
                <a:solidFill>
                  <a:srgbClr val="00825F"/>
                </a:solidFill>
              </a:rPr>
              <a:t>1. Standard setting</a:t>
            </a:r>
            <a:endParaRPr lang="en-US" sz="2800" dirty="0"/>
          </a:p>
        </p:txBody>
      </p:sp>
      <p:sp>
        <p:nvSpPr>
          <p:cNvPr id="21" name="Title 2">
            <a:extLst>
              <a:ext uri="{FF2B5EF4-FFF2-40B4-BE49-F238E27FC236}">
                <a16:creationId xmlns:a16="http://schemas.microsoft.com/office/drawing/2014/main" xmlns="" id="{B98D0488-C48D-403A-9AB7-B325837AFD3A}"/>
              </a:ext>
            </a:extLst>
          </p:cNvPr>
          <p:cNvSpPr txBox="1">
            <a:spLocks/>
          </p:cNvSpPr>
          <p:nvPr/>
        </p:nvSpPr>
        <p:spPr>
          <a:xfrm>
            <a:off x="34871" y="1004977"/>
            <a:ext cx="12204522" cy="360040"/>
          </a:xfrm>
          <a:prstGeom prst="rect">
            <a:avLst/>
          </a:prstGeom>
          <a:noFill/>
        </p:spPr>
        <p:txBody>
          <a:bodyPr vert="horz" lIns="540000" tIns="0" rIns="288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r>
              <a:rPr lang="en-US" sz="2400" dirty="0">
                <a:ea typeface="+mn-lt"/>
                <a:cs typeface="+mn-lt"/>
              </a:rPr>
              <a:t>IPPC CORE ACTIVITIES</a:t>
            </a:r>
            <a:endParaRPr lang="en-US" sz="2400" dirty="0">
              <a:cs typeface="Calibri"/>
            </a:endParaRPr>
          </a:p>
        </p:txBody>
      </p:sp>
    </p:spTree>
    <p:extLst>
      <p:ext uri="{BB962C8B-B14F-4D97-AF65-F5344CB8AC3E}">
        <p14:creationId xmlns:p14="http://schemas.microsoft.com/office/powerpoint/2010/main" val="2142206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51" y="2227595"/>
            <a:ext cx="10384191" cy="516148"/>
          </a:xfrm>
        </p:spPr>
        <p:txBody>
          <a:bodyPr/>
          <a:lstStyle/>
          <a:p>
            <a:r>
              <a:rPr lang="fr-FR" altLang="en-US" sz="2400" dirty="0"/>
              <a:t>Numbers of </a:t>
            </a:r>
            <a:r>
              <a:rPr lang="en-US" sz="2400" dirty="0"/>
              <a:t>ISPMs, DP, PT and CPM Recommendations</a:t>
            </a:r>
          </a:p>
        </p:txBody>
      </p:sp>
      <p:graphicFrame>
        <p:nvGraphicFramePr>
          <p:cNvPr id="5" name="Object 2"/>
          <p:cNvGraphicFramePr>
            <a:graphicFrameLocks noChangeAspect="1"/>
          </p:cNvGraphicFramePr>
          <p:nvPr>
            <p:extLst>
              <p:ext uri="{D42A27DB-BD31-4B8C-83A1-F6EECF244321}">
                <p14:modId xmlns:p14="http://schemas.microsoft.com/office/powerpoint/2010/main" val="1966429804"/>
              </p:ext>
            </p:extLst>
          </p:nvPr>
        </p:nvGraphicFramePr>
        <p:xfrm>
          <a:off x="707429" y="2968274"/>
          <a:ext cx="2216627" cy="3136648"/>
        </p:xfrm>
        <a:graphic>
          <a:graphicData uri="http://schemas.openxmlformats.org/presentationml/2006/ole">
            <mc:AlternateContent xmlns:mc="http://schemas.openxmlformats.org/markup-compatibility/2006">
              <mc:Choice xmlns:v="urn:schemas-microsoft-com:vml" Requires="v">
                <p:oleObj spid="_x0000_s1030" name="Acrobat Document" r:id="rId3" imgW="5667172" imgH="8019915" progId="AcroExch.Document.DC">
                  <p:embed/>
                </p:oleObj>
              </mc:Choice>
              <mc:Fallback>
                <p:oleObj name="Acrobat Document" r:id="rId3" imgW="5667172" imgH="8019915" progId="AcroExch.Document.DC">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29" y="2968274"/>
                        <a:ext cx="2216627" cy="3136648"/>
                      </a:xfrm>
                      <a:prstGeom prst="rect">
                        <a:avLst/>
                      </a:prstGeom>
                      <a:noFill/>
                      <a:ln>
                        <a:noFill/>
                      </a:ln>
                    </p:spPr>
                  </p:pic>
                </p:oleObj>
              </mc:Fallback>
            </mc:AlternateContent>
          </a:graphicData>
        </a:graphic>
      </p:graphicFrame>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494" y="3448586"/>
            <a:ext cx="3237337" cy="2193261"/>
          </a:xfrm>
          <a:prstGeom prst="rect">
            <a:avLst/>
          </a:prstGeom>
        </p:spPr>
      </p:pic>
      <p:grpSp>
        <p:nvGrpSpPr>
          <p:cNvPr id="7" name="Group 6"/>
          <p:cNvGrpSpPr/>
          <p:nvPr/>
        </p:nvGrpSpPr>
        <p:grpSpPr>
          <a:xfrm>
            <a:off x="6463420" y="3156539"/>
            <a:ext cx="4678617" cy="3023922"/>
            <a:chOff x="4442788" y="2477470"/>
            <a:chExt cx="4338430" cy="3023922"/>
          </a:xfrm>
        </p:grpSpPr>
        <p:grpSp>
          <p:nvGrpSpPr>
            <p:cNvPr id="8" name="Group 7"/>
            <p:cNvGrpSpPr/>
            <p:nvPr/>
          </p:nvGrpSpPr>
          <p:grpSpPr>
            <a:xfrm>
              <a:off x="4442788" y="2477470"/>
              <a:ext cx="4338430" cy="3023922"/>
              <a:chOff x="4442788" y="2477470"/>
              <a:chExt cx="4338430" cy="3023922"/>
            </a:xfrm>
          </p:grpSpPr>
          <p:sp>
            <p:nvSpPr>
              <p:cNvPr id="10" name="Freeform 9"/>
              <p:cNvSpPr/>
              <p:nvPr/>
            </p:nvSpPr>
            <p:spPr>
              <a:xfrm rot="21600000">
                <a:off x="4442788" y="2478108"/>
                <a:ext cx="4338430" cy="570564"/>
              </a:xfrm>
              <a:custGeom>
                <a:avLst/>
                <a:gdLst>
                  <a:gd name="connsiteX0" fmla="*/ 0 w 4338430"/>
                  <a:gd name="connsiteY0" fmla="*/ 0 h 570562"/>
                  <a:gd name="connsiteX1" fmla="*/ 4053149 w 4338430"/>
                  <a:gd name="connsiteY1" fmla="*/ 0 h 570562"/>
                  <a:gd name="connsiteX2" fmla="*/ 4338430 w 4338430"/>
                  <a:gd name="connsiteY2" fmla="*/ 285281 h 570562"/>
                  <a:gd name="connsiteX3" fmla="*/ 4053149 w 4338430"/>
                  <a:gd name="connsiteY3" fmla="*/ 570562 h 570562"/>
                  <a:gd name="connsiteX4" fmla="*/ 0 w 4338430"/>
                  <a:gd name="connsiteY4" fmla="*/ 570562 h 570562"/>
                  <a:gd name="connsiteX5" fmla="*/ 0 w 4338430"/>
                  <a:gd name="connsiteY5" fmla="*/ 0 h 5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8430" h="570562">
                    <a:moveTo>
                      <a:pt x="4338430" y="570561"/>
                    </a:moveTo>
                    <a:lnTo>
                      <a:pt x="285281" y="570561"/>
                    </a:lnTo>
                    <a:lnTo>
                      <a:pt x="0" y="285281"/>
                    </a:lnTo>
                    <a:lnTo>
                      <a:pt x="285281" y="1"/>
                    </a:lnTo>
                    <a:lnTo>
                      <a:pt x="4338430" y="1"/>
                    </a:lnTo>
                    <a:lnTo>
                      <a:pt x="4338430" y="570561"/>
                    </a:lnTo>
                    <a:close/>
                  </a:path>
                </a:pathLst>
              </a:custGeom>
              <a:solidFill>
                <a:schemeClr val="accent6">
                  <a:lumMod val="20000"/>
                  <a:lumOff val="8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shade val="80000"/>
                  <a:hueOff val="0"/>
                  <a:satOff val="0"/>
                  <a:lumOff val="0"/>
                  <a:alphaOff val="0"/>
                </a:schemeClr>
              </a:effectRef>
              <a:fontRef idx="minor">
                <a:schemeClr val="lt1"/>
              </a:fontRef>
            </p:style>
            <p:txBody>
              <a:bodyPr spcFirstLastPara="0" vert="horz" wrap="square" lIns="394242" tIns="68581" rIns="128016" bIns="68581"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Arial" panose="020B0604020202020204" pitchFamily="34" charset="0"/>
                    <a:cs typeface="Arial" panose="020B0604020202020204" pitchFamily="34" charset="0"/>
                  </a:rPr>
                  <a:t>46 ISPMs</a:t>
                </a:r>
                <a:endParaRPr lang="en-GB" sz="1800" b="1" kern="1200" dirty="0">
                  <a:solidFill>
                    <a:schemeClr val="tx1"/>
                  </a:solidFill>
                  <a:latin typeface="Arial" panose="020B0604020202020204" pitchFamily="34" charset="0"/>
                  <a:cs typeface="Arial" panose="020B0604020202020204" pitchFamily="34" charset="0"/>
                </a:endParaRPr>
              </a:p>
            </p:txBody>
          </p:sp>
          <p:sp>
            <p:nvSpPr>
              <p:cNvPr id="11" name="Oval 10"/>
              <p:cNvSpPr/>
              <p:nvPr/>
            </p:nvSpPr>
            <p:spPr>
              <a:xfrm>
                <a:off x="4897658" y="2477470"/>
                <a:ext cx="570562" cy="570562"/>
              </a:xfrm>
              <a:prstGeom prst="ellipse">
                <a:avLst/>
              </a:prstGeom>
              <a:blipFill>
                <a:blip r:embed="rId6"/>
                <a:srcRect/>
                <a:stretch>
                  <a:fillRect l="-10000" r="-10000"/>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rot="21600000">
                <a:off x="4442788" y="3195030"/>
                <a:ext cx="4338430" cy="690410"/>
              </a:xfrm>
              <a:custGeom>
                <a:avLst/>
                <a:gdLst>
                  <a:gd name="connsiteX0" fmla="*/ 0 w 4338430"/>
                  <a:gd name="connsiteY0" fmla="*/ 0 h 690409"/>
                  <a:gd name="connsiteX1" fmla="*/ 3993226 w 4338430"/>
                  <a:gd name="connsiteY1" fmla="*/ 0 h 690409"/>
                  <a:gd name="connsiteX2" fmla="*/ 4338430 w 4338430"/>
                  <a:gd name="connsiteY2" fmla="*/ 345205 h 690409"/>
                  <a:gd name="connsiteX3" fmla="*/ 3993226 w 4338430"/>
                  <a:gd name="connsiteY3" fmla="*/ 690409 h 690409"/>
                  <a:gd name="connsiteX4" fmla="*/ 0 w 4338430"/>
                  <a:gd name="connsiteY4" fmla="*/ 690409 h 690409"/>
                  <a:gd name="connsiteX5" fmla="*/ 0 w 4338430"/>
                  <a:gd name="connsiteY5" fmla="*/ 0 h 69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8430" h="690409">
                    <a:moveTo>
                      <a:pt x="4338430" y="690408"/>
                    </a:moveTo>
                    <a:lnTo>
                      <a:pt x="345204" y="690408"/>
                    </a:lnTo>
                    <a:lnTo>
                      <a:pt x="0" y="345204"/>
                    </a:lnTo>
                    <a:lnTo>
                      <a:pt x="345204" y="1"/>
                    </a:lnTo>
                    <a:lnTo>
                      <a:pt x="4338430" y="1"/>
                    </a:lnTo>
                    <a:lnTo>
                      <a:pt x="4338430" y="690408"/>
                    </a:lnTo>
                    <a:close/>
                  </a:path>
                </a:pathLst>
              </a:custGeom>
              <a:solidFill>
                <a:schemeClr val="accent6">
                  <a:lumMod val="20000"/>
                  <a:lumOff val="8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shade val="80000"/>
                  <a:hueOff val="0"/>
                  <a:satOff val="0"/>
                  <a:lumOff val="6364"/>
                  <a:alphaOff val="0"/>
                </a:schemeClr>
              </a:effectRef>
              <a:fontRef idx="minor">
                <a:schemeClr val="lt1"/>
              </a:fontRef>
            </p:style>
            <p:txBody>
              <a:bodyPr spcFirstLastPara="0" vert="horz" wrap="square" lIns="424204" tIns="68581" rIns="128016" bIns="68580" numCol="1" spcCol="1270" anchor="ctr" anchorCtr="0">
                <a:noAutofit/>
              </a:bodyPr>
              <a:lstStyle/>
              <a:p>
                <a:pPr lvl="0" algn="ctr" defTabSz="800100">
                  <a:lnSpc>
                    <a:spcPct val="90000"/>
                  </a:lnSpc>
                  <a:spcBef>
                    <a:spcPct val="0"/>
                  </a:spcBef>
                  <a:spcAft>
                    <a:spcPct val="35000"/>
                  </a:spcAft>
                </a:pPr>
                <a:r>
                  <a:rPr lang="en-US" sz="1800" b="1" dirty="0">
                    <a:solidFill>
                      <a:schemeClr val="tx1"/>
                    </a:solidFill>
                    <a:latin typeface="Arial" panose="020B0604020202020204" pitchFamily="34" charset="0"/>
                    <a:cs typeface="Arial" panose="020B0604020202020204" pitchFamily="34" charset="0"/>
                  </a:rPr>
                  <a:t>31</a:t>
                </a:r>
                <a:r>
                  <a:rPr lang="en-US" sz="1800" b="1" kern="1200" dirty="0">
                    <a:solidFill>
                      <a:schemeClr val="tx1"/>
                    </a:solidFill>
                    <a:latin typeface="Arial" panose="020B0604020202020204" pitchFamily="34" charset="0"/>
                    <a:cs typeface="Arial" panose="020B0604020202020204" pitchFamily="34" charset="0"/>
                  </a:rPr>
                  <a:t> diagnostic </a:t>
                </a:r>
              </a:p>
              <a:p>
                <a:pPr lvl="0" algn="ctr" defTabSz="800100">
                  <a:lnSpc>
                    <a:spcPct val="90000"/>
                  </a:lnSpc>
                  <a:spcBef>
                    <a:spcPct val="0"/>
                  </a:spcBef>
                  <a:spcAft>
                    <a:spcPct val="35000"/>
                  </a:spcAft>
                </a:pPr>
                <a:r>
                  <a:rPr lang="en-US" sz="1800" b="1" kern="1200" dirty="0">
                    <a:solidFill>
                      <a:schemeClr val="tx1"/>
                    </a:solidFill>
                    <a:latin typeface="Arial" panose="020B0604020202020204" pitchFamily="34" charset="0"/>
                    <a:cs typeface="Arial" panose="020B0604020202020204" pitchFamily="34" charset="0"/>
                  </a:rPr>
                  <a:t>protocols</a:t>
                </a:r>
              </a:p>
            </p:txBody>
          </p:sp>
          <p:sp>
            <p:nvSpPr>
              <p:cNvPr id="13" name="Oval 12"/>
              <p:cNvSpPr/>
              <p:nvPr/>
            </p:nvSpPr>
            <p:spPr>
              <a:xfrm>
                <a:off x="4904933" y="3234677"/>
                <a:ext cx="570562" cy="570562"/>
              </a:xfrm>
              <a:prstGeom prst="ellipse">
                <a:avLst/>
              </a:prstGeom>
              <a:blipFill>
                <a:blip r:embed="rId7"/>
                <a:srcRect/>
                <a:stretch>
                  <a:fillRect l="-13000" r="-13000"/>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3172"/>
                  <a:alphaOff val="0"/>
                </a:schemeClr>
              </a:effectRef>
              <a:fontRef idx="minor">
                <a:schemeClr val="lt1">
                  <a:hueOff val="0"/>
                  <a:satOff val="0"/>
                  <a:lumOff val="0"/>
                  <a:alphaOff val="0"/>
                </a:schemeClr>
              </a:fontRef>
            </p:style>
          </p:sp>
          <p:sp>
            <p:nvSpPr>
              <p:cNvPr id="14" name="Freeform 13"/>
              <p:cNvSpPr/>
              <p:nvPr/>
            </p:nvSpPr>
            <p:spPr>
              <a:xfrm rot="21600000">
                <a:off x="4442788" y="4810982"/>
                <a:ext cx="4338430" cy="690410"/>
              </a:xfrm>
              <a:custGeom>
                <a:avLst/>
                <a:gdLst>
                  <a:gd name="connsiteX0" fmla="*/ 0 w 4338430"/>
                  <a:gd name="connsiteY0" fmla="*/ 0 h 690409"/>
                  <a:gd name="connsiteX1" fmla="*/ 3993226 w 4338430"/>
                  <a:gd name="connsiteY1" fmla="*/ 0 h 690409"/>
                  <a:gd name="connsiteX2" fmla="*/ 4338430 w 4338430"/>
                  <a:gd name="connsiteY2" fmla="*/ 345205 h 690409"/>
                  <a:gd name="connsiteX3" fmla="*/ 3993226 w 4338430"/>
                  <a:gd name="connsiteY3" fmla="*/ 690409 h 690409"/>
                  <a:gd name="connsiteX4" fmla="*/ 0 w 4338430"/>
                  <a:gd name="connsiteY4" fmla="*/ 690409 h 690409"/>
                  <a:gd name="connsiteX5" fmla="*/ 0 w 4338430"/>
                  <a:gd name="connsiteY5" fmla="*/ 0 h 69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8430" h="690409">
                    <a:moveTo>
                      <a:pt x="4338430" y="690408"/>
                    </a:moveTo>
                    <a:lnTo>
                      <a:pt x="345204" y="690408"/>
                    </a:lnTo>
                    <a:lnTo>
                      <a:pt x="0" y="345204"/>
                    </a:lnTo>
                    <a:lnTo>
                      <a:pt x="345204" y="1"/>
                    </a:lnTo>
                    <a:lnTo>
                      <a:pt x="4338430" y="1"/>
                    </a:lnTo>
                    <a:lnTo>
                      <a:pt x="4338430" y="690408"/>
                    </a:lnTo>
                    <a:close/>
                  </a:path>
                </a:pathLst>
              </a:custGeom>
              <a:solidFill>
                <a:schemeClr val="accent6">
                  <a:lumMod val="20000"/>
                  <a:lumOff val="8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shade val="80000"/>
                  <a:hueOff val="0"/>
                  <a:satOff val="0"/>
                  <a:lumOff val="12728"/>
                  <a:alphaOff val="0"/>
                </a:schemeClr>
              </a:effectRef>
              <a:fontRef idx="minor">
                <a:schemeClr val="lt1"/>
              </a:fontRef>
            </p:style>
            <p:txBody>
              <a:bodyPr spcFirstLastPara="0" vert="horz" wrap="square" lIns="424204" tIns="68581" rIns="128016" bIns="68580" numCol="1" spcCol="1270" anchor="ctr" anchorCtr="0">
                <a:noAutofit/>
              </a:bodyPr>
              <a:lstStyle/>
              <a:p>
                <a:pPr lvl="0" algn="ctr" defTabSz="800100">
                  <a:lnSpc>
                    <a:spcPct val="90000"/>
                  </a:lnSpc>
                  <a:spcBef>
                    <a:spcPct val="0"/>
                  </a:spcBef>
                  <a:spcAft>
                    <a:spcPct val="35000"/>
                  </a:spcAft>
                </a:pPr>
                <a:r>
                  <a:rPr lang="en-US" sz="1800" b="1" dirty="0">
                    <a:solidFill>
                      <a:schemeClr val="tx1"/>
                    </a:solidFill>
                    <a:latin typeface="Arial" panose="020B0604020202020204" pitchFamily="34" charset="0"/>
                    <a:cs typeface="Arial" panose="020B0604020202020204" pitchFamily="34" charset="0"/>
                  </a:rPr>
                  <a:t>10</a:t>
                </a:r>
                <a:r>
                  <a:rPr lang="en-US" sz="1800" b="1" kern="1200" dirty="0">
                    <a:solidFill>
                      <a:schemeClr val="tx1"/>
                    </a:solidFill>
                    <a:latin typeface="Arial" panose="020B0604020202020204" pitchFamily="34" charset="0"/>
                    <a:cs typeface="Arial" panose="020B0604020202020204" pitchFamily="34" charset="0"/>
                  </a:rPr>
                  <a:t> CPM </a:t>
                </a:r>
              </a:p>
              <a:p>
                <a:pPr lvl="0" algn="ctr" defTabSz="800100">
                  <a:lnSpc>
                    <a:spcPct val="90000"/>
                  </a:lnSpc>
                  <a:spcBef>
                    <a:spcPct val="0"/>
                  </a:spcBef>
                  <a:spcAft>
                    <a:spcPct val="35000"/>
                  </a:spcAft>
                </a:pPr>
                <a:r>
                  <a:rPr lang="en-US" sz="1800" b="1" kern="1200" dirty="0">
                    <a:solidFill>
                      <a:schemeClr val="tx1"/>
                    </a:solidFill>
                    <a:latin typeface="Arial" panose="020B0604020202020204" pitchFamily="34" charset="0"/>
                    <a:cs typeface="Arial" panose="020B0604020202020204" pitchFamily="34" charset="0"/>
                  </a:rPr>
                  <a:t>Recommendations</a:t>
                </a:r>
              </a:p>
            </p:txBody>
          </p:sp>
          <p:sp>
            <p:nvSpPr>
              <p:cNvPr id="15" name="Freeform 14"/>
              <p:cNvSpPr/>
              <p:nvPr/>
            </p:nvSpPr>
            <p:spPr>
              <a:xfrm rot="21600000">
                <a:off x="4466415" y="3988749"/>
                <a:ext cx="4291173" cy="674383"/>
              </a:xfrm>
              <a:custGeom>
                <a:avLst/>
                <a:gdLst>
                  <a:gd name="connsiteX0" fmla="*/ 0 w 4291173"/>
                  <a:gd name="connsiteY0" fmla="*/ 0 h 674382"/>
                  <a:gd name="connsiteX1" fmla="*/ 3953982 w 4291173"/>
                  <a:gd name="connsiteY1" fmla="*/ 0 h 674382"/>
                  <a:gd name="connsiteX2" fmla="*/ 4291173 w 4291173"/>
                  <a:gd name="connsiteY2" fmla="*/ 337191 h 674382"/>
                  <a:gd name="connsiteX3" fmla="*/ 3953982 w 4291173"/>
                  <a:gd name="connsiteY3" fmla="*/ 674382 h 674382"/>
                  <a:gd name="connsiteX4" fmla="*/ 0 w 4291173"/>
                  <a:gd name="connsiteY4" fmla="*/ 674382 h 674382"/>
                  <a:gd name="connsiteX5" fmla="*/ 0 w 4291173"/>
                  <a:gd name="connsiteY5" fmla="*/ 0 h 67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1173" h="674382">
                    <a:moveTo>
                      <a:pt x="4291173" y="674381"/>
                    </a:moveTo>
                    <a:lnTo>
                      <a:pt x="337191" y="674381"/>
                    </a:lnTo>
                    <a:lnTo>
                      <a:pt x="0" y="337191"/>
                    </a:lnTo>
                    <a:lnTo>
                      <a:pt x="337191" y="1"/>
                    </a:lnTo>
                    <a:lnTo>
                      <a:pt x="4291173" y="1"/>
                    </a:lnTo>
                    <a:lnTo>
                      <a:pt x="4291173" y="674381"/>
                    </a:lnTo>
                    <a:close/>
                  </a:path>
                </a:pathLst>
              </a:custGeom>
              <a:solidFill>
                <a:schemeClr val="accent6">
                  <a:lumMod val="20000"/>
                  <a:lumOff val="8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shade val="80000"/>
                  <a:hueOff val="0"/>
                  <a:satOff val="0"/>
                  <a:lumOff val="19092"/>
                  <a:alphaOff val="0"/>
                </a:schemeClr>
              </a:effectRef>
              <a:fontRef idx="minor">
                <a:schemeClr val="lt1"/>
              </a:fontRef>
            </p:style>
            <p:txBody>
              <a:bodyPr spcFirstLastPara="0" vert="horz" wrap="square" lIns="420197" tIns="68581" rIns="128016"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Arial" panose="020B0604020202020204" pitchFamily="34" charset="0"/>
                    <a:cs typeface="Arial" panose="020B0604020202020204" pitchFamily="34" charset="0"/>
                  </a:rPr>
                  <a:t>    44 </a:t>
                </a:r>
                <a:r>
                  <a:rPr lang="en-US" sz="1800" b="1" kern="1200" dirty="0" err="1">
                    <a:solidFill>
                      <a:schemeClr val="tx1"/>
                    </a:solidFill>
                    <a:latin typeface="Arial" panose="020B0604020202020204" pitchFamily="34" charset="0"/>
                    <a:cs typeface="Arial" panose="020B0604020202020204" pitchFamily="34" charset="0"/>
                  </a:rPr>
                  <a:t>phytosanitary</a:t>
                </a:r>
                <a:r>
                  <a:rPr lang="en-US" sz="1800" b="1" kern="1200" dirty="0">
                    <a:solidFill>
                      <a:schemeClr val="tx1"/>
                    </a:solidFill>
                    <a:latin typeface="Arial" panose="020B0604020202020204" pitchFamily="34" charset="0"/>
                    <a:cs typeface="Arial" panose="020B0604020202020204" pitchFamily="34" charset="0"/>
                  </a:rPr>
                  <a:t> </a:t>
                </a:r>
              </a:p>
              <a:p>
                <a:pPr lvl="0" algn="ctr" defTabSz="800100">
                  <a:lnSpc>
                    <a:spcPct val="90000"/>
                  </a:lnSpc>
                  <a:spcBef>
                    <a:spcPct val="0"/>
                  </a:spcBef>
                  <a:spcAft>
                    <a:spcPct val="35000"/>
                  </a:spcAft>
                </a:pPr>
                <a:r>
                  <a:rPr lang="en-US" sz="1800" b="1" kern="1200" dirty="0">
                    <a:solidFill>
                      <a:schemeClr val="tx1"/>
                    </a:solidFill>
                    <a:latin typeface="Arial" panose="020B0604020202020204" pitchFamily="34" charset="0"/>
                    <a:cs typeface="Arial" panose="020B0604020202020204" pitchFamily="34" charset="0"/>
                  </a:rPr>
                  <a:t>treatments</a:t>
                </a:r>
                <a:endParaRPr lang="en-GB" sz="1800" b="1" kern="1200" dirty="0">
                  <a:solidFill>
                    <a:schemeClr val="tx1"/>
                  </a:solidFill>
                  <a:latin typeface="Arial" panose="020B0604020202020204" pitchFamily="34" charset="0"/>
                  <a:cs typeface="Arial" panose="020B0604020202020204" pitchFamily="34" charset="0"/>
                </a:endParaRPr>
              </a:p>
            </p:txBody>
          </p:sp>
          <p:sp>
            <p:nvSpPr>
              <p:cNvPr id="16" name="Oval 15"/>
              <p:cNvSpPr/>
              <p:nvPr/>
            </p:nvSpPr>
            <p:spPr>
              <a:xfrm>
                <a:off x="4938225" y="4060852"/>
                <a:ext cx="570562" cy="570562"/>
              </a:xfrm>
              <a:prstGeom prst="ellipse">
                <a:avLst/>
              </a:prstGeom>
              <a:blipFill>
                <a:blip r:embed="rId8"/>
                <a:srcRect/>
                <a:stretch>
                  <a:fillRect l="-22000" r="-22000"/>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9517"/>
                  <a:alphaOff val="0"/>
                </a:schemeClr>
              </a:effectRef>
              <a:fontRef idx="minor">
                <a:schemeClr val="lt1">
                  <a:hueOff val="0"/>
                  <a:satOff val="0"/>
                  <a:lumOff val="0"/>
                  <a:alphaOff val="0"/>
                </a:schemeClr>
              </a:fontRef>
            </p:style>
          </p:sp>
        </p:gr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1156" y="4834497"/>
              <a:ext cx="744700" cy="666895"/>
            </a:xfrm>
            <a:prstGeom prst="rect">
              <a:avLst/>
            </a:prstGeom>
          </p:spPr>
        </p:pic>
      </p:grpSp>
      <p:sp>
        <p:nvSpPr>
          <p:cNvPr id="2" name="TextBox 1">
            <a:extLst>
              <a:ext uri="{FF2B5EF4-FFF2-40B4-BE49-F238E27FC236}">
                <a16:creationId xmlns:a16="http://schemas.microsoft.com/office/drawing/2014/main" xmlns="" id="{336FEA20-BAFD-4D53-A75A-E3227B605CD3}"/>
              </a:ext>
            </a:extLst>
          </p:cNvPr>
          <p:cNvSpPr txBox="1"/>
          <p:nvPr/>
        </p:nvSpPr>
        <p:spPr>
          <a:xfrm>
            <a:off x="-5751" y="1431985"/>
            <a:ext cx="8724181" cy="477054"/>
          </a:xfrm>
          <a:prstGeom prst="rect">
            <a:avLst/>
          </a:prstGeom>
          <a:noFill/>
        </p:spPr>
        <p:txBody>
          <a:bodyPr rot="0" spcFirstLastPara="0" vertOverflow="overflow" horzOverflow="overflow" vert="horz" wrap="square" lIns="540000" tIns="0" rIns="360000" bIns="45720" numCol="1" spcCol="0" rtlCol="0" fromWordArt="0" anchor="t" anchorCtr="0" forceAA="0" compatLnSpc="1">
            <a:prstTxWarp prst="textNoShape">
              <a:avLst/>
            </a:prstTxWarp>
            <a:spAutoFit/>
          </a:bodyPr>
          <a:lstStyle/>
          <a:p>
            <a:r>
              <a:rPr lang="en-US" sz="2800" b="1" dirty="0">
                <a:solidFill>
                  <a:srgbClr val="00825F"/>
                </a:solidFill>
              </a:rPr>
              <a:t>1. Standard setting</a:t>
            </a:r>
            <a:endParaRPr lang="en-US" sz="2800" dirty="0"/>
          </a:p>
        </p:txBody>
      </p:sp>
      <p:sp>
        <p:nvSpPr>
          <p:cNvPr id="21" name="Title 2">
            <a:extLst>
              <a:ext uri="{FF2B5EF4-FFF2-40B4-BE49-F238E27FC236}">
                <a16:creationId xmlns:a16="http://schemas.microsoft.com/office/drawing/2014/main" xmlns="" id="{B98D0488-C48D-403A-9AB7-B325837AFD3A}"/>
              </a:ext>
            </a:extLst>
          </p:cNvPr>
          <p:cNvSpPr txBox="1">
            <a:spLocks/>
          </p:cNvSpPr>
          <p:nvPr/>
        </p:nvSpPr>
        <p:spPr>
          <a:xfrm>
            <a:off x="34871" y="1004977"/>
            <a:ext cx="12204522" cy="360040"/>
          </a:xfrm>
          <a:prstGeom prst="rect">
            <a:avLst/>
          </a:prstGeom>
          <a:noFill/>
        </p:spPr>
        <p:txBody>
          <a:bodyPr vert="horz" lIns="540000" tIns="0" rIns="288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r>
              <a:rPr lang="en-US" sz="2400" dirty="0">
                <a:ea typeface="+mn-lt"/>
                <a:cs typeface="+mn-lt"/>
              </a:rPr>
              <a:t>IPPC CORE ACTIVITIES</a:t>
            </a:r>
            <a:endParaRPr lang="en-US" sz="2400" dirty="0">
              <a:cs typeface="Calibri"/>
            </a:endParaRPr>
          </a:p>
        </p:txBody>
      </p:sp>
    </p:spTree>
    <p:extLst>
      <p:ext uri="{BB962C8B-B14F-4D97-AF65-F5344CB8AC3E}">
        <p14:creationId xmlns:p14="http://schemas.microsoft.com/office/powerpoint/2010/main" val="4197623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21791"/>
            <a:ext cx="12509337" cy="532240"/>
          </a:xfrm>
        </p:spPr>
        <p:txBody>
          <a:bodyPr/>
          <a:lstStyle/>
          <a:p>
            <a:r>
              <a:rPr lang="en-US" sz="2800" dirty="0"/>
              <a:t>2.  Implementation and Capacity Development</a:t>
            </a:r>
            <a:br>
              <a:rPr lang="en-US" sz="2800" dirty="0"/>
            </a:br>
            <a:endParaRPr lang="en-US" sz="2800" dirty="0"/>
          </a:p>
        </p:txBody>
      </p:sp>
      <p:sp>
        <p:nvSpPr>
          <p:cNvPr id="4" name="Content Placeholder 2"/>
          <p:cNvSpPr txBox="1">
            <a:spLocks/>
          </p:cNvSpPr>
          <p:nvPr/>
        </p:nvSpPr>
        <p:spPr>
          <a:xfrm>
            <a:off x="536812" y="2376016"/>
            <a:ext cx="10298827" cy="405872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defRPr/>
            </a:pPr>
            <a:r>
              <a:rPr lang="en-US" sz="2400" b="1" dirty="0">
                <a:ea typeface="+mn-lt"/>
                <a:cs typeface="+mn-lt"/>
              </a:rPr>
              <a:t>Implementation and capacity development </a:t>
            </a:r>
            <a:r>
              <a:rPr lang="en-US" sz="2400" b="1" dirty="0">
                <a:latin typeface="Calibri"/>
                <a:ea typeface="+mn-lt"/>
                <a:cs typeface="Arial"/>
              </a:rPr>
              <a:t>activities</a:t>
            </a:r>
            <a:r>
              <a:rPr lang="en-US" sz="2400" b="1" dirty="0">
                <a:latin typeface="Calibri"/>
                <a:cs typeface="Arial"/>
              </a:rPr>
              <a:t> include:</a:t>
            </a:r>
            <a:endParaRPr lang="en-US" dirty="0">
              <a:latin typeface="Calibri"/>
              <a:ea typeface="Arial Unicode MS"/>
              <a:cs typeface="Calibri" panose="020F0502020204030204"/>
            </a:endParaRPr>
          </a:p>
          <a:p>
            <a:pPr marL="914400" lvl="1" indent="-342900">
              <a:lnSpc>
                <a:spcPct val="100000"/>
              </a:lnSpc>
              <a:spcBef>
                <a:spcPts val="1200"/>
              </a:spcBef>
              <a:defRPr/>
            </a:pPr>
            <a:r>
              <a:rPr lang="en-US" sz="2200" dirty="0">
                <a:latin typeface="Calibri"/>
                <a:ea typeface="Arial Unicode MS"/>
                <a:cs typeface="Arial"/>
              </a:rPr>
              <a:t>Facilitating the development of IPPC Guides and training materials</a:t>
            </a:r>
          </a:p>
          <a:p>
            <a:pPr marL="914400" lvl="1" indent="-342900">
              <a:lnSpc>
                <a:spcPct val="100000"/>
              </a:lnSpc>
              <a:spcBef>
                <a:spcPts val="1200"/>
              </a:spcBef>
              <a:defRPr/>
            </a:pPr>
            <a:r>
              <a:rPr lang="en-US" sz="2200" dirty="0">
                <a:latin typeface="Calibri"/>
                <a:ea typeface="Arial Unicode MS"/>
                <a:cs typeface="Arial"/>
              </a:rPr>
              <a:t>Conducting Phytosanitary Capacity Evaluations (PCE)</a:t>
            </a:r>
          </a:p>
          <a:p>
            <a:pPr marL="914400" lvl="1" indent="-342900">
              <a:lnSpc>
                <a:spcPct val="100000"/>
              </a:lnSpc>
              <a:spcBef>
                <a:spcPts val="1200"/>
              </a:spcBef>
              <a:defRPr/>
            </a:pPr>
            <a:r>
              <a:rPr lang="en-US" sz="2200" dirty="0">
                <a:latin typeface="Calibri"/>
                <a:ea typeface="Arial Unicode MS"/>
                <a:cs typeface="Arial"/>
              </a:rPr>
              <a:t>Managing Phytosanitary Capacity Development Projects</a:t>
            </a:r>
          </a:p>
          <a:p>
            <a:pPr marL="914400" lvl="1" indent="-342900">
              <a:lnSpc>
                <a:spcPct val="100000"/>
              </a:lnSpc>
              <a:spcBef>
                <a:spcPts val="1200"/>
              </a:spcBef>
              <a:defRPr/>
            </a:pPr>
            <a:r>
              <a:rPr lang="en-US" sz="2200" dirty="0">
                <a:latin typeface="Calibri"/>
                <a:ea typeface="Arial Unicode MS"/>
                <a:cs typeface="Arial"/>
              </a:rPr>
              <a:t>Collaborating with educational institutions, RPPOs and other international organizations</a:t>
            </a:r>
          </a:p>
          <a:p>
            <a:pPr marL="0" indent="0">
              <a:spcBef>
                <a:spcPts val="1200"/>
              </a:spcBef>
              <a:buNone/>
            </a:pPr>
            <a:r>
              <a:rPr lang="en-US" sz="2400" b="1" dirty="0">
                <a:latin typeface="Calibri"/>
                <a:ea typeface="Arial Unicode MS"/>
                <a:cs typeface="Arial"/>
              </a:rPr>
              <a:t>The Implementation and Capacity Development Committee (IC) provides oversight of relevant activities </a:t>
            </a:r>
            <a:endParaRPr lang="en-US" sz="2400" b="1" dirty="0">
              <a:latin typeface="Calibri"/>
              <a:ea typeface="Arial Unicode MS" panose="020B0604020202020204" pitchFamily="34" charset="-128"/>
              <a:cs typeface="Arial" panose="020B0604020202020204" pitchFamily="34" charset="0"/>
            </a:endParaRPr>
          </a:p>
        </p:txBody>
      </p:sp>
      <p:sp>
        <p:nvSpPr>
          <p:cNvPr id="9" name="Title 2">
            <a:extLst>
              <a:ext uri="{FF2B5EF4-FFF2-40B4-BE49-F238E27FC236}">
                <a16:creationId xmlns:a16="http://schemas.microsoft.com/office/drawing/2014/main" xmlns="" id="{B1A84DD0-9F8F-4EC7-9EC4-559561B36EBA}"/>
              </a:ext>
            </a:extLst>
          </p:cNvPr>
          <p:cNvSpPr txBox="1">
            <a:spLocks/>
          </p:cNvSpPr>
          <p:nvPr/>
        </p:nvSpPr>
        <p:spPr>
          <a:xfrm>
            <a:off x="0" y="1045660"/>
            <a:ext cx="12204522" cy="360040"/>
          </a:xfrm>
          <a:prstGeom prst="rect">
            <a:avLst/>
          </a:prstGeom>
          <a:noFill/>
        </p:spPr>
        <p:txBody>
          <a:bodyPr vert="horz" lIns="540000" tIns="0" rIns="288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r>
              <a:rPr lang="en-US" sz="2400" dirty="0">
                <a:ea typeface="+mn-lt"/>
                <a:cs typeface="+mn-lt"/>
              </a:rPr>
              <a:t>IPPC CORE ACTIVITIES</a:t>
            </a:r>
            <a:endParaRPr lang="en-US" sz="2400" dirty="0">
              <a:cs typeface="Calibri"/>
            </a:endParaRPr>
          </a:p>
        </p:txBody>
      </p:sp>
    </p:spTree>
    <p:extLst>
      <p:ext uri="{BB962C8B-B14F-4D97-AF65-F5344CB8AC3E}">
        <p14:creationId xmlns:p14="http://schemas.microsoft.com/office/powerpoint/2010/main" val="2905791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1580" y="1287157"/>
            <a:ext cx="10451066" cy="523220"/>
          </a:xfrm>
          <a:prstGeom prst="rect">
            <a:avLst/>
          </a:prstGeom>
          <a:noFill/>
        </p:spPr>
        <p:txBody>
          <a:bodyPr wrap="square" lIns="91440" tIns="45720" rIns="91440" bIns="45720" rtlCol="0" anchor="t">
            <a:spAutoFit/>
          </a:bodyPr>
          <a:lstStyle/>
          <a:p>
            <a:r>
              <a:rPr lang="en-US" sz="2800" b="1" dirty="0" err="1">
                <a:solidFill>
                  <a:srgbClr val="00825F"/>
                </a:solidFill>
                <a:latin typeface="Arial"/>
                <a:cs typeface="Arial"/>
              </a:rPr>
              <a:t>Exemples</a:t>
            </a:r>
            <a:r>
              <a:rPr lang="en-US" sz="2800" b="1" dirty="0">
                <a:solidFill>
                  <a:srgbClr val="00825F"/>
                </a:solidFill>
                <a:latin typeface="Arial"/>
                <a:cs typeface="Arial"/>
              </a:rPr>
              <a:t> 1. Guides and training materials</a:t>
            </a:r>
            <a:endParaRPr lang="en-GB" sz="2800" b="1" dirty="0">
              <a:solidFill>
                <a:srgbClr val="00825F"/>
              </a:solidFill>
              <a:latin typeface="Arial"/>
              <a:cs typeface="Arial"/>
            </a:endParaRPr>
          </a:p>
        </p:txBody>
      </p:sp>
      <p:sp>
        <p:nvSpPr>
          <p:cNvPr id="5" name="Rectangle 4"/>
          <p:cNvSpPr/>
          <p:nvPr/>
        </p:nvSpPr>
        <p:spPr>
          <a:xfrm>
            <a:off x="718703" y="1803593"/>
            <a:ext cx="7851886" cy="2246769"/>
          </a:xfrm>
          <a:prstGeom prst="rect">
            <a:avLst/>
          </a:prstGeom>
          <a:ln>
            <a:solidFill>
              <a:schemeClr val="accent6">
                <a:lumMod val="50000"/>
              </a:schemeClr>
            </a:solidFill>
          </a:ln>
        </p:spPr>
        <p:txBody>
          <a:bodyPr wrap="square" lIns="91440" tIns="45720" rIns="91440" bIns="45720" numCol="2" anchor="t">
            <a:spAutoFit/>
          </a:bodyPr>
          <a:lstStyle/>
          <a:p>
            <a:pPr marL="285750" indent="-285750">
              <a:buFont typeface="Wingdings" panose="05000000000000000000" pitchFamily="2" charset="2"/>
              <a:buChar char="Ø"/>
            </a:pPr>
            <a:r>
              <a:rPr lang="en-GB" sz="2000" b="1" dirty="0">
                <a:solidFill>
                  <a:schemeClr val="accent6">
                    <a:lumMod val="50000"/>
                  </a:schemeClr>
                </a:solidFill>
                <a:latin typeface="Arial"/>
                <a:cs typeface="Arial"/>
              </a:rPr>
              <a:t>Guides (examples):</a:t>
            </a:r>
            <a:endParaRPr lang="en-US" sz="2000" b="1" dirty="0">
              <a:solidFill>
                <a:schemeClr val="accent6">
                  <a:lumMod val="50000"/>
                </a:schemeClr>
              </a:solidFill>
              <a:latin typeface="Arial"/>
              <a:cs typeface="Arial"/>
            </a:endParaRPr>
          </a:p>
          <a:p>
            <a:pPr marL="342900" indent="-342900">
              <a:buFont typeface="Arial" panose="020B0604020202020204" pitchFamily="34" charset="0"/>
              <a:buChar char="•"/>
            </a:pPr>
            <a:r>
              <a:rPr lang="en-US" sz="2000" dirty="0">
                <a:latin typeface="Arial"/>
                <a:cs typeface="Arial"/>
              </a:rPr>
              <a:t>Market Access</a:t>
            </a:r>
          </a:p>
          <a:p>
            <a:pPr marL="342900" indent="-342900">
              <a:buFont typeface="Arial" panose="020B0604020202020204" pitchFamily="34" charset="0"/>
              <a:buChar char="•"/>
            </a:pPr>
            <a:r>
              <a:rPr lang="en-US" sz="2000" dirty="0">
                <a:latin typeface="Arial"/>
                <a:cs typeface="Arial"/>
              </a:rPr>
              <a:t>Import Verification</a:t>
            </a:r>
          </a:p>
          <a:p>
            <a:pPr marL="342900" indent="-342900">
              <a:buFont typeface="Arial" panose="020B0604020202020204" pitchFamily="34" charset="0"/>
              <a:buChar char="•"/>
            </a:pPr>
            <a:r>
              <a:rPr lang="en-US" sz="2000" dirty="0">
                <a:latin typeface="Arial"/>
                <a:cs typeface="Arial"/>
              </a:rPr>
              <a:t>Export Certification</a:t>
            </a:r>
          </a:p>
          <a:p>
            <a:pPr marL="342900" indent="-342900">
              <a:buFont typeface="Arial" panose="020B0604020202020204" pitchFamily="34" charset="0"/>
              <a:buChar char="•"/>
            </a:pPr>
            <a:r>
              <a:rPr lang="en-US" sz="2000" dirty="0">
                <a:latin typeface="Arial"/>
                <a:cs typeface="Arial"/>
              </a:rPr>
              <a:t>Establishing a NPPO</a:t>
            </a:r>
          </a:p>
          <a:p>
            <a:pPr marL="342900" indent="-342900">
              <a:buFont typeface="Arial" panose="020B0604020202020204" pitchFamily="34" charset="0"/>
              <a:buChar char="•"/>
            </a:pPr>
            <a:r>
              <a:rPr lang="en-US" sz="2000" dirty="0">
                <a:latin typeface="Arial"/>
                <a:cs typeface="Arial"/>
              </a:rPr>
              <a:t>Surveillance</a:t>
            </a:r>
            <a:endParaRPr lang="en-US" dirty="0"/>
          </a:p>
          <a:p>
            <a:pPr marL="342900" indent="-342900">
              <a:buFont typeface="Arial" panose="020B0604020202020204" pitchFamily="34" charset="0"/>
              <a:buChar char="•"/>
            </a:pPr>
            <a:endParaRPr lang="en-US" sz="2000" dirty="0">
              <a:latin typeface="Arial"/>
              <a:cs typeface="Arial"/>
            </a:endParaRPr>
          </a:p>
          <a:p>
            <a:pPr marL="342900" indent="-342900">
              <a:buFont typeface="Arial" panose="020B0604020202020204" pitchFamily="34" charset="0"/>
              <a:buChar char="•"/>
            </a:pPr>
            <a:endParaRPr lang="en-US" sz="2000" dirty="0">
              <a:latin typeface="Arial"/>
              <a:cs typeface="Arial"/>
            </a:endParaRPr>
          </a:p>
          <a:p>
            <a:pPr marL="342900" indent="-342900">
              <a:buFont typeface="Arial" panose="020B0604020202020204" pitchFamily="34" charset="0"/>
              <a:buChar char="•"/>
            </a:pPr>
            <a:r>
              <a:rPr lang="en-US" sz="2000" dirty="0">
                <a:latin typeface="Arial"/>
                <a:cs typeface="Arial"/>
              </a:rPr>
              <a:t>Pest Status</a:t>
            </a:r>
            <a:endParaRPr lang="en-US" dirty="0">
              <a:cs typeface="Calibri"/>
            </a:endParaRPr>
          </a:p>
          <a:p>
            <a:pPr marL="342900" indent="-342900">
              <a:buFont typeface="Arial" panose="020B0604020202020204" pitchFamily="34" charset="0"/>
              <a:buChar char="•"/>
            </a:pPr>
            <a:r>
              <a:rPr lang="en-US" sz="2000" dirty="0">
                <a:latin typeface="Arial"/>
                <a:cs typeface="Arial"/>
              </a:rPr>
              <a:t>National Reporting Obligations</a:t>
            </a:r>
          </a:p>
          <a:p>
            <a:pPr marL="342900" indent="-342900">
              <a:buFont typeface="Arial" panose="020B0604020202020204" pitchFamily="34" charset="0"/>
              <a:buChar char="•"/>
            </a:pPr>
            <a:r>
              <a:rPr lang="en-US" sz="2000" dirty="0">
                <a:latin typeface="Arial"/>
                <a:cs typeface="Arial"/>
              </a:rPr>
              <a:t>Pest Risk Communication</a:t>
            </a:r>
          </a:p>
          <a:p>
            <a:pPr marL="342900" indent="-342900">
              <a:buFont typeface="Arial" panose="020B0604020202020204" pitchFamily="34" charset="0"/>
              <a:buChar char="•"/>
            </a:pPr>
            <a:r>
              <a:rPr lang="fr-FR" sz="2000" dirty="0">
                <a:latin typeface="Arial"/>
                <a:cs typeface="Arial"/>
              </a:rPr>
              <a:t>Pest Free Areas</a:t>
            </a:r>
            <a:endParaRPr lang="en-US" sz="2000" dirty="0">
              <a:latin typeface="Arial"/>
              <a:cs typeface="Arial"/>
            </a:endParaRPr>
          </a:p>
        </p:txBody>
      </p:sp>
      <p:sp>
        <p:nvSpPr>
          <p:cNvPr id="9" name="Freeform 8"/>
          <p:cNvSpPr/>
          <p:nvPr/>
        </p:nvSpPr>
        <p:spPr>
          <a:xfrm>
            <a:off x="8686800" y="2501882"/>
            <a:ext cx="3239122" cy="665814"/>
          </a:xfrm>
          <a:custGeom>
            <a:avLst/>
            <a:gdLst>
              <a:gd name="connsiteX0" fmla="*/ 0 w 4338430"/>
              <a:gd name="connsiteY0" fmla="*/ 0 h 570562"/>
              <a:gd name="connsiteX1" fmla="*/ 4053149 w 4338430"/>
              <a:gd name="connsiteY1" fmla="*/ 0 h 570562"/>
              <a:gd name="connsiteX2" fmla="*/ 4338430 w 4338430"/>
              <a:gd name="connsiteY2" fmla="*/ 285281 h 570562"/>
              <a:gd name="connsiteX3" fmla="*/ 4053149 w 4338430"/>
              <a:gd name="connsiteY3" fmla="*/ 570562 h 570562"/>
              <a:gd name="connsiteX4" fmla="*/ 0 w 4338430"/>
              <a:gd name="connsiteY4" fmla="*/ 570562 h 570562"/>
              <a:gd name="connsiteX5" fmla="*/ 0 w 4338430"/>
              <a:gd name="connsiteY5" fmla="*/ 0 h 5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8430" h="570562">
                <a:moveTo>
                  <a:pt x="4338430" y="570561"/>
                </a:moveTo>
                <a:lnTo>
                  <a:pt x="285281" y="570561"/>
                </a:lnTo>
                <a:lnTo>
                  <a:pt x="0" y="285281"/>
                </a:lnTo>
                <a:lnTo>
                  <a:pt x="285281" y="1"/>
                </a:lnTo>
                <a:lnTo>
                  <a:pt x="4338430" y="1"/>
                </a:lnTo>
                <a:lnTo>
                  <a:pt x="4338430" y="570561"/>
                </a:lnTo>
                <a:close/>
              </a:path>
            </a:pathLst>
          </a:custGeom>
          <a:solidFill>
            <a:schemeClr val="accent6">
              <a:lumMod val="20000"/>
              <a:lumOff val="8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shade val="80000"/>
              <a:hueOff val="0"/>
              <a:satOff val="0"/>
              <a:lumOff val="0"/>
              <a:alphaOff val="0"/>
            </a:schemeClr>
          </a:effectRef>
          <a:fontRef idx="minor">
            <a:schemeClr val="lt1"/>
          </a:fontRef>
        </p:style>
        <p:txBody>
          <a:bodyPr spcFirstLastPara="0" vert="horz" wrap="square" lIns="394242" tIns="68581" rIns="128016" bIns="68581" numCol="1" spcCol="1270" anchor="ctr" anchorCtr="0">
            <a:noAutofit/>
          </a:bodyPr>
          <a:lstStyle/>
          <a:p>
            <a:pPr lvl="0" algn="ctr" defTabSz="800100">
              <a:lnSpc>
                <a:spcPct val="90000"/>
              </a:lnSpc>
              <a:spcBef>
                <a:spcPct val="0"/>
              </a:spcBef>
              <a:spcAft>
                <a:spcPct val="35000"/>
              </a:spcAft>
            </a:pPr>
            <a:r>
              <a:rPr lang="en-US" sz="2000" b="1">
                <a:solidFill>
                  <a:schemeClr val="tx1"/>
                </a:solidFill>
                <a:latin typeface="Arial" panose="020B0604020202020204" pitchFamily="34" charset="0"/>
                <a:cs typeface="Arial" panose="020B0604020202020204" pitchFamily="34" charset="0"/>
              </a:rPr>
              <a:t>21</a:t>
            </a:r>
            <a:r>
              <a:rPr lang="en-US" sz="2000" b="1" kern="1200">
                <a:solidFill>
                  <a:schemeClr val="tx1"/>
                </a:solidFill>
                <a:latin typeface="Arial" panose="020B0604020202020204" pitchFamily="34" charset="0"/>
                <a:cs typeface="Arial" panose="020B0604020202020204" pitchFamily="34" charset="0"/>
              </a:rPr>
              <a:t> Guides</a:t>
            </a:r>
            <a:endParaRPr lang="en-GB" sz="2000" b="1" kern="1200">
              <a:solidFill>
                <a:schemeClr val="tx1"/>
              </a:solidFill>
              <a:latin typeface="Arial" panose="020B0604020202020204" pitchFamily="34" charset="0"/>
              <a:cs typeface="Arial" panose="020B0604020202020204" pitchFamily="34" charset="0"/>
            </a:endParaRPr>
          </a:p>
        </p:txBody>
      </p:sp>
      <p:sp>
        <p:nvSpPr>
          <p:cNvPr id="10" name="Freeform 9"/>
          <p:cNvSpPr/>
          <p:nvPr/>
        </p:nvSpPr>
        <p:spPr>
          <a:xfrm>
            <a:off x="8690263" y="3631741"/>
            <a:ext cx="3240232" cy="660069"/>
          </a:xfrm>
          <a:custGeom>
            <a:avLst/>
            <a:gdLst>
              <a:gd name="connsiteX0" fmla="*/ 0 w 4338430"/>
              <a:gd name="connsiteY0" fmla="*/ 0 h 690409"/>
              <a:gd name="connsiteX1" fmla="*/ 3993226 w 4338430"/>
              <a:gd name="connsiteY1" fmla="*/ 0 h 690409"/>
              <a:gd name="connsiteX2" fmla="*/ 4338430 w 4338430"/>
              <a:gd name="connsiteY2" fmla="*/ 345205 h 690409"/>
              <a:gd name="connsiteX3" fmla="*/ 3993226 w 4338430"/>
              <a:gd name="connsiteY3" fmla="*/ 690409 h 690409"/>
              <a:gd name="connsiteX4" fmla="*/ 0 w 4338430"/>
              <a:gd name="connsiteY4" fmla="*/ 690409 h 690409"/>
              <a:gd name="connsiteX5" fmla="*/ 0 w 4338430"/>
              <a:gd name="connsiteY5" fmla="*/ 0 h 69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8430" h="690409">
                <a:moveTo>
                  <a:pt x="4338430" y="690408"/>
                </a:moveTo>
                <a:lnTo>
                  <a:pt x="345204" y="690408"/>
                </a:lnTo>
                <a:lnTo>
                  <a:pt x="0" y="345204"/>
                </a:lnTo>
                <a:lnTo>
                  <a:pt x="345204" y="1"/>
                </a:lnTo>
                <a:lnTo>
                  <a:pt x="4338430" y="1"/>
                </a:lnTo>
                <a:lnTo>
                  <a:pt x="4338430" y="690408"/>
                </a:lnTo>
                <a:close/>
              </a:path>
            </a:pathLst>
          </a:custGeom>
          <a:solidFill>
            <a:schemeClr val="accent6">
              <a:lumMod val="20000"/>
              <a:lumOff val="8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shade val="80000"/>
              <a:hueOff val="0"/>
              <a:satOff val="0"/>
              <a:lumOff val="6364"/>
              <a:alphaOff val="0"/>
            </a:schemeClr>
          </a:effectRef>
          <a:fontRef idx="minor">
            <a:schemeClr val="lt1"/>
          </a:fontRef>
        </p:style>
        <p:txBody>
          <a:bodyPr spcFirstLastPara="0" vert="horz" wrap="square" lIns="424204" tIns="68581" rIns="128016" bIns="68580" numCol="1" spcCol="1270" anchor="ctr" anchorCtr="0">
            <a:noAutofit/>
          </a:bodyPr>
          <a:lstStyle/>
          <a:p>
            <a:pPr algn="ctr" defTabSz="800100">
              <a:lnSpc>
                <a:spcPct val="90000"/>
              </a:lnSpc>
              <a:spcBef>
                <a:spcPct val="0"/>
              </a:spcBef>
              <a:spcAft>
                <a:spcPct val="35000"/>
              </a:spcAft>
            </a:pPr>
            <a:r>
              <a:rPr lang="en-US" sz="2000" b="1" dirty="0">
                <a:solidFill>
                  <a:schemeClr val="tx1"/>
                </a:solidFill>
                <a:latin typeface="Arial"/>
                <a:cs typeface="Arial"/>
              </a:rPr>
              <a:t>    5 Training materials</a:t>
            </a:r>
            <a:endParaRPr lang="en-US" sz="1600" b="1" kern="1200" dirty="0">
              <a:solidFill>
                <a:schemeClr val="tx1"/>
              </a:solidFill>
              <a:latin typeface="Arial"/>
              <a:cs typeface="Aria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8026" y="3567546"/>
            <a:ext cx="604431" cy="666895"/>
          </a:xfrm>
          <a:prstGeom prst="rect">
            <a:avLst/>
          </a:prstGeom>
        </p:spPr>
      </p:pic>
      <p:sp>
        <p:nvSpPr>
          <p:cNvPr id="14" name="Rectangle 13"/>
          <p:cNvSpPr/>
          <p:nvPr/>
        </p:nvSpPr>
        <p:spPr>
          <a:xfrm>
            <a:off x="718282" y="4097651"/>
            <a:ext cx="7852306" cy="2246769"/>
          </a:xfrm>
          <a:prstGeom prst="rect">
            <a:avLst/>
          </a:prstGeom>
          <a:ln>
            <a:solidFill>
              <a:schemeClr val="accent6">
                <a:lumMod val="50000"/>
              </a:schemeClr>
            </a:solidFill>
          </a:ln>
        </p:spPr>
        <p:txBody>
          <a:bodyPr wrap="square" lIns="91440" tIns="45720" rIns="91440" bIns="45720" numCol="2" anchor="t">
            <a:spAutoFit/>
          </a:bodyPr>
          <a:lstStyle/>
          <a:p>
            <a:pPr marL="285750" indent="-285750">
              <a:buFont typeface="Wingdings" panose="05000000000000000000" pitchFamily="2" charset="2"/>
              <a:buChar char="Ø"/>
            </a:pPr>
            <a:r>
              <a:rPr lang="en-GB" sz="2000" b="1" dirty="0">
                <a:solidFill>
                  <a:schemeClr val="accent6">
                    <a:lumMod val="50000"/>
                  </a:schemeClr>
                </a:solidFill>
                <a:latin typeface="Arial"/>
                <a:cs typeface="Arial"/>
              </a:rPr>
              <a:t>Training materials (examples):</a:t>
            </a:r>
            <a:endParaRPr lang="en-US" sz="2000" b="1" dirty="0">
              <a:solidFill>
                <a:schemeClr val="accent6">
                  <a:lumMod val="50000"/>
                </a:schemeClr>
              </a:solidFill>
              <a:latin typeface="Arial"/>
              <a:cs typeface="Arial"/>
            </a:endParaRPr>
          </a:p>
          <a:p>
            <a:pPr marL="342900" indent="-342900">
              <a:buFont typeface="Arial" panose="020B0604020202020204" pitchFamily="34" charset="0"/>
              <a:buChar char="•"/>
            </a:pPr>
            <a:r>
              <a:rPr lang="en-US" sz="2000" dirty="0">
                <a:latin typeface="Arial"/>
                <a:cs typeface="Arial"/>
              </a:rPr>
              <a:t>e-learning course “Introduction to the International Plant Protection Convention”</a:t>
            </a:r>
          </a:p>
          <a:p>
            <a:pPr marL="342900" indent="-342900">
              <a:buFont typeface="Arial" panose="020B0604020202020204" pitchFamily="34" charset="0"/>
              <a:buChar char="•"/>
            </a:pPr>
            <a:r>
              <a:rPr lang="en-US" sz="2000" dirty="0">
                <a:latin typeface="Arial"/>
                <a:cs typeface="Arial"/>
              </a:rPr>
              <a:t>e-learning course “Pest Risk Analysis”</a:t>
            </a:r>
          </a:p>
          <a:p>
            <a:pPr marL="342900" indent="-34290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a:cs typeface="Arial"/>
            </a:endParaRPr>
          </a:p>
          <a:p>
            <a:pPr marL="342900" indent="-342900">
              <a:buFont typeface="Arial" panose="020B0604020202020204" pitchFamily="34" charset="0"/>
              <a:buChar char="•"/>
            </a:pPr>
            <a:r>
              <a:rPr lang="en-US" sz="2000" dirty="0">
                <a:latin typeface="Arial"/>
                <a:cs typeface="Arial"/>
              </a:rPr>
              <a:t>e-learning course “National Reporting Obligations”</a:t>
            </a:r>
          </a:p>
          <a:p>
            <a:pPr marL="342900" indent="-342900">
              <a:buFont typeface="Arial" panose="020B0604020202020204" pitchFamily="34" charset="0"/>
              <a:buChar char="•"/>
            </a:pPr>
            <a:r>
              <a:rPr lang="en-US" sz="2000" dirty="0">
                <a:latin typeface="Arial"/>
                <a:cs typeface="Arial"/>
              </a:rPr>
              <a:t>Training kit: Pest Risk Analysis</a:t>
            </a:r>
          </a:p>
        </p:txBody>
      </p:sp>
      <p:sp>
        <p:nvSpPr>
          <p:cNvPr id="12" name="Freeform 8">
            <a:extLst>
              <a:ext uri="{FF2B5EF4-FFF2-40B4-BE49-F238E27FC236}">
                <a16:creationId xmlns:a16="http://schemas.microsoft.com/office/drawing/2014/main" xmlns="" id="{7E9C8F53-98E3-44BE-8BE6-5D5810D45176}"/>
              </a:ext>
            </a:extLst>
          </p:cNvPr>
          <p:cNvSpPr/>
          <p:nvPr/>
        </p:nvSpPr>
        <p:spPr>
          <a:xfrm>
            <a:off x="8694167" y="4731533"/>
            <a:ext cx="3238216" cy="726427"/>
          </a:xfrm>
          <a:custGeom>
            <a:avLst/>
            <a:gdLst>
              <a:gd name="connsiteX0" fmla="*/ 0 w 4338430"/>
              <a:gd name="connsiteY0" fmla="*/ 0 h 570562"/>
              <a:gd name="connsiteX1" fmla="*/ 4053149 w 4338430"/>
              <a:gd name="connsiteY1" fmla="*/ 0 h 570562"/>
              <a:gd name="connsiteX2" fmla="*/ 4338430 w 4338430"/>
              <a:gd name="connsiteY2" fmla="*/ 285281 h 570562"/>
              <a:gd name="connsiteX3" fmla="*/ 4053149 w 4338430"/>
              <a:gd name="connsiteY3" fmla="*/ 570562 h 570562"/>
              <a:gd name="connsiteX4" fmla="*/ 0 w 4338430"/>
              <a:gd name="connsiteY4" fmla="*/ 570562 h 570562"/>
              <a:gd name="connsiteX5" fmla="*/ 0 w 4338430"/>
              <a:gd name="connsiteY5" fmla="*/ 0 h 5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8430" h="570562">
                <a:moveTo>
                  <a:pt x="4338430" y="570561"/>
                </a:moveTo>
                <a:lnTo>
                  <a:pt x="285281" y="570561"/>
                </a:lnTo>
                <a:lnTo>
                  <a:pt x="0" y="285281"/>
                </a:lnTo>
                <a:lnTo>
                  <a:pt x="285281" y="1"/>
                </a:lnTo>
                <a:lnTo>
                  <a:pt x="4338430" y="1"/>
                </a:lnTo>
                <a:lnTo>
                  <a:pt x="4338430" y="570561"/>
                </a:lnTo>
                <a:close/>
              </a:path>
            </a:pathLst>
          </a:custGeom>
          <a:solidFill>
            <a:schemeClr val="accent6">
              <a:lumMod val="20000"/>
              <a:lumOff val="8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shade val="80000"/>
              <a:hueOff val="0"/>
              <a:satOff val="0"/>
              <a:lumOff val="0"/>
              <a:alphaOff val="0"/>
            </a:schemeClr>
          </a:effectRef>
          <a:fontRef idx="minor">
            <a:schemeClr val="lt1"/>
          </a:fontRef>
        </p:style>
        <p:txBody>
          <a:bodyPr spcFirstLastPara="0" vert="horz" wrap="square" lIns="394242" tIns="68581" rIns="128016" bIns="68581" numCol="1" spcCol="1270" anchor="ctr" anchorCtr="0">
            <a:noAutofit/>
          </a:bodyPr>
          <a:lstStyle/>
          <a:p>
            <a:pPr algn="ctr" defTabSz="800100">
              <a:lnSpc>
                <a:spcPct val="90000"/>
              </a:lnSpc>
              <a:spcBef>
                <a:spcPct val="0"/>
              </a:spcBef>
              <a:spcAft>
                <a:spcPct val="35000"/>
              </a:spcAft>
            </a:pPr>
            <a:endParaRPr lang="en-US" sz="2000" b="1" kern="1200" dirty="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912181" y="4827931"/>
            <a:ext cx="542705" cy="570562"/>
          </a:xfrm>
          <a:prstGeom prst="ellipse">
            <a:avLst/>
          </a:prstGeom>
          <a:blipFill>
            <a:blip r:embed="rId3"/>
            <a:srcRect/>
            <a:stretch>
              <a:fillRect l="-13000" r="-13000"/>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3172"/>
              <a:alphaOff val="0"/>
            </a:schemeClr>
          </a:effectRef>
          <a:fontRef idx="minor">
            <a:schemeClr val="lt1">
              <a:hueOff val="0"/>
              <a:satOff val="0"/>
              <a:lumOff val="0"/>
              <a:alphaOff val="0"/>
            </a:schemeClr>
          </a:fontRef>
        </p:style>
      </p:sp>
      <p:sp>
        <p:nvSpPr>
          <p:cNvPr id="3" name="Oval 2">
            <a:extLst>
              <a:ext uri="{FF2B5EF4-FFF2-40B4-BE49-F238E27FC236}">
                <a16:creationId xmlns:a16="http://schemas.microsoft.com/office/drawing/2014/main" xmlns="" id="{D9B9EFD1-39F9-456E-8E76-2D7D531225C4}"/>
              </a:ext>
            </a:extLst>
          </p:cNvPr>
          <p:cNvSpPr/>
          <p:nvPr/>
        </p:nvSpPr>
        <p:spPr>
          <a:xfrm>
            <a:off x="8883348" y="2549481"/>
            <a:ext cx="570562" cy="570562"/>
          </a:xfrm>
          <a:prstGeom prst="ellipse">
            <a:avLst/>
          </a:prstGeom>
          <a:blipFill>
            <a:blip r:embed="rId4"/>
            <a:srcRect/>
            <a:stretch>
              <a:fillRect l="-10000" r="-10000"/>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
        <p:nvSpPr>
          <p:cNvPr id="2" name="TextBox 1">
            <a:extLst>
              <a:ext uri="{FF2B5EF4-FFF2-40B4-BE49-F238E27FC236}">
                <a16:creationId xmlns:a16="http://schemas.microsoft.com/office/drawing/2014/main" xmlns="" id="{C9EE4462-651B-459C-955C-5C03A69FC6FF}"/>
              </a:ext>
            </a:extLst>
          </p:cNvPr>
          <p:cNvSpPr txBox="1"/>
          <p:nvPr/>
        </p:nvSpPr>
        <p:spPr>
          <a:xfrm>
            <a:off x="9001991" y="4776355"/>
            <a:ext cx="2994312" cy="661720"/>
          </a:xfrm>
          <a:prstGeom prst="rect">
            <a:avLst/>
          </a:prstGeom>
          <a:noFill/>
        </p:spPr>
        <p:txBody>
          <a:bodyPr rot="0" spcFirstLastPara="0" vertOverflow="overflow" horzOverflow="overflow" vert="horz" wrap="square" lIns="540000" tIns="0" rIns="360000" bIns="45720" numCol="1" spcCol="0" rtlCol="0" fromWordArt="0" anchor="t" anchorCtr="0" forceAA="0" compatLnSpc="1">
            <a:prstTxWarp prst="textNoShape">
              <a:avLst/>
            </a:prstTxWarp>
            <a:spAutoFit/>
          </a:bodyPr>
          <a:lstStyle/>
          <a:p>
            <a:r>
              <a:rPr lang="en-US" sz="2000" b="1" dirty="0">
                <a:latin typeface="Arial"/>
                <a:cs typeface="Arial"/>
              </a:rPr>
              <a:t>19 Phytosanitary</a:t>
            </a:r>
            <a:endParaRPr lang="en-US" sz="2000" dirty="0">
              <a:latin typeface="Calibri" panose="020F0502020204030204"/>
              <a:cs typeface="Calibri"/>
            </a:endParaRPr>
          </a:p>
          <a:p>
            <a:pPr algn="ctr"/>
            <a:r>
              <a:rPr lang="en-US" sz="2000" b="1" dirty="0">
                <a:latin typeface="Arial"/>
                <a:cs typeface="Arial"/>
              </a:rPr>
              <a:t>System</a:t>
            </a:r>
            <a:endParaRPr lang="en-US" sz="2000" dirty="0">
              <a:cs typeface="Calibri"/>
            </a:endParaRPr>
          </a:p>
        </p:txBody>
      </p:sp>
    </p:spTree>
    <p:extLst>
      <p:ext uri="{BB962C8B-B14F-4D97-AF65-F5344CB8AC3E}">
        <p14:creationId xmlns:p14="http://schemas.microsoft.com/office/powerpoint/2010/main" val="180758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1580" y="1287157"/>
            <a:ext cx="10451066" cy="523220"/>
          </a:xfrm>
          <a:prstGeom prst="rect">
            <a:avLst/>
          </a:prstGeom>
          <a:noFill/>
        </p:spPr>
        <p:txBody>
          <a:bodyPr wrap="square" lIns="91440" tIns="45720" rIns="91440" bIns="45720" rtlCol="0" anchor="t">
            <a:spAutoFit/>
          </a:bodyPr>
          <a:lstStyle/>
          <a:p>
            <a:r>
              <a:rPr lang="en-US" sz="2800" b="1" dirty="0" err="1">
                <a:solidFill>
                  <a:srgbClr val="00825F"/>
                </a:solidFill>
                <a:latin typeface="Arial"/>
                <a:cs typeface="Arial"/>
              </a:rPr>
              <a:t>Exemples</a:t>
            </a:r>
            <a:r>
              <a:rPr lang="en-US" sz="2800" b="1" dirty="0">
                <a:solidFill>
                  <a:srgbClr val="00825F"/>
                </a:solidFill>
                <a:latin typeface="Arial"/>
                <a:cs typeface="Arial"/>
              </a:rPr>
              <a:t> 2. Phytosanitary System</a:t>
            </a:r>
          </a:p>
        </p:txBody>
      </p:sp>
      <p:graphicFrame>
        <p:nvGraphicFramePr>
          <p:cNvPr id="2" name="Table 5">
            <a:extLst>
              <a:ext uri="{FF2B5EF4-FFF2-40B4-BE49-F238E27FC236}">
                <a16:creationId xmlns:a16="http://schemas.microsoft.com/office/drawing/2014/main" xmlns="" id="{74FA151E-EFD3-4216-9C00-ADF7979F5307}"/>
              </a:ext>
            </a:extLst>
          </p:cNvPr>
          <p:cNvGraphicFramePr>
            <a:graphicFrameLocks noGrp="1"/>
          </p:cNvGraphicFramePr>
          <p:nvPr>
            <p:extLst>
              <p:ext uri="{D42A27DB-BD31-4B8C-83A1-F6EECF244321}">
                <p14:modId xmlns:p14="http://schemas.microsoft.com/office/powerpoint/2010/main" val="4169756626"/>
              </p:ext>
            </p:extLst>
          </p:nvPr>
        </p:nvGraphicFramePr>
        <p:xfrm>
          <a:off x="466344" y="2845672"/>
          <a:ext cx="8194427" cy="3039698"/>
        </p:xfrm>
        <a:graphic>
          <a:graphicData uri="http://schemas.openxmlformats.org/drawingml/2006/table">
            <a:tbl>
              <a:tblPr firstRow="1" bandRow="1">
                <a:tableStyleId>{0505E3EF-67EA-436B-97B2-0124C06EBD24}</a:tableStyleId>
              </a:tblPr>
              <a:tblGrid>
                <a:gridCol w="2195453">
                  <a:extLst>
                    <a:ext uri="{9D8B030D-6E8A-4147-A177-3AD203B41FA5}">
                      <a16:colId xmlns:a16="http://schemas.microsoft.com/office/drawing/2014/main" xmlns="" val="3944472789"/>
                    </a:ext>
                  </a:extLst>
                </a:gridCol>
                <a:gridCol w="2012494">
                  <a:extLst>
                    <a:ext uri="{9D8B030D-6E8A-4147-A177-3AD203B41FA5}">
                      <a16:colId xmlns:a16="http://schemas.microsoft.com/office/drawing/2014/main" xmlns="" val="3275636785"/>
                    </a:ext>
                  </a:extLst>
                </a:gridCol>
                <a:gridCol w="2012498">
                  <a:extLst>
                    <a:ext uri="{9D8B030D-6E8A-4147-A177-3AD203B41FA5}">
                      <a16:colId xmlns:a16="http://schemas.microsoft.com/office/drawing/2014/main" xmlns="" val="2322576619"/>
                    </a:ext>
                  </a:extLst>
                </a:gridCol>
                <a:gridCol w="1973982">
                  <a:extLst>
                    <a:ext uri="{9D8B030D-6E8A-4147-A177-3AD203B41FA5}">
                      <a16:colId xmlns:a16="http://schemas.microsoft.com/office/drawing/2014/main" xmlns="" val="4101210028"/>
                    </a:ext>
                  </a:extLst>
                </a:gridCol>
              </a:tblGrid>
              <a:tr h="687658">
                <a:tc>
                  <a:txBody>
                    <a:bodyPr/>
                    <a:lstStyle/>
                    <a:p>
                      <a:pPr lvl="0" algn="l">
                        <a:lnSpc>
                          <a:spcPct val="100000"/>
                        </a:lnSpc>
                        <a:spcBef>
                          <a:spcPts val="0"/>
                        </a:spcBef>
                        <a:spcAft>
                          <a:spcPts val="0"/>
                        </a:spcAft>
                        <a:buNone/>
                      </a:pPr>
                      <a:r>
                        <a:rPr lang="en-US" sz="1600" b="0" u="none" dirty="0"/>
                        <a:t>Eradication</a:t>
                      </a:r>
                    </a:p>
                  </a:txBody>
                  <a:tcPr/>
                </a:tc>
                <a:tc>
                  <a:txBody>
                    <a:bodyPr/>
                    <a:lstStyle/>
                    <a:p>
                      <a:pPr lvl="0" algn="l">
                        <a:lnSpc>
                          <a:spcPct val="100000"/>
                        </a:lnSpc>
                        <a:spcBef>
                          <a:spcPts val="0"/>
                        </a:spcBef>
                        <a:spcAft>
                          <a:spcPts val="0"/>
                        </a:spcAft>
                        <a:buNone/>
                      </a:pPr>
                      <a:r>
                        <a:rPr lang="en-US" sz="1600" b="0" u="none" strike="noStrike" noProof="0" dirty="0"/>
                        <a:t>Phytosanitary Export Certification System</a:t>
                      </a:r>
                    </a:p>
                  </a:txBody>
                  <a:tcPr/>
                </a:tc>
                <a:tc>
                  <a:txBody>
                    <a:bodyPr/>
                    <a:lstStyle/>
                    <a:p>
                      <a:pPr lvl="0" algn="l">
                        <a:lnSpc>
                          <a:spcPct val="100000"/>
                        </a:lnSpc>
                        <a:spcBef>
                          <a:spcPts val="0"/>
                        </a:spcBef>
                        <a:spcAft>
                          <a:spcPts val="0"/>
                        </a:spcAft>
                        <a:buNone/>
                      </a:pPr>
                      <a:r>
                        <a:rPr lang="en-US" sz="1600" b="0" u="none" strike="noStrike" noProof="0" dirty="0"/>
                        <a:t>Systems Approach</a:t>
                      </a:r>
                    </a:p>
                  </a:txBody>
                  <a:tcPr/>
                </a:tc>
                <a:tc>
                  <a:txBody>
                    <a:bodyPr/>
                    <a:lstStyle/>
                    <a:p>
                      <a:pPr lvl="0" algn="l">
                        <a:lnSpc>
                          <a:spcPct val="100000"/>
                        </a:lnSpc>
                        <a:spcBef>
                          <a:spcPts val="0"/>
                        </a:spcBef>
                        <a:spcAft>
                          <a:spcPts val="0"/>
                        </a:spcAft>
                        <a:buNone/>
                      </a:pPr>
                      <a:r>
                        <a:rPr lang="en-US" sz="1600" b="0" u="none" strike="noStrike" noProof="0" dirty="0"/>
                        <a:t>NPPO Establishment and Operation</a:t>
                      </a:r>
                    </a:p>
                  </a:txBody>
                  <a:tcPr/>
                </a:tc>
                <a:extLst>
                  <a:ext uri="{0D108BD9-81ED-4DB2-BD59-A6C34878D82A}">
                    <a16:rowId xmlns:a16="http://schemas.microsoft.com/office/drawing/2014/main" xmlns="" val="3801689495"/>
                  </a:ext>
                </a:extLst>
              </a:tr>
              <a:tr h="370840">
                <a:tc>
                  <a:txBody>
                    <a:bodyPr/>
                    <a:lstStyle/>
                    <a:p>
                      <a:pPr lvl="0" algn="l">
                        <a:lnSpc>
                          <a:spcPct val="100000"/>
                        </a:lnSpc>
                        <a:spcBef>
                          <a:spcPts val="0"/>
                        </a:spcBef>
                        <a:spcAft>
                          <a:spcPts val="0"/>
                        </a:spcAft>
                        <a:buNone/>
                      </a:pPr>
                      <a:r>
                        <a:rPr lang="en-US" sz="1600" b="0" u="none" strike="noStrike" noProof="0" dirty="0"/>
                        <a:t>Phytosanitary </a:t>
                      </a:r>
                      <a:endParaRPr lang="en-US" dirty="0"/>
                    </a:p>
                    <a:p>
                      <a:pPr lvl="0" algn="l">
                        <a:lnSpc>
                          <a:spcPct val="100000"/>
                        </a:lnSpc>
                        <a:spcBef>
                          <a:spcPts val="0"/>
                        </a:spcBef>
                        <a:spcAft>
                          <a:spcPts val="0"/>
                        </a:spcAft>
                        <a:buNone/>
                      </a:pPr>
                      <a:r>
                        <a:rPr lang="en-US" sz="1600" b="0" u="none" strike="noStrike" noProof="0" dirty="0"/>
                        <a:t>Treatments</a:t>
                      </a:r>
                    </a:p>
                  </a:txBody>
                  <a:tcPr/>
                </a:tc>
                <a:tc>
                  <a:txBody>
                    <a:bodyPr/>
                    <a:lstStyle/>
                    <a:p>
                      <a:pPr lvl="0">
                        <a:buNone/>
                      </a:pPr>
                      <a:r>
                        <a:rPr lang="en-US" sz="1600" b="0" u="none" strike="noStrike" noProof="0" dirty="0"/>
                        <a:t>Surveillance</a:t>
                      </a:r>
                      <a:endParaRPr lang="en-US" sz="1600" b="0" u="none" dirty="0"/>
                    </a:p>
                  </a:txBody>
                  <a:tcPr/>
                </a:tc>
                <a:tc>
                  <a:txBody>
                    <a:bodyPr/>
                    <a:lstStyle/>
                    <a:p>
                      <a:pPr lvl="0">
                        <a:buNone/>
                      </a:pPr>
                      <a:r>
                        <a:rPr lang="en-US" sz="1600" b="0" u="none" strike="noStrike" noProof="0" dirty="0"/>
                        <a:t>Pest reporting</a:t>
                      </a:r>
                      <a:endParaRPr lang="en-US" sz="1600" b="0" u="none" dirty="0"/>
                    </a:p>
                  </a:txBody>
                  <a:tcPr/>
                </a:tc>
                <a:tc>
                  <a:txBody>
                    <a:bodyPr/>
                    <a:lstStyle/>
                    <a:p>
                      <a:pPr lvl="0">
                        <a:buNone/>
                      </a:pPr>
                      <a:r>
                        <a:rPr lang="en-US" sz="1600" b="0" u="none" strike="noStrike" noProof="0" dirty="0"/>
                        <a:t>ISPM 15 </a:t>
                      </a:r>
                      <a:endParaRPr lang="en-US" sz="1600" b="0" u="none" dirty="0"/>
                    </a:p>
                    <a:p>
                      <a:pPr lvl="0">
                        <a:buNone/>
                      </a:pPr>
                      <a:r>
                        <a:rPr lang="en-US" sz="1600" b="0" u="none" strike="noStrike" noProof="0" dirty="0"/>
                        <a:t>Implementation</a:t>
                      </a:r>
                      <a:endParaRPr lang="en-US" sz="1600" b="0" u="none" dirty="0"/>
                    </a:p>
                  </a:txBody>
                  <a:tcPr/>
                </a:tc>
                <a:extLst>
                  <a:ext uri="{0D108BD9-81ED-4DB2-BD59-A6C34878D82A}">
                    <a16:rowId xmlns:a16="http://schemas.microsoft.com/office/drawing/2014/main" xmlns="" val="1397010282"/>
                  </a:ext>
                </a:extLst>
              </a:tr>
              <a:tr h="370840">
                <a:tc>
                  <a:txBody>
                    <a:bodyPr/>
                    <a:lstStyle/>
                    <a:p>
                      <a:pPr lvl="0">
                        <a:buNone/>
                      </a:pPr>
                      <a:r>
                        <a:rPr lang="en-US" sz="1600" b="0" u="none" strike="noStrike" noProof="0" dirty="0"/>
                        <a:t>Pest Risk Analysis</a:t>
                      </a:r>
                      <a:endParaRPr lang="en-US" sz="1600" b="0" u="none" dirty="0"/>
                    </a:p>
                  </a:txBody>
                  <a:tcPr/>
                </a:tc>
                <a:tc>
                  <a:txBody>
                    <a:bodyPr/>
                    <a:lstStyle/>
                    <a:p>
                      <a:pPr lvl="0">
                        <a:buNone/>
                      </a:pPr>
                      <a:r>
                        <a:rPr lang="en-US" sz="1600" b="0" u="none" strike="noStrike" noProof="0" dirty="0"/>
                        <a:t>Inspection</a:t>
                      </a:r>
                      <a:endParaRPr lang="en-US" sz="1600" b="0" u="none" dirty="0"/>
                    </a:p>
                  </a:txBody>
                  <a:tcPr/>
                </a:tc>
                <a:tc>
                  <a:txBody>
                    <a:bodyPr/>
                    <a:lstStyle/>
                    <a:p>
                      <a:pPr lvl="0">
                        <a:buNone/>
                      </a:pPr>
                      <a:r>
                        <a:rPr lang="en-US" sz="1600" b="0" u="none" strike="noStrike" noProof="0" dirty="0"/>
                        <a:t>Diagnostics</a:t>
                      </a:r>
                      <a:endParaRPr lang="en-US" sz="1600" b="0" u="none" dirty="0"/>
                    </a:p>
                  </a:txBody>
                  <a:tcPr/>
                </a:tc>
                <a:tc>
                  <a:txBody>
                    <a:bodyPr/>
                    <a:lstStyle/>
                    <a:p>
                      <a:pPr lvl="0">
                        <a:buNone/>
                      </a:pPr>
                      <a:r>
                        <a:rPr lang="en-US" sz="1600" b="0" u="none" strike="noStrike" noProof="0" dirty="0"/>
                        <a:t>Contingency plans</a:t>
                      </a:r>
                      <a:endParaRPr lang="en-US" sz="1600" b="0" u="none" dirty="0"/>
                    </a:p>
                  </a:txBody>
                  <a:tcPr/>
                </a:tc>
                <a:extLst>
                  <a:ext uri="{0D108BD9-81ED-4DB2-BD59-A6C34878D82A}">
                    <a16:rowId xmlns:a16="http://schemas.microsoft.com/office/drawing/2014/main" xmlns="" val="1639884090"/>
                  </a:ext>
                </a:extLst>
              </a:tr>
              <a:tr h="370840">
                <a:tc>
                  <a:txBody>
                    <a:bodyPr/>
                    <a:lstStyle/>
                    <a:p>
                      <a:pPr lvl="0">
                        <a:buNone/>
                      </a:pPr>
                      <a:r>
                        <a:rPr lang="en-US" sz="1600" b="0" u="none" strike="noStrike" noProof="0" dirty="0"/>
                        <a:t>Pest free areas &amp; Areas of low pest prevalence</a:t>
                      </a:r>
                      <a:endParaRPr lang="en-US" sz="1600" b="0" u="none" dirty="0"/>
                    </a:p>
                  </a:txBody>
                  <a:tcPr/>
                </a:tc>
                <a:tc>
                  <a:txBody>
                    <a:bodyPr/>
                    <a:lstStyle/>
                    <a:p>
                      <a:pPr lvl="0">
                        <a:buNone/>
                      </a:pPr>
                      <a:r>
                        <a:rPr lang="en-US" sz="1600" b="0" u="none" strike="noStrike" noProof="0" dirty="0"/>
                        <a:t>E-Commerce</a:t>
                      </a:r>
                      <a:endParaRPr lang="en-US" sz="1600" b="0" u="none" dirty="0"/>
                    </a:p>
                  </a:txBody>
                  <a:tcPr/>
                </a:tc>
                <a:tc>
                  <a:txBody>
                    <a:bodyPr/>
                    <a:lstStyle/>
                    <a:p>
                      <a:pPr lvl="0">
                        <a:buNone/>
                      </a:pPr>
                      <a:r>
                        <a:rPr lang="en-US" sz="1600" b="0" u="none" strike="noStrike" noProof="0" dirty="0"/>
                        <a:t>Phytosanitary Import</a:t>
                      </a:r>
                      <a:endParaRPr lang="en-US" sz="1600" b="0" u="none" dirty="0"/>
                    </a:p>
                    <a:p>
                      <a:pPr lvl="0">
                        <a:buNone/>
                      </a:pPr>
                      <a:r>
                        <a:rPr lang="en-US" sz="1600" b="0" u="none" strike="noStrike" noProof="0" dirty="0"/>
                        <a:t>Regulatory System</a:t>
                      </a:r>
                      <a:endParaRPr lang="en-US" sz="1600" b="0" u="none" dirty="0"/>
                    </a:p>
                  </a:txBody>
                  <a:tcPr/>
                </a:tc>
                <a:tc>
                  <a:txBody>
                    <a:bodyPr/>
                    <a:lstStyle/>
                    <a:p>
                      <a:pPr lvl="0">
                        <a:buNone/>
                      </a:pPr>
                      <a:r>
                        <a:rPr lang="en-US" sz="1600" b="0" u="none" strike="noStrike" noProof="0" dirty="0"/>
                        <a:t>Phytosanitary </a:t>
                      </a:r>
                      <a:endParaRPr lang="en-US" sz="1600" b="0" u="none" dirty="0"/>
                    </a:p>
                    <a:p>
                      <a:pPr lvl="0">
                        <a:buNone/>
                      </a:pPr>
                      <a:r>
                        <a:rPr lang="en-US" sz="1600" b="0" u="none" strike="noStrike" noProof="0" dirty="0"/>
                        <a:t>Legislation</a:t>
                      </a:r>
                      <a:endParaRPr lang="en-US" sz="1600" b="0" u="none" dirty="0"/>
                    </a:p>
                  </a:txBody>
                  <a:tcPr/>
                </a:tc>
                <a:extLst>
                  <a:ext uri="{0D108BD9-81ED-4DB2-BD59-A6C34878D82A}">
                    <a16:rowId xmlns:a16="http://schemas.microsoft.com/office/drawing/2014/main" xmlns="" val="534834239"/>
                  </a:ext>
                </a:extLst>
              </a:tr>
              <a:tr h="370840">
                <a:tc>
                  <a:txBody>
                    <a:bodyPr/>
                    <a:lstStyle/>
                    <a:p>
                      <a:pPr lvl="0">
                        <a:buNone/>
                      </a:pPr>
                      <a:r>
                        <a:rPr lang="en-US" sz="1600" b="0" u="none" strike="noStrike" noProof="0" dirty="0"/>
                        <a:t>Sea containers</a:t>
                      </a:r>
                      <a:endParaRPr lang="en-US" sz="1600" b="0" u="none" dirty="0"/>
                    </a:p>
                  </a:txBody>
                  <a:tcPr/>
                </a:tc>
                <a:tc>
                  <a:txBody>
                    <a:bodyPr/>
                    <a:lstStyle/>
                    <a:p>
                      <a:pPr lvl="0" algn="l">
                        <a:lnSpc>
                          <a:spcPct val="100000"/>
                        </a:lnSpc>
                        <a:spcBef>
                          <a:spcPts val="0"/>
                        </a:spcBef>
                        <a:spcAft>
                          <a:spcPts val="0"/>
                        </a:spcAft>
                        <a:buNone/>
                      </a:pPr>
                      <a:r>
                        <a:rPr lang="en-US" sz="1600" b="0" u="none" strike="noStrike" noProof="0" dirty="0"/>
                        <a:t>FAQs</a:t>
                      </a:r>
                    </a:p>
                    <a:p>
                      <a:pPr lvl="0">
                        <a:buNone/>
                      </a:pPr>
                      <a:endParaRPr lang="en-US" sz="1600" b="0" u="none" dirty="0"/>
                    </a:p>
                  </a:txBody>
                  <a:tcPr/>
                </a:tc>
                <a:tc>
                  <a:txBody>
                    <a:bodyPr/>
                    <a:lstStyle/>
                    <a:p>
                      <a:pPr lvl="0" algn="l">
                        <a:lnSpc>
                          <a:spcPct val="100000"/>
                        </a:lnSpc>
                        <a:spcBef>
                          <a:spcPts val="0"/>
                        </a:spcBef>
                        <a:spcAft>
                          <a:spcPts val="0"/>
                        </a:spcAft>
                        <a:buNone/>
                      </a:pPr>
                      <a:r>
                        <a:rPr lang="en-US" sz="1600" b="0" u="none" strike="noStrike" noProof="0" dirty="0"/>
                        <a:t>How to share your phytosanitary technical resources</a:t>
                      </a:r>
                    </a:p>
                  </a:txBody>
                  <a:tcPr/>
                </a:tc>
                <a:tc>
                  <a:txBody>
                    <a:bodyPr/>
                    <a:lstStyle/>
                    <a:p>
                      <a:endParaRPr lang="en-US" sz="1600" b="0" u="none" dirty="0"/>
                    </a:p>
                  </a:txBody>
                  <a:tcPr/>
                </a:tc>
                <a:extLst>
                  <a:ext uri="{0D108BD9-81ED-4DB2-BD59-A6C34878D82A}">
                    <a16:rowId xmlns:a16="http://schemas.microsoft.com/office/drawing/2014/main" xmlns="" val="3631405524"/>
                  </a:ext>
                </a:extLst>
              </a:tr>
            </a:tbl>
          </a:graphicData>
        </a:graphic>
      </p:graphicFrame>
      <p:sp>
        <p:nvSpPr>
          <p:cNvPr id="6" name="TextBox 5">
            <a:extLst>
              <a:ext uri="{FF2B5EF4-FFF2-40B4-BE49-F238E27FC236}">
                <a16:creationId xmlns:a16="http://schemas.microsoft.com/office/drawing/2014/main" xmlns="" id="{73F0762A-8665-4BE7-B3C6-1BA1D1A2132D}"/>
              </a:ext>
            </a:extLst>
          </p:cNvPr>
          <p:cNvSpPr txBox="1"/>
          <p:nvPr/>
        </p:nvSpPr>
        <p:spPr>
          <a:xfrm>
            <a:off x="-13128" y="1750944"/>
            <a:ext cx="8919236" cy="1154162"/>
          </a:xfrm>
          <a:prstGeom prst="rect">
            <a:avLst/>
          </a:prstGeom>
          <a:noFill/>
        </p:spPr>
        <p:txBody>
          <a:bodyPr rot="0" spcFirstLastPara="0" vertOverflow="overflow" horzOverflow="overflow" vert="horz" wrap="square" lIns="540000" tIns="0" rIns="360000" bIns="45720" numCol="1" spcCol="0" rtlCol="0" fromWordArt="0" anchor="t" anchorCtr="0" forceAA="0" compatLnSpc="1">
            <a:prstTxWarp prst="textNoShape">
              <a:avLst/>
            </a:prstTxWarp>
            <a:spAutoFit/>
          </a:bodyPr>
          <a:lstStyle/>
          <a:p>
            <a:r>
              <a:rPr lang="en-US" sz="1800" b="1" dirty="0">
                <a:latin typeface="Calibri"/>
                <a:cs typeface="Calibri"/>
              </a:rPr>
              <a:t>A web page presenting the different components of a national Phytosanitary System webpage has been set up. It provides </a:t>
            </a:r>
            <a:r>
              <a:rPr lang="en-US" sz="1800" dirty="0">
                <a:latin typeface="Calibri"/>
                <a:cs typeface="Calibri"/>
              </a:rPr>
              <a:t>a one-stop service to support NPPOs and brings together relevant  </a:t>
            </a:r>
            <a:r>
              <a:rPr lang="en-US" sz="1800" b="1" dirty="0">
                <a:latin typeface="Calibri"/>
                <a:cs typeface="Calibri"/>
              </a:rPr>
              <a:t>ISPMs</a:t>
            </a:r>
            <a:r>
              <a:rPr lang="en-US" sz="1800" dirty="0">
                <a:latin typeface="Calibri"/>
                <a:cs typeface="Calibri"/>
              </a:rPr>
              <a:t>, </a:t>
            </a:r>
            <a:r>
              <a:rPr lang="en-US" sz="1800" b="1" dirty="0">
                <a:latin typeface="Calibri"/>
                <a:cs typeface="Calibri"/>
              </a:rPr>
              <a:t>CPM recommendations</a:t>
            </a:r>
            <a:r>
              <a:rPr lang="en-US" sz="1800" dirty="0">
                <a:latin typeface="Calibri"/>
                <a:cs typeface="Calibri"/>
              </a:rPr>
              <a:t>, </a:t>
            </a:r>
            <a:r>
              <a:rPr lang="en-US" sz="1800" b="1" dirty="0">
                <a:latin typeface="Calibri"/>
                <a:cs typeface="Calibri"/>
              </a:rPr>
              <a:t>Guides and training materials</a:t>
            </a:r>
            <a:r>
              <a:rPr lang="en-US" sz="1800" dirty="0">
                <a:latin typeface="Calibri"/>
                <a:cs typeface="Calibri"/>
              </a:rPr>
              <a:t> and </a:t>
            </a:r>
            <a:r>
              <a:rPr lang="en-US" sz="1800" b="1" dirty="0">
                <a:latin typeface="Calibri"/>
                <a:cs typeface="Calibri"/>
              </a:rPr>
              <a:t>contributed resources</a:t>
            </a:r>
            <a:endParaRPr lang="en-US" sz="1800" dirty="0">
              <a:latin typeface="Calibri"/>
              <a:cs typeface="Calibri"/>
            </a:endParaRPr>
          </a:p>
        </p:txBody>
      </p:sp>
      <p:pic>
        <p:nvPicPr>
          <p:cNvPr id="7" name="Picture 10" descr="Graphical user interface, website&#10;&#10;Description automatically generated">
            <a:extLst>
              <a:ext uri="{FF2B5EF4-FFF2-40B4-BE49-F238E27FC236}">
                <a16:creationId xmlns:a16="http://schemas.microsoft.com/office/drawing/2014/main" xmlns="" id="{4DFCDF15-C3D2-4298-828C-F789EFCB2A8C}"/>
              </a:ext>
            </a:extLst>
          </p:cNvPr>
          <p:cNvPicPr>
            <a:picLocks noChangeAspect="1"/>
          </p:cNvPicPr>
          <p:nvPr/>
        </p:nvPicPr>
        <p:blipFill>
          <a:blip r:embed="rId2"/>
          <a:stretch>
            <a:fillRect/>
          </a:stretch>
        </p:blipFill>
        <p:spPr>
          <a:xfrm>
            <a:off x="8906108" y="2113065"/>
            <a:ext cx="2733908" cy="3579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xmlns="" id="{E9800904-A462-4D62-81CD-A545D0CE577C}"/>
              </a:ext>
            </a:extLst>
          </p:cNvPr>
          <p:cNvSpPr txBox="1"/>
          <p:nvPr/>
        </p:nvSpPr>
        <p:spPr>
          <a:xfrm>
            <a:off x="721580" y="5995478"/>
            <a:ext cx="10154066" cy="292388"/>
          </a:xfrm>
          <a:prstGeom prst="rect">
            <a:avLst/>
          </a:prstGeom>
          <a:noFill/>
        </p:spPr>
        <p:txBody>
          <a:bodyPr rot="0" spcFirstLastPara="0" vertOverflow="overflow" horzOverflow="overflow" vert="horz" wrap="square" lIns="540000" tIns="0" rIns="360000" bIns="45720" numCol="1" spcCol="0" rtlCol="0" fromWordArt="0" anchor="t" anchorCtr="0" forceAA="0" compatLnSpc="1">
            <a:prstTxWarp prst="textNoShape">
              <a:avLst/>
            </a:prstTxWarp>
            <a:spAutoFit/>
          </a:bodyPr>
          <a:lstStyle/>
          <a:p>
            <a:r>
              <a:rPr lang="en-US" sz="1600" dirty="0">
                <a:ea typeface="+mn-lt"/>
                <a:cs typeface="+mn-lt"/>
              </a:rPr>
              <a:t>Phytosanitary System: </a:t>
            </a:r>
            <a:r>
              <a:rPr lang="en-US" sz="1600" dirty="0">
                <a:ea typeface="+mn-lt"/>
                <a:cs typeface="+mn-lt"/>
                <a:hlinkClick r:id="rId3"/>
              </a:rPr>
              <a:t>https://www.ippc.int/en/core-activities/capacity-development/phytosanitary-system/</a:t>
            </a:r>
            <a:endParaRPr lang="en-US" sz="1600" dirty="0">
              <a:cs typeface="Calibri"/>
              <a:hlinkClick r:id="" action="ppaction://noaction"/>
            </a:endParaRPr>
          </a:p>
        </p:txBody>
      </p:sp>
    </p:spTree>
    <p:extLst>
      <p:ext uri="{BB962C8B-B14F-4D97-AF65-F5344CB8AC3E}">
        <p14:creationId xmlns:p14="http://schemas.microsoft.com/office/powerpoint/2010/main" val="2437992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37" y="1447800"/>
            <a:ext cx="12204522" cy="532240"/>
          </a:xfrm>
        </p:spPr>
        <p:txBody>
          <a:bodyPr/>
          <a:lstStyle/>
          <a:p>
            <a:r>
              <a:rPr lang="en-US" sz="2800" b="1" dirty="0" err="1">
                <a:solidFill>
                  <a:srgbClr val="00825F"/>
                </a:solidFill>
                <a:latin typeface="Arial"/>
                <a:cs typeface="Arial"/>
              </a:rPr>
              <a:t>Exemples</a:t>
            </a:r>
            <a:r>
              <a:rPr lang="en-US" sz="2800" b="1" dirty="0">
                <a:solidFill>
                  <a:srgbClr val="00825F"/>
                </a:solidFill>
                <a:latin typeface="Arial"/>
                <a:cs typeface="Arial"/>
              </a:rPr>
              <a:t> 3. </a:t>
            </a:r>
            <a:r>
              <a:rPr lang="en-US" sz="2800" dirty="0"/>
              <a:t>Phytosanitary Capacity Evaluations (PCE)</a:t>
            </a:r>
            <a:br>
              <a:rPr lang="en-US" sz="2800" dirty="0"/>
            </a:br>
            <a:endParaRPr lang="en-US" sz="2800" dirty="0">
              <a:cs typeface="Calibri"/>
            </a:endParaRPr>
          </a:p>
        </p:txBody>
      </p:sp>
      <p:sp>
        <p:nvSpPr>
          <p:cNvPr id="4" name="TextBox 3"/>
          <p:cNvSpPr txBox="1"/>
          <p:nvPr/>
        </p:nvSpPr>
        <p:spPr>
          <a:xfrm>
            <a:off x="830260" y="5744094"/>
            <a:ext cx="11094205" cy="707886"/>
          </a:xfrm>
          <a:prstGeom prst="rect">
            <a:avLst/>
          </a:prstGeom>
          <a:noFill/>
        </p:spPr>
        <p:txBody>
          <a:bodyPr wrap="square" lIns="91440" tIns="45720" rIns="91440" bIns="45720" rtlCol="0" anchor="t">
            <a:spAutoFit/>
          </a:bodyPr>
          <a:lstStyle/>
          <a:p>
            <a:r>
              <a:rPr lang="fr-FR" sz="2000" err="1">
                <a:latin typeface="Calibri"/>
                <a:ea typeface="Arial Unicode MS"/>
                <a:cs typeface="Arial"/>
              </a:rPr>
              <a:t>Additional</a:t>
            </a:r>
            <a:r>
              <a:rPr lang="fr-FR" sz="2000">
                <a:latin typeface="Calibri"/>
                <a:ea typeface="Arial Unicode MS"/>
                <a:cs typeface="Arial"/>
              </a:rPr>
              <a:t> information </a:t>
            </a:r>
            <a:r>
              <a:rPr lang="fr-FR" sz="2000" err="1">
                <a:latin typeface="Calibri"/>
                <a:ea typeface="Arial Unicode MS"/>
                <a:cs typeface="Arial"/>
              </a:rPr>
              <a:t>available</a:t>
            </a:r>
            <a:r>
              <a:rPr lang="fr-FR" sz="2000">
                <a:latin typeface="Calibri"/>
                <a:ea typeface="Arial Unicode MS"/>
                <a:cs typeface="Arial"/>
              </a:rPr>
              <a:t> at: </a:t>
            </a:r>
            <a:endParaRPr lang="fr-FR" sz="2000">
              <a:latin typeface="Calibri"/>
              <a:ea typeface="Arial Unicode MS" panose="020B0604020202020204" pitchFamily="34" charset="-128"/>
              <a:cs typeface="Arial" panose="020B0604020202020204" pitchFamily="34" charset="0"/>
            </a:endParaRPr>
          </a:p>
          <a:p>
            <a:r>
              <a:rPr lang="en-US" sz="2000">
                <a:latin typeface="Calibri"/>
                <a:cs typeface="Arial"/>
                <a:hlinkClick r:id="rId2"/>
              </a:rPr>
              <a:t>https://www.ippc.int/en/core-activities/capacity-development/phytosanitary-capacity-evaluation/</a:t>
            </a:r>
            <a:r>
              <a:rPr lang="fr-FR" sz="2000">
                <a:latin typeface="Calibri"/>
                <a:ea typeface="Arial Unicode MS"/>
                <a:cs typeface="Arial"/>
              </a:rPr>
              <a:t> </a:t>
            </a:r>
            <a:endParaRPr lang="en-GB" sz="2000">
              <a:latin typeface="Calibri"/>
              <a:cs typeface="Arial" panose="020B0604020202020204" pitchFamily="34" charset="0"/>
            </a:endParaRPr>
          </a:p>
        </p:txBody>
      </p:sp>
      <p:sp>
        <p:nvSpPr>
          <p:cNvPr id="5" name="Rectangle 4"/>
          <p:cNvSpPr/>
          <p:nvPr/>
        </p:nvSpPr>
        <p:spPr>
          <a:xfrm>
            <a:off x="267535" y="1945404"/>
            <a:ext cx="11474088" cy="4201150"/>
          </a:xfrm>
          <a:prstGeom prst="rect">
            <a:avLst/>
          </a:prstGeom>
        </p:spPr>
        <p:txBody>
          <a:bodyPr wrap="square" lIns="91440" tIns="45720" rIns="91440" bIns="45720" anchor="t">
            <a:spAutoFit/>
          </a:bodyPr>
          <a:lstStyle/>
          <a:p>
            <a:pPr>
              <a:spcBef>
                <a:spcPts val="600"/>
              </a:spcBef>
            </a:pPr>
            <a:r>
              <a:rPr lang="en-US" sz="2200" dirty="0">
                <a:latin typeface="Calibri"/>
                <a:ea typeface="Arial Unicode MS"/>
                <a:cs typeface="Arial"/>
              </a:rPr>
              <a:t>A PCE:</a:t>
            </a:r>
          </a:p>
          <a:p>
            <a:pPr marL="951865" lvl="1" indent="-342900" algn="just">
              <a:spcBef>
                <a:spcPts val="600"/>
              </a:spcBef>
              <a:buFont typeface="Arial" panose="020B0604020202020204" pitchFamily="34" charset="0"/>
              <a:buChar char="•"/>
            </a:pPr>
            <a:r>
              <a:rPr lang="en-US" sz="2200" dirty="0">
                <a:latin typeface="Calibri"/>
                <a:ea typeface="Arial Unicode MS"/>
                <a:cs typeface="Arial"/>
              </a:rPr>
              <a:t>Helps countries evaluate and identify their phytosanitary </a:t>
            </a:r>
            <a:r>
              <a:rPr lang="en-US" sz="2200" b="1" dirty="0">
                <a:latin typeface="Calibri"/>
                <a:ea typeface="Arial Unicode MS"/>
                <a:cs typeface="Arial"/>
              </a:rPr>
              <a:t>strengths and weaknesses</a:t>
            </a:r>
            <a:r>
              <a:rPr lang="en-US" sz="2200" dirty="0">
                <a:latin typeface="Calibri"/>
                <a:ea typeface="Arial Unicode MS"/>
                <a:cs typeface="Arial"/>
              </a:rPr>
              <a:t> in order to develop a strategic plan that helps build a better national phytosanitary system. This includes improving their legislative, technical and administrative measures which all help them meet their IPPC obligations;</a:t>
            </a:r>
          </a:p>
          <a:p>
            <a:pPr marL="951865" lvl="1" indent="-342900" algn="just">
              <a:spcBef>
                <a:spcPts val="600"/>
              </a:spcBef>
              <a:buFont typeface="Arial" panose="020B0604020202020204" pitchFamily="34" charset="0"/>
              <a:buChar char="•"/>
            </a:pPr>
            <a:r>
              <a:rPr lang="en-US" sz="2200" dirty="0">
                <a:latin typeface="Calibri"/>
                <a:ea typeface="Arial Unicode MS"/>
                <a:cs typeface="Arial"/>
              </a:rPr>
              <a:t>Uses a q</a:t>
            </a:r>
            <a:r>
              <a:rPr lang="en-US" sz="2200" dirty="0">
                <a:latin typeface="Calibri"/>
                <a:ea typeface="Arial Unicode MS"/>
                <a:cs typeface="Calibri"/>
              </a:rPr>
              <a:t>uestionnaire style approach consisting of 13 modules.  Results are recorded in a </a:t>
            </a:r>
            <a:r>
              <a:rPr lang="en-US" sz="2200" b="1" dirty="0">
                <a:latin typeface="Calibri"/>
                <a:ea typeface="Arial Unicode MS"/>
                <a:cs typeface="Arial"/>
              </a:rPr>
              <a:t>modular online software system </a:t>
            </a:r>
            <a:r>
              <a:rPr lang="en-US" sz="2200" dirty="0">
                <a:latin typeface="Calibri"/>
                <a:ea typeface="Arial Unicode MS"/>
                <a:cs typeface="Arial"/>
              </a:rPr>
              <a:t>that helps to document the evaluation process; and</a:t>
            </a:r>
          </a:p>
          <a:p>
            <a:pPr marL="951865" lvl="1" indent="-342900" algn="just">
              <a:spcBef>
                <a:spcPts val="600"/>
              </a:spcBef>
              <a:buFont typeface="Arial" panose="020B0604020202020204" pitchFamily="34" charset="0"/>
              <a:buChar char="•"/>
            </a:pPr>
            <a:r>
              <a:rPr lang="en-US" sz="2200" dirty="0">
                <a:latin typeface="Calibri"/>
                <a:ea typeface="Arial Unicode MS"/>
                <a:cs typeface="Arial"/>
              </a:rPr>
              <a:t>Is a </a:t>
            </a:r>
            <a:r>
              <a:rPr lang="en-US" sz="2200" b="1" dirty="0">
                <a:latin typeface="Calibri"/>
                <a:ea typeface="Arial Unicode MS"/>
                <a:cs typeface="Arial"/>
              </a:rPr>
              <a:t>consensus-driven</a:t>
            </a:r>
            <a:r>
              <a:rPr lang="en-US" sz="2200" dirty="0">
                <a:latin typeface="Calibri"/>
                <a:ea typeface="Arial Unicode MS"/>
                <a:cs typeface="Arial"/>
              </a:rPr>
              <a:t> and confidential process involving all concerned stakeholders, both public and private.</a:t>
            </a:r>
            <a:endParaRPr lang="en-US" sz="2200" dirty="0">
              <a:latin typeface="Calibri"/>
              <a:ea typeface="Arial Unicode MS" panose="020B0604020202020204" pitchFamily="34" charset="-128"/>
              <a:cs typeface="Arial" panose="020B0604020202020204" pitchFamily="34" charset="0"/>
            </a:endParaRPr>
          </a:p>
          <a:p>
            <a:pPr marL="951865" lvl="1" indent="-342900" algn="just">
              <a:spcBef>
                <a:spcPts val="600"/>
              </a:spcBef>
              <a:buFont typeface="Arial" panose="020B0604020202020204" pitchFamily="34" charset="0"/>
              <a:buChar char="•"/>
            </a:pPr>
            <a:r>
              <a:rPr lang="en-US" sz="2200" dirty="0">
                <a:latin typeface="Calibri"/>
                <a:ea typeface="Arial Unicode MS"/>
                <a:cs typeface="Arial"/>
              </a:rPr>
              <a:t>Results in a </a:t>
            </a:r>
            <a:r>
              <a:rPr lang="en-US" sz="2200" b="1" dirty="0">
                <a:latin typeface="Calibri"/>
                <a:ea typeface="Arial Unicode MS"/>
                <a:cs typeface="Arial"/>
              </a:rPr>
              <a:t>National Phytosanitary Capacity Development Strategy</a:t>
            </a:r>
            <a:endParaRPr lang="en-US" sz="2200" b="1" dirty="0">
              <a:latin typeface="Calibri"/>
              <a:ea typeface="Arial Unicode MS" panose="020B0604020202020204" pitchFamily="34" charset="-128"/>
              <a:cs typeface="Arial" panose="020B0604020202020204" pitchFamily="34" charset="0"/>
            </a:endParaRPr>
          </a:p>
          <a:p>
            <a:pPr marL="951865" lvl="1" indent="-342900" algn="just">
              <a:spcBef>
                <a:spcPts val="600"/>
              </a:spcBef>
              <a:buFont typeface="Arial" panose="020B0604020202020204" pitchFamily="34" charset="0"/>
              <a:buChar char="•"/>
            </a:pPr>
            <a:endParaRPr lang="en-US" sz="2200" dirty="0">
              <a:latin typeface="Calibri"/>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31742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447800"/>
            <a:ext cx="12191985" cy="532240"/>
          </a:xfrm>
        </p:spPr>
        <p:txBody>
          <a:bodyPr/>
          <a:lstStyle/>
          <a:p>
            <a:r>
              <a:rPr lang="en-US" sz="2800" b="1" dirty="0" err="1">
                <a:solidFill>
                  <a:srgbClr val="00825F"/>
                </a:solidFill>
                <a:latin typeface="Arial"/>
                <a:cs typeface="Arial"/>
              </a:rPr>
              <a:t>Exemples</a:t>
            </a:r>
            <a:r>
              <a:rPr lang="en-US" sz="2800" b="1" dirty="0">
                <a:solidFill>
                  <a:srgbClr val="00825F"/>
                </a:solidFill>
                <a:latin typeface="Arial"/>
                <a:cs typeface="Arial"/>
              </a:rPr>
              <a:t> 4. </a:t>
            </a:r>
            <a:r>
              <a:rPr lang="en-US" sz="2800" dirty="0">
                <a:latin typeface="Arial" panose="020B0604020202020204" pitchFamily="34" charset="0"/>
                <a:cs typeface="Arial" panose="020B0604020202020204" pitchFamily="34" charset="0"/>
              </a:rPr>
              <a:t>The IPPC </a:t>
            </a:r>
            <a:r>
              <a:rPr lang="en-US" sz="2800" dirty="0" err="1">
                <a:latin typeface="Arial" panose="020B0604020202020204" pitchFamily="34" charset="0"/>
                <a:cs typeface="Arial" panose="020B0604020202020204" pitchFamily="34" charset="0"/>
              </a:rPr>
              <a:t>ePhyto</a:t>
            </a:r>
            <a:r>
              <a:rPr lang="en-US" sz="2800" dirty="0">
                <a:latin typeface="Arial" panose="020B0604020202020204" pitchFamily="34" charset="0"/>
                <a:cs typeface="Arial" panose="020B0604020202020204" pitchFamily="34" charset="0"/>
              </a:rPr>
              <a:t> Solution</a:t>
            </a:r>
            <a:endParaRPr lang="en-US" sz="2800" dirty="0"/>
          </a:p>
        </p:txBody>
      </p:sp>
      <p:pic>
        <p:nvPicPr>
          <p:cNvPr id="4" name="Picture 5" descr="C:\Users\selas\Documents\My Text Documents\Transient Documents\Comparison_of_paper_to_electron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5646" y="2727186"/>
            <a:ext cx="4606506" cy="30864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ontent Placeholder 1"/>
          <p:cNvSpPr txBox="1">
            <a:spLocks/>
          </p:cNvSpPr>
          <p:nvPr/>
        </p:nvSpPr>
        <p:spPr>
          <a:xfrm>
            <a:off x="609600" y="1916906"/>
            <a:ext cx="10287000" cy="9024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200" dirty="0" err="1">
                <a:latin typeface="Calibri"/>
                <a:cs typeface="Arial"/>
              </a:rPr>
              <a:t>ePhyto</a:t>
            </a:r>
            <a:r>
              <a:rPr lang="en-US" sz="2200" dirty="0">
                <a:latin typeface="Calibri"/>
                <a:cs typeface="Arial"/>
              </a:rPr>
              <a:t> is the abbreviation for “electronic </a:t>
            </a:r>
            <a:r>
              <a:rPr lang="en-US" sz="2200" dirty="0" err="1">
                <a:latin typeface="Calibri"/>
                <a:cs typeface="Arial"/>
              </a:rPr>
              <a:t>phytosanitary</a:t>
            </a:r>
            <a:r>
              <a:rPr lang="en-US" sz="2200" dirty="0">
                <a:latin typeface="Calibri"/>
                <a:cs typeface="Arial"/>
              </a:rPr>
              <a:t> certificate”.</a:t>
            </a:r>
          </a:p>
          <a:p>
            <a:pPr algn="just"/>
            <a:r>
              <a:rPr lang="en-US" sz="2200" dirty="0" err="1">
                <a:latin typeface="Calibri"/>
                <a:cs typeface="Arial"/>
              </a:rPr>
              <a:t>ePhyto</a:t>
            </a:r>
            <a:r>
              <a:rPr lang="en-US" sz="2200" dirty="0">
                <a:latin typeface="Calibri"/>
                <a:cs typeface="Arial"/>
              </a:rPr>
              <a:t> is the electronic equivalent of the </a:t>
            </a:r>
            <a:r>
              <a:rPr lang="en-US" sz="2200" dirty="0" err="1">
                <a:latin typeface="Calibri"/>
                <a:cs typeface="Arial"/>
              </a:rPr>
              <a:t>phytosanitary</a:t>
            </a:r>
            <a:r>
              <a:rPr lang="en-US" sz="2200" dirty="0">
                <a:latin typeface="Calibri"/>
                <a:cs typeface="Arial"/>
              </a:rPr>
              <a:t> certificate on paper (ISPM 12)</a:t>
            </a:r>
            <a:endParaRPr lang="en-US" altLang="en-US" sz="2200" dirty="0">
              <a:latin typeface="Calibri"/>
              <a:cs typeface="Arial"/>
            </a:endParaRPr>
          </a:p>
        </p:txBody>
      </p:sp>
      <p:sp>
        <p:nvSpPr>
          <p:cNvPr id="6" name="TextBox 5">
            <a:extLst>
              <a:ext uri="{FF2B5EF4-FFF2-40B4-BE49-F238E27FC236}">
                <a16:creationId xmlns:a16="http://schemas.microsoft.com/office/drawing/2014/main" xmlns="" id="{51A82A1F-75C5-483B-99CB-98691C23B90A}"/>
              </a:ext>
            </a:extLst>
          </p:cNvPr>
          <p:cNvSpPr txBox="1"/>
          <p:nvPr/>
        </p:nvSpPr>
        <p:spPr>
          <a:xfrm>
            <a:off x="439049" y="6046218"/>
            <a:ext cx="10305690" cy="353943"/>
          </a:xfrm>
          <a:prstGeom prst="rect">
            <a:avLst/>
          </a:prstGeom>
          <a:noFill/>
        </p:spPr>
        <p:txBody>
          <a:bodyPr rot="0" spcFirstLastPara="0" vertOverflow="overflow" horzOverflow="overflow" vert="horz" wrap="square" lIns="540000" tIns="0" rIns="360000" bIns="45720" numCol="1" spcCol="0" rtlCol="0" fromWordArt="0" anchor="t" anchorCtr="0" forceAA="0" compatLnSpc="1">
            <a:prstTxWarp prst="textNoShape">
              <a:avLst/>
            </a:prstTxWarp>
            <a:spAutoFit/>
          </a:bodyPr>
          <a:lstStyle/>
          <a:p>
            <a:r>
              <a:rPr lang="en-US" sz="2000" err="1">
                <a:ea typeface="+mn-lt"/>
                <a:cs typeface="+mn-lt"/>
              </a:rPr>
              <a:t>ePhyto</a:t>
            </a:r>
            <a:r>
              <a:rPr lang="en-US" sz="2000">
                <a:ea typeface="+mn-lt"/>
                <a:cs typeface="+mn-lt"/>
              </a:rPr>
              <a:t> video: </a:t>
            </a:r>
            <a:r>
              <a:rPr lang="en-US" sz="2000">
                <a:ea typeface="+mn-lt"/>
                <a:cs typeface="+mn-lt"/>
                <a:hlinkClick r:id="rId3"/>
              </a:rPr>
              <a:t>https://www.youtube.com/watch?v=gjDz7aOv-Ys</a:t>
            </a:r>
            <a:endParaRPr lang="en-US" sz="2000">
              <a:cs typeface="Calibri"/>
            </a:endParaRPr>
          </a:p>
        </p:txBody>
      </p:sp>
    </p:spTree>
    <p:extLst>
      <p:ext uri="{BB962C8B-B14F-4D97-AF65-F5344CB8AC3E}">
        <p14:creationId xmlns:p14="http://schemas.microsoft.com/office/powerpoint/2010/main" val="734092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B5670D3-E99B-E141-8198-6D91B83D6004}"/>
              </a:ext>
            </a:extLst>
          </p:cNvPr>
          <p:cNvSpPr>
            <a:spLocks noGrp="1"/>
          </p:cNvSpPr>
          <p:nvPr>
            <p:ph type="title"/>
          </p:nvPr>
        </p:nvSpPr>
        <p:spPr>
          <a:xfrm>
            <a:off x="-165705" y="1600801"/>
            <a:ext cx="12204522" cy="360040"/>
          </a:xfrm>
        </p:spPr>
        <p:txBody>
          <a:bodyPr/>
          <a:lstStyle/>
          <a:p>
            <a:r>
              <a:rPr lang="en-US" sz="2800" dirty="0"/>
              <a:t>3. Communications and partnerships</a:t>
            </a:r>
          </a:p>
        </p:txBody>
      </p:sp>
      <p:sp>
        <p:nvSpPr>
          <p:cNvPr id="4" name="Title 2">
            <a:extLst>
              <a:ext uri="{FF2B5EF4-FFF2-40B4-BE49-F238E27FC236}">
                <a16:creationId xmlns:a16="http://schemas.microsoft.com/office/drawing/2014/main" xmlns="" id="{0ACA6985-349D-7849-8D2D-86532FFAB141}"/>
              </a:ext>
            </a:extLst>
          </p:cNvPr>
          <p:cNvSpPr txBox="1">
            <a:spLocks/>
          </p:cNvSpPr>
          <p:nvPr/>
        </p:nvSpPr>
        <p:spPr>
          <a:xfrm>
            <a:off x="10924" y="961845"/>
            <a:ext cx="12204522" cy="360040"/>
          </a:xfrm>
          <a:prstGeom prst="rect">
            <a:avLst/>
          </a:prstGeom>
          <a:noFill/>
        </p:spPr>
        <p:txBody>
          <a:bodyPr vert="horz" lIns="540000" tIns="0" rIns="288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r>
              <a:rPr lang="en-US" sz="2400" dirty="0"/>
              <a:t>IPPC SECRETARIAT CORE ACTIVITIES</a:t>
            </a:r>
            <a:endParaRPr lang="en-US" sz="2400" dirty="0">
              <a:cs typeface="Calibri"/>
            </a:endParaRPr>
          </a:p>
        </p:txBody>
      </p:sp>
      <p:grpSp>
        <p:nvGrpSpPr>
          <p:cNvPr id="34" name="Group 33">
            <a:extLst>
              <a:ext uri="{FF2B5EF4-FFF2-40B4-BE49-F238E27FC236}">
                <a16:creationId xmlns:a16="http://schemas.microsoft.com/office/drawing/2014/main" xmlns="" id="{BD34DF1B-6574-2A46-A0F6-D3BF39EAB8E7}"/>
              </a:ext>
            </a:extLst>
          </p:cNvPr>
          <p:cNvGrpSpPr/>
          <p:nvPr/>
        </p:nvGrpSpPr>
        <p:grpSpPr>
          <a:xfrm>
            <a:off x="6613212" y="2037408"/>
            <a:ext cx="4991736" cy="1281554"/>
            <a:chOff x="367667" y="2130391"/>
            <a:chExt cx="4991736" cy="1281554"/>
          </a:xfrm>
        </p:grpSpPr>
        <p:grpSp>
          <p:nvGrpSpPr>
            <p:cNvPr id="21" name="Group 20">
              <a:extLst>
                <a:ext uri="{FF2B5EF4-FFF2-40B4-BE49-F238E27FC236}">
                  <a16:creationId xmlns:a16="http://schemas.microsoft.com/office/drawing/2014/main" xmlns="" id="{932D583E-6E06-8440-9D84-94B2702F4C7D}"/>
                </a:ext>
              </a:extLst>
            </p:cNvPr>
            <p:cNvGrpSpPr/>
            <p:nvPr/>
          </p:nvGrpSpPr>
          <p:grpSpPr>
            <a:xfrm>
              <a:off x="683813" y="2488116"/>
              <a:ext cx="4675590" cy="923829"/>
              <a:chOff x="658404" y="2324735"/>
              <a:chExt cx="5150510" cy="1041146"/>
            </a:xfrm>
          </p:grpSpPr>
          <p:grpSp>
            <p:nvGrpSpPr>
              <p:cNvPr id="8" name="Group 7">
                <a:extLst>
                  <a:ext uri="{FF2B5EF4-FFF2-40B4-BE49-F238E27FC236}">
                    <a16:creationId xmlns:a16="http://schemas.microsoft.com/office/drawing/2014/main" xmlns="" id="{4A3F3A1C-0DB4-B747-BAFE-E6283987C95F}"/>
                  </a:ext>
                </a:extLst>
              </p:cNvPr>
              <p:cNvGrpSpPr/>
              <p:nvPr/>
            </p:nvGrpSpPr>
            <p:grpSpPr>
              <a:xfrm>
                <a:off x="658404" y="2372076"/>
                <a:ext cx="1375677" cy="993805"/>
                <a:chOff x="427990" y="2293109"/>
                <a:chExt cx="2010410" cy="1420031"/>
              </a:xfrm>
            </p:grpSpPr>
            <p:pic>
              <p:nvPicPr>
                <p:cNvPr id="6" name="Picture 5">
                  <a:extLst>
                    <a:ext uri="{FF2B5EF4-FFF2-40B4-BE49-F238E27FC236}">
                      <a16:creationId xmlns:a16="http://schemas.microsoft.com/office/drawing/2014/main" xmlns="" id="{81004D51-D0A5-254D-A150-38C5C21EC88D}"/>
                    </a:ext>
                  </a:extLst>
                </p:cNvPr>
                <p:cNvPicPr>
                  <a:picLocks noChangeAspect="1"/>
                </p:cNvPicPr>
                <p:nvPr/>
              </p:nvPicPr>
              <p:blipFill>
                <a:blip r:embed="rId2"/>
                <a:stretch>
                  <a:fillRect/>
                </a:stretch>
              </p:blipFill>
              <p:spPr>
                <a:xfrm>
                  <a:off x="762000" y="2457654"/>
                  <a:ext cx="1676400" cy="1255486"/>
                </a:xfrm>
                <a:prstGeom prst="rect">
                  <a:avLst/>
                </a:prstGeom>
                <a:ln>
                  <a:solidFill>
                    <a:schemeClr val="tx1"/>
                  </a:solidFill>
                </a:ln>
              </p:spPr>
            </p:pic>
            <p:pic>
              <p:nvPicPr>
                <p:cNvPr id="4100" name="Picture 4" descr="Twitter logo">
                  <a:extLst>
                    <a:ext uri="{FF2B5EF4-FFF2-40B4-BE49-F238E27FC236}">
                      <a16:creationId xmlns:a16="http://schemas.microsoft.com/office/drawing/2014/main" xmlns="" id="{BCB0FCDA-5E98-6345-AF48-DD023F350D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990" y="2293109"/>
                  <a:ext cx="704398" cy="395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5424B1B3-5D7A-2842-9212-2BAB2FCD8856}"/>
                  </a:ext>
                </a:extLst>
              </p:cNvPr>
              <p:cNvGrpSpPr/>
              <p:nvPr/>
            </p:nvGrpSpPr>
            <p:grpSpPr>
              <a:xfrm>
                <a:off x="2098986" y="2324735"/>
                <a:ext cx="1869469" cy="1021097"/>
                <a:chOff x="2499945" y="2293109"/>
                <a:chExt cx="2376855" cy="1298229"/>
              </a:xfrm>
            </p:grpSpPr>
            <p:pic>
              <p:nvPicPr>
                <p:cNvPr id="7" name="Picture 6">
                  <a:extLst>
                    <a:ext uri="{FF2B5EF4-FFF2-40B4-BE49-F238E27FC236}">
                      <a16:creationId xmlns:a16="http://schemas.microsoft.com/office/drawing/2014/main" xmlns="" id="{A54F98D5-D71D-4444-A6EB-EF5A28F5AD07}"/>
                    </a:ext>
                  </a:extLst>
                </p:cNvPr>
                <p:cNvPicPr>
                  <a:picLocks noChangeAspect="1"/>
                </p:cNvPicPr>
                <p:nvPr/>
              </p:nvPicPr>
              <p:blipFill>
                <a:blip r:embed="rId4"/>
                <a:stretch>
                  <a:fillRect/>
                </a:stretch>
              </p:blipFill>
              <p:spPr>
                <a:xfrm>
                  <a:off x="2819400" y="2459638"/>
                  <a:ext cx="2057400" cy="1131700"/>
                </a:xfrm>
                <a:prstGeom prst="rect">
                  <a:avLst/>
                </a:prstGeom>
                <a:ln>
                  <a:solidFill>
                    <a:schemeClr val="tx1"/>
                  </a:solidFill>
                </a:ln>
              </p:spPr>
            </p:pic>
            <p:pic>
              <p:nvPicPr>
                <p:cNvPr id="4102" name="Picture 6" descr="Facebook logo">
                  <a:extLst>
                    <a:ext uri="{FF2B5EF4-FFF2-40B4-BE49-F238E27FC236}">
                      <a16:creationId xmlns:a16="http://schemas.microsoft.com/office/drawing/2014/main" xmlns="" id="{D1DE1E78-D141-7E4E-8ADA-ADA7495926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945" y="2293109"/>
                  <a:ext cx="776655" cy="4861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5E74E116-A397-194C-84B5-C2C9190190C8}"/>
                  </a:ext>
                </a:extLst>
              </p:cNvPr>
              <p:cNvGrpSpPr/>
              <p:nvPr/>
            </p:nvGrpSpPr>
            <p:grpSpPr>
              <a:xfrm>
                <a:off x="4033360" y="2345182"/>
                <a:ext cx="1775554" cy="1020699"/>
                <a:chOff x="4033360" y="2345182"/>
                <a:chExt cx="1775554" cy="1020699"/>
              </a:xfrm>
            </p:grpSpPr>
            <p:pic>
              <p:nvPicPr>
                <p:cNvPr id="5" name="Picture 4">
                  <a:hlinkClick r:id="rId6"/>
                  <a:extLst>
                    <a:ext uri="{FF2B5EF4-FFF2-40B4-BE49-F238E27FC236}">
                      <a16:creationId xmlns:a16="http://schemas.microsoft.com/office/drawing/2014/main" xmlns="" id="{D48A7E2D-8A7B-874E-922C-D5B98AAEC90A}"/>
                    </a:ext>
                  </a:extLst>
                </p:cNvPr>
                <p:cNvPicPr>
                  <a:picLocks noChangeAspect="1"/>
                </p:cNvPicPr>
                <p:nvPr/>
              </p:nvPicPr>
              <p:blipFill>
                <a:blip r:embed="rId7"/>
                <a:stretch>
                  <a:fillRect/>
                </a:stretch>
              </p:blipFill>
              <p:spPr>
                <a:xfrm>
                  <a:off x="4163169" y="2437330"/>
                  <a:ext cx="1645745" cy="928551"/>
                </a:xfrm>
                <a:prstGeom prst="rect">
                  <a:avLst/>
                </a:prstGeom>
                <a:effectLst>
                  <a:outerShdw blurRad="50800" dist="38100" dir="2700000" algn="tl" rotWithShape="0">
                    <a:prstClr val="black">
                      <a:alpha val="40000"/>
                    </a:prstClr>
                  </a:outerShdw>
                </a:effectLst>
              </p:spPr>
            </p:pic>
            <p:pic>
              <p:nvPicPr>
                <p:cNvPr id="4108" name="Picture 12">
                  <a:extLst>
                    <a:ext uri="{FF2B5EF4-FFF2-40B4-BE49-F238E27FC236}">
                      <a16:creationId xmlns:a16="http://schemas.microsoft.com/office/drawing/2014/main" xmlns="" id="{8A040F57-8479-DC47-A46B-C50D48ABA1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3360" y="2345182"/>
                  <a:ext cx="361559" cy="25011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a:extLst>
                <a:ext uri="{FF2B5EF4-FFF2-40B4-BE49-F238E27FC236}">
                  <a16:creationId xmlns:a16="http://schemas.microsoft.com/office/drawing/2014/main" xmlns="" id="{F3BF7CD5-B99D-C54D-8E73-56829ABFD3AA}"/>
                </a:ext>
              </a:extLst>
            </p:cNvPr>
            <p:cNvSpPr txBox="1"/>
            <p:nvPr/>
          </p:nvSpPr>
          <p:spPr>
            <a:xfrm>
              <a:off x="367667" y="2130391"/>
              <a:ext cx="2088599" cy="323165"/>
            </a:xfrm>
            <a:prstGeom prst="rect">
              <a:avLst/>
            </a:prstGeom>
          </p:spPr>
          <p:txBody>
            <a:bodyPr wrap="none" lIns="540000" tIns="0" rIns="360000" rtlCol="0" anchor="t" anchorCtr="0">
              <a:spAutoFit/>
            </a:bodyPr>
            <a:lstStyle/>
            <a:p>
              <a:r>
                <a:rPr lang="en-US" sz="1800"/>
                <a:t>Social media</a:t>
              </a:r>
            </a:p>
          </p:txBody>
        </p:sp>
      </p:grpSp>
      <p:grpSp>
        <p:nvGrpSpPr>
          <p:cNvPr id="36" name="Group 35">
            <a:extLst>
              <a:ext uri="{FF2B5EF4-FFF2-40B4-BE49-F238E27FC236}">
                <a16:creationId xmlns:a16="http://schemas.microsoft.com/office/drawing/2014/main" xmlns="" id="{710C05F7-BF49-214C-855C-E657FFC054F0}"/>
              </a:ext>
            </a:extLst>
          </p:cNvPr>
          <p:cNvGrpSpPr/>
          <p:nvPr/>
        </p:nvGrpSpPr>
        <p:grpSpPr>
          <a:xfrm>
            <a:off x="6376312" y="3704584"/>
            <a:ext cx="5792976" cy="2385152"/>
            <a:chOff x="5287870" y="3279263"/>
            <a:chExt cx="5792976" cy="2385152"/>
          </a:xfrm>
        </p:grpSpPr>
        <p:grpSp>
          <p:nvGrpSpPr>
            <p:cNvPr id="35" name="Group 34">
              <a:extLst>
                <a:ext uri="{FF2B5EF4-FFF2-40B4-BE49-F238E27FC236}">
                  <a16:creationId xmlns:a16="http://schemas.microsoft.com/office/drawing/2014/main" xmlns="" id="{036F8FDB-246C-D145-A194-B2C582373E10}"/>
                </a:ext>
              </a:extLst>
            </p:cNvPr>
            <p:cNvGrpSpPr/>
            <p:nvPr/>
          </p:nvGrpSpPr>
          <p:grpSpPr>
            <a:xfrm>
              <a:off x="8673826" y="3279263"/>
              <a:ext cx="2407020" cy="2385152"/>
              <a:chOff x="3722161" y="3820925"/>
              <a:chExt cx="2407020" cy="2385152"/>
            </a:xfrm>
          </p:grpSpPr>
          <p:pic>
            <p:nvPicPr>
              <p:cNvPr id="10" name="Picture 9">
                <a:extLst>
                  <a:ext uri="{FF2B5EF4-FFF2-40B4-BE49-F238E27FC236}">
                    <a16:creationId xmlns:a16="http://schemas.microsoft.com/office/drawing/2014/main" xmlns="" id="{D6615907-0882-9F4C-859E-19B71AEFABB2}"/>
                  </a:ext>
                </a:extLst>
              </p:cNvPr>
              <p:cNvPicPr>
                <a:picLocks noChangeAspect="1"/>
              </p:cNvPicPr>
              <p:nvPr/>
            </p:nvPicPr>
            <p:blipFill>
              <a:blip r:embed="rId9"/>
              <a:stretch>
                <a:fillRect/>
              </a:stretch>
            </p:blipFill>
            <p:spPr>
              <a:xfrm>
                <a:off x="4264458" y="4205225"/>
                <a:ext cx="1523376" cy="2000852"/>
              </a:xfrm>
              <a:prstGeom prst="rect">
                <a:avLst/>
              </a:prstGeom>
              <a:ln>
                <a:solidFill>
                  <a:schemeClr val="tx1"/>
                </a:solidFill>
              </a:ln>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xmlns="" id="{49275859-8B3E-4D45-B8F3-9214DC506F89}"/>
                  </a:ext>
                </a:extLst>
              </p:cNvPr>
              <p:cNvSpPr txBox="1"/>
              <p:nvPr/>
            </p:nvSpPr>
            <p:spPr>
              <a:xfrm>
                <a:off x="3722161" y="3820925"/>
                <a:ext cx="2407020" cy="323165"/>
              </a:xfrm>
              <a:prstGeom prst="rect">
                <a:avLst/>
              </a:prstGeom>
            </p:spPr>
            <p:txBody>
              <a:bodyPr wrap="none" lIns="540000" tIns="0" rIns="360000" rtlCol="0" anchor="t" anchorCtr="0">
                <a:spAutoFit/>
              </a:bodyPr>
              <a:lstStyle/>
              <a:p>
                <a:r>
                  <a:rPr lang="en-US" sz="1800"/>
                  <a:t>IPPC Newsletter</a:t>
                </a:r>
              </a:p>
            </p:txBody>
          </p:sp>
        </p:grpSp>
        <p:grpSp>
          <p:nvGrpSpPr>
            <p:cNvPr id="32" name="Group 31">
              <a:extLst>
                <a:ext uri="{FF2B5EF4-FFF2-40B4-BE49-F238E27FC236}">
                  <a16:creationId xmlns:a16="http://schemas.microsoft.com/office/drawing/2014/main" xmlns="" id="{1C52C004-8D5F-5D42-AD1C-871FECF84545}"/>
                </a:ext>
              </a:extLst>
            </p:cNvPr>
            <p:cNvGrpSpPr/>
            <p:nvPr/>
          </p:nvGrpSpPr>
          <p:grpSpPr>
            <a:xfrm>
              <a:off x="5287870" y="3279263"/>
              <a:ext cx="4134337" cy="1941661"/>
              <a:chOff x="2232020" y="3697139"/>
              <a:chExt cx="4134337" cy="1941661"/>
            </a:xfrm>
          </p:grpSpPr>
          <p:sp>
            <p:nvSpPr>
              <p:cNvPr id="22" name="TextBox 21">
                <a:extLst>
                  <a:ext uri="{FF2B5EF4-FFF2-40B4-BE49-F238E27FC236}">
                    <a16:creationId xmlns:a16="http://schemas.microsoft.com/office/drawing/2014/main" xmlns="" id="{C50CF552-910C-8B4F-A1E4-D8D88AC05E52}"/>
                  </a:ext>
                </a:extLst>
              </p:cNvPr>
              <p:cNvSpPr txBox="1"/>
              <p:nvPr/>
            </p:nvSpPr>
            <p:spPr>
              <a:xfrm>
                <a:off x="2232020" y="3697139"/>
                <a:ext cx="4134337" cy="323165"/>
              </a:xfrm>
              <a:prstGeom prst="rect">
                <a:avLst/>
              </a:prstGeom>
            </p:spPr>
            <p:txBody>
              <a:bodyPr wrap="square" lIns="540000" tIns="0" rIns="360000" rtlCol="0" anchor="t" anchorCtr="0">
                <a:spAutoFit/>
              </a:bodyPr>
              <a:lstStyle/>
              <a:p>
                <a:r>
                  <a:rPr lang="en-US" sz="1800" dirty="0"/>
                  <a:t>International Phytosanitary Portal</a:t>
                </a:r>
              </a:p>
            </p:txBody>
          </p:sp>
          <p:pic>
            <p:nvPicPr>
              <p:cNvPr id="29" name="Picture 28">
                <a:extLst>
                  <a:ext uri="{FF2B5EF4-FFF2-40B4-BE49-F238E27FC236}">
                    <a16:creationId xmlns:a16="http://schemas.microsoft.com/office/drawing/2014/main" xmlns="" id="{55434380-7760-EE41-8040-C1B1D3E5223C}"/>
                  </a:ext>
                </a:extLst>
              </p:cNvPr>
              <p:cNvPicPr>
                <a:picLocks noChangeAspect="1"/>
              </p:cNvPicPr>
              <p:nvPr/>
            </p:nvPicPr>
            <p:blipFill>
              <a:blip r:embed="rId10"/>
              <a:stretch>
                <a:fillRect/>
              </a:stretch>
            </p:blipFill>
            <p:spPr>
              <a:xfrm>
                <a:off x="2761068" y="4096871"/>
                <a:ext cx="2801532" cy="1541929"/>
              </a:xfrm>
              <a:prstGeom prst="rect">
                <a:avLst/>
              </a:prstGeom>
              <a:ln>
                <a:solidFill>
                  <a:schemeClr val="tx1"/>
                </a:solidFill>
              </a:ln>
              <a:effectLst>
                <a:outerShdw blurRad="50800" dist="38100" dir="2700000" algn="tl" rotWithShape="0">
                  <a:prstClr val="black">
                    <a:alpha val="40000"/>
                  </a:prstClr>
                </a:outerShdw>
              </a:effectLst>
            </p:spPr>
          </p:pic>
        </p:grpSp>
      </p:grpSp>
      <p:sp>
        <p:nvSpPr>
          <p:cNvPr id="42" name="TextBox 41">
            <a:extLst>
              <a:ext uri="{FF2B5EF4-FFF2-40B4-BE49-F238E27FC236}">
                <a16:creationId xmlns:a16="http://schemas.microsoft.com/office/drawing/2014/main" xmlns="" id="{DF8B70E6-37D7-B949-ACF6-528769C896D6}"/>
              </a:ext>
            </a:extLst>
          </p:cNvPr>
          <p:cNvSpPr txBox="1"/>
          <p:nvPr/>
        </p:nvSpPr>
        <p:spPr>
          <a:xfrm>
            <a:off x="338328" y="2322767"/>
            <a:ext cx="6200838" cy="3631763"/>
          </a:xfrm>
          <a:prstGeom prst="rect">
            <a:avLst/>
          </a:prstGeom>
          <a:noFill/>
        </p:spPr>
        <p:txBody>
          <a:bodyPr wrap="square" lIns="91440" tIns="45720" rIns="91440" bIns="45720" anchor="t">
            <a:spAutoFit/>
          </a:bodyPr>
          <a:lstStyle/>
          <a:p>
            <a:r>
              <a:rPr lang="en-US" sz="2200" b="0" i="0" dirty="0">
                <a:solidFill>
                  <a:srgbClr val="1B1E24"/>
                </a:solidFill>
                <a:effectLst/>
              </a:rPr>
              <a:t>Create awareness on what the IPPC Community and partners are doing to protect plants from pests</a:t>
            </a:r>
          </a:p>
          <a:p>
            <a:endParaRPr lang="en-US" sz="1800" dirty="0">
              <a:solidFill>
                <a:srgbClr val="1B1E24"/>
              </a:solidFill>
            </a:endParaRPr>
          </a:p>
          <a:p>
            <a:r>
              <a:rPr lang="en-US" sz="2200" dirty="0">
                <a:solidFill>
                  <a:srgbClr val="1B1E24"/>
                </a:solidFill>
              </a:rPr>
              <a:t>External cooperation with relevant organizations</a:t>
            </a:r>
            <a:endParaRPr lang="en-US" sz="2200" dirty="0">
              <a:solidFill>
                <a:srgbClr val="1B1E24"/>
              </a:solidFill>
              <a:cs typeface="Calibri"/>
            </a:endParaRPr>
          </a:p>
          <a:p>
            <a:endParaRPr lang="en-US" sz="1800" dirty="0">
              <a:solidFill>
                <a:srgbClr val="1B1E24"/>
              </a:solidFill>
            </a:endParaRPr>
          </a:p>
          <a:p>
            <a:r>
              <a:rPr lang="en-US" sz="2200" dirty="0">
                <a:solidFill>
                  <a:srgbClr val="1B1E24"/>
                </a:solidFill>
              </a:rPr>
              <a:t>Partnerships with Regional Plant Protection Organizations (RPPOs)</a:t>
            </a:r>
            <a:endParaRPr lang="en-US" sz="2200" dirty="0">
              <a:solidFill>
                <a:srgbClr val="1B1E24"/>
              </a:solidFill>
              <a:cs typeface="Calibri"/>
            </a:endParaRPr>
          </a:p>
          <a:p>
            <a:endParaRPr lang="en-US" sz="1800" dirty="0">
              <a:solidFill>
                <a:srgbClr val="1B1E24"/>
              </a:solidFill>
            </a:endParaRPr>
          </a:p>
          <a:p>
            <a:r>
              <a:rPr lang="en-US" sz="2200" dirty="0">
                <a:solidFill>
                  <a:srgbClr val="00825F"/>
                </a:solidFill>
              </a:rPr>
              <a:t>International Year of Plant Health (IYPH) 2020 global campaign, 12 May is being proposed as an International Day for Plant Health</a:t>
            </a:r>
            <a:endParaRPr lang="en-US" sz="2200" dirty="0">
              <a:solidFill>
                <a:srgbClr val="00825F"/>
              </a:solidFill>
              <a:cs typeface="Calibri"/>
            </a:endParaRPr>
          </a:p>
        </p:txBody>
      </p:sp>
    </p:spTree>
    <p:extLst>
      <p:ext uri="{BB962C8B-B14F-4D97-AF65-F5344CB8AC3E}">
        <p14:creationId xmlns:p14="http://schemas.microsoft.com/office/powerpoint/2010/main" val="62147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9CC5433-E66A-49F6-ABFA-3645506BDB33}"/>
              </a:ext>
            </a:extLst>
          </p:cNvPr>
          <p:cNvSpPr>
            <a:spLocks noGrp="1"/>
          </p:cNvSpPr>
          <p:nvPr>
            <p:ph type="title"/>
          </p:nvPr>
        </p:nvSpPr>
        <p:spPr/>
        <p:txBody>
          <a:bodyPr/>
          <a:lstStyle/>
          <a:p>
            <a:r>
              <a:rPr lang="en-US" dirty="0"/>
              <a:t>Outline</a:t>
            </a:r>
          </a:p>
        </p:txBody>
      </p:sp>
      <p:sp>
        <p:nvSpPr>
          <p:cNvPr id="4" name="TextBox 3">
            <a:extLst>
              <a:ext uri="{FF2B5EF4-FFF2-40B4-BE49-F238E27FC236}">
                <a16:creationId xmlns:a16="http://schemas.microsoft.com/office/drawing/2014/main" xmlns="" id="{98F2919A-14C4-334C-9EA8-852F2BBF8B30}"/>
              </a:ext>
            </a:extLst>
          </p:cNvPr>
          <p:cNvSpPr txBox="1"/>
          <p:nvPr/>
        </p:nvSpPr>
        <p:spPr>
          <a:xfrm>
            <a:off x="609600" y="1980040"/>
            <a:ext cx="9677401" cy="4508927"/>
          </a:xfrm>
          <a:prstGeom prst="rect">
            <a:avLst/>
          </a:prstGeom>
        </p:spPr>
        <p:txBody>
          <a:bodyPr wrap="square" lIns="540000" tIns="0" rIns="360000" bIns="45720" rtlCol="0" anchor="t" anchorCtr="0">
            <a:spAutoFit/>
          </a:bodyPr>
          <a:lstStyle/>
          <a:p>
            <a:pPr marL="457200" lvl="0" indent="-457200">
              <a:lnSpc>
                <a:spcPct val="150000"/>
              </a:lnSpc>
              <a:buFont typeface="Wingdings" panose="020F0302020204030204"/>
              <a:buChar char="§"/>
            </a:pPr>
            <a:r>
              <a:rPr lang="en-US" sz="2000" dirty="0"/>
              <a:t>The global situation on plant pests</a:t>
            </a:r>
            <a:endParaRPr lang="en-US" dirty="0">
              <a:cs typeface="Calibri" panose="020F0502020204030204"/>
            </a:endParaRPr>
          </a:p>
          <a:p>
            <a:pPr marL="457200" indent="-457200">
              <a:lnSpc>
                <a:spcPct val="150000"/>
              </a:lnSpc>
              <a:buFont typeface="Wingdings" panose="020F0302020204030204"/>
              <a:buChar char="§"/>
            </a:pPr>
            <a:r>
              <a:rPr lang="en-US" sz="2000" dirty="0"/>
              <a:t>History of the International Plant Protection Convention (IPPC) </a:t>
            </a:r>
            <a:endParaRPr lang="en-US" sz="2000" dirty="0">
              <a:cs typeface="Calibri" panose="020F0502020204030204"/>
            </a:endParaRPr>
          </a:p>
          <a:p>
            <a:pPr marL="457200" indent="-457200">
              <a:lnSpc>
                <a:spcPct val="150000"/>
              </a:lnSpc>
              <a:buFont typeface="Wingdings" panose="020F0302020204030204"/>
              <a:buChar char="§"/>
            </a:pPr>
            <a:r>
              <a:rPr lang="en-US" sz="2000" dirty="0"/>
              <a:t>IPPC Strategic Framework 2020-2030 </a:t>
            </a:r>
            <a:endParaRPr lang="en-US" sz="2000" dirty="0">
              <a:cs typeface="Calibri" panose="020F0502020204030204"/>
            </a:endParaRPr>
          </a:p>
          <a:p>
            <a:pPr marL="457200" indent="-457200">
              <a:lnSpc>
                <a:spcPct val="150000"/>
              </a:lnSpc>
              <a:buFont typeface="Wingdings" panose="020F0302020204030204"/>
              <a:buChar char="§"/>
            </a:pPr>
            <a:r>
              <a:rPr lang="en-US" sz="2000" dirty="0"/>
              <a:t>IPPC Core Activities</a:t>
            </a:r>
            <a:endParaRPr lang="en-US" sz="2000" dirty="0">
              <a:cs typeface="Calibri" panose="020F0502020204030204"/>
            </a:endParaRPr>
          </a:p>
          <a:p>
            <a:pPr marL="1066165" lvl="1" indent="-457200">
              <a:lnSpc>
                <a:spcPct val="150000"/>
              </a:lnSpc>
              <a:buFont typeface="Courier New" panose="020F0302020204030204"/>
              <a:buChar char="o"/>
            </a:pPr>
            <a:r>
              <a:rPr lang="en-US" sz="2000" dirty="0"/>
              <a:t>Standard setting </a:t>
            </a:r>
            <a:endParaRPr lang="en-US" sz="2000" dirty="0">
              <a:cs typeface="Calibri"/>
            </a:endParaRPr>
          </a:p>
          <a:p>
            <a:pPr marL="1066165" lvl="1" indent="-457200">
              <a:lnSpc>
                <a:spcPct val="150000"/>
              </a:lnSpc>
              <a:buFont typeface="Courier New" panose="020F0302020204030204"/>
              <a:buChar char="o"/>
            </a:pPr>
            <a:r>
              <a:rPr lang="en-US" sz="2000" dirty="0"/>
              <a:t>Implementation and capacity development </a:t>
            </a:r>
            <a:endParaRPr lang="en-US" sz="2000" dirty="0">
              <a:cs typeface="Calibri" panose="020F0502020204030204"/>
            </a:endParaRPr>
          </a:p>
          <a:p>
            <a:pPr marL="1066165" lvl="1" indent="-457200">
              <a:lnSpc>
                <a:spcPct val="150000"/>
              </a:lnSpc>
              <a:buFont typeface="Courier New" panose="020F0302020204030204"/>
              <a:buChar char="o"/>
            </a:pPr>
            <a:r>
              <a:rPr lang="en-US" sz="2000" dirty="0"/>
              <a:t>Communications and partnership</a:t>
            </a:r>
            <a:endParaRPr lang="en-US" sz="2000" dirty="0">
              <a:cs typeface="Calibri" panose="020F0502020204030204"/>
            </a:endParaRPr>
          </a:p>
          <a:p>
            <a:pPr marL="1066165" lvl="1" indent="-457200">
              <a:lnSpc>
                <a:spcPct val="150000"/>
              </a:lnSpc>
              <a:buFont typeface="Courier New" panose="020F0302020204030204"/>
              <a:buChar char="o"/>
            </a:pPr>
            <a:r>
              <a:rPr lang="en-US" sz="2000" dirty="0">
                <a:ea typeface="+mn-lt"/>
                <a:cs typeface="+mn-lt"/>
              </a:rPr>
              <a:t>Governance</a:t>
            </a:r>
            <a:endParaRPr lang="en-US" sz="2000" dirty="0"/>
          </a:p>
          <a:p>
            <a:pPr marL="457200" lvl="0" indent="-457200">
              <a:lnSpc>
                <a:spcPct val="150000"/>
              </a:lnSpc>
              <a:buFont typeface="Wingdings" panose="020F0302020204030204"/>
              <a:buChar char="§"/>
            </a:pPr>
            <a:r>
              <a:rPr lang="en-US" sz="2000" dirty="0"/>
              <a:t>Conclusions</a:t>
            </a:r>
            <a:endParaRPr lang="en-US" sz="2000" dirty="0">
              <a:cs typeface="Calibri" panose="020F0502020204030204"/>
            </a:endParaRPr>
          </a:p>
          <a:p>
            <a:pPr marL="457200" indent="-457200">
              <a:buFont typeface="+mj-lt"/>
              <a:buAutoNum type="arabicPeriod"/>
            </a:pPr>
            <a:endParaRPr lang="en-US" sz="2000" dirty="0"/>
          </a:p>
        </p:txBody>
      </p:sp>
    </p:spTree>
    <p:extLst>
      <p:ext uri="{BB962C8B-B14F-4D97-AF65-F5344CB8AC3E}">
        <p14:creationId xmlns:p14="http://schemas.microsoft.com/office/powerpoint/2010/main" val="58286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03388B0-F7CF-FD4E-B313-2762440AAF69}"/>
              </a:ext>
            </a:extLst>
          </p:cNvPr>
          <p:cNvSpPr>
            <a:spLocks noGrp="1"/>
          </p:cNvSpPr>
          <p:nvPr>
            <p:ph type="title"/>
          </p:nvPr>
        </p:nvSpPr>
        <p:spPr>
          <a:xfrm>
            <a:off x="-12537" y="1548113"/>
            <a:ext cx="12204522" cy="360040"/>
          </a:xfrm>
        </p:spPr>
        <p:txBody>
          <a:bodyPr/>
          <a:lstStyle/>
          <a:p>
            <a:r>
              <a:rPr lang="en-US" sz="2800" dirty="0"/>
              <a:t>4. Governance</a:t>
            </a:r>
          </a:p>
        </p:txBody>
      </p:sp>
      <p:sp>
        <p:nvSpPr>
          <p:cNvPr id="4" name="Title 2">
            <a:extLst>
              <a:ext uri="{FF2B5EF4-FFF2-40B4-BE49-F238E27FC236}">
                <a16:creationId xmlns:a16="http://schemas.microsoft.com/office/drawing/2014/main" xmlns="" id="{30B013C1-C086-D842-AC29-12AEB7AC5473}"/>
              </a:ext>
            </a:extLst>
          </p:cNvPr>
          <p:cNvSpPr txBox="1">
            <a:spLocks/>
          </p:cNvSpPr>
          <p:nvPr/>
        </p:nvSpPr>
        <p:spPr>
          <a:xfrm>
            <a:off x="10924" y="990600"/>
            <a:ext cx="12204522" cy="360040"/>
          </a:xfrm>
          <a:prstGeom prst="rect">
            <a:avLst/>
          </a:prstGeom>
          <a:noFill/>
        </p:spPr>
        <p:txBody>
          <a:bodyPr vert="horz" lIns="540000" tIns="0" rIns="288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r>
              <a:rPr lang="en-US" sz="2400" dirty="0"/>
              <a:t>IPPC SECRETARIAT CORE ACTIVITIES</a:t>
            </a:r>
          </a:p>
        </p:txBody>
      </p:sp>
      <p:sp>
        <p:nvSpPr>
          <p:cNvPr id="20" name="TextBox 19">
            <a:extLst>
              <a:ext uri="{FF2B5EF4-FFF2-40B4-BE49-F238E27FC236}">
                <a16:creationId xmlns:a16="http://schemas.microsoft.com/office/drawing/2014/main" xmlns="" id="{F24A7C44-4D2E-6743-AB45-9A7A6CD0CCF2}"/>
              </a:ext>
            </a:extLst>
          </p:cNvPr>
          <p:cNvSpPr txBox="1"/>
          <p:nvPr/>
        </p:nvSpPr>
        <p:spPr>
          <a:xfrm>
            <a:off x="7923262" y="2248013"/>
            <a:ext cx="4216655" cy="3077766"/>
          </a:xfrm>
          <a:prstGeom prst="rect">
            <a:avLst/>
          </a:prstGeom>
          <a:noFill/>
          <a:ln>
            <a:solidFill>
              <a:schemeClr val="tx1">
                <a:lumMod val="50000"/>
                <a:lumOff val="50000"/>
              </a:schemeClr>
            </a:solidFill>
          </a:ln>
        </p:spPr>
        <p:txBody>
          <a:bodyPr wrap="square" lIns="91440" tIns="45720" rIns="91440" bIns="45720" rtlCol="0" anchor="t">
            <a:spAutoFit/>
          </a:bodyPr>
          <a:lstStyle/>
          <a:p>
            <a:pPr marL="285750" indent="-285750">
              <a:buFont typeface="Arial" panose="020B0604020202020204" pitchFamily="34" charset="0"/>
              <a:buChar char="•"/>
              <a:defRPr/>
            </a:pPr>
            <a:r>
              <a:rPr lang="en-US" b="1" kern="0" dirty="0">
                <a:solidFill>
                  <a:srgbClr val="AD2851"/>
                </a:solidFill>
              </a:rPr>
              <a:t>184</a:t>
            </a:r>
            <a:r>
              <a:rPr lang="en-US" sz="1400" kern="0" dirty="0">
                <a:solidFill>
                  <a:schemeClr val="tx1">
                    <a:lumMod val="65000"/>
                    <a:lumOff val="35000"/>
                  </a:schemeClr>
                </a:solidFill>
              </a:rPr>
              <a:t> </a:t>
            </a:r>
            <a:r>
              <a:rPr lang="en-US" sz="1800" kern="0" dirty="0">
                <a:solidFill>
                  <a:schemeClr val="tx1">
                    <a:lumMod val="65000"/>
                    <a:lumOff val="35000"/>
                  </a:schemeClr>
                </a:solidFill>
              </a:rPr>
              <a:t>Contracting Parties</a:t>
            </a:r>
            <a:endParaRPr lang="en-US" sz="1800" kern="0" dirty="0">
              <a:solidFill>
                <a:schemeClr val="tx1">
                  <a:lumMod val="65000"/>
                  <a:lumOff val="35000"/>
                </a:schemeClr>
              </a:solidFill>
              <a:cs typeface="Calibri"/>
            </a:endParaRPr>
          </a:p>
          <a:p>
            <a:pPr marL="285750" indent="-285750">
              <a:buFont typeface="Arial" panose="020B0604020202020204" pitchFamily="34" charset="0"/>
              <a:buChar char="•"/>
              <a:defRPr/>
            </a:pPr>
            <a:r>
              <a:rPr lang="en-US" b="1" kern="0" dirty="0">
                <a:solidFill>
                  <a:srgbClr val="AD2851"/>
                </a:solidFill>
              </a:rPr>
              <a:t>10</a:t>
            </a:r>
            <a:r>
              <a:rPr lang="en-US" sz="1400" kern="0" dirty="0">
                <a:solidFill>
                  <a:srgbClr val="AD2851"/>
                </a:solidFill>
              </a:rPr>
              <a:t> </a:t>
            </a:r>
            <a:r>
              <a:rPr lang="en-US" sz="1800" kern="0" dirty="0">
                <a:solidFill>
                  <a:schemeClr val="tx1">
                    <a:lumMod val="65000"/>
                    <a:lumOff val="35000"/>
                  </a:schemeClr>
                </a:solidFill>
              </a:rPr>
              <a:t>Regional Plant Protection Organizations</a:t>
            </a:r>
            <a:endParaRPr lang="en-US" sz="1800" kern="0" dirty="0">
              <a:solidFill>
                <a:schemeClr val="tx1">
                  <a:lumMod val="65000"/>
                  <a:lumOff val="35000"/>
                </a:schemeClr>
              </a:solidFill>
              <a:cs typeface="Calibri"/>
            </a:endParaRPr>
          </a:p>
          <a:p>
            <a:pPr marL="285750" indent="-285750">
              <a:buFont typeface="Arial" panose="020B0604020202020204" pitchFamily="34" charset="0"/>
              <a:buChar char="•"/>
              <a:defRPr/>
            </a:pPr>
            <a:r>
              <a:rPr lang="en-US" b="1" kern="0" dirty="0">
                <a:solidFill>
                  <a:srgbClr val="AD2851"/>
                </a:solidFill>
              </a:rPr>
              <a:t>40+</a:t>
            </a:r>
            <a:r>
              <a:rPr lang="en-US" kern="0" dirty="0">
                <a:solidFill>
                  <a:srgbClr val="AD2851"/>
                </a:solidFill>
              </a:rPr>
              <a:t> </a:t>
            </a:r>
            <a:r>
              <a:rPr lang="en-US" sz="1800" kern="0" dirty="0">
                <a:solidFill>
                  <a:schemeClr val="tx1">
                    <a:lumMod val="65000"/>
                    <a:lumOff val="35000"/>
                  </a:schemeClr>
                </a:solidFill>
              </a:rPr>
              <a:t>Partner organizations</a:t>
            </a:r>
            <a:endParaRPr lang="en-US" sz="1800" kern="0" dirty="0">
              <a:solidFill>
                <a:schemeClr val="tx1">
                  <a:lumMod val="65000"/>
                  <a:lumOff val="35000"/>
                </a:schemeClr>
              </a:solidFill>
              <a:cs typeface="Calibri"/>
            </a:endParaRPr>
          </a:p>
          <a:p>
            <a:pPr marL="285750" lvl="0" indent="-285750">
              <a:buFont typeface="Arial" panose="020B0604020202020204" pitchFamily="34" charset="0"/>
              <a:buChar char="•"/>
              <a:defRPr/>
            </a:pPr>
            <a:endParaRPr lang="en-US" sz="1400" kern="0" dirty="0">
              <a:solidFill>
                <a:schemeClr val="tx1">
                  <a:lumMod val="65000"/>
                  <a:lumOff val="35000"/>
                </a:schemeClr>
              </a:solidFill>
            </a:endParaRPr>
          </a:p>
          <a:p>
            <a:pPr>
              <a:defRPr/>
            </a:pPr>
            <a:r>
              <a:rPr lang="en-US" sz="1800" b="1" kern="0" dirty="0">
                <a:solidFill>
                  <a:srgbClr val="AD2851"/>
                </a:solidFill>
              </a:rPr>
              <a:t>IPPC Secretariat </a:t>
            </a:r>
            <a:endParaRPr lang="en-US" sz="1800" b="1" kern="0" dirty="0">
              <a:solidFill>
                <a:schemeClr val="tx1">
                  <a:lumMod val="75000"/>
                  <a:lumOff val="25000"/>
                </a:schemeClr>
              </a:solidFill>
            </a:endParaRPr>
          </a:p>
          <a:p>
            <a:pPr marL="285750" indent="-285750">
              <a:buFont typeface="Arial" panose="020B0604020202020204" pitchFamily="34" charset="0"/>
              <a:buChar char="•"/>
              <a:defRPr/>
            </a:pPr>
            <a:r>
              <a:rPr lang="en-US" sz="1800" kern="0" dirty="0">
                <a:solidFill>
                  <a:schemeClr val="tx1">
                    <a:lumMod val="75000"/>
                    <a:lumOff val="25000"/>
                  </a:schemeClr>
                </a:solidFill>
              </a:rPr>
              <a:t>Coordinates IPPC Secretariat work </a:t>
            </a:r>
            <a:r>
              <a:rPr lang="en-US" sz="1800" kern="0" dirty="0" err="1">
                <a:solidFill>
                  <a:schemeClr val="tx1">
                    <a:lumMod val="75000"/>
                    <a:lumOff val="25000"/>
                  </a:schemeClr>
                </a:solidFill>
              </a:rPr>
              <a:t>programme</a:t>
            </a:r>
            <a:r>
              <a:rPr lang="en-US" sz="1800" kern="0" dirty="0">
                <a:solidFill>
                  <a:schemeClr val="tx1">
                    <a:lumMod val="75000"/>
                    <a:lumOff val="25000"/>
                  </a:schemeClr>
                </a:solidFill>
              </a:rPr>
              <a:t>, </a:t>
            </a:r>
            <a:r>
              <a:rPr lang="en-US" sz="1800" dirty="0">
                <a:solidFill>
                  <a:schemeClr val="tx1">
                    <a:lumMod val="75000"/>
                    <a:lumOff val="25000"/>
                  </a:schemeClr>
                </a:solidFill>
              </a:rPr>
              <a:t>guided by the </a:t>
            </a:r>
            <a:r>
              <a:rPr lang="en-US" sz="1800" b="1" dirty="0">
                <a:solidFill>
                  <a:schemeClr val="tx1">
                    <a:lumMod val="75000"/>
                    <a:lumOff val="25000"/>
                  </a:schemeClr>
                </a:solidFill>
              </a:rPr>
              <a:t>IPPC Strategic Framework 2020-2030</a:t>
            </a:r>
            <a:endParaRPr lang="en-US" sz="1800" b="1" dirty="0">
              <a:solidFill>
                <a:schemeClr val="tx1">
                  <a:lumMod val="75000"/>
                  <a:lumOff val="25000"/>
                </a:schemeClr>
              </a:solidFill>
              <a:cs typeface="Calibri"/>
            </a:endParaRPr>
          </a:p>
          <a:p>
            <a:pPr marL="285750" indent="-285750">
              <a:buFont typeface="Arial" panose="020B0604020202020204" pitchFamily="34" charset="0"/>
              <a:buChar char="•"/>
              <a:defRPr/>
            </a:pPr>
            <a:r>
              <a:rPr lang="en-US" sz="1800" kern="0" dirty="0">
                <a:solidFill>
                  <a:schemeClr val="tx1">
                    <a:lumMod val="75000"/>
                    <a:lumOff val="25000"/>
                  </a:schemeClr>
                </a:solidFill>
              </a:rPr>
              <a:t>Hosted by FAO</a:t>
            </a:r>
            <a:endParaRPr lang="en-US" sz="1800" kern="0" dirty="0">
              <a:solidFill>
                <a:schemeClr val="tx1">
                  <a:lumMod val="75000"/>
                  <a:lumOff val="25000"/>
                </a:schemeClr>
              </a:solidFill>
              <a:cs typeface="Calibri"/>
            </a:endParaRPr>
          </a:p>
        </p:txBody>
      </p:sp>
      <p:grpSp>
        <p:nvGrpSpPr>
          <p:cNvPr id="59" name="Group 58">
            <a:extLst>
              <a:ext uri="{FF2B5EF4-FFF2-40B4-BE49-F238E27FC236}">
                <a16:creationId xmlns:a16="http://schemas.microsoft.com/office/drawing/2014/main" xmlns="" id="{E41AAB7F-0C2D-4645-9633-D14340D73A13}"/>
              </a:ext>
            </a:extLst>
          </p:cNvPr>
          <p:cNvGrpSpPr/>
          <p:nvPr/>
        </p:nvGrpSpPr>
        <p:grpSpPr>
          <a:xfrm>
            <a:off x="630752" y="2249400"/>
            <a:ext cx="7308859" cy="2492122"/>
            <a:chOff x="889150" y="2161966"/>
            <a:chExt cx="7308859" cy="2492122"/>
          </a:xfrm>
        </p:grpSpPr>
        <p:sp>
          <p:nvSpPr>
            <p:cNvPr id="7" name="Rectangle 6">
              <a:extLst>
                <a:ext uri="{FF2B5EF4-FFF2-40B4-BE49-F238E27FC236}">
                  <a16:creationId xmlns:a16="http://schemas.microsoft.com/office/drawing/2014/main" xmlns="" id="{E49C74FE-460E-9C4C-BE12-B1E68CF493F1}"/>
                </a:ext>
              </a:extLst>
            </p:cNvPr>
            <p:cNvSpPr/>
            <p:nvPr/>
          </p:nvSpPr>
          <p:spPr>
            <a:xfrm>
              <a:off x="3403969" y="2161966"/>
              <a:ext cx="2358475" cy="998068"/>
            </a:xfrm>
            <a:prstGeom prst="rect">
              <a:avLst/>
            </a:prstGeom>
            <a:noFill/>
            <a:ln w="31750" cmpd="tri">
              <a:solidFill>
                <a:srgbClr val="AD2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Commission on </a:t>
              </a:r>
              <a:r>
                <a:rPr lang="en-US" sz="1800" b="1" dirty="0" err="1">
                  <a:solidFill>
                    <a:schemeClr val="tx1"/>
                  </a:solidFill>
                </a:rPr>
                <a:t>Phytosanitary</a:t>
              </a:r>
              <a:r>
                <a:rPr lang="en-US" sz="1800" b="1" dirty="0">
                  <a:solidFill>
                    <a:schemeClr val="tx1"/>
                  </a:solidFill>
                </a:rPr>
                <a:t> Measures (CPM)</a:t>
              </a:r>
            </a:p>
          </p:txBody>
        </p:sp>
        <p:sp>
          <p:nvSpPr>
            <p:cNvPr id="8" name="Rectangle 7">
              <a:extLst>
                <a:ext uri="{FF2B5EF4-FFF2-40B4-BE49-F238E27FC236}">
                  <a16:creationId xmlns:a16="http://schemas.microsoft.com/office/drawing/2014/main" xmlns="" id="{F9314D06-C269-5642-A804-5CB11E6E6FC4}"/>
                </a:ext>
              </a:extLst>
            </p:cNvPr>
            <p:cNvSpPr/>
            <p:nvPr/>
          </p:nvSpPr>
          <p:spPr>
            <a:xfrm>
              <a:off x="889150" y="2393280"/>
              <a:ext cx="1625941" cy="505829"/>
            </a:xfrm>
            <a:prstGeom prst="rect">
              <a:avLst/>
            </a:prstGeom>
            <a:solidFill>
              <a:srgbClr val="AD2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CPM Bureau</a:t>
              </a:r>
            </a:p>
          </p:txBody>
        </p:sp>
        <p:sp>
          <p:nvSpPr>
            <p:cNvPr id="9" name="Rectangle 8">
              <a:extLst>
                <a:ext uri="{FF2B5EF4-FFF2-40B4-BE49-F238E27FC236}">
                  <a16:creationId xmlns:a16="http://schemas.microsoft.com/office/drawing/2014/main" xmlns="" id="{C2A3FCC7-A4E6-A444-8C41-66AEE1EFF24A}"/>
                </a:ext>
              </a:extLst>
            </p:cNvPr>
            <p:cNvSpPr/>
            <p:nvPr/>
          </p:nvSpPr>
          <p:spPr>
            <a:xfrm>
              <a:off x="6631944" y="2242231"/>
              <a:ext cx="1566065" cy="967743"/>
            </a:xfrm>
            <a:prstGeom prst="rect">
              <a:avLst/>
            </a:prstGeom>
            <a:solidFill>
              <a:srgbClr val="AD2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Strategic Planning Group (SPG)</a:t>
              </a:r>
            </a:p>
          </p:txBody>
        </p:sp>
        <p:sp>
          <p:nvSpPr>
            <p:cNvPr id="11" name="Rectangle 10">
              <a:extLst>
                <a:ext uri="{FF2B5EF4-FFF2-40B4-BE49-F238E27FC236}">
                  <a16:creationId xmlns:a16="http://schemas.microsoft.com/office/drawing/2014/main" xmlns="" id="{1DFA1BE2-6D6C-A84A-8170-92A09FB5EEEF}"/>
                </a:ext>
              </a:extLst>
            </p:cNvPr>
            <p:cNvSpPr/>
            <p:nvPr/>
          </p:nvSpPr>
          <p:spPr>
            <a:xfrm>
              <a:off x="2436846" y="3742343"/>
              <a:ext cx="1566065" cy="911745"/>
            </a:xfrm>
            <a:prstGeom prst="rect">
              <a:avLst/>
            </a:prstGeom>
            <a:solidFill>
              <a:srgbClr val="AD2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Standards Committee </a:t>
              </a:r>
            </a:p>
            <a:p>
              <a:pPr algn="ctr"/>
              <a:r>
                <a:rPr lang="en-US" sz="1800" b="1" dirty="0"/>
                <a:t>(SC)</a:t>
              </a:r>
            </a:p>
          </p:txBody>
        </p:sp>
        <p:sp>
          <p:nvSpPr>
            <p:cNvPr id="12" name="Rectangle 11">
              <a:extLst>
                <a:ext uri="{FF2B5EF4-FFF2-40B4-BE49-F238E27FC236}">
                  <a16:creationId xmlns:a16="http://schemas.microsoft.com/office/drawing/2014/main" xmlns="" id="{E7405970-7121-4143-AD17-95F04B87E783}"/>
                </a:ext>
              </a:extLst>
            </p:cNvPr>
            <p:cNvSpPr/>
            <p:nvPr/>
          </p:nvSpPr>
          <p:spPr>
            <a:xfrm>
              <a:off x="4678124" y="3740888"/>
              <a:ext cx="2552942" cy="899588"/>
            </a:xfrm>
            <a:prstGeom prst="rect">
              <a:avLst/>
            </a:prstGeom>
            <a:solidFill>
              <a:srgbClr val="AD2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Implementation and Capacity Development Committee (IC)</a:t>
              </a:r>
            </a:p>
          </p:txBody>
        </p:sp>
        <p:cxnSp>
          <p:nvCxnSpPr>
            <p:cNvPr id="14" name="Straight Arrow Connector 13">
              <a:extLst>
                <a:ext uri="{FF2B5EF4-FFF2-40B4-BE49-F238E27FC236}">
                  <a16:creationId xmlns:a16="http://schemas.microsoft.com/office/drawing/2014/main" xmlns="" id="{9B673393-07D6-DF44-9F3B-5AD26AB81532}"/>
                </a:ext>
              </a:extLst>
            </p:cNvPr>
            <p:cNvCxnSpPr>
              <a:cxnSpLocks/>
            </p:cNvCxnSpPr>
            <p:nvPr/>
          </p:nvCxnSpPr>
          <p:spPr>
            <a:xfrm>
              <a:off x="4574307" y="3170809"/>
              <a:ext cx="8899" cy="323816"/>
            </a:xfrm>
            <a:prstGeom prst="straightConnector1">
              <a:avLst/>
            </a:prstGeom>
            <a:ln w="1905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AA39C72-89F0-9D49-958B-AFC0DFECF8AC}"/>
                </a:ext>
              </a:extLst>
            </p:cNvPr>
            <p:cNvCxnSpPr>
              <a:cxnSpLocks/>
            </p:cNvCxnSpPr>
            <p:nvPr/>
          </p:nvCxnSpPr>
          <p:spPr>
            <a:xfrm>
              <a:off x="3214674" y="3467557"/>
              <a:ext cx="2739921" cy="154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9155D99E-3176-9C47-85A9-DAE3532C4790}"/>
                </a:ext>
              </a:extLst>
            </p:cNvPr>
            <p:cNvCxnSpPr>
              <a:cxnSpLocks/>
            </p:cNvCxnSpPr>
            <p:nvPr/>
          </p:nvCxnSpPr>
          <p:spPr>
            <a:xfrm flipH="1" flipV="1">
              <a:off x="2509234" y="2726103"/>
              <a:ext cx="868231" cy="7363"/>
            </a:xfrm>
            <a:prstGeom prst="straightConnector1">
              <a:avLst/>
            </a:prstGeom>
            <a:ln w="19050" cap="sq">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A6D26C53-1362-9740-B7B7-3252AA79F268}"/>
                </a:ext>
              </a:extLst>
            </p:cNvPr>
            <p:cNvCxnSpPr>
              <a:cxnSpLocks/>
            </p:cNvCxnSpPr>
            <p:nvPr/>
          </p:nvCxnSpPr>
          <p:spPr>
            <a:xfrm flipH="1" flipV="1">
              <a:off x="5763713" y="2702405"/>
              <a:ext cx="868231" cy="7363"/>
            </a:xfrm>
            <a:prstGeom prst="straightConnector1">
              <a:avLst/>
            </a:prstGeom>
            <a:ln w="1905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5DDE6C99-ACA0-7545-9790-2384024CB3F7}"/>
                </a:ext>
              </a:extLst>
            </p:cNvPr>
            <p:cNvCxnSpPr>
              <a:cxnSpLocks/>
            </p:cNvCxnSpPr>
            <p:nvPr/>
          </p:nvCxnSpPr>
          <p:spPr>
            <a:xfrm>
              <a:off x="3214825" y="3463683"/>
              <a:ext cx="0" cy="302568"/>
            </a:xfrm>
            <a:prstGeom prst="straightConnector1">
              <a:avLst/>
            </a:prstGeom>
            <a:ln w="1905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16FD56B8-69E2-7B47-8893-7662B95E7A78}"/>
                </a:ext>
              </a:extLst>
            </p:cNvPr>
            <p:cNvCxnSpPr>
              <a:cxnSpLocks/>
            </p:cNvCxnSpPr>
            <p:nvPr/>
          </p:nvCxnSpPr>
          <p:spPr>
            <a:xfrm>
              <a:off x="5963887" y="3456552"/>
              <a:ext cx="1588" cy="301425"/>
            </a:xfrm>
            <a:prstGeom prst="straightConnector1">
              <a:avLst/>
            </a:prstGeom>
            <a:ln w="1905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xmlns="" id="{42797AEF-F71E-8A4F-8E02-78D319AAB5C5}"/>
              </a:ext>
            </a:extLst>
          </p:cNvPr>
          <p:cNvSpPr/>
          <p:nvPr/>
        </p:nvSpPr>
        <p:spPr>
          <a:xfrm>
            <a:off x="607080" y="5571144"/>
            <a:ext cx="11012210" cy="534914"/>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Towards achieving </a:t>
            </a:r>
            <a:r>
              <a:rPr lang="en-US" sz="2200" b="1" dirty="0"/>
              <a:t>FAO Strategic Objectives</a:t>
            </a:r>
            <a:r>
              <a:rPr lang="en-US" sz="2200" dirty="0"/>
              <a:t> and </a:t>
            </a:r>
            <a:r>
              <a:rPr lang="en-US" sz="2200" b="1" dirty="0"/>
              <a:t>relevant SDGs</a:t>
            </a:r>
          </a:p>
        </p:txBody>
      </p:sp>
    </p:spTree>
    <p:extLst>
      <p:ext uri="{BB962C8B-B14F-4D97-AF65-F5344CB8AC3E}">
        <p14:creationId xmlns:p14="http://schemas.microsoft.com/office/powerpoint/2010/main" val="3349662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 y="1905000"/>
            <a:ext cx="12192001" cy="3959696"/>
          </a:xfrm>
        </p:spPr>
        <p:txBody>
          <a:bodyPr numCol="1"/>
          <a:lstStyle/>
          <a:p>
            <a:pPr marL="161925" indent="-179705">
              <a:buFont typeface="Arial" panose="020B0604020202020204" pitchFamily="34" charset="0"/>
              <a:buChar char="•"/>
            </a:pPr>
            <a:r>
              <a:rPr lang="en-US" sz="2400" dirty="0">
                <a:latin typeface="Calibri"/>
                <a:cs typeface="Calibri"/>
              </a:rPr>
              <a:t>Article XI of the IPPC provides for the establishment of a Commission on Phytosanitary Measures (CPM) to serve as the Governing body.</a:t>
            </a:r>
          </a:p>
          <a:p>
            <a:pPr marL="161925" indent="-179705">
              <a:buFont typeface="Arial" panose="020B0604020202020204" pitchFamily="34" charset="0"/>
              <a:buChar char="•"/>
            </a:pPr>
            <a:r>
              <a:rPr lang="en-US" sz="2400" dirty="0">
                <a:latin typeface="Calibri"/>
                <a:cs typeface="Calibri"/>
              </a:rPr>
              <a:t>After the 1997 revised convention text was adopted by FAO, the first meeting of the Interim CPM (ICPM)  was held in 1998 and once these revisions were ratified by Contracting Parties the first meeting of the CPM was held in 2006.  </a:t>
            </a:r>
          </a:p>
          <a:p>
            <a:pPr marL="161925" indent="-179705">
              <a:buFont typeface="Arial" panose="020B0604020202020204" pitchFamily="34" charset="0"/>
              <a:buChar char="•"/>
            </a:pPr>
            <a:r>
              <a:rPr lang="en-US" sz="2400" dirty="0">
                <a:latin typeface="Calibri"/>
                <a:cs typeface="Calibri"/>
              </a:rPr>
              <a:t>In 2023 the seventeenth session of the CPM will be held in Rome. </a:t>
            </a:r>
          </a:p>
        </p:txBody>
      </p:sp>
      <p:sp>
        <p:nvSpPr>
          <p:cNvPr id="3" name="Title 2"/>
          <p:cNvSpPr>
            <a:spLocks noGrp="1"/>
          </p:cNvSpPr>
          <p:nvPr>
            <p:ph type="title"/>
          </p:nvPr>
        </p:nvSpPr>
        <p:spPr>
          <a:xfrm>
            <a:off x="-12537" y="1447800"/>
            <a:ext cx="12204522" cy="360040"/>
          </a:xfrm>
        </p:spPr>
        <p:txBody>
          <a:bodyPr/>
          <a:lstStyle/>
          <a:p>
            <a:r>
              <a:rPr lang="en-US" sz="2800"/>
              <a:t>The Commission on </a:t>
            </a:r>
            <a:r>
              <a:rPr lang="en-US" sz="2800" err="1"/>
              <a:t>Phytosanitary</a:t>
            </a:r>
            <a:r>
              <a:rPr lang="en-US" sz="2800"/>
              <a:t> Measures (CPM)</a:t>
            </a:r>
          </a:p>
        </p:txBody>
      </p:sp>
      <p:pic>
        <p:nvPicPr>
          <p:cNvPr id="3074" name="Picture 2" descr="https://assets.ippc.int/static/media/files/largefiles/.thumbnails/cpm2_2.png/cpm2_2-730x2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099" y="4337049"/>
            <a:ext cx="6953250" cy="214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595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 y="2133600"/>
            <a:ext cx="7239001" cy="3959696"/>
          </a:xfrm>
        </p:spPr>
        <p:txBody>
          <a:bodyPr numCol="1"/>
          <a:lstStyle/>
          <a:p>
            <a:pPr marL="342900" indent="-342900">
              <a:buFont typeface="Arial" panose="020B0604020202020204" pitchFamily="34" charset="0"/>
              <a:buChar char="•"/>
            </a:pPr>
            <a:r>
              <a:rPr lang="en-US" sz="2200" b="1" dirty="0"/>
              <a:t>Provide strategic perspective </a:t>
            </a:r>
            <a:r>
              <a:rPr lang="en-US" sz="2200" dirty="0"/>
              <a:t>to the work of the IPPC and to support improvement through the provision of recommendations </a:t>
            </a:r>
          </a:p>
          <a:p>
            <a:pPr marL="342900" indent="-342900">
              <a:buFont typeface="Arial" panose="020B0604020202020204" pitchFamily="34" charset="0"/>
              <a:buChar char="•"/>
            </a:pPr>
            <a:r>
              <a:rPr lang="en-US" sz="2200" b="1" dirty="0"/>
              <a:t>Advice the CPM </a:t>
            </a:r>
            <a:r>
              <a:rPr lang="en-US" sz="2200" dirty="0"/>
              <a:t>on any issues which have been referred and other issues related to the functions of the SPG</a:t>
            </a:r>
          </a:p>
          <a:p>
            <a:pPr marL="342900" indent="-342900">
              <a:buFont typeface="Arial" panose="020B0604020202020204" pitchFamily="34" charset="0"/>
              <a:buChar char="•"/>
            </a:pPr>
            <a:r>
              <a:rPr lang="en-US" sz="2200" dirty="0"/>
              <a:t>Is composed of: the </a:t>
            </a:r>
            <a:r>
              <a:rPr lang="en-US" sz="2200" b="1" dirty="0"/>
              <a:t>CPM Bureau</a:t>
            </a:r>
            <a:r>
              <a:rPr lang="en-US" sz="2200" dirty="0"/>
              <a:t>, the Chairpersons of the </a:t>
            </a:r>
            <a:r>
              <a:rPr lang="en-US" sz="2200" b="1" dirty="0"/>
              <a:t>IC</a:t>
            </a:r>
            <a:r>
              <a:rPr lang="en-US" sz="2200" dirty="0"/>
              <a:t> and </a:t>
            </a:r>
            <a:r>
              <a:rPr lang="en-US" sz="2200" b="1" dirty="0"/>
              <a:t>SC</a:t>
            </a:r>
            <a:r>
              <a:rPr lang="en-US" sz="2200" dirty="0"/>
              <a:t>, representatives of </a:t>
            </a:r>
            <a:r>
              <a:rPr lang="en-US" sz="2200" b="1" dirty="0"/>
              <a:t>RPPOs</a:t>
            </a:r>
            <a:r>
              <a:rPr lang="en-US" sz="2200" dirty="0"/>
              <a:t>, other interested persons representing </a:t>
            </a:r>
            <a:r>
              <a:rPr lang="en-US" sz="2200" b="1" dirty="0"/>
              <a:t>Contracting Parties</a:t>
            </a:r>
            <a:endParaRPr lang="en-US" sz="2200" dirty="0"/>
          </a:p>
        </p:txBody>
      </p:sp>
      <p:sp>
        <p:nvSpPr>
          <p:cNvPr id="3" name="Title 2"/>
          <p:cNvSpPr>
            <a:spLocks noGrp="1"/>
          </p:cNvSpPr>
          <p:nvPr>
            <p:ph type="title"/>
          </p:nvPr>
        </p:nvSpPr>
        <p:spPr>
          <a:xfrm>
            <a:off x="-12537" y="1447800"/>
            <a:ext cx="12204522" cy="360040"/>
          </a:xfrm>
        </p:spPr>
        <p:txBody>
          <a:bodyPr/>
          <a:lstStyle/>
          <a:p>
            <a:r>
              <a:rPr lang="en-US" sz="2800"/>
              <a:t>Strategic Planning Group (SPG)</a:t>
            </a:r>
          </a:p>
        </p:txBody>
      </p:sp>
      <p:pic>
        <p:nvPicPr>
          <p:cNvPr id="5" name="Picture 4"/>
          <p:cNvPicPr>
            <a:picLocks noChangeAspect="1"/>
          </p:cNvPicPr>
          <p:nvPr/>
        </p:nvPicPr>
        <p:blipFill>
          <a:blip r:embed="rId2"/>
          <a:stretch>
            <a:fillRect/>
          </a:stretch>
        </p:blipFill>
        <p:spPr>
          <a:xfrm>
            <a:off x="7062216" y="2630424"/>
            <a:ext cx="5062996" cy="2590800"/>
          </a:xfrm>
          <a:prstGeom prst="rect">
            <a:avLst/>
          </a:prstGeom>
        </p:spPr>
      </p:pic>
    </p:spTree>
    <p:extLst>
      <p:ext uri="{BB962C8B-B14F-4D97-AF65-F5344CB8AC3E}">
        <p14:creationId xmlns:p14="http://schemas.microsoft.com/office/powerpoint/2010/main" val="1689299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 y="2133600"/>
            <a:ext cx="6781801" cy="3959696"/>
          </a:xfrm>
        </p:spPr>
        <p:txBody>
          <a:bodyPr numCol="1"/>
          <a:lstStyle/>
          <a:p>
            <a:pPr marL="161925" indent="-179705">
              <a:buFont typeface="Arial" panose="020B0604020202020204" pitchFamily="34" charset="0"/>
              <a:buChar char="•"/>
            </a:pPr>
            <a:r>
              <a:rPr lang="en-US" sz="2200" dirty="0">
                <a:latin typeface="Calibri"/>
                <a:cs typeface="Calibri"/>
              </a:rPr>
              <a:t>The CPM Bureau is the </a:t>
            </a:r>
            <a:r>
              <a:rPr lang="en-US" sz="2200" b="1" dirty="0">
                <a:latin typeface="Calibri"/>
                <a:cs typeface="Calibri"/>
              </a:rPr>
              <a:t>executive body of the Commission </a:t>
            </a:r>
            <a:r>
              <a:rPr lang="en-US" sz="2200" dirty="0">
                <a:latin typeface="Calibri"/>
                <a:cs typeface="Calibri"/>
              </a:rPr>
              <a:t>that provides guidance to the IPPC Secretariat and CPM on strategic direction, cooperation, financial and operational management between sessions of the CPM.</a:t>
            </a:r>
            <a:endParaRPr lang="en-US" dirty="0">
              <a:latin typeface="Calibri"/>
              <a:cs typeface="Calibri"/>
            </a:endParaRPr>
          </a:p>
          <a:p>
            <a:pPr marL="161925" indent="-179705">
              <a:buFont typeface="Arial" panose="020B0604020202020204" pitchFamily="34" charset="0"/>
              <a:buChar char="•"/>
            </a:pPr>
            <a:r>
              <a:rPr lang="en-US" sz="2200" dirty="0">
                <a:latin typeface="Calibri"/>
                <a:cs typeface="Calibri"/>
              </a:rPr>
              <a:t>One Bureau member is selected by </a:t>
            </a:r>
            <a:r>
              <a:rPr lang="en-US" sz="2200" b="1" dirty="0">
                <a:latin typeface="Calibri"/>
                <a:cs typeface="Calibri"/>
              </a:rPr>
              <a:t>each FAO region</a:t>
            </a:r>
            <a:r>
              <a:rPr lang="en-US" sz="2200" dirty="0">
                <a:latin typeface="Calibri"/>
                <a:cs typeface="Calibri"/>
              </a:rPr>
              <a:t> and confirmed by the CPM. The CPM also elects a CPM Chairperson and two Vice-chairpersons.</a:t>
            </a:r>
          </a:p>
        </p:txBody>
      </p:sp>
      <p:sp>
        <p:nvSpPr>
          <p:cNvPr id="3" name="Title 2"/>
          <p:cNvSpPr>
            <a:spLocks noGrp="1"/>
          </p:cNvSpPr>
          <p:nvPr>
            <p:ph type="title"/>
          </p:nvPr>
        </p:nvSpPr>
        <p:spPr>
          <a:xfrm>
            <a:off x="116772" y="1484745"/>
            <a:ext cx="5960755" cy="360040"/>
          </a:xfrm>
        </p:spPr>
        <p:txBody>
          <a:bodyPr/>
          <a:lstStyle/>
          <a:p>
            <a:r>
              <a:rPr lang="en-US" sz="2800" dirty="0"/>
              <a:t>CPM Bureau</a:t>
            </a:r>
            <a:endParaRPr lang="en-US" sz="2800" dirty="0">
              <a:cs typeface="Calibri"/>
            </a:endParaRPr>
          </a:p>
        </p:txBody>
      </p:sp>
      <p:pic>
        <p:nvPicPr>
          <p:cNvPr id="4" name="Picture 3"/>
          <p:cNvPicPr>
            <a:picLocks noChangeAspect="1"/>
          </p:cNvPicPr>
          <p:nvPr/>
        </p:nvPicPr>
        <p:blipFill>
          <a:blip r:embed="rId2"/>
          <a:stretch>
            <a:fillRect/>
          </a:stretch>
        </p:blipFill>
        <p:spPr>
          <a:xfrm>
            <a:off x="6629400" y="2133600"/>
            <a:ext cx="5133014" cy="3143250"/>
          </a:xfrm>
          <a:prstGeom prst="rect">
            <a:avLst/>
          </a:prstGeom>
        </p:spPr>
      </p:pic>
    </p:spTree>
    <p:extLst>
      <p:ext uri="{BB962C8B-B14F-4D97-AF65-F5344CB8AC3E}">
        <p14:creationId xmlns:p14="http://schemas.microsoft.com/office/powerpoint/2010/main" val="3852633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878" y="2258862"/>
            <a:ext cx="8162831" cy="4133760"/>
          </a:xfrm>
        </p:spPr>
        <p:txBody>
          <a:bodyPr/>
          <a:lstStyle/>
          <a:p>
            <a:r>
              <a:rPr lang="en-US" sz="2400" dirty="0"/>
              <a:t>Subsidiary Body of the CPM </a:t>
            </a:r>
          </a:p>
          <a:p>
            <a:r>
              <a:rPr lang="en-US" sz="2400" b="1" dirty="0"/>
              <a:t>25 members </a:t>
            </a:r>
            <a:r>
              <a:rPr lang="en-US" sz="2400" dirty="0"/>
              <a:t>from each of the seven FAO regions</a:t>
            </a:r>
          </a:p>
          <a:p>
            <a:r>
              <a:rPr lang="en-US" sz="2400" dirty="0"/>
              <a:t>The SC is responsible for:</a:t>
            </a:r>
          </a:p>
          <a:p>
            <a:pPr lvl="1"/>
            <a:r>
              <a:rPr lang="en-US" sz="2200" dirty="0"/>
              <a:t>overseeing the IPPC </a:t>
            </a:r>
            <a:r>
              <a:rPr lang="en-US" sz="2200" b="1" dirty="0"/>
              <a:t>Standard Setting </a:t>
            </a:r>
            <a:r>
              <a:rPr lang="en-US" sz="2200" dirty="0"/>
              <a:t>Process</a:t>
            </a:r>
          </a:p>
          <a:p>
            <a:pPr lvl="1"/>
            <a:r>
              <a:rPr lang="en-US" sz="2200" dirty="0"/>
              <a:t>managing the development of </a:t>
            </a:r>
            <a:r>
              <a:rPr lang="en-US" sz="2200" b="1" dirty="0"/>
              <a:t>International Standards for Phytosanitary Measures (ISPMs)</a:t>
            </a:r>
          </a:p>
          <a:p>
            <a:pPr lvl="1"/>
            <a:r>
              <a:rPr lang="en-US" sz="2200" dirty="0"/>
              <a:t>providing guidance and oversight to the work of </a:t>
            </a:r>
            <a:r>
              <a:rPr lang="en-US" sz="2200" b="1" dirty="0"/>
              <a:t>Technical Panels (TPs) </a:t>
            </a:r>
            <a:r>
              <a:rPr lang="en-US" sz="2200" dirty="0"/>
              <a:t>and </a:t>
            </a:r>
            <a:r>
              <a:rPr lang="en-US" sz="2200" b="1" dirty="0"/>
              <a:t>Expert Working Groups (EWGs)</a:t>
            </a:r>
          </a:p>
        </p:txBody>
      </p:sp>
      <p:sp>
        <p:nvSpPr>
          <p:cNvPr id="6" name="Title 2"/>
          <p:cNvSpPr>
            <a:spLocks noGrp="1"/>
          </p:cNvSpPr>
          <p:nvPr>
            <p:ph type="title"/>
          </p:nvPr>
        </p:nvSpPr>
        <p:spPr>
          <a:xfrm>
            <a:off x="408515" y="1632527"/>
            <a:ext cx="7756432" cy="381000"/>
          </a:xfrm>
        </p:spPr>
        <p:txBody>
          <a:bodyPr lIns="91440" tIns="45720" rIns="91440" bIns="45720" anchor="t"/>
          <a:lstStyle/>
          <a:p>
            <a:r>
              <a:rPr lang="en-US" sz="2800" b="1" dirty="0">
                <a:solidFill>
                  <a:srgbClr val="00825F"/>
                </a:solidFill>
                <a:latin typeface="+mn-lt"/>
              </a:rPr>
              <a:t>Standards Committee (SC)</a:t>
            </a:r>
            <a:endParaRPr lang="en-US" sz="2800" b="1" dirty="0">
              <a:solidFill>
                <a:srgbClr val="00825F"/>
              </a:solidFill>
              <a:latin typeface="+mn-lt"/>
              <a:cs typeface="Calibri"/>
            </a:endParaRPr>
          </a:p>
        </p:txBody>
      </p:sp>
      <p:pic>
        <p:nvPicPr>
          <p:cNvPr id="2" name="Image 1">
            <a:extLst>
              <a:ext uri="{FF2B5EF4-FFF2-40B4-BE49-F238E27FC236}">
                <a16:creationId xmlns:a16="http://schemas.microsoft.com/office/drawing/2014/main" xmlns="" id="{D3B868CB-241A-4549-0916-E0CA26EEFD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03491" y="1539622"/>
            <a:ext cx="3629844" cy="2136266"/>
          </a:xfrm>
          <a:prstGeom prst="rect">
            <a:avLst/>
          </a:prstGeom>
          <a:noFill/>
          <a:ln>
            <a:noFill/>
          </a:ln>
        </p:spPr>
      </p:pic>
    </p:spTree>
    <p:extLst>
      <p:ext uri="{BB962C8B-B14F-4D97-AF65-F5344CB8AC3E}">
        <p14:creationId xmlns:p14="http://schemas.microsoft.com/office/powerpoint/2010/main" val="2028351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096" y="2064899"/>
            <a:ext cx="11457904" cy="4133760"/>
          </a:xfrm>
        </p:spPr>
        <p:txBody>
          <a:bodyPr/>
          <a:lstStyle/>
          <a:p>
            <a:pPr marL="0" indent="0">
              <a:buNone/>
            </a:pPr>
            <a:r>
              <a:rPr lang="en-US" sz="2400" dirty="0"/>
              <a:t>The SC has a number of Working Groups </a:t>
            </a:r>
          </a:p>
          <a:p>
            <a:r>
              <a:rPr lang="en-US" sz="2400" b="1" dirty="0"/>
              <a:t>SC-7 :</a:t>
            </a:r>
            <a:r>
              <a:rPr lang="en-US" sz="2400" dirty="0"/>
              <a:t> Seven SC members. They support the work of the SC in the detailed consideration of draft ISPMs and specifications</a:t>
            </a:r>
            <a:endParaRPr lang="en-US" sz="2400" b="1" dirty="0">
              <a:latin typeface="+mn-lt"/>
            </a:endParaRPr>
          </a:p>
          <a:p>
            <a:r>
              <a:rPr lang="en-US" sz="2400" b="1" dirty="0">
                <a:latin typeface="+mn-lt"/>
              </a:rPr>
              <a:t>Technical panels (TPs) : </a:t>
            </a:r>
            <a:r>
              <a:rPr lang="en-US" sz="2400" dirty="0">
                <a:latin typeface="+mn-lt"/>
              </a:rPr>
              <a:t>established</a:t>
            </a:r>
            <a:r>
              <a:rPr lang="en-US" sz="2400" b="1" dirty="0">
                <a:latin typeface="+mn-lt"/>
              </a:rPr>
              <a:t> </a:t>
            </a:r>
            <a:r>
              <a:rPr lang="en-US" sz="2400" dirty="0"/>
              <a:t>for specific phytosanitary technical areas, develop ISPMs and provide guidance to the SC regarding specific phytosanitary issues. 4 TPs currently: </a:t>
            </a:r>
            <a:r>
              <a:rPr lang="en-US" sz="2400" b="1" dirty="0"/>
              <a:t>TPDP, TPG, TPPT, TPCS</a:t>
            </a:r>
            <a:endParaRPr lang="en-US" sz="2400" dirty="0"/>
          </a:p>
          <a:p>
            <a:r>
              <a:rPr lang="en-US" sz="2400" b="1" dirty="0"/>
              <a:t>Expert Working Groups (EWG) </a:t>
            </a:r>
            <a:r>
              <a:rPr lang="en-US" sz="2400" dirty="0"/>
              <a:t>:  draft or revises draft ISPMs in accordance with the relevant </a:t>
            </a:r>
            <a:r>
              <a:rPr lang="en-US" sz="2400" dirty="0" smtClean="0"/>
              <a:t>specification </a:t>
            </a:r>
            <a:endParaRPr lang="en-US" sz="2400" dirty="0"/>
          </a:p>
          <a:p>
            <a:pPr lvl="1"/>
            <a:r>
              <a:rPr lang="en-GB" sz="2000" dirty="0" smtClean="0"/>
              <a:t>EWG meetings </a:t>
            </a:r>
            <a:r>
              <a:rPr lang="en-GB" sz="2000" dirty="0"/>
              <a:t>in 2021 and 2022 </a:t>
            </a:r>
            <a:r>
              <a:rPr lang="en-US" sz="2000" dirty="0"/>
              <a:t>: </a:t>
            </a:r>
            <a:r>
              <a:rPr lang="en-GB" sz="2000" dirty="0">
                <a:effectLst/>
                <a:latin typeface="Calibri" panose="020F0502020204030204" pitchFamily="34" charset="0"/>
                <a:ea typeface="Calibri" panose="020F0502020204030204" pitchFamily="34" charset="0"/>
                <a:cs typeface="Times New Roman" panose="02020603050405020304" pitchFamily="18" charset="0"/>
              </a:rPr>
              <a:t>use of specific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import authorizations </a:t>
            </a:r>
            <a:r>
              <a:rPr lang="en-GB" sz="2000" dirty="0">
                <a:effectLst/>
                <a:latin typeface="Calibri" panose="020F0502020204030204" pitchFamily="34" charset="0"/>
                <a:ea typeface="Calibri" panose="020F0502020204030204" pitchFamily="34" charset="0"/>
                <a:cs typeface="Times New Roman" panose="02020603050405020304" pitchFamily="18" charset="0"/>
              </a:rPr>
              <a:t>(February 2021), </a:t>
            </a:r>
            <a:r>
              <a:rPr lang="en-US" sz="2000" dirty="0">
                <a:effectLst/>
                <a:latin typeface="Calibri" panose="020F0502020204030204" pitchFamily="34" charset="0"/>
                <a:ea typeface="Calibri" panose="020F0502020204030204" pitchFamily="34" charset="0"/>
                <a:cs typeface="Times New Roman" panose="02020603050405020304" pitchFamily="18" charset="0"/>
              </a:rPr>
              <a:t>Annex to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ISPM 38</a:t>
            </a:r>
            <a:r>
              <a:rPr lang="en-US" sz="2000" dirty="0">
                <a:effectLst/>
                <a:latin typeface="Calibri" panose="020F0502020204030204" pitchFamily="34" charset="0"/>
                <a:ea typeface="Calibri" panose="020F0502020204030204" pitchFamily="34" charset="0"/>
                <a:cs typeface="Times New Roman" panose="02020603050405020304" pitchFamily="18" charset="0"/>
              </a:rPr>
              <a:t>: International movement of seeds (October 2021, Annex to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ISPM 37</a:t>
            </a:r>
            <a:r>
              <a:rPr lang="en-US" sz="2000" dirty="0">
                <a:effectLst/>
                <a:latin typeface="Calibri" panose="020F0502020204030204" pitchFamily="34" charset="0"/>
                <a:ea typeface="Calibri" panose="020F0502020204030204" pitchFamily="34" charset="0"/>
                <a:cs typeface="Times New Roman" panose="02020603050405020304" pitchFamily="18" charset="0"/>
              </a:rPr>
              <a:t>: Determination of host status of fruit to fruit flies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Tephritidae</a:t>
            </a:r>
            <a:r>
              <a:rPr lang="en-US" sz="2000" dirty="0">
                <a:effectLst/>
                <a:latin typeface="Calibri" panose="020F0502020204030204" pitchFamily="34" charset="0"/>
                <a:ea typeface="Calibri" panose="020F0502020204030204" pitchFamily="34" charset="0"/>
                <a:cs typeface="Times New Roman" panose="02020603050405020304" pitchFamily="18" charset="0"/>
              </a:rPr>
              <a:t>) (January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2022).</a:t>
            </a:r>
            <a:endParaRPr lang="en-US" sz="2000" dirty="0"/>
          </a:p>
          <a:p>
            <a:endParaRPr lang="en-US" sz="2000" b="1" dirty="0"/>
          </a:p>
        </p:txBody>
      </p:sp>
      <p:sp>
        <p:nvSpPr>
          <p:cNvPr id="6" name="Title 2"/>
          <p:cNvSpPr>
            <a:spLocks noGrp="1"/>
          </p:cNvSpPr>
          <p:nvPr>
            <p:ph type="title"/>
          </p:nvPr>
        </p:nvSpPr>
        <p:spPr>
          <a:xfrm>
            <a:off x="353096" y="1549400"/>
            <a:ext cx="5197960" cy="381000"/>
          </a:xfrm>
        </p:spPr>
        <p:txBody>
          <a:bodyPr lIns="91440" tIns="45720" rIns="91440" bIns="45720" anchor="t"/>
          <a:lstStyle/>
          <a:p>
            <a:r>
              <a:rPr lang="en-US" sz="2800" b="1" dirty="0">
                <a:solidFill>
                  <a:srgbClr val="00825F"/>
                </a:solidFill>
                <a:latin typeface="+mn-lt"/>
              </a:rPr>
              <a:t>SC Working Groups</a:t>
            </a:r>
            <a:endParaRPr lang="en-US" sz="2800" b="1" dirty="0">
              <a:solidFill>
                <a:srgbClr val="00825F"/>
              </a:solidFill>
              <a:latin typeface="+mn-lt"/>
              <a:cs typeface="Calibri"/>
            </a:endParaRPr>
          </a:p>
        </p:txBody>
      </p:sp>
    </p:spTree>
    <p:extLst>
      <p:ext uri="{BB962C8B-B14F-4D97-AF65-F5344CB8AC3E}">
        <p14:creationId xmlns:p14="http://schemas.microsoft.com/office/powerpoint/2010/main" val="195912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096" y="1961775"/>
            <a:ext cx="10454285" cy="4133760"/>
          </a:xfrm>
        </p:spPr>
        <p:txBody>
          <a:bodyPr lIns="91440" tIns="45720" rIns="91440" bIns="45720" anchor="t"/>
          <a:lstStyle/>
          <a:p>
            <a:r>
              <a:rPr lang="en-US" sz="2300" dirty="0"/>
              <a:t>Subsidiary Body of the CPM </a:t>
            </a:r>
            <a:endParaRPr lang="en-US" sz="2333" dirty="0"/>
          </a:p>
          <a:p>
            <a:r>
              <a:rPr lang="en-US" sz="2300" b="1" dirty="0"/>
              <a:t>12 members </a:t>
            </a:r>
            <a:r>
              <a:rPr lang="en-US" sz="2300" dirty="0"/>
              <a:t>(7 regional representatives and 5 experts)</a:t>
            </a:r>
            <a:endParaRPr lang="en-US" sz="2300" dirty="0">
              <a:cs typeface="Calibri"/>
            </a:endParaRPr>
          </a:p>
          <a:p>
            <a:pPr marL="386080" indent="-386080"/>
            <a:r>
              <a:rPr lang="en-US" sz="2300" b="1" dirty="0"/>
              <a:t>2 Representatives </a:t>
            </a:r>
            <a:r>
              <a:rPr lang="en-US" sz="2300" dirty="0"/>
              <a:t>(one each from the SC and the RPPOs)</a:t>
            </a:r>
            <a:endParaRPr lang="en-US" sz="2300" dirty="0">
              <a:cs typeface="Arial"/>
            </a:endParaRPr>
          </a:p>
          <a:p>
            <a:r>
              <a:rPr lang="en-US" sz="2300" dirty="0"/>
              <a:t>Develops, monitors and oversees a work plan to:</a:t>
            </a:r>
            <a:endParaRPr lang="en-US" sz="2300" dirty="0">
              <a:cs typeface="Calibri"/>
            </a:endParaRPr>
          </a:p>
          <a:p>
            <a:pPr lvl="1"/>
            <a:r>
              <a:rPr lang="en-US" sz="2000" dirty="0"/>
              <a:t>strengthen the </a:t>
            </a:r>
            <a:r>
              <a:rPr lang="en-US" sz="2000" b="1" dirty="0"/>
              <a:t>phytosanitary capacity </a:t>
            </a:r>
            <a:r>
              <a:rPr lang="en-US" sz="2000" dirty="0"/>
              <a:t>of contracting parties (CPs)</a:t>
            </a:r>
          </a:p>
          <a:p>
            <a:pPr lvl="1"/>
            <a:r>
              <a:rPr lang="en-US" sz="2000" dirty="0"/>
              <a:t>support the </a:t>
            </a:r>
            <a:r>
              <a:rPr lang="en-US" sz="2000" b="1" dirty="0"/>
              <a:t>implementation of the IPPC, ISPMs and CPM Recommendations</a:t>
            </a:r>
            <a:endParaRPr lang="en-US" sz="2000" dirty="0">
              <a:cs typeface="Calibri"/>
            </a:endParaRPr>
          </a:p>
          <a:p>
            <a:pPr marL="0" indent="0">
              <a:buNone/>
            </a:pPr>
            <a:r>
              <a:rPr lang="en-US" sz="2000" dirty="0" smtClean="0"/>
              <a:t>By :</a:t>
            </a:r>
            <a:endParaRPr lang="en-US" sz="2000" dirty="0">
              <a:cs typeface="Calibri"/>
            </a:endParaRPr>
          </a:p>
          <a:p>
            <a:pPr lvl="1"/>
            <a:r>
              <a:rPr lang="en-US" sz="2000" dirty="0"/>
              <a:t>Identifying the baseline capacity of contracting parties</a:t>
            </a:r>
            <a:endParaRPr lang="en-US" sz="2000" dirty="0">
              <a:cs typeface="Calibri"/>
            </a:endParaRPr>
          </a:p>
          <a:p>
            <a:pPr lvl="1"/>
            <a:r>
              <a:rPr lang="en-US" sz="2000" dirty="0"/>
              <a:t>Analyzing issues and providing solutions</a:t>
            </a:r>
            <a:endParaRPr lang="en-US" sz="2000" dirty="0">
              <a:cs typeface="Calibri"/>
            </a:endParaRPr>
          </a:p>
          <a:p>
            <a:pPr lvl="1"/>
            <a:r>
              <a:rPr lang="en-US" sz="2000" dirty="0"/>
              <a:t>Supporting CPs to meet their Convention obligations and to implement ISPMs and CPM Rec.</a:t>
            </a:r>
            <a:endParaRPr lang="en-US" sz="2000" dirty="0">
              <a:cs typeface="Calibri"/>
            </a:endParaRPr>
          </a:p>
          <a:p>
            <a:pPr lvl="1"/>
            <a:r>
              <a:rPr lang="en-US" sz="2000" dirty="0"/>
              <a:t>Monitoring the efficacy of Implementation and Capacity Development activities</a:t>
            </a:r>
            <a:endParaRPr lang="en-US" sz="2000" dirty="0">
              <a:cs typeface="Calibri"/>
            </a:endParaRPr>
          </a:p>
        </p:txBody>
      </p:sp>
      <p:sp>
        <p:nvSpPr>
          <p:cNvPr id="6" name="Title 2"/>
          <p:cNvSpPr>
            <a:spLocks noGrp="1"/>
          </p:cNvSpPr>
          <p:nvPr>
            <p:ph type="title"/>
          </p:nvPr>
        </p:nvSpPr>
        <p:spPr>
          <a:xfrm>
            <a:off x="353096" y="1356360"/>
            <a:ext cx="11838889" cy="360040"/>
          </a:xfrm>
        </p:spPr>
        <p:txBody>
          <a:bodyPr lIns="91440" tIns="45720" rIns="91440" bIns="45720" anchor="t"/>
          <a:lstStyle/>
          <a:p>
            <a:r>
              <a:rPr lang="en-US" sz="2800" b="1" dirty="0">
                <a:solidFill>
                  <a:srgbClr val="00825F"/>
                </a:solidFill>
                <a:latin typeface="+mn-lt"/>
              </a:rPr>
              <a:t>Implementation and Capacity Development Committee (IC)</a:t>
            </a:r>
            <a:endParaRPr lang="en-US" sz="2800" b="1" dirty="0">
              <a:solidFill>
                <a:srgbClr val="00825F"/>
              </a:solidFill>
              <a:latin typeface="+mn-lt"/>
              <a:cs typeface="Calibri"/>
            </a:endParaRPr>
          </a:p>
        </p:txBody>
      </p:sp>
      <p:pic>
        <p:nvPicPr>
          <p:cNvPr id="2" name="Image 1">
            <a:extLst>
              <a:ext uri="{FF2B5EF4-FFF2-40B4-BE49-F238E27FC236}">
                <a16:creationId xmlns:a16="http://schemas.microsoft.com/office/drawing/2014/main" xmlns="" id="{8B738B77-215F-4B12-A349-522531AC64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5507" y="1892996"/>
            <a:ext cx="3960492" cy="2135659"/>
          </a:xfrm>
          <a:prstGeom prst="rect">
            <a:avLst/>
          </a:prstGeom>
          <a:noFill/>
          <a:ln>
            <a:noFill/>
          </a:ln>
        </p:spPr>
      </p:pic>
    </p:spTree>
    <p:extLst>
      <p:ext uri="{BB962C8B-B14F-4D97-AF65-F5344CB8AC3E}">
        <p14:creationId xmlns:p14="http://schemas.microsoft.com/office/powerpoint/2010/main" val="3389169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449" y="1424952"/>
            <a:ext cx="10995102" cy="740048"/>
          </a:xfrm>
        </p:spPr>
        <p:txBody>
          <a:bodyPr lIns="91440" tIns="45720" rIns="91440" bIns="45720" anchor="t"/>
          <a:lstStyle/>
          <a:p>
            <a:pPr>
              <a:spcBef>
                <a:spcPts val="1200"/>
              </a:spcBef>
              <a:spcAft>
                <a:spcPts val="1200"/>
              </a:spcAft>
            </a:pPr>
            <a:r>
              <a:rPr lang="en-GB" sz="2800" b="1" dirty="0">
                <a:solidFill>
                  <a:srgbClr val="00825F"/>
                </a:solidFill>
                <a:latin typeface="+mn-lt"/>
              </a:rPr>
              <a:t>IC Sub-groups and IC Teams</a:t>
            </a:r>
            <a:br>
              <a:rPr lang="en-GB" sz="2800" b="1" dirty="0">
                <a:solidFill>
                  <a:srgbClr val="00825F"/>
                </a:solidFill>
                <a:latin typeface="+mn-lt"/>
              </a:rPr>
            </a:br>
            <a:r>
              <a:rPr lang="en-GB" sz="1600" b="1" dirty="0">
                <a:latin typeface="+mn-lt"/>
              </a:rPr>
              <a:t/>
            </a:r>
            <a:br>
              <a:rPr lang="en-GB" sz="1600" b="1" dirty="0">
                <a:latin typeface="+mn-lt"/>
              </a:rPr>
            </a:br>
            <a:r>
              <a:rPr lang="en-US" sz="2400" dirty="0">
                <a:latin typeface="+mn-lt"/>
              </a:rPr>
              <a:t>The IC establishes Sub-groups and Teams to address specific implementation and capacity development issues</a:t>
            </a:r>
            <a:endParaRPr lang="et-EE" sz="2400" b="1" dirty="0">
              <a:solidFill>
                <a:srgbClr val="00825F"/>
              </a:solidFill>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1701331822"/>
              </p:ext>
            </p:extLst>
          </p:nvPr>
        </p:nvGraphicFramePr>
        <p:xfrm>
          <a:off x="598449" y="2889561"/>
          <a:ext cx="10817399" cy="3861858"/>
        </p:xfrm>
        <a:graphic>
          <a:graphicData uri="http://schemas.openxmlformats.org/drawingml/2006/table">
            <a:tbl>
              <a:tblPr firstRow="1" bandRow="1">
                <a:tableStyleId>{5C22544A-7EE6-4342-B048-85BDC9FD1C3A}</a:tableStyleId>
              </a:tblPr>
              <a:tblGrid>
                <a:gridCol w="4612760">
                  <a:extLst>
                    <a:ext uri="{9D8B030D-6E8A-4147-A177-3AD203B41FA5}">
                      <a16:colId xmlns:a16="http://schemas.microsoft.com/office/drawing/2014/main" xmlns="" val="2635712509"/>
                    </a:ext>
                  </a:extLst>
                </a:gridCol>
                <a:gridCol w="3223562">
                  <a:extLst>
                    <a:ext uri="{9D8B030D-6E8A-4147-A177-3AD203B41FA5}">
                      <a16:colId xmlns:a16="http://schemas.microsoft.com/office/drawing/2014/main" xmlns="" val="2792360989"/>
                    </a:ext>
                  </a:extLst>
                </a:gridCol>
                <a:gridCol w="2981077">
                  <a:extLst>
                    <a:ext uri="{9D8B030D-6E8A-4147-A177-3AD203B41FA5}">
                      <a16:colId xmlns:a16="http://schemas.microsoft.com/office/drawing/2014/main" xmlns="" val="3948820393"/>
                    </a:ext>
                  </a:extLst>
                </a:gridCol>
              </a:tblGrid>
              <a:tr h="0">
                <a:tc>
                  <a:txBody>
                    <a:bodyPr/>
                    <a:lstStyle/>
                    <a:p>
                      <a:pPr algn="ctr"/>
                      <a:r>
                        <a:rPr lang="fr-CA" sz="2800" dirty="0"/>
                        <a:t>IC </a:t>
                      </a:r>
                      <a:r>
                        <a:rPr lang="fr-CA" sz="2800" dirty="0" err="1"/>
                        <a:t>Sub</a:t>
                      </a:r>
                      <a:r>
                        <a:rPr lang="fr-CA" sz="2800" dirty="0"/>
                        <a:t>-Groups</a:t>
                      </a:r>
                      <a:endParaRPr lang="en-CA" sz="2800" dirty="0"/>
                    </a:p>
                  </a:txBody>
                  <a:tcPr marL="152400" marR="152400" marT="76200" marB="76200"/>
                </a:tc>
                <a:tc gridSpan="2">
                  <a:txBody>
                    <a:bodyPr/>
                    <a:lstStyle/>
                    <a:p>
                      <a:pPr algn="ctr"/>
                      <a:r>
                        <a:rPr lang="fr-CA" sz="2800" baseline="0"/>
                        <a:t>IC Teams</a:t>
                      </a:r>
                    </a:p>
                  </a:txBody>
                  <a:tcPr marL="152400" marR="152400" marT="76200" marB="76200"/>
                </a:tc>
                <a:tc hMerge="1">
                  <a:txBody>
                    <a:bodyPr/>
                    <a:lstStyle/>
                    <a:p>
                      <a:endParaRPr lang="en-US"/>
                    </a:p>
                  </a:txBody>
                  <a:tcPr marL="152399" marR="152399" marT="76200" marB="76200"/>
                </a:tc>
                <a:extLst>
                  <a:ext uri="{0D108BD9-81ED-4DB2-BD59-A6C34878D82A}">
                    <a16:rowId xmlns:a16="http://schemas.microsoft.com/office/drawing/2014/main" xmlns="" val="640573333"/>
                  </a:ext>
                </a:extLst>
              </a:tr>
              <a:tr h="574964">
                <a:tc>
                  <a:txBody>
                    <a:bodyPr/>
                    <a:lstStyle/>
                    <a:p>
                      <a:pPr lvl="0"/>
                      <a:r>
                        <a:rPr lang="en-US" sz="2000" b="1" kern="1200">
                          <a:solidFill>
                            <a:schemeClr val="dk1"/>
                          </a:solidFill>
                          <a:effectLst/>
                          <a:latin typeface="+mn-lt"/>
                          <a:ea typeface="+mn-ea"/>
                          <a:cs typeface="+mn-cs"/>
                        </a:rPr>
                        <a:t>Dispute Avoidance and Settlement (DAS)</a:t>
                      </a:r>
                      <a:endParaRPr lang="en-CA" sz="2000" b="1" kern="1200">
                        <a:solidFill>
                          <a:schemeClr val="dk1"/>
                        </a:solidFill>
                        <a:effectLst/>
                        <a:latin typeface="+mn-lt"/>
                        <a:ea typeface="+mn-ea"/>
                        <a:cs typeface="+mn-cs"/>
                      </a:endParaRPr>
                    </a:p>
                  </a:txBody>
                  <a:tcPr marL="152400" marR="152400" marT="76200" marB="76200"/>
                </a:tc>
                <a:tc>
                  <a:txBody>
                    <a:bodyPr/>
                    <a:lstStyle/>
                    <a:p>
                      <a:pPr lvl="0" algn="l">
                        <a:lnSpc>
                          <a:spcPct val="100000"/>
                        </a:lnSpc>
                        <a:spcBef>
                          <a:spcPts val="0"/>
                        </a:spcBef>
                        <a:spcAft>
                          <a:spcPts val="0"/>
                        </a:spcAft>
                        <a:buNone/>
                      </a:pPr>
                      <a:r>
                        <a:rPr lang="en-US" sz="2000" b="1" i="0" u="none" strike="noStrike" kern="1200" noProof="0">
                          <a:effectLst/>
                        </a:rPr>
                        <a:t>Phytosanitary Capacity Evaluation (PCE)</a:t>
                      </a:r>
                      <a:endParaRPr lang="en-US" sz="2000" b="0" i="0" u="none" strike="noStrike" kern="1200" noProof="0">
                        <a:effectLst/>
                      </a:endParaRPr>
                    </a:p>
                  </a:txBody>
                  <a:tcPr marL="152400" marR="152400" marT="76200" marB="76200"/>
                </a:tc>
                <a:tc>
                  <a:txBody>
                    <a:bodyPr/>
                    <a:lstStyle/>
                    <a:p>
                      <a:pPr lvl="0" algn="l">
                        <a:lnSpc>
                          <a:spcPct val="100000"/>
                        </a:lnSpc>
                        <a:spcBef>
                          <a:spcPts val="0"/>
                        </a:spcBef>
                        <a:spcAft>
                          <a:spcPts val="0"/>
                        </a:spcAft>
                        <a:buNone/>
                      </a:pPr>
                      <a:r>
                        <a:rPr lang="en-US" sz="2000" b="1" i="0" u="none" strike="noStrike" kern="1200" noProof="0">
                          <a:effectLst/>
                        </a:rPr>
                        <a:t>Projects</a:t>
                      </a:r>
                      <a:endParaRPr lang="en-US" sz="2000" b="0" i="0" u="none" strike="noStrike" kern="1200" noProof="0">
                        <a:effectLst/>
                      </a:endParaRPr>
                    </a:p>
                  </a:txBody>
                  <a:tcPr marL="152399" marR="152399" marT="76200" marB="76200"/>
                </a:tc>
                <a:extLst>
                  <a:ext uri="{0D108BD9-81ED-4DB2-BD59-A6C34878D82A}">
                    <a16:rowId xmlns:a16="http://schemas.microsoft.com/office/drawing/2014/main" xmlns="" val="242570282"/>
                  </a:ext>
                </a:extLst>
              </a:tr>
              <a:tr h="651164">
                <a:tc>
                  <a:txBody>
                    <a:bodyPr/>
                    <a:lstStyle/>
                    <a:p>
                      <a:pPr lvl="0"/>
                      <a:r>
                        <a:rPr lang="en-US" sz="2000" b="1" kern="1200" dirty="0">
                          <a:solidFill>
                            <a:schemeClr val="dk1"/>
                          </a:solidFill>
                          <a:effectLst/>
                          <a:latin typeface="+mn-lt"/>
                          <a:ea typeface="+mn-ea"/>
                          <a:cs typeface="+mn-cs"/>
                        </a:rPr>
                        <a:t>IPPC Observatory</a:t>
                      </a:r>
                      <a:endParaRPr lang="en-CA" sz="2000" b="1" kern="1200" dirty="0">
                        <a:solidFill>
                          <a:schemeClr val="dk1"/>
                        </a:solidFill>
                        <a:effectLst/>
                        <a:latin typeface="+mn-lt"/>
                        <a:ea typeface="+mn-ea"/>
                        <a:cs typeface="+mn-cs"/>
                      </a:endParaRPr>
                    </a:p>
                  </a:txBody>
                  <a:tcPr marL="152400" marR="152400" marT="76200" marB="76200"/>
                </a:tc>
                <a:tc>
                  <a:txBody>
                    <a:bodyPr/>
                    <a:lstStyle/>
                    <a:p>
                      <a:pPr lvl="0" algn="l">
                        <a:lnSpc>
                          <a:spcPct val="100000"/>
                        </a:lnSpc>
                        <a:spcBef>
                          <a:spcPts val="0"/>
                        </a:spcBef>
                        <a:spcAft>
                          <a:spcPts val="0"/>
                        </a:spcAft>
                        <a:buNone/>
                      </a:pPr>
                      <a:r>
                        <a:rPr lang="en-US" sz="2000" b="1" i="0" u="none" strike="noStrike" kern="1200" noProof="0">
                          <a:effectLst/>
                        </a:rPr>
                        <a:t>Guides and Training Materials</a:t>
                      </a:r>
                      <a:endParaRPr lang="en-US" sz="2000" b="0" i="0" u="none" strike="noStrike" kern="1200" noProof="0">
                        <a:effectLst/>
                      </a:endParaRPr>
                    </a:p>
                  </a:txBody>
                  <a:tcPr marL="152400" marR="152400" marT="76200" marB="76200"/>
                </a:tc>
                <a:tc>
                  <a:txBody>
                    <a:bodyPr/>
                    <a:lstStyle/>
                    <a:p>
                      <a:pPr lvl="0" algn="l">
                        <a:lnSpc>
                          <a:spcPct val="100000"/>
                        </a:lnSpc>
                        <a:spcBef>
                          <a:spcPts val="0"/>
                        </a:spcBef>
                        <a:spcAft>
                          <a:spcPts val="0"/>
                        </a:spcAft>
                        <a:buNone/>
                      </a:pPr>
                      <a:r>
                        <a:rPr lang="en-US" sz="2000" b="1" i="0" u="none" strike="noStrike" kern="1200" noProof="0">
                          <a:effectLst/>
                        </a:rPr>
                        <a:t>e-Commerce</a:t>
                      </a:r>
                      <a:endParaRPr lang="en-US" sz="2000" b="0" i="0" u="none" strike="noStrike" kern="1200" noProof="0">
                        <a:effectLst/>
                      </a:endParaRPr>
                    </a:p>
                  </a:txBody>
                  <a:tcPr marL="152399" marR="152399" marT="76200" marB="76200"/>
                </a:tc>
                <a:extLst>
                  <a:ext uri="{0D108BD9-81ED-4DB2-BD59-A6C34878D82A}">
                    <a16:rowId xmlns:a16="http://schemas.microsoft.com/office/drawing/2014/main" xmlns="" val="141149433"/>
                  </a:ext>
                </a:extLst>
              </a:tr>
              <a:tr h="879764">
                <a:tc>
                  <a:txBody>
                    <a:bodyPr/>
                    <a:lstStyle/>
                    <a:p>
                      <a:pPr lvl="0"/>
                      <a:r>
                        <a:rPr lang="en-US" sz="2000" b="1" kern="1200" dirty="0">
                          <a:solidFill>
                            <a:schemeClr val="dk1"/>
                          </a:solidFill>
                          <a:effectLst/>
                          <a:latin typeface="+mn-lt"/>
                          <a:ea typeface="+mn-ea"/>
                          <a:cs typeface="+mn-cs"/>
                        </a:rPr>
                        <a:t>Sea Container Task Force (SCTF)</a:t>
                      </a:r>
                      <a:endParaRPr lang="en-CA" sz="2000" b="1" kern="1200" dirty="0">
                        <a:solidFill>
                          <a:schemeClr val="dk1"/>
                        </a:solidFill>
                        <a:effectLst/>
                        <a:latin typeface="+mn-lt"/>
                        <a:ea typeface="+mn-ea"/>
                        <a:cs typeface="+mn-cs"/>
                      </a:endParaRPr>
                    </a:p>
                  </a:txBody>
                  <a:tcPr marL="152400" marR="152400" marT="76200" marB="76200"/>
                </a:tc>
                <a:tc>
                  <a:txBody>
                    <a:bodyPr/>
                    <a:lstStyle/>
                    <a:p>
                      <a:pPr lvl="0">
                        <a:buNone/>
                      </a:pPr>
                      <a:r>
                        <a:rPr lang="en-US" sz="2000" b="1" i="0" u="none" strike="noStrike" kern="1200" noProof="0">
                          <a:effectLst/>
                        </a:rPr>
                        <a:t>Web resources</a:t>
                      </a:r>
                      <a:endParaRPr lang="en-US"/>
                    </a:p>
                  </a:txBody>
                  <a:tcPr marL="152400" marR="152400" marT="76200" marB="76200"/>
                </a:tc>
                <a:tc>
                  <a:txBody>
                    <a:bodyPr/>
                    <a:lstStyle/>
                    <a:p>
                      <a:pPr lvl="0" algn="l">
                        <a:lnSpc>
                          <a:spcPct val="100000"/>
                        </a:lnSpc>
                        <a:spcBef>
                          <a:spcPts val="0"/>
                        </a:spcBef>
                        <a:spcAft>
                          <a:spcPts val="0"/>
                        </a:spcAft>
                        <a:buNone/>
                      </a:pPr>
                      <a:r>
                        <a:rPr lang="en-US" sz="2000" b="1" i="0" u="none" strike="noStrike" kern="1200" noProof="0">
                          <a:effectLst/>
                        </a:rPr>
                        <a:t>Fusarium </a:t>
                      </a:r>
                      <a:r>
                        <a:rPr lang="en-US" sz="2000" b="1" i="0" u="none" strike="noStrike" kern="1200" noProof="0" err="1">
                          <a:effectLst/>
                        </a:rPr>
                        <a:t>oxysporum</a:t>
                      </a:r>
                      <a:r>
                        <a:rPr lang="en-US" sz="2000" b="1" i="0" u="none" strike="noStrike" kern="1200" noProof="0">
                          <a:effectLst/>
                        </a:rPr>
                        <a:t> </a:t>
                      </a:r>
                      <a:endParaRPr lang="en-US" sz="2000" b="0" i="0" u="none" strike="noStrike" kern="1200" noProof="0">
                        <a:effectLst/>
                      </a:endParaRPr>
                    </a:p>
                    <a:p>
                      <a:pPr lvl="0" algn="l">
                        <a:lnSpc>
                          <a:spcPct val="100000"/>
                        </a:lnSpc>
                        <a:spcBef>
                          <a:spcPts val="0"/>
                        </a:spcBef>
                        <a:spcAft>
                          <a:spcPts val="0"/>
                        </a:spcAft>
                        <a:buNone/>
                      </a:pPr>
                      <a:r>
                        <a:rPr lang="en-US" sz="2000" b="1" i="0" u="none" strike="noStrike" kern="1200" noProof="0">
                          <a:effectLst/>
                        </a:rPr>
                        <a:t>f. sp. </a:t>
                      </a:r>
                      <a:r>
                        <a:rPr lang="en-US" sz="2000" b="1" i="0" u="none" strike="noStrike" kern="1200" noProof="0" err="1">
                          <a:effectLst/>
                        </a:rPr>
                        <a:t>cubense</a:t>
                      </a:r>
                      <a:r>
                        <a:rPr lang="en-US" sz="2000" b="1" i="0" u="none" strike="noStrike" kern="1200" noProof="0">
                          <a:effectLst/>
                        </a:rPr>
                        <a:t> Tropical Race 4 (TR4) </a:t>
                      </a:r>
                      <a:endParaRPr lang="en-US" sz="2000" b="0" i="0" u="none" strike="noStrike" kern="1200" noProof="0">
                        <a:effectLst/>
                      </a:endParaRPr>
                    </a:p>
                  </a:txBody>
                  <a:tcPr marL="152399" marR="152399" marT="76200" marB="76200"/>
                </a:tc>
                <a:extLst>
                  <a:ext uri="{0D108BD9-81ED-4DB2-BD59-A6C34878D82A}">
                    <a16:rowId xmlns:a16="http://schemas.microsoft.com/office/drawing/2014/main" xmlns="" val="2554171843"/>
                  </a:ext>
                </a:extLst>
              </a:tr>
              <a:tr h="691938">
                <a:tc>
                  <a:txBody>
                    <a:bodyPr/>
                    <a:lstStyle/>
                    <a:p>
                      <a:pPr marL="0" marR="0" lvl="0" indent="0" algn="l" defTabSz="622802"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effectLst/>
                          <a:latin typeface="+mn-lt"/>
                          <a:ea typeface="+mn-ea"/>
                          <a:cs typeface="+mn-cs"/>
                        </a:rPr>
                        <a:t>National Reporting Obligations (NRO)</a:t>
                      </a:r>
                      <a:endParaRPr lang="en-CA" sz="2000" b="1" kern="1200" dirty="0">
                        <a:solidFill>
                          <a:schemeClr val="dk1"/>
                        </a:solidFill>
                        <a:effectLst/>
                        <a:latin typeface="+mn-lt"/>
                        <a:ea typeface="+mn-ea"/>
                        <a:cs typeface="+mn-cs"/>
                      </a:endParaRPr>
                    </a:p>
                  </a:txBody>
                  <a:tcPr marL="152400" marR="152400" marT="76200" marB="76200"/>
                </a:tc>
                <a:tc>
                  <a:txBody>
                    <a:bodyPr/>
                    <a:lstStyle/>
                    <a:p>
                      <a:pPr lvl="0" algn="l">
                        <a:lnSpc>
                          <a:spcPct val="100000"/>
                        </a:lnSpc>
                        <a:spcBef>
                          <a:spcPts val="0"/>
                        </a:spcBef>
                        <a:spcAft>
                          <a:spcPts val="0"/>
                        </a:spcAft>
                        <a:buNone/>
                      </a:pPr>
                      <a:r>
                        <a:rPr lang="en-US" sz="2000" b="1" i="0" u="none" strike="noStrike" kern="1200" noProof="0">
                          <a:effectLst/>
                        </a:rPr>
                        <a:t>Contributed Resources</a:t>
                      </a:r>
                      <a:endParaRPr lang="en-US" sz="2000" b="0" i="0" u="none" strike="noStrike" kern="1200" noProof="0">
                        <a:effectLst/>
                      </a:endParaRPr>
                    </a:p>
                  </a:txBody>
                  <a:tcPr marL="152400" marR="152400" marT="76200" marB="76200"/>
                </a:tc>
                <a:tc>
                  <a:txBody>
                    <a:bodyPr/>
                    <a:lstStyle/>
                    <a:p>
                      <a:pPr lvl="0">
                        <a:buNone/>
                      </a:pPr>
                      <a:endParaRPr lang="en-US" sz="2000" kern="1200" dirty="0">
                        <a:solidFill>
                          <a:schemeClr val="dk1"/>
                        </a:solidFill>
                        <a:effectLst/>
                        <a:latin typeface="+mn-lt"/>
                        <a:ea typeface="+mn-ea"/>
                        <a:cs typeface="+mn-cs"/>
                      </a:endParaRPr>
                    </a:p>
                  </a:txBody>
                  <a:tcPr marL="152399" marR="152399" marT="76200" marB="76200"/>
                </a:tc>
                <a:extLst>
                  <a:ext uri="{0D108BD9-81ED-4DB2-BD59-A6C34878D82A}">
                    <a16:rowId xmlns:a16="http://schemas.microsoft.com/office/drawing/2014/main" xmlns="" val="75053749"/>
                  </a:ext>
                </a:extLst>
              </a:tr>
            </a:tbl>
          </a:graphicData>
        </a:graphic>
      </p:graphicFrame>
    </p:spTree>
    <p:extLst>
      <p:ext uri="{BB962C8B-B14F-4D97-AF65-F5344CB8AC3E}">
        <p14:creationId xmlns:p14="http://schemas.microsoft.com/office/powerpoint/2010/main" val="166735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075" y="1277323"/>
            <a:ext cx="11731925" cy="487007"/>
          </a:xfrm>
        </p:spPr>
        <p:txBody>
          <a:bodyPr lIns="91440" tIns="45720" rIns="91440" bIns="45720" anchor="t"/>
          <a:lstStyle/>
          <a:p>
            <a:r>
              <a:rPr lang="en-US" sz="2800" b="1" dirty="0">
                <a:solidFill>
                  <a:srgbClr val="00825F"/>
                </a:solidFill>
                <a:latin typeface="+mn-lt"/>
              </a:rPr>
              <a:t>Development of Guides and Training Materials by Working Groups</a:t>
            </a:r>
            <a:endParaRPr lang="et-EE" sz="2800" dirty="0">
              <a:latin typeface="+mn-lt"/>
              <a:cs typeface="Calibri" panose="020F0502020204030204"/>
            </a:endParaRPr>
          </a:p>
        </p:txBody>
      </p:sp>
      <p:sp>
        <p:nvSpPr>
          <p:cNvPr id="3" name="TextBox 2"/>
          <p:cNvSpPr txBox="1"/>
          <p:nvPr/>
        </p:nvSpPr>
        <p:spPr>
          <a:xfrm>
            <a:off x="17318" y="1851313"/>
            <a:ext cx="11860737" cy="4478149"/>
          </a:xfrm>
          <a:prstGeom prst="rect">
            <a:avLst/>
          </a:prstGeom>
        </p:spPr>
        <p:txBody>
          <a:bodyPr wrap="square" lIns="540000" tIns="0" rIns="360000" bIns="45720" rtlCol="0" anchor="t" anchorCtr="0">
            <a:spAutoFit/>
          </a:bodyPr>
          <a:lstStyle/>
          <a:p>
            <a:pPr>
              <a:spcBef>
                <a:spcPts val="600"/>
              </a:spcBef>
            </a:pPr>
            <a:r>
              <a:rPr lang="en-US" dirty="0"/>
              <a:t>Working Groups are currenting working on the following Guides and Training Materials:</a:t>
            </a:r>
            <a:endParaRPr lang="en-US" dirty="0">
              <a:cs typeface="Calibri" panose="020F0502020204030204"/>
            </a:endParaRPr>
          </a:p>
          <a:p>
            <a:pPr>
              <a:spcBef>
                <a:spcPts val="600"/>
              </a:spcBef>
            </a:pPr>
            <a:r>
              <a:rPr lang="en-US" dirty="0">
                <a:cs typeface="Calibri" panose="020F0502020204030204"/>
              </a:rPr>
              <a:t>   Guides:</a:t>
            </a:r>
          </a:p>
          <a:p>
            <a:pPr marL="951865" lvl="1" indent="-342900">
              <a:buFont typeface="Arial" panose="020B0604020202020204" pitchFamily="34" charset="0"/>
              <a:buChar char="•"/>
            </a:pPr>
            <a:r>
              <a:rPr lang="en-US" sz="2000" b="1" dirty="0"/>
              <a:t>e-Commerce</a:t>
            </a:r>
            <a:r>
              <a:rPr lang="en-US" sz="2000" dirty="0"/>
              <a:t> Guide for plants, plant products and other regulated articles (2017-039)</a:t>
            </a:r>
            <a:endParaRPr lang="en-US" sz="2000" dirty="0">
              <a:cs typeface="Calibri"/>
            </a:endParaRPr>
          </a:p>
          <a:p>
            <a:pPr marL="951865" lvl="1" indent="-342900">
              <a:buFont typeface="Arial" panose="020B0604020202020204" pitchFamily="34" charset="0"/>
              <a:buChar char="•"/>
            </a:pPr>
            <a:r>
              <a:rPr lang="en-US" sz="2000" dirty="0"/>
              <a:t>Guide to support implementation of </a:t>
            </a:r>
            <a:r>
              <a:rPr lang="en-US" sz="2000" b="1" dirty="0"/>
              <a:t>ISPM 15 </a:t>
            </a:r>
            <a:r>
              <a:rPr lang="en-US" sz="2000" dirty="0"/>
              <a:t>(2017-043)</a:t>
            </a:r>
            <a:endParaRPr lang="en-US" sz="2000" dirty="0">
              <a:cs typeface="Calibri"/>
            </a:endParaRPr>
          </a:p>
          <a:p>
            <a:pPr marL="951865" lvl="1" indent="-342900">
              <a:buFont typeface="Arial" panose="020B0604020202020204" pitchFamily="34" charset="0"/>
              <a:buChar char="•"/>
            </a:pPr>
            <a:r>
              <a:rPr lang="en-US" sz="2000" b="1" dirty="0"/>
              <a:t>Contingency planning</a:t>
            </a:r>
            <a:r>
              <a:rPr lang="en-US" sz="2000" dirty="0"/>
              <a:t>, Guide (2019-012)</a:t>
            </a:r>
            <a:endParaRPr lang="en-US" sz="2000" dirty="0">
              <a:cs typeface="Calibri"/>
            </a:endParaRPr>
          </a:p>
          <a:p>
            <a:pPr>
              <a:spcBef>
                <a:spcPts val="600"/>
              </a:spcBef>
            </a:pPr>
            <a:r>
              <a:rPr lang="en-US" dirty="0">
                <a:cs typeface="Calibri"/>
              </a:rPr>
              <a:t>   E-learning materials:</a:t>
            </a:r>
          </a:p>
          <a:p>
            <a:pPr marL="951865" lvl="1" indent="-342900">
              <a:buFont typeface="Arial" panose="020B0604020202020204" pitchFamily="34" charset="0"/>
              <a:buChar char="•"/>
            </a:pPr>
            <a:r>
              <a:rPr lang="en-US" sz="2000" b="1" dirty="0"/>
              <a:t>Pest Risk Analysis</a:t>
            </a:r>
            <a:r>
              <a:rPr lang="en-US" sz="2000" dirty="0"/>
              <a:t>, e-Learning course (2020-002)</a:t>
            </a:r>
            <a:endParaRPr lang="en-US" sz="2000" dirty="0">
              <a:cs typeface="Calibri"/>
            </a:endParaRPr>
          </a:p>
          <a:p>
            <a:pPr marL="951865" lvl="1" indent="-342900">
              <a:buFont typeface="Arial" panose="020B0604020202020204" pitchFamily="34" charset="0"/>
              <a:buChar char="•"/>
            </a:pPr>
            <a:r>
              <a:rPr lang="en-US" sz="2000" dirty="0"/>
              <a:t>Phytosanitary </a:t>
            </a:r>
            <a:r>
              <a:rPr lang="en-US" sz="2000" b="1" dirty="0"/>
              <a:t>export certification </a:t>
            </a:r>
            <a:r>
              <a:rPr lang="en-US" sz="2000" dirty="0"/>
              <a:t>system, e-Learning course (2020-003)</a:t>
            </a:r>
            <a:endParaRPr lang="en-US" sz="2000" dirty="0">
              <a:cs typeface="Calibri"/>
            </a:endParaRPr>
          </a:p>
          <a:p>
            <a:pPr marL="951865" lvl="1" indent="-342900">
              <a:buFont typeface="Arial" panose="020B0604020202020204" pitchFamily="34" charset="0"/>
              <a:buChar char="•"/>
            </a:pPr>
            <a:r>
              <a:rPr lang="en-US" sz="2000" b="1" dirty="0"/>
              <a:t>Surveillance</a:t>
            </a:r>
            <a:r>
              <a:rPr lang="en-US" sz="2000" dirty="0"/>
              <a:t> and reporting obligations, e-Learning course (2020-012)</a:t>
            </a:r>
            <a:endParaRPr lang="en-US" sz="2000" dirty="0">
              <a:cs typeface="Calibri" panose="020F0502020204030204"/>
            </a:endParaRPr>
          </a:p>
          <a:p>
            <a:pPr marL="951865" lvl="1" indent="-342900">
              <a:buFont typeface="Arial" panose="020B0604020202020204" pitchFamily="34" charset="0"/>
              <a:buChar char="•"/>
            </a:pPr>
            <a:r>
              <a:rPr lang="en-US" sz="2000" b="1" dirty="0"/>
              <a:t>Inspection</a:t>
            </a:r>
            <a:r>
              <a:rPr lang="en-US" sz="2000" dirty="0"/>
              <a:t>, e-Learning course (2020-011)</a:t>
            </a:r>
            <a:endParaRPr lang="en-US" sz="2000" dirty="0">
              <a:cs typeface="Calibri"/>
            </a:endParaRPr>
          </a:p>
          <a:p>
            <a:pPr marL="951865" lvl="1" indent="-342900">
              <a:buFont typeface="Arial" panose="020B0604020202020204" pitchFamily="34" charset="0"/>
              <a:buChar char="•"/>
            </a:pPr>
            <a:endParaRPr lang="en-US" sz="1800" dirty="0">
              <a:cs typeface="Calibri"/>
            </a:endParaRPr>
          </a:p>
          <a:p>
            <a:r>
              <a:rPr lang="en-US" sz="1600" dirty="0">
                <a:cs typeface="Calibri"/>
              </a:rPr>
              <a:t>Development of Guides and Training materials page on the IPP:</a:t>
            </a:r>
          </a:p>
          <a:p>
            <a:r>
              <a:rPr lang="en-US" sz="1600" dirty="0">
                <a:ea typeface="+mn-lt"/>
                <a:cs typeface="+mn-lt"/>
                <a:hlinkClick r:id="rId2"/>
              </a:rPr>
              <a:t>https://www.ippc.int/en/core-activities/capacity-development/guides-and-training-materials/development-guides-and-training-materials/</a:t>
            </a:r>
            <a:r>
              <a:rPr lang="en-US" sz="1600" dirty="0">
                <a:ea typeface="+mn-lt"/>
                <a:cs typeface="+mn-lt"/>
              </a:rPr>
              <a:t> </a:t>
            </a:r>
            <a:endParaRPr lang="en-US" sz="1600" dirty="0">
              <a:cs typeface="Calibri"/>
            </a:endParaRPr>
          </a:p>
        </p:txBody>
      </p:sp>
    </p:spTree>
    <p:extLst>
      <p:ext uri="{BB962C8B-B14F-4D97-AF65-F5344CB8AC3E}">
        <p14:creationId xmlns:p14="http://schemas.microsoft.com/office/powerpoint/2010/main" val="3938621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2"/>
          <p:cNvPicPr>
            <a:picLocks noChangeAspect="1"/>
          </p:cNvPicPr>
          <p:nvPr/>
        </p:nvPicPr>
        <p:blipFill rotWithShape="1">
          <a:blip r:embed="rId2"/>
          <a:srcRect t="10292" b="3297"/>
          <a:stretch/>
        </p:blipFill>
        <p:spPr>
          <a:xfrm>
            <a:off x="3022119" y="1322608"/>
            <a:ext cx="6126018" cy="2530362"/>
          </a:xfrm>
          <a:prstGeom prst="rect">
            <a:avLst/>
          </a:prstGeom>
        </p:spPr>
      </p:pic>
      <p:sp>
        <p:nvSpPr>
          <p:cNvPr id="7" name="TextBox 6"/>
          <p:cNvSpPr txBox="1"/>
          <p:nvPr/>
        </p:nvSpPr>
        <p:spPr>
          <a:xfrm>
            <a:off x="92364" y="4135351"/>
            <a:ext cx="2992593" cy="2015936"/>
          </a:xfrm>
          <a:prstGeom prst="rect">
            <a:avLst/>
          </a:prstGeom>
          <a:ln>
            <a:solidFill>
              <a:schemeClr val="accent6">
                <a:lumMod val="50000"/>
              </a:schemeClr>
            </a:solidFill>
          </a:ln>
        </p:spPr>
        <p:txBody>
          <a:bodyPr wrap="square" lIns="91439" tIns="0" rIns="91440" bIns="0" numCol="1" spcCol="36000" rtlCol="0" anchor="t" anchorCtr="0">
            <a:spAutoFit/>
          </a:bodyPr>
          <a:lstStyle/>
          <a:p>
            <a:pPr marL="285750" indent="-285750">
              <a:spcBef>
                <a:spcPts val="600"/>
              </a:spcBef>
              <a:buFont typeface="Arial"/>
              <a:buChar char="•"/>
            </a:pPr>
            <a:r>
              <a:rPr lang="en-US" sz="1800" dirty="0"/>
              <a:t>C</a:t>
            </a:r>
            <a:r>
              <a:rPr lang="en-US" sz="1800" dirty="0" smtClean="0"/>
              <a:t>oordinates </a:t>
            </a:r>
            <a:r>
              <a:rPr lang="en-US" sz="1800" dirty="0"/>
              <a:t>the processes for setting standards</a:t>
            </a:r>
            <a:endParaRPr lang="en-US" sz="1800" dirty="0">
              <a:cs typeface="Calibri"/>
            </a:endParaRPr>
          </a:p>
          <a:p>
            <a:pPr marL="285750" indent="-285750">
              <a:spcBef>
                <a:spcPts val="600"/>
              </a:spcBef>
              <a:buFont typeface="Arial" panose="020B0604020202020204" pitchFamily="34" charset="0"/>
              <a:buChar char="•"/>
            </a:pPr>
            <a:r>
              <a:rPr lang="en-US" sz="1800" dirty="0"/>
              <a:t>S</a:t>
            </a:r>
            <a:r>
              <a:rPr lang="en-US" sz="1800" dirty="0" smtClean="0"/>
              <a:t>upports </a:t>
            </a:r>
            <a:r>
              <a:rPr lang="en-US" sz="1800" dirty="0"/>
              <a:t>the SC, technical panels and expert working groups in the development of  standards</a:t>
            </a:r>
            <a:endParaRPr lang="en-US" sz="1800" dirty="0">
              <a:cs typeface="Calibri"/>
            </a:endParaRPr>
          </a:p>
        </p:txBody>
      </p:sp>
      <p:sp>
        <p:nvSpPr>
          <p:cNvPr id="4" name="Titolo 4"/>
          <p:cNvSpPr>
            <a:spLocks noGrp="1"/>
          </p:cNvSpPr>
          <p:nvPr/>
        </p:nvSpPr>
        <p:spPr>
          <a:xfrm>
            <a:off x="-109660" y="2217681"/>
            <a:ext cx="4765047" cy="685800"/>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r>
              <a:rPr lang="en-GB" sz="2400" dirty="0">
                <a:ea typeface="Arial Unicode MS"/>
                <a:cs typeface="Arial"/>
              </a:rPr>
              <a:t>IPPC Secretariat Structure </a:t>
            </a:r>
            <a:r>
              <a:rPr lang="en-US" sz="1600" dirty="0">
                <a:ea typeface="Arial Unicode MS" panose="020B0604020202020204" pitchFamily="34" charset="-128"/>
                <a:cs typeface="Arial" panose="020B0604020202020204" pitchFamily="34" charset="0"/>
              </a:rPr>
              <a:t/>
            </a:r>
            <a:br>
              <a:rPr lang="en-US" sz="1600" dirty="0">
                <a:ea typeface="Arial Unicode MS" panose="020B0604020202020204" pitchFamily="34" charset="-128"/>
                <a:cs typeface="Arial" panose="020B0604020202020204" pitchFamily="34" charset="0"/>
              </a:rPr>
            </a:br>
            <a:endParaRPr lang="en-GB" sz="1600" dirty="0">
              <a:cs typeface="Calibri"/>
            </a:endParaRPr>
          </a:p>
        </p:txBody>
      </p:sp>
      <p:sp>
        <p:nvSpPr>
          <p:cNvPr id="8" name="TextBox 7"/>
          <p:cNvSpPr txBox="1"/>
          <p:nvPr/>
        </p:nvSpPr>
        <p:spPr>
          <a:xfrm>
            <a:off x="6607778" y="4116012"/>
            <a:ext cx="2851029" cy="1785104"/>
          </a:xfrm>
          <a:prstGeom prst="rect">
            <a:avLst/>
          </a:prstGeom>
          <a:ln>
            <a:solidFill>
              <a:schemeClr val="accent6">
                <a:lumMod val="50000"/>
              </a:schemeClr>
            </a:solidFill>
          </a:ln>
        </p:spPr>
        <p:txBody>
          <a:bodyPr wrap="square" lIns="91439" tIns="0" rIns="91439" bIns="45720" numCol="1" spcCol="36000" rtlCol="0" anchor="t" anchorCtr="0">
            <a:spAutoFit/>
          </a:bodyPr>
          <a:lstStyle/>
          <a:p>
            <a:pPr marL="285750" indent="-285750">
              <a:spcBef>
                <a:spcPts val="600"/>
              </a:spcBef>
              <a:buFont typeface="Arial"/>
              <a:buChar char="•"/>
            </a:pPr>
            <a:r>
              <a:rPr lang="en-US" sz="1800" dirty="0"/>
              <a:t>S</a:t>
            </a:r>
            <a:r>
              <a:rPr lang="en-US" sz="1800" dirty="0" smtClean="0"/>
              <a:t>upports </a:t>
            </a:r>
            <a:r>
              <a:rPr lang="en-US" sz="1800" dirty="0"/>
              <a:t>the governance, partnership, and communication</a:t>
            </a:r>
            <a:endParaRPr lang="en-US" sz="1800" dirty="0">
              <a:cs typeface="Calibri" panose="020F0502020204030204"/>
            </a:endParaRPr>
          </a:p>
          <a:p>
            <a:pPr marL="285750" indent="-285750">
              <a:spcBef>
                <a:spcPts val="600"/>
              </a:spcBef>
              <a:buFont typeface="Arial" panose="020B0604020202020204" pitchFamily="34" charset="0"/>
              <a:buChar char="•"/>
            </a:pPr>
            <a:r>
              <a:rPr lang="en-US" sz="1800" dirty="0"/>
              <a:t>O</a:t>
            </a:r>
            <a:r>
              <a:rPr lang="en-US" sz="1800" dirty="0" smtClean="0"/>
              <a:t>rganizes </a:t>
            </a:r>
            <a:r>
              <a:rPr lang="en-US" sz="1800" dirty="0"/>
              <a:t>the CPM, CPM Bureau, and SPG meetings</a:t>
            </a:r>
            <a:endParaRPr lang="en-US" sz="1800" dirty="0">
              <a:cs typeface="Calibri"/>
            </a:endParaRPr>
          </a:p>
        </p:txBody>
      </p:sp>
      <p:sp>
        <p:nvSpPr>
          <p:cNvPr id="9" name="TextBox 8"/>
          <p:cNvSpPr txBox="1"/>
          <p:nvPr/>
        </p:nvSpPr>
        <p:spPr>
          <a:xfrm>
            <a:off x="3185181" y="4119510"/>
            <a:ext cx="3337958" cy="2339102"/>
          </a:xfrm>
          <a:prstGeom prst="rect">
            <a:avLst/>
          </a:prstGeom>
          <a:ln>
            <a:solidFill>
              <a:schemeClr val="accent6">
                <a:lumMod val="50000"/>
              </a:schemeClr>
            </a:solidFill>
          </a:ln>
        </p:spPr>
        <p:txBody>
          <a:bodyPr wrap="square" lIns="91439" tIns="0" rIns="91439" bIns="45720" numCol="1" spcCol="36000" rtlCol="0" anchor="t" anchorCtr="0">
            <a:spAutoFit/>
          </a:bodyPr>
          <a:lstStyle/>
          <a:p>
            <a:pPr marL="285750" indent="-285750">
              <a:spcBef>
                <a:spcPts val="300"/>
              </a:spcBef>
              <a:buFont typeface="Arial"/>
              <a:buChar char="•"/>
            </a:pPr>
            <a:r>
              <a:rPr lang="en-US" sz="1800" dirty="0"/>
              <a:t>C</a:t>
            </a:r>
            <a:r>
              <a:rPr lang="en-US" sz="1800" dirty="0" smtClean="0"/>
              <a:t>oordinates </a:t>
            </a:r>
            <a:r>
              <a:rPr lang="en-US" sz="1800" dirty="0"/>
              <a:t>the process for implementation and capacity development</a:t>
            </a:r>
            <a:endParaRPr lang="en-US" sz="1800" dirty="0">
              <a:cs typeface="Calibri" panose="020F0502020204030204"/>
            </a:endParaRPr>
          </a:p>
          <a:p>
            <a:pPr marL="285750" indent="-285750">
              <a:buFont typeface="Arial,Sans-Serif" panose="020B0604020202020204" pitchFamily="34" charset="0"/>
              <a:buChar char="•"/>
            </a:pPr>
            <a:r>
              <a:rPr lang="en-US" sz="1800" dirty="0">
                <a:ea typeface="+mn-lt"/>
                <a:cs typeface="+mn-lt"/>
              </a:rPr>
              <a:t>Supports the IC, Sub-groups, teams as well as working groups in the development of guides and training materials</a:t>
            </a:r>
          </a:p>
        </p:txBody>
      </p:sp>
      <p:sp>
        <p:nvSpPr>
          <p:cNvPr id="10" name="TextBox 9"/>
          <p:cNvSpPr txBox="1"/>
          <p:nvPr/>
        </p:nvSpPr>
        <p:spPr>
          <a:xfrm>
            <a:off x="9559030" y="4120654"/>
            <a:ext cx="2275938" cy="1431161"/>
          </a:xfrm>
          <a:prstGeom prst="rect">
            <a:avLst/>
          </a:prstGeom>
          <a:ln>
            <a:solidFill>
              <a:schemeClr val="accent6">
                <a:lumMod val="50000"/>
              </a:schemeClr>
            </a:solidFill>
          </a:ln>
        </p:spPr>
        <p:txBody>
          <a:bodyPr wrap="square" lIns="91439" tIns="0" rIns="91439" bIns="45720" numCol="1" spcCol="36000" rtlCol="0" anchor="t" anchorCtr="0">
            <a:spAutoFit/>
          </a:bodyPr>
          <a:lstStyle/>
          <a:p>
            <a:pPr marL="285750" indent="-285750">
              <a:spcBef>
                <a:spcPts val="600"/>
              </a:spcBef>
              <a:buFont typeface="Arial"/>
              <a:buChar char="•"/>
            </a:pPr>
            <a:r>
              <a:rPr lang="en-US" sz="1800" dirty="0"/>
              <a:t>Supports the global implementation of the IPPC </a:t>
            </a:r>
            <a:r>
              <a:rPr lang="en-US" sz="1800" dirty="0" err="1"/>
              <a:t>ePhyto</a:t>
            </a:r>
            <a:r>
              <a:rPr lang="en-US" sz="1800" dirty="0"/>
              <a:t> Solution</a:t>
            </a:r>
            <a:endParaRPr lang="en-US" sz="1800" dirty="0">
              <a:cs typeface="Calibri" panose="020F0502020204030204"/>
            </a:endParaRPr>
          </a:p>
        </p:txBody>
      </p:sp>
      <p:cxnSp>
        <p:nvCxnSpPr>
          <p:cNvPr id="2" name="Straight Arrow Connector 1">
            <a:extLst>
              <a:ext uri="{FF2B5EF4-FFF2-40B4-BE49-F238E27FC236}">
                <a16:creationId xmlns:a16="http://schemas.microsoft.com/office/drawing/2014/main" xmlns="" id="{BE0ED89D-DBD8-4E54-8F71-1C7EF5A5B003}"/>
              </a:ext>
            </a:extLst>
          </p:cNvPr>
          <p:cNvCxnSpPr/>
          <p:nvPr/>
        </p:nvCxnSpPr>
        <p:spPr>
          <a:xfrm flipH="1">
            <a:off x="1851803" y="3832684"/>
            <a:ext cx="1170316" cy="267419"/>
          </a:xfrm>
          <a:prstGeom prst="straightConnector1">
            <a:avLst/>
          </a:prstGeom>
          <a:ln w="57150">
            <a:solidFill>
              <a:srgbClr val="92D05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xmlns="" id="{8376B41F-9077-482C-BC43-4BE1D41A02AC}"/>
              </a:ext>
            </a:extLst>
          </p:cNvPr>
          <p:cNvCxnSpPr>
            <a:cxnSpLocks/>
          </p:cNvCxnSpPr>
          <p:nvPr/>
        </p:nvCxnSpPr>
        <p:spPr>
          <a:xfrm flipH="1">
            <a:off x="4655387" y="3868424"/>
            <a:ext cx="623977" cy="224287"/>
          </a:xfrm>
          <a:prstGeom prst="straightConnector1">
            <a:avLst/>
          </a:prstGeom>
          <a:ln w="57150">
            <a:solidFill>
              <a:srgbClr val="92D05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xmlns="" id="{8FF8DAD2-526D-45D5-B379-7F204028EE90}"/>
              </a:ext>
            </a:extLst>
          </p:cNvPr>
          <p:cNvCxnSpPr>
            <a:cxnSpLocks/>
          </p:cNvCxnSpPr>
          <p:nvPr/>
        </p:nvCxnSpPr>
        <p:spPr>
          <a:xfrm>
            <a:off x="6875250" y="3868423"/>
            <a:ext cx="669985" cy="224287"/>
          </a:xfrm>
          <a:prstGeom prst="straightConnector1">
            <a:avLst/>
          </a:prstGeom>
          <a:ln w="57150">
            <a:solidFill>
              <a:srgbClr val="92D05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xmlns="" id="{7330933D-A19C-4EC4-BE24-AE49BD2EDB4D}"/>
              </a:ext>
            </a:extLst>
          </p:cNvPr>
          <p:cNvCxnSpPr>
            <a:cxnSpLocks/>
          </p:cNvCxnSpPr>
          <p:nvPr/>
        </p:nvCxnSpPr>
        <p:spPr>
          <a:xfrm>
            <a:off x="9154020" y="3834828"/>
            <a:ext cx="1302590" cy="224287"/>
          </a:xfrm>
          <a:prstGeom prst="straightConnector1">
            <a:avLst/>
          </a:prstGeom>
          <a:ln w="57150">
            <a:solidFill>
              <a:srgbClr val="92D050"/>
            </a:solidFill>
            <a:tailEnd type="triangle"/>
          </a:ln>
        </p:spPr>
        <p:style>
          <a:lnRef idx="3">
            <a:schemeClr val="dk1"/>
          </a:lnRef>
          <a:fillRef idx="0">
            <a:schemeClr val="dk1"/>
          </a:fillRef>
          <a:effectRef idx="2">
            <a:schemeClr val="dk1"/>
          </a:effectRef>
          <a:fontRef idx="minor">
            <a:schemeClr val="tx1"/>
          </a:fontRef>
        </p:style>
      </p:cxnSp>
      <p:sp>
        <p:nvSpPr>
          <p:cNvPr id="3" name="Rectangle 2">
            <a:extLst>
              <a:ext uri="{FF2B5EF4-FFF2-40B4-BE49-F238E27FC236}">
                <a16:creationId xmlns:a16="http://schemas.microsoft.com/office/drawing/2014/main" xmlns="" id="{EA332D15-848C-780B-3861-37E53EF12F2D}"/>
              </a:ext>
            </a:extLst>
          </p:cNvPr>
          <p:cNvSpPr/>
          <p:nvPr/>
        </p:nvSpPr>
        <p:spPr>
          <a:xfrm>
            <a:off x="8536472" y="1386119"/>
            <a:ext cx="3599503" cy="15270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1B1E24"/>
                </a:solidFill>
                <a:latin typeface="Arial" panose="020B0604020202020204" pitchFamily="34" charset="0"/>
              </a:rPr>
              <a:t>C</a:t>
            </a:r>
            <a:r>
              <a:rPr lang="en-US" sz="2200" b="0" i="0" dirty="0" smtClean="0">
                <a:solidFill>
                  <a:srgbClr val="1B1E24"/>
                </a:solidFill>
                <a:effectLst/>
                <a:latin typeface="Arial" panose="020B0604020202020204" pitchFamily="34" charset="0"/>
              </a:rPr>
              <a:t>oordinates </a:t>
            </a:r>
            <a:r>
              <a:rPr lang="en-US" sz="2200" b="0" i="0" dirty="0">
                <a:solidFill>
                  <a:srgbClr val="1B1E24"/>
                </a:solidFill>
                <a:effectLst/>
                <a:latin typeface="Arial" panose="020B0604020202020204" pitchFamily="34" charset="0"/>
              </a:rPr>
              <a:t>the core activities of, and provides operational support to, the IPPC work </a:t>
            </a:r>
            <a:r>
              <a:rPr lang="en-US" sz="2200" b="0" i="0" dirty="0" err="1">
                <a:solidFill>
                  <a:srgbClr val="1B1E24"/>
                </a:solidFill>
                <a:effectLst/>
                <a:latin typeface="Arial" panose="020B0604020202020204" pitchFamily="34" charset="0"/>
              </a:rPr>
              <a:t>programme</a:t>
            </a:r>
            <a:endParaRPr lang="fr-FR" sz="2200" dirty="0"/>
          </a:p>
        </p:txBody>
      </p:sp>
    </p:spTree>
    <p:extLst>
      <p:ext uri="{BB962C8B-B14F-4D97-AF65-F5344CB8AC3E}">
        <p14:creationId xmlns:p14="http://schemas.microsoft.com/office/powerpoint/2010/main" val="3034133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AD22802-7074-544D-B3FC-5B5F5BD314D8}"/>
              </a:ext>
            </a:extLst>
          </p:cNvPr>
          <p:cNvSpPr/>
          <p:nvPr/>
        </p:nvSpPr>
        <p:spPr>
          <a:xfrm>
            <a:off x="685800" y="2168769"/>
            <a:ext cx="2895600" cy="2854569"/>
          </a:xfrm>
          <a:prstGeom prst="rect">
            <a:avLst/>
          </a:prstGeom>
          <a:solidFill>
            <a:srgbClr val="AD285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6600"/>
              <a:t>10-16%</a:t>
            </a:r>
          </a:p>
        </p:txBody>
      </p:sp>
      <p:sp>
        <p:nvSpPr>
          <p:cNvPr id="5" name="Rectangle 4">
            <a:extLst>
              <a:ext uri="{FF2B5EF4-FFF2-40B4-BE49-F238E27FC236}">
                <a16:creationId xmlns:a16="http://schemas.microsoft.com/office/drawing/2014/main" xmlns="" id="{631667AA-902C-7147-84F6-5E269092FC9E}"/>
              </a:ext>
            </a:extLst>
          </p:cNvPr>
          <p:cNvSpPr/>
          <p:nvPr/>
        </p:nvSpPr>
        <p:spPr>
          <a:xfrm>
            <a:off x="8105336" y="2133600"/>
            <a:ext cx="2895600" cy="2854569"/>
          </a:xfrm>
          <a:prstGeom prst="rect">
            <a:avLst/>
          </a:prstGeom>
          <a:solidFill>
            <a:srgbClr val="AD285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ctr"/>
            <a:r>
              <a:rPr lang="en-US" sz="4800" dirty="0"/>
              <a:t>USD 220 billion</a:t>
            </a:r>
            <a:r>
              <a:rPr lang="en-US" sz="1800" dirty="0"/>
              <a:t> </a:t>
            </a:r>
            <a:endParaRPr lang="en-US"/>
          </a:p>
          <a:p>
            <a:pPr algn="ctr"/>
            <a:r>
              <a:rPr lang="en-US" sz="1600" dirty="0"/>
              <a:t>                (per year)</a:t>
            </a:r>
          </a:p>
        </p:txBody>
      </p:sp>
      <p:sp>
        <p:nvSpPr>
          <p:cNvPr id="6" name="Rectangle 5">
            <a:extLst>
              <a:ext uri="{FF2B5EF4-FFF2-40B4-BE49-F238E27FC236}">
                <a16:creationId xmlns:a16="http://schemas.microsoft.com/office/drawing/2014/main" xmlns="" id="{B5C4C08F-5789-664F-82B1-A880F8C1913F}"/>
              </a:ext>
            </a:extLst>
          </p:cNvPr>
          <p:cNvSpPr/>
          <p:nvPr/>
        </p:nvSpPr>
        <p:spPr>
          <a:xfrm>
            <a:off x="4361701" y="2133600"/>
            <a:ext cx="2971800" cy="2854569"/>
          </a:xfrm>
          <a:prstGeom prst="rect">
            <a:avLst/>
          </a:prstGeom>
          <a:solidFill>
            <a:srgbClr val="AD285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6600"/>
              <a:t>40%</a:t>
            </a:r>
          </a:p>
        </p:txBody>
      </p:sp>
      <p:sp>
        <p:nvSpPr>
          <p:cNvPr id="8" name="TextBox 7">
            <a:extLst>
              <a:ext uri="{FF2B5EF4-FFF2-40B4-BE49-F238E27FC236}">
                <a16:creationId xmlns:a16="http://schemas.microsoft.com/office/drawing/2014/main" xmlns="" id="{DDE8A21D-53F5-324D-8C0B-D1513C796F92}"/>
              </a:ext>
            </a:extLst>
          </p:cNvPr>
          <p:cNvSpPr txBox="1"/>
          <p:nvPr/>
        </p:nvSpPr>
        <p:spPr>
          <a:xfrm>
            <a:off x="694267" y="4200110"/>
            <a:ext cx="2895600" cy="661720"/>
          </a:xfrm>
          <a:prstGeom prst="rect">
            <a:avLst/>
          </a:prstGeom>
        </p:spPr>
        <p:txBody>
          <a:bodyPr wrap="square" lIns="540000" tIns="0" rIns="360000" rtlCol="0" anchor="t" anchorCtr="0">
            <a:spAutoFit/>
          </a:bodyPr>
          <a:lstStyle/>
          <a:p>
            <a:pPr algn="r"/>
            <a:r>
              <a:rPr lang="en-US" sz="2000">
                <a:solidFill>
                  <a:schemeClr val="bg1"/>
                </a:solidFill>
              </a:rPr>
              <a:t>Loss in global harvests</a:t>
            </a:r>
          </a:p>
        </p:txBody>
      </p:sp>
      <p:sp>
        <p:nvSpPr>
          <p:cNvPr id="9" name="TextBox 8">
            <a:extLst>
              <a:ext uri="{FF2B5EF4-FFF2-40B4-BE49-F238E27FC236}">
                <a16:creationId xmlns:a16="http://schemas.microsoft.com/office/drawing/2014/main" xmlns="" id="{E527E428-5FA2-A64C-82AC-878AE5A4FBAF}"/>
              </a:ext>
            </a:extLst>
          </p:cNvPr>
          <p:cNvSpPr txBox="1"/>
          <p:nvPr/>
        </p:nvSpPr>
        <p:spPr>
          <a:xfrm>
            <a:off x="8134904" y="4200110"/>
            <a:ext cx="2895600" cy="353943"/>
          </a:xfrm>
          <a:prstGeom prst="rect">
            <a:avLst/>
          </a:prstGeom>
        </p:spPr>
        <p:txBody>
          <a:bodyPr wrap="square" lIns="540000" tIns="0" rIns="360000" rtlCol="0" anchor="t" anchorCtr="0">
            <a:spAutoFit/>
          </a:bodyPr>
          <a:lstStyle/>
          <a:p>
            <a:pPr algn="r"/>
            <a:r>
              <a:rPr lang="en-US" sz="2000">
                <a:solidFill>
                  <a:schemeClr val="bg1"/>
                </a:solidFill>
              </a:rPr>
              <a:t>Cost</a:t>
            </a:r>
          </a:p>
        </p:txBody>
      </p:sp>
      <p:sp>
        <p:nvSpPr>
          <p:cNvPr id="10" name="TextBox 9">
            <a:extLst>
              <a:ext uri="{FF2B5EF4-FFF2-40B4-BE49-F238E27FC236}">
                <a16:creationId xmlns:a16="http://schemas.microsoft.com/office/drawing/2014/main" xmlns="" id="{8783570F-BEB0-4D49-B7B0-45016C9A0F4F}"/>
              </a:ext>
            </a:extLst>
          </p:cNvPr>
          <p:cNvSpPr txBox="1"/>
          <p:nvPr/>
        </p:nvSpPr>
        <p:spPr>
          <a:xfrm>
            <a:off x="4361701" y="4200110"/>
            <a:ext cx="2895600" cy="661720"/>
          </a:xfrm>
          <a:prstGeom prst="rect">
            <a:avLst/>
          </a:prstGeom>
        </p:spPr>
        <p:txBody>
          <a:bodyPr wrap="square" lIns="540000" tIns="0" rIns="360000" rtlCol="0" anchor="t" anchorCtr="0">
            <a:spAutoFit/>
          </a:bodyPr>
          <a:lstStyle/>
          <a:p>
            <a:pPr algn="r"/>
            <a:r>
              <a:rPr lang="en-US" sz="2000" dirty="0">
                <a:solidFill>
                  <a:schemeClr val="bg1"/>
                </a:solidFill>
              </a:rPr>
              <a:t>Loss in global food supply</a:t>
            </a:r>
          </a:p>
        </p:txBody>
      </p:sp>
      <p:sp>
        <p:nvSpPr>
          <p:cNvPr id="12" name="TextBox 11">
            <a:extLst>
              <a:ext uri="{FF2B5EF4-FFF2-40B4-BE49-F238E27FC236}">
                <a16:creationId xmlns:a16="http://schemas.microsoft.com/office/drawing/2014/main" xmlns="" id="{FD943CBF-CBCB-F542-981B-5E490BF87863}"/>
              </a:ext>
            </a:extLst>
          </p:cNvPr>
          <p:cNvSpPr txBox="1"/>
          <p:nvPr/>
        </p:nvSpPr>
        <p:spPr>
          <a:xfrm>
            <a:off x="1014632" y="5413429"/>
            <a:ext cx="10162736" cy="907941"/>
          </a:xfrm>
          <a:prstGeom prst="rect">
            <a:avLst/>
          </a:prstGeom>
          <a:noFill/>
        </p:spPr>
        <p:txBody>
          <a:bodyPr wrap="square">
            <a:spAutoFit/>
          </a:bodyPr>
          <a:lstStyle/>
          <a:p>
            <a:pPr marL="0" indent="0" algn="r">
              <a:spcBef>
                <a:spcPts val="600"/>
              </a:spcBef>
              <a:buNone/>
            </a:pPr>
            <a:r>
              <a:rPr lang="en-US" dirty="0">
                <a:latin typeface="Calibri" panose="020F0502020204030204" pitchFamily="34" charset="0"/>
                <a:cs typeface="Calibri" panose="020F0502020204030204" pitchFamily="34" charset="0"/>
              </a:rPr>
              <a:t>More plant pests are appearing in areas</a:t>
            </a:r>
          </a:p>
          <a:p>
            <a:pPr marL="0" indent="0" algn="r">
              <a:spcBef>
                <a:spcPts val="600"/>
              </a:spcBef>
              <a:buNone/>
            </a:pPr>
            <a:r>
              <a:rPr lang="en-US" b="1" dirty="0">
                <a:solidFill>
                  <a:srgbClr val="AD2851"/>
                </a:solidFill>
                <a:latin typeface="Calibri" panose="020F0502020204030204" pitchFamily="34" charset="0"/>
                <a:ea typeface="Arial Unicode MS" panose="020B0604020202020204" pitchFamily="34" charset="-128"/>
                <a:cs typeface="Calibri" panose="020F0502020204030204" pitchFamily="34" charset="0"/>
              </a:rPr>
              <a:t>where they had never been before</a:t>
            </a:r>
            <a:r>
              <a:rPr lang="en-US" dirty="0">
                <a:solidFill>
                  <a:srgbClr val="AD2851"/>
                </a:solidFill>
                <a:latin typeface="Calibri" panose="020F0502020204030204" pitchFamily="34" charset="0"/>
                <a:ea typeface="Arial Unicode MS" panose="020B0604020202020204" pitchFamily="34" charset="-128"/>
                <a:cs typeface="Calibri" panose="020F0502020204030204" pitchFamily="34" charset="0"/>
              </a:rPr>
              <a:t>.</a:t>
            </a:r>
          </a:p>
        </p:txBody>
      </p:sp>
      <p:sp>
        <p:nvSpPr>
          <p:cNvPr id="13" name="TextBox 12">
            <a:extLst>
              <a:ext uri="{FF2B5EF4-FFF2-40B4-BE49-F238E27FC236}">
                <a16:creationId xmlns:a16="http://schemas.microsoft.com/office/drawing/2014/main" xmlns="" id="{E7345568-DEEF-5943-AAE3-47C40C3066A1}"/>
              </a:ext>
            </a:extLst>
          </p:cNvPr>
          <p:cNvSpPr txBox="1"/>
          <p:nvPr/>
        </p:nvSpPr>
        <p:spPr>
          <a:xfrm>
            <a:off x="685800" y="1424737"/>
            <a:ext cx="10162736" cy="523220"/>
          </a:xfrm>
          <a:prstGeom prst="rect">
            <a:avLst/>
          </a:prstGeom>
          <a:noFill/>
        </p:spPr>
        <p:txBody>
          <a:bodyPr wrap="square">
            <a:spAutoFit/>
          </a:bodyPr>
          <a:lstStyle/>
          <a:p>
            <a:pPr marL="0" indent="0">
              <a:spcBef>
                <a:spcPts val="600"/>
              </a:spcBef>
              <a:buNone/>
            </a:pPr>
            <a:r>
              <a:rPr lang="en-US" sz="2800" b="1" dirty="0">
                <a:solidFill>
                  <a:srgbClr val="00825F"/>
                </a:solidFill>
                <a:latin typeface="Calibri" panose="020F0502020204030204" pitchFamily="34" charset="0"/>
                <a:cs typeface="Calibri" panose="020F0502020204030204" pitchFamily="34" charset="0"/>
              </a:rPr>
              <a:t>The impact of plant pests</a:t>
            </a:r>
            <a:endParaRPr lang="en-US" sz="2800" b="1" dirty="0">
              <a:solidFill>
                <a:srgbClr val="00825F"/>
              </a:solidFill>
              <a:latin typeface="Calibri" panose="020F0502020204030204" pitchFamily="34" charset="0"/>
              <a:ea typeface="Arial Unicode MS" panose="020B0604020202020204" pitchFamily="34" charset="-128"/>
              <a:cs typeface="Calibri" panose="020F0502020204030204" pitchFamily="34" charset="0"/>
            </a:endParaRPr>
          </a:p>
        </p:txBody>
      </p:sp>
      <p:pic>
        <p:nvPicPr>
          <p:cNvPr id="11" name="Graphic 1" descr="Open hand with plant with solid fill">
            <a:extLst>
              <a:ext uri="{FF2B5EF4-FFF2-40B4-BE49-F238E27FC236}">
                <a16:creationId xmlns:a16="http://schemas.microsoft.com/office/drawing/2014/main" xmlns="" id="{CA21A956-A0E2-466E-AEB0-E46A6161219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52439" y="3110595"/>
            <a:ext cx="960554" cy="974931"/>
          </a:xfrm>
          <a:prstGeom prst="rect">
            <a:avLst/>
          </a:prstGeom>
        </p:spPr>
      </p:pic>
      <p:pic>
        <p:nvPicPr>
          <p:cNvPr id="14" name="Graphic 1" descr="Money with solid fill">
            <a:extLst>
              <a:ext uri="{FF2B5EF4-FFF2-40B4-BE49-F238E27FC236}">
                <a16:creationId xmlns:a16="http://schemas.microsoft.com/office/drawing/2014/main" xmlns="" id="{897EF1F3-DC63-4C05-9FF2-0E842D7ECEB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86300" y="3766471"/>
            <a:ext cx="1062412" cy="1033657"/>
          </a:xfrm>
          <a:prstGeom prst="rect">
            <a:avLst/>
          </a:prstGeom>
        </p:spPr>
      </p:pic>
      <p:pic>
        <p:nvPicPr>
          <p:cNvPr id="15" name="Graphic 1" descr="Plant with solid fill">
            <a:extLst>
              <a:ext uri="{FF2B5EF4-FFF2-40B4-BE49-F238E27FC236}">
                <a16:creationId xmlns:a16="http://schemas.microsoft.com/office/drawing/2014/main" xmlns="" id="{15E6A2D2-AF8A-48BD-A33A-CF8ABE7E5AC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316243" y="3180033"/>
            <a:ext cx="911822" cy="969331"/>
          </a:xfrm>
          <a:prstGeom prst="rect">
            <a:avLst/>
          </a:prstGeom>
        </p:spPr>
      </p:pic>
      <p:sp>
        <p:nvSpPr>
          <p:cNvPr id="2" name="TextBox 1">
            <a:extLst>
              <a:ext uri="{FF2B5EF4-FFF2-40B4-BE49-F238E27FC236}">
                <a16:creationId xmlns:a16="http://schemas.microsoft.com/office/drawing/2014/main" xmlns="" id="{FCF75202-8AAD-4472-87A8-347BCDF790B0}"/>
              </a:ext>
            </a:extLst>
          </p:cNvPr>
          <p:cNvSpPr txBox="1"/>
          <p:nvPr/>
        </p:nvSpPr>
        <p:spPr>
          <a:xfrm>
            <a:off x="-5751" y="914400"/>
            <a:ext cx="9184256" cy="415498"/>
          </a:xfrm>
          <a:prstGeom prst="rect">
            <a:avLst/>
          </a:prstGeom>
          <a:noFill/>
        </p:spPr>
        <p:txBody>
          <a:bodyPr rot="0" spcFirstLastPara="0" vertOverflow="overflow" horzOverflow="overflow" vert="horz" wrap="square" lIns="540000" tIns="0" rIns="360000" bIns="45720" numCol="1" spcCol="0" rtlCol="0" fromWordArt="0" anchor="t" anchorCtr="0" forceAA="0" compatLnSpc="1">
            <a:prstTxWarp prst="textNoShape">
              <a:avLst/>
            </a:prstTxWarp>
            <a:spAutoFit/>
          </a:bodyPr>
          <a:lstStyle/>
          <a:p>
            <a:r>
              <a:rPr lang="en-US" b="1" dirty="0">
                <a:solidFill>
                  <a:srgbClr val="00825F"/>
                </a:solidFill>
              </a:rPr>
              <a:t>THE GLOBAL SITUATION ON PLANT PESTS</a:t>
            </a:r>
            <a:endParaRPr lang="en-US" b="1" dirty="0">
              <a:solidFill>
                <a:srgbClr val="00825F"/>
              </a:solidFill>
              <a:cs typeface="Calibri"/>
            </a:endParaRPr>
          </a:p>
        </p:txBody>
      </p:sp>
    </p:spTree>
    <p:extLst>
      <p:ext uri="{BB962C8B-B14F-4D97-AF65-F5344CB8AC3E}">
        <p14:creationId xmlns:p14="http://schemas.microsoft.com/office/powerpoint/2010/main" val="130091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966" y="1896593"/>
            <a:ext cx="10587034" cy="3743989"/>
          </a:xfrm>
        </p:spPr>
        <p:txBody>
          <a:bodyPr lIns="91440" tIns="45720" rIns="91440" bIns="45720" anchor="t"/>
          <a:lstStyle/>
          <a:p>
            <a:pPr marL="342900" indent="-342900"/>
            <a:r>
              <a:rPr lang="en-US" sz="2300" dirty="0">
                <a:cs typeface="Calibri"/>
              </a:rPr>
              <a:t>All IPPC Community materials can be found at </a:t>
            </a:r>
            <a:r>
              <a:rPr lang="en-US" sz="2300" dirty="0">
                <a:ea typeface="+mn-lt"/>
                <a:cs typeface="+mn-lt"/>
                <a:hlinkClick r:id="rId2"/>
              </a:rPr>
              <a:t>https://www.ippc.int/en/</a:t>
            </a:r>
            <a:r>
              <a:rPr lang="en-US" sz="2300" dirty="0">
                <a:ea typeface="+mn-lt"/>
                <a:cs typeface="+mn-lt"/>
              </a:rPr>
              <a:t> and on our social media channels</a:t>
            </a:r>
            <a:endParaRPr lang="en-US" sz="2300" dirty="0"/>
          </a:p>
          <a:p>
            <a:pPr marL="342900" indent="-342900"/>
            <a:endParaRPr lang="en-US" sz="2400" dirty="0">
              <a:cs typeface="Calibri" panose="020F0502020204030204"/>
            </a:endParaRPr>
          </a:p>
          <a:p>
            <a:pPr marL="342900" indent="-342900"/>
            <a:r>
              <a:rPr lang="en-US" sz="2300" dirty="0">
                <a:cs typeface="Calibri" panose="020F0502020204030204"/>
              </a:rPr>
              <a:t>Sign up to receive news-items to stay up-to-date with the latest information</a:t>
            </a:r>
          </a:p>
          <a:p>
            <a:pPr marL="342900" indent="-342900"/>
            <a:r>
              <a:rPr lang="en-US" sz="2300" dirty="0">
                <a:cs typeface="Calibri" panose="020F0502020204030204"/>
              </a:rPr>
              <a:t>All guides and training materials are saved in one place </a:t>
            </a:r>
            <a:r>
              <a:rPr lang="en-US" sz="2300" dirty="0">
                <a:ea typeface="+mn-lt"/>
                <a:cs typeface="+mn-lt"/>
              </a:rPr>
              <a:t> </a:t>
            </a:r>
            <a:r>
              <a:rPr lang="en-US" sz="2300" dirty="0">
                <a:ea typeface="+mn-lt"/>
                <a:cs typeface="+mn-lt"/>
                <a:hlinkClick r:id="rId3"/>
              </a:rPr>
              <a:t>https://www.ippc.int/en/core-activities/capacity-development/guides-and-training-materials/</a:t>
            </a:r>
            <a:r>
              <a:rPr lang="en-US" sz="2400" dirty="0">
                <a:ea typeface="+mn-lt"/>
                <a:cs typeface="+mn-lt"/>
              </a:rPr>
              <a:t> </a:t>
            </a:r>
          </a:p>
          <a:p>
            <a:pPr marL="342900" indent="-342900"/>
            <a:r>
              <a:rPr lang="en-US" sz="2300" dirty="0">
                <a:cs typeface="Calibri" panose="020F0502020204030204"/>
              </a:rPr>
              <a:t>Remember to share NPPO-specific examples for the </a:t>
            </a:r>
            <a:r>
              <a:rPr lang="en-US" sz="2300" dirty="0">
                <a:cs typeface="Calibri" panose="020F0502020204030204"/>
                <a:hlinkClick r:id="rId4"/>
              </a:rPr>
              <a:t>"Call on Implementation and Capacity Development projects (2022)"</a:t>
            </a:r>
            <a:r>
              <a:rPr lang="en-US" sz="2300" dirty="0">
                <a:cs typeface="Calibri" panose="020F0502020204030204"/>
              </a:rPr>
              <a:t> (deadline 25th March 2022)</a:t>
            </a:r>
          </a:p>
          <a:p>
            <a:pPr marL="342900" indent="-342900"/>
            <a:endParaRPr lang="en-US" sz="2400" dirty="0">
              <a:cs typeface="Calibri" panose="020F0502020204030204"/>
            </a:endParaRPr>
          </a:p>
          <a:p>
            <a:pPr marL="342900" indent="-342900"/>
            <a:endParaRPr lang="en-US" sz="2400" dirty="0">
              <a:cs typeface="Calibri" panose="020F0502020204030204"/>
            </a:endParaRPr>
          </a:p>
          <a:p>
            <a:pPr marL="0" indent="0">
              <a:buNone/>
            </a:pPr>
            <a:endParaRPr lang="en-US" sz="2400" dirty="0">
              <a:cs typeface="Calibri" panose="020F0502020204030204"/>
            </a:endParaRPr>
          </a:p>
          <a:p>
            <a:pPr marL="457200" lvl="1" indent="0">
              <a:buNone/>
            </a:pPr>
            <a:endParaRPr lang="en-US" sz="2110" dirty="0">
              <a:cs typeface="Calibri" panose="020F0502020204030204"/>
            </a:endParaRPr>
          </a:p>
        </p:txBody>
      </p:sp>
      <p:sp>
        <p:nvSpPr>
          <p:cNvPr id="4" name="Title 1"/>
          <p:cNvSpPr txBox="1">
            <a:spLocks/>
          </p:cNvSpPr>
          <p:nvPr/>
        </p:nvSpPr>
        <p:spPr>
          <a:xfrm>
            <a:off x="459218" y="705516"/>
            <a:ext cx="11833424" cy="789879"/>
          </a:xfrm>
          <a:prstGeom prst="rect">
            <a:avLst/>
          </a:prstGeom>
        </p:spPr>
        <p:txBody>
          <a:bodyPr lIns="91440" tIns="45720" rIns="91440" bIns="45720" anchor="ctr"/>
          <a:lstStyle>
            <a:lvl1pPr algn="l" defTabSz="914400" rtl="0" eaLnBrk="1" latinLnBrk="0" hangingPunct="1">
              <a:lnSpc>
                <a:spcPct val="90000"/>
              </a:lnSpc>
              <a:spcBef>
                <a:spcPct val="0"/>
              </a:spcBef>
              <a:buNone/>
              <a:defRPr sz="4600" kern="1200">
                <a:solidFill>
                  <a:srgbClr val="5792C9"/>
                </a:solidFill>
                <a:latin typeface="Georgia" charset="0"/>
                <a:ea typeface="Georgia" charset="0"/>
                <a:cs typeface="Georgia" charset="0"/>
              </a:defRPr>
            </a:lvl1pPr>
          </a:lstStyle>
          <a:p>
            <a:r>
              <a:rPr lang="en-US" sz="2400" b="1" dirty="0">
                <a:solidFill>
                  <a:srgbClr val="00825F"/>
                </a:solidFill>
                <a:latin typeface="+mn-lt"/>
              </a:rPr>
              <a:t>Closing reminder</a:t>
            </a:r>
          </a:p>
        </p:txBody>
      </p:sp>
      <p:pic>
        <p:nvPicPr>
          <p:cNvPr id="5" name="Picture 5" descr="Logo&#10;&#10;Description automatically generated">
            <a:extLst>
              <a:ext uri="{FF2B5EF4-FFF2-40B4-BE49-F238E27FC236}">
                <a16:creationId xmlns:a16="http://schemas.microsoft.com/office/drawing/2014/main" xmlns="" id="{E1FAC276-B713-4FE0-A4FD-3D266E7128D9}"/>
              </a:ext>
            </a:extLst>
          </p:cNvPr>
          <p:cNvPicPr>
            <a:picLocks noChangeAspect="1"/>
          </p:cNvPicPr>
          <p:nvPr/>
        </p:nvPicPr>
        <p:blipFill>
          <a:blip r:embed="rId5"/>
          <a:stretch>
            <a:fillRect/>
          </a:stretch>
        </p:blipFill>
        <p:spPr>
          <a:xfrm>
            <a:off x="776634" y="2710130"/>
            <a:ext cx="906905" cy="471588"/>
          </a:xfrm>
          <a:prstGeom prst="rect">
            <a:avLst/>
          </a:prstGeom>
        </p:spPr>
      </p:pic>
      <p:pic>
        <p:nvPicPr>
          <p:cNvPr id="6" name="Picture 6" descr="Icon&#10;&#10;Description automatically generated">
            <a:extLst>
              <a:ext uri="{FF2B5EF4-FFF2-40B4-BE49-F238E27FC236}">
                <a16:creationId xmlns:a16="http://schemas.microsoft.com/office/drawing/2014/main" xmlns="" id="{C857C3AA-B371-4E33-ABD6-0E7AE156A541}"/>
              </a:ext>
            </a:extLst>
          </p:cNvPr>
          <p:cNvPicPr>
            <a:picLocks noChangeAspect="1"/>
          </p:cNvPicPr>
          <p:nvPr/>
        </p:nvPicPr>
        <p:blipFill>
          <a:blip r:embed="rId6"/>
          <a:stretch>
            <a:fillRect/>
          </a:stretch>
        </p:blipFill>
        <p:spPr>
          <a:xfrm>
            <a:off x="1688535" y="2767289"/>
            <a:ext cx="338531" cy="326040"/>
          </a:xfrm>
          <a:prstGeom prst="rect">
            <a:avLst/>
          </a:prstGeom>
        </p:spPr>
      </p:pic>
      <p:pic>
        <p:nvPicPr>
          <p:cNvPr id="7" name="Picture 7" descr="Logo&#10;&#10;Description automatically generated">
            <a:extLst>
              <a:ext uri="{FF2B5EF4-FFF2-40B4-BE49-F238E27FC236}">
                <a16:creationId xmlns:a16="http://schemas.microsoft.com/office/drawing/2014/main" xmlns="" id="{8626372B-9CD3-4D5E-AADC-2C2E2A447C5E}"/>
              </a:ext>
            </a:extLst>
          </p:cNvPr>
          <p:cNvPicPr>
            <a:picLocks noChangeAspect="1"/>
          </p:cNvPicPr>
          <p:nvPr/>
        </p:nvPicPr>
        <p:blipFill>
          <a:blip r:embed="rId7"/>
          <a:stretch>
            <a:fillRect/>
          </a:stretch>
        </p:blipFill>
        <p:spPr>
          <a:xfrm>
            <a:off x="2032060" y="2706082"/>
            <a:ext cx="650823" cy="460947"/>
          </a:xfrm>
          <a:prstGeom prst="rect">
            <a:avLst/>
          </a:prstGeom>
        </p:spPr>
      </p:pic>
    </p:spTree>
    <p:extLst>
      <p:ext uri="{BB962C8B-B14F-4D97-AF65-F5344CB8AC3E}">
        <p14:creationId xmlns:p14="http://schemas.microsoft.com/office/powerpoint/2010/main" val="3297811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xmlns="" id="{58A43A09-91A0-0B4E-A1B9-69205A0FA910}"/>
              </a:ext>
            </a:extLst>
          </p:cNvPr>
          <p:cNvSpPr>
            <a:spLocks noGrp="1"/>
          </p:cNvSpPr>
          <p:nvPr>
            <p:ph type="ctrTitle"/>
          </p:nvPr>
        </p:nvSpPr>
        <p:spPr/>
        <p:txBody>
          <a:bodyPr/>
          <a:lstStyle/>
          <a:p>
            <a:pPr algn="ctr">
              <a:defRPr/>
            </a:pPr>
            <a:r>
              <a:rPr lang="it-IT" err="1"/>
              <a:t>Thank</a:t>
            </a:r>
            <a:r>
              <a:rPr lang="it-IT"/>
              <a:t> </a:t>
            </a:r>
            <a:r>
              <a:rPr lang="it-IT" err="1"/>
              <a:t>you</a:t>
            </a:r>
            <a:endParaRPr lang="it-IT"/>
          </a:p>
        </p:txBody>
      </p:sp>
      <p:sp>
        <p:nvSpPr>
          <p:cNvPr id="4" name="Rectangle 3">
            <a:extLst>
              <a:ext uri="{FF2B5EF4-FFF2-40B4-BE49-F238E27FC236}">
                <a16:creationId xmlns:a16="http://schemas.microsoft.com/office/drawing/2014/main" xmlns="" id="{A5343FCF-8DD9-BC48-8DE5-A30633EF8F93}"/>
              </a:ext>
            </a:extLst>
          </p:cNvPr>
          <p:cNvSpPr/>
          <p:nvPr/>
        </p:nvSpPr>
        <p:spPr>
          <a:xfrm>
            <a:off x="685800" y="4699647"/>
            <a:ext cx="4953000" cy="1938992"/>
          </a:xfrm>
          <a:prstGeom prst="rect">
            <a:avLst/>
          </a:prstGeom>
        </p:spPr>
        <p:txBody>
          <a:bodyPr wrap="square">
            <a:spAutoFit/>
          </a:bodyPr>
          <a:lstStyle/>
          <a:p>
            <a:r>
              <a:rPr lang="fr-FR" altLang="en-US" sz="1600" b="1">
                <a:solidFill>
                  <a:schemeClr val="bg1"/>
                </a:solidFill>
                <a:ea typeface="Arial Unicode MS" panose="020B0604020202020204" pitchFamily="34" charset="-128"/>
                <a:cs typeface="Arial" panose="020B0604020202020204" pitchFamily="34" charset="0"/>
              </a:rPr>
              <a:t>IPPC </a:t>
            </a:r>
            <a:r>
              <a:rPr lang="fr-FR" altLang="en-US" sz="1600" b="1" err="1">
                <a:solidFill>
                  <a:schemeClr val="bg1"/>
                </a:solidFill>
                <a:ea typeface="Arial Unicode MS" panose="020B0604020202020204" pitchFamily="34" charset="-128"/>
                <a:cs typeface="Arial" panose="020B0604020202020204" pitchFamily="34" charset="0"/>
              </a:rPr>
              <a:t>Secretariat</a:t>
            </a:r>
            <a:r>
              <a:rPr lang="fr-FR" altLang="en-US" sz="1600" b="1">
                <a:solidFill>
                  <a:schemeClr val="bg1"/>
                </a:solidFill>
                <a:ea typeface="Arial Unicode MS" panose="020B0604020202020204" pitchFamily="34" charset="-128"/>
                <a:cs typeface="Arial" panose="020B0604020202020204" pitchFamily="34" charset="0"/>
              </a:rPr>
              <a:t/>
            </a:r>
            <a:br>
              <a:rPr lang="fr-FR" altLang="en-US" sz="1600" b="1">
                <a:solidFill>
                  <a:schemeClr val="bg1"/>
                </a:solidFill>
                <a:ea typeface="Arial Unicode MS" panose="020B0604020202020204" pitchFamily="34" charset="-128"/>
                <a:cs typeface="Arial" panose="020B0604020202020204" pitchFamily="34" charset="0"/>
              </a:rPr>
            </a:br>
            <a:r>
              <a:rPr lang="fr-FR" altLang="en-US" sz="1600" b="1">
                <a:solidFill>
                  <a:schemeClr val="bg1"/>
                </a:solidFill>
                <a:ea typeface="Arial Unicode MS" panose="020B0604020202020204" pitchFamily="34" charset="-128"/>
                <a:cs typeface="Arial" panose="020B0604020202020204" pitchFamily="34" charset="0"/>
              </a:rPr>
              <a:t/>
            </a:r>
            <a:br>
              <a:rPr lang="fr-FR" altLang="en-US" sz="1600" b="1">
                <a:solidFill>
                  <a:schemeClr val="bg1"/>
                </a:solidFill>
                <a:ea typeface="Arial Unicode MS" panose="020B0604020202020204" pitchFamily="34" charset="-128"/>
                <a:cs typeface="Arial" panose="020B0604020202020204" pitchFamily="34" charset="0"/>
              </a:rPr>
            </a:br>
            <a:r>
              <a:rPr lang="fr-FR" altLang="en-US" sz="1600">
                <a:solidFill>
                  <a:schemeClr val="bg1"/>
                </a:solidFill>
                <a:ea typeface="Arial Unicode MS" panose="020B0604020202020204" pitchFamily="34" charset="-128"/>
                <a:cs typeface="Arial" panose="020B0604020202020204" pitchFamily="34" charset="0"/>
              </a:rPr>
              <a:t>Food and Agriculture </a:t>
            </a:r>
            <a:r>
              <a:rPr lang="fr-FR" altLang="en-US" sz="1600" err="1">
                <a:solidFill>
                  <a:schemeClr val="bg1"/>
                </a:solidFill>
                <a:ea typeface="Arial Unicode MS" panose="020B0604020202020204" pitchFamily="34" charset="-128"/>
                <a:cs typeface="Arial" panose="020B0604020202020204" pitchFamily="34" charset="0"/>
              </a:rPr>
              <a:t>Organization</a:t>
            </a:r>
            <a:r>
              <a:rPr lang="fr-FR" altLang="en-US" sz="1600">
                <a:solidFill>
                  <a:schemeClr val="bg1"/>
                </a:solidFill>
                <a:ea typeface="Arial Unicode MS" panose="020B0604020202020204" pitchFamily="34" charset="-128"/>
                <a:cs typeface="Arial" panose="020B0604020202020204" pitchFamily="34" charset="0"/>
              </a:rPr>
              <a:t> </a:t>
            </a:r>
            <a:br>
              <a:rPr lang="fr-FR" altLang="en-US" sz="1600">
                <a:solidFill>
                  <a:schemeClr val="bg1"/>
                </a:solidFill>
                <a:ea typeface="Arial Unicode MS" panose="020B0604020202020204" pitchFamily="34" charset="-128"/>
                <a:cs typeface="Arial" panose="020B0604020202020204" pitchFamily="34" charset="0"/>
              </a:rPr>
            </a:br>
            <a:r>
              <a:rPr lang="fr-FR" altLang="en-US" sz="1600">
                <a:solidFill>
                  <a:schemeClr val="bg1"/>
                </a:solidFill>
                <a:ea typeface="Arial Unicode MS" panose="020B0604020202020204" pitchFamily="34" charset="-128"/>
                <a:cs typeface="Arial" panose="020B0604020202020204" pitchFamily="34" charset="0"/>
              </a:rPr>
              <a:t>of the United Nations (FAO)</a:t>
            </a:r>
            <a:br>
              <a:rPr lang="fr-FR" altLang="en-US" sz="1600">
                <a:solidFill>
                  <a:schemeClr val="bg1"/>
                </a:solidFill>
                <a:ea typeface="Arial Unicode MS" panose="020B0604020202020204" pitchFamily="34" charset="-128"/>
                <a:cs typeface="Arial" panose="020B0604020202020204" pitchFamily="34" charset="0"/>
              </a:rPr>
            </a:br>
            <a:r>
              <a:rPr lang="fr-FR" altLang="en-US" sz="1600">
                <a:solidFill>
                  <a:schemeClr val="bg1"/>
                </a:solidFill>
                <a:ea typeface="Arial Unicode MS" panose="020B0604020202020204" pitchFamily="34" charset="-128"/>
                <a:cs typeface="Arial" panose="020B0604020202020204" pitchFamily="34" charset="0"/>
              </a:rPr>
              <a:t/>
            </a:r>
            <a:br>
              <a:rPr lang="fr-FR" altLang="en-US" sz="1600">
                <a:solidFill>
                  <a:schemeClr val="bg1"/>
                </a:solidFill>
                <a:ea typeface="Arial Unicode MS" panose="020B0604020202020204" pitchFamily="34" charset="-128"/>
                <a:cs typeface="Arial" panose="020B0604020202020204" pitchFamily="34" charset="0"/>
              </a:rPr>
            </a:br>
            <a:r>
              <a:rPr lang="fr-FR" altLang="en-US" sz="1600">
                <a:solidFill>
                  <a:srgbClr val="FFFF00"/>
                </a:solidFill>
                <a:ea typeface="Arial Unicode MS" panose="020B0604020202020204" pitchFamily="34" charset="-128"/>
                <a:cs typeface="Arial" panose="020B0604020202020204" pitchFamily="34" charset="0"/>
                <a:hlinkClick r:id="rId2">
                  <a:extLst>
                    <a:ext uri="{A12FA001-AC4F-418D-AE19-62706E023703}">
                      <ahyp:hlinkClr xmlns:ahyp="http://schemas.microsoft.com/office/drawing/2018/hyperlinkcolor" xmlns="" val="tx"/>
                    </a:ext>
                  </a:extLst>
                </a:hlinkClick>
              </a:rPr>
              <a:t>ippc@fao.org</a:t>
            </a:r>
            <a:r>
              <a:rPr lang="fr-FR" altLang="en-US" sz="1600">
                <a:solidFill>
                  <a:srgbClr val="FFFF00"/>
                </a:solidFill>
                <a:ea typeface="Arial Unicode MS" panose="020B0604020202020204" pitchFamily="34" charset="-128"/>
                <a:cs typeface="Arial" panose="020B0604020202020204" pitchFamily="34" charset="0"/>
              </a:rPr>
              <a:t> | </a:t>
            </a:r>
            <a:r>
              <a:rPr lang="fr-FR" altLang="en-US" sz="1600">
                <a:solidFill>
                  <a:srgbClr val="FFFF00"/>
                </a:solidFill>
                <a:ea typeface="Arial Unicode MS" panose="020B0604020202020204" pitchFamily="34" charset="-128"/>
                <a:cs typeface="Arial" panose="020B0604020202020204" pitchFamily="34" charset="0"/>
                <a:hlinkClick r:id="rId3">
                  <a:extLst>
                    <a:ext uri="{A12FA001-AC4F-418D-AE19-62706E023703}">
                      <ahyp:hlinkClr xmlns:ahyp="http://schemas.microsoft.com/office/drawing/2018/hyperlinkcolor" xmlns="" val="tx"/>
                    </a:ext>
                  </a:extLst>
                </a:hlinkClick>
              </a:rPr>
              <a:t>www.ippc.int</a:t>
            </a:r>
            <a:r>
              <a:rPr lang="en-US" sz="5400">
                <a:solidFill>
                  <a:schemeClr val="bg1"/>
                </a:solidFill>
              </a:rPr>
              <a:t/>
            </a:r>
            <a:br>
              <a:rPr lang="en-US" sz="5400">
                <a:solidFill>
                  <a:schemeClr val="bg1"/>
                </a:solidFill>
              </a:rPr>
            </a:br>
            <a:endParaRPr lang="x-none">
              <a:solidFill>
                <a:schemeClr val="bg1"/>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28889"/>
          <a:stretch/>
        </p:blipFill>
        <p:spPr>
          <a:xfrm>
            <a:off x="4572000" y="2571750"/>
            <a:ext cx="7620000" cy="4286250"/>
          </a:xfrm>
          <a:prstGeom prst="rect">
            <a:avLst/>
          </a:prstGeom>
        </p:spPr>
      </p:pic>
    </p:spTree>
    <p:extLst>
      <p:ext uri="{BB962C8B-B14F-4D97-AF65-F5344CB8AC3E}">
        <p14:creationId xmlns:p14="http://schemas.microsoft.com/office/powerpoint/2010/main" val="2602049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43773" y="2133600"/>
            <a:ext cx="8382000" cy="3959696"/>
          </a:xfrm>
        </p:spPr>
        <p:txBody>
          <a:bodyPr numCol="1"/>
          <a:lstStyle/>
          <a:p>
            <a:pPr marL="0" indent="0" algn="just">
              <a:spcAft>
                <a:spcPts val="1200"/>
              </a:spcAft>
              <a:buNone/>
            </a:pPr>
            <a:r>
              <a:rPr lang="en-US" sz="2400" dirty="0">
                <a:latin typeface="Calibri"/>
                <a:cs typeface="Arial"/>
              </a:rPr>
              <a:t>The increase of </a:t>
            </a:r>
            <a:r>
              <a:rPr lang="en-US" sz="2400" b="1" dirty="0">
                <a:latin typeface="Calibri"/>
                <a:ea typeface="Arial Unicode MS"/>
                <a:cs typeface="Arial"/>
              </a:rPr>
              <a:t>pests and other invasive species </a:t>
            </a:r>
            <a:r>
              <a:rPr lang="en-US" sz="2400" dirty="0">
                <a:latin typeface="Calibri"/>
                <a:ea typeface="Arial Unicode MS"/>
                <a:cs typeface="Arial"/>
              </a:rPr>
              <a:t>that are harmful to plants is caused</a:t>
            </a:r>
            <a:r>
              <a:rPr lang="en-US" sz="2400" dirty="0">
                <a:latin typeface="Calibri"/>
                <a:cs typeface="Arial"/>
              </a:rPr>
              <a:t> by an increase in the </a:t>
            </a:r>
            <a:r>
              <a:rPr lang="en-US" sz="2400" b="1" dirty="0">
                <a:latin typeface="Calibri"/>
                <a:ea typeface="Arial Unicode MS"/>
                <a:cs typeface="Arial"/>
              </a:rPr>
              <a:t>movement of plants and plant products</a:t>
            </a:r>
            <a:r>
              <a:rPr lang="en-US" sz="2400" b="1" dirty="0">
                <a:latin typeface="Calibri"/>
                <a:cs typeface="Arial"/>
              </a:rPr>
              <a:t>, commodities and people</a:t>
            </a:r>
            <a:endParaRPr lang="en-US" sz="2400" dirty="0">
              <a:latin typeface="Calibri"/>
              <a:cs typeface="Calibri"/>
            </a:endParaRPr>
          </a:p>
          <a:p>
            <a:pPr marL="0" indent="0" algn="just">
              <a:spcAft>
                <a:spcPts val="1200"/>
              </a:spcAft>
              <a:buNone/>
            </a:pPr>
            <a:r>
              <a:rPr lang="en-US" sz="2400" b="1" dirty="0">
                <a:latin typeface="Calibri"/>
                <a:ea typeface="Arial Unicode MS"/>
                <a:cs typeface="Arial"/>
              </a:rPr>
              <a:t>Climate change </a:t>
            </a:r>
            <a:r>
              <a:rPr lang="en-US" sz="2400" dirty="0">
                <a:latin typeface="Calibri"/>
                <a:cs typeface="Arial"/>
              </a:rPr>
              <a:t>and its effect on the environment provide new habitats for alien species</a:t>
            </a:r>
          </a:p>
          <a:p>
            <a:pPr marL="0" indent="0" algn="just">
              <a:spcAft>
                <a:spcPts val="1200"/>
              </a:spcAft>
              <a:buNone/>
            </a:pPr>
            <a:r>
              <a:rPr lang="en-US" sz="2400" dirty="0">
                <a:latin typeface="Calibri"/>
                <a:cs typeface="Arial"/>
              </a:rPr>
              <a:t>However, </a:t>
            </a:r>
            <a:r>
              <a:rPr lang="en-US" sz="2400" b="1" dirty="0">
                <a:latin typeface="Calibri"/>
                <a:cs typeface="Arial"/>
              </a:rPr>
              <a:t>regulation of the movement </a:t>
            </a:r>
            <a:r>
              <a:rPr lang="en-US" sz="2400" dirty="0">
                <a:latin typeface="Calibri"/>
                <a:cs typeface="Arial"/>
              </a:rPr>
              <a:t>of plants and plant products </a:t>
            </a:r>
            <a:r>
              <a:rPr lang="en-US" sz="2400" b="1" dirty="0">
                <a:latin typeface="Calibri"/>
                <a:cs typeface="Arial"/>
              </a:rPr>
              <a:t>can help </a:t>
            </a:r>
            <a:r>
              <a:rPr lang="en-US" sz="2400" dirty="0">
                <a:latin typeface="Calibri"/>
                <a:cs typeface="Arial"/>
              </a:rPr>
              <a:t>to reduce these risks.</a:t>
            </a:r>
            <a:endParaRPr lang="en-US" dirty="0">
              <a:latin typeface="Calibri"/>
            </a:endParaRPr>
          </a:p>
          <a:p>
            <a:pPr marL="0" indent="0" algn="just">
              <a:spcAft>
                <a:spcPts val="1200"/>
              </a:spcAft>
              <a:buNone/>
            </a:pPr>
            <a:endParaRPr lang="en-US" sz="2400" dirty="0">
              <a:latin typeface="Calibri"/>
              <a:cs typeface="Arial"/>
            </a:endParaRPr>
          </a:p>
          <a:p>
            <a:pPr marL="0" indent="0">
              <a:buNone/>
            </a:pPr>
            <a:endParaRPr lang="en-US" sz="2400" dirty="0"/>
          </a:p>
        </p:txBody>
      </p:sp>
      <p:sp>
        <p:nvSpPr>
          <p:cNvPr id="3" name="Title 2"/>
          <p:cNvSpPr>
            <a:spLocks noGrp="1"/>
          </p:cNvSpPr>
          <p:nvPr>
            <p:ph type="title"/>
          </p:nvPr>
        </p:nvSpPr>
        <p:spPr>
          <a:xfrm>
            <a:off x="-12537" y="1447800"/>
            <a:ext cx="12204522" cy="360040"/>
          </a:xfrm>
        </p:spPr>
        <p:txBody>
          <a:bodyPr/>
          <a:lstStyle/>
          <a:p>
            <a:r>
              <a:rPr lang="en-US" sz="2800" dirty="0"/>
              <a:t>Movement of People and Goods</a:t>
            </a:r>
            <a:br>
              <a:rPr lang="en-US" sz="2800" dirty="0"/>
            </a:br>
            <a:endParaRPr lang="en-US" sz="2800" dirty="0">
              <a:cs typeface="Calibri"/>
            </a:endParaRPr>
          </a:p>
        </p:txBody>
      </p:sp>
      <p:pic>
        <p:nvPicPr>
          <p:cNvPr id="7" name="Picture 7">
            <a:extLst>
              <a:ext uri="{FF2B5EF4-FFF2-40B4-BE49-F238E27FC236}">
                <a16:creationId xmlns:a16="http://schemas.microsoft.com/office/drawing/2014/main" xmlns="" id="{845CCE72-B400-47EB-82DD-1E3A55572376}"/>
              </a:ext>
            </a:extLst>
          </p:cNvPr>
          <p:cNvPicPr>
            <a:picLocks noChangeAspect="1"/>
          </p:cNvPicPr>
          <p:nvPr/>
        </p:nvPicPr>
        <p:blipFill>
          <a:blip r:embed="rId2"/>
          <a:stretch>
            <a:fillRect/>
          </a:stretch>
        </p:blipFill>
        <p:spPr>
          <a:xfrm>
            <a:off x="8462513" y="2459523"/>
            <a:ext cx="3332671" cy="2212124"/>
          </a:xfrm>
          <a:prstGeom prst="rect">
            <a:avLst/>
          </a:prstGeom>
        </p:spPr>
      </p:pic>
    </p:spTree>
    <p:extLst>
      <p:ext uri="{BB962C8B-B14F-4D97-AF65-F5344CB8AC3E}">
        <p14:creationId xmlns:p14="http://schemas.microsoft.com/office/powerpoint/2010/main" val="2135459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04800" y="1888972"/>
            <a:ext cx="11483248" cy="21367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00000"/>
              </a:lnSpc>
              <a:spcBef>
                <a:spcPts val="600"/>
              </a:spcBef>
            </a:pPr>
            <a:r>
              <a:rPr lang="en-US" sz="2400" b="1" u="sng" dirty="0">
                <a:latin typeface="Calibri"/>
                <a:ea typeface="DengXian"/>
                <a:cs typeface="Arial"/>
              </a:rPr>
              <a:t>International treaty</a:t>
            </a:r>
            <a:r>
              <a:rPr lang="en-US" sz="2400" dirty="0">
                <a:solidFill>
                  <a:srgbClr val="008000"/>
                </a:solidFill>
                <a:latin typeface="Calibri"/>
                <a:ea typeface="DengXian"/>
                <a:cs typeface="Arial"/>
              </a:rPr>
              <a:t> </a:t>
            </a:r>
            <a:r>
              <a:rPr lang="en-US" sz="2400" dirty="0">
                <a:latin typeface="Calibri"/>
                <a:ea typeface="DengXian"/>
                <a:cs typeface="Arial"/>
              </a:rPr>
              <a:t>to secure </a:t>
            </a:r>
            <a:r>
              <a:rPr lang="en-US" sz="2400" b="1" dirty="0">
                <a:latin typeface="Calibri"/>
                <a:ea typeface="DengXian"/>
                <a:cs typeface="Arial"/>
              </a:rPr>
              <a:t>cooperation among nations</a:t>
            </a:r>
            <a:r>
              <a:rPr lang="en-US" sz="2400" dirty="0">
                <a:latin typeface="Calibri"/>
                <a:ea typeface="DengXian"/>
                <a:cs typeface="Arial"/>
              </a:rPr>
              <a:t> in </a:t>
            </a:r>
            <a:r>
              <a:rPr lang="en-US" sz="2400" b="1" dirty="0">
                <a:latin typeface="Calibri"/>
                <a:ea typeface="DengXian"/>
                <a:cs typeface="Arial"/>
              </a:rPr>
              <a:t>protecting global plant resources </a:t>
            </a:r>
            <a:r>
              <a:rPr lang="en-US" sz="2400" dirty="0">
                <a:latin typeface="Calibri"/>
                <a:ea typeface="DengXian"/>
                <a:cs typeface="Arial"/>
              </a:rPr>
              <a:t>from the </a:t>
            </a:r>
            <a:r>
              <a:rPr lang="en-US" sz="2400" b="1" dirty="0">
                <a:latin typeface="Calibri"/>
                <a:ea typeface="DengXian"/>
                <a:cs typeface="Arial"/>
              </a:rPr>
              <a:t>spread and introduction of pests </a:t>
            </a:r>
            <a:r>
              <a:rPr lang="en-US" sz="2400" dirty="0">
                <a:latin typeface="Calibri"/>
                <a:ea typeface="DengXian"/>
                <a:cs typeface="Arial"/>
              </a:rPr>
              <a:t>of plants, in order to preserve food security, biodiversity and to facilitate safe trade</a:t>
            </a:r>
            <a:endParaRPr lang="en-US" altLang="zh-CN" sz="2400" dirty="0">
              <a:latin typeface="Calibri"/>
              <a:ea typeface="DengXian"/>
              <a:cs typeface="Arial"/>
            </a:endParaRPr>
          </a:p>
          <a:p>
            <a:pPr marL="457200" indent="-457200" algn="just">
              <a:lnSpc>
                <a:spcPct val="100000"/>
              </a:lnSpc>
              <a:spcBef>
                <a:spcPts val="600"/>
              </a:spcBef>
            </a:pPr>
            <a:r>
              <a:rPr lang="pt-BR" altLang="zh-CN" sz="2400" dirty="0">
                <a:latin typeface="Calibri"/>
                <a:ea typeface="DengXian"/>
                <a:cs typeface="Arial"/>
              </a:rPr>
              <a:t>The</a:t>
            </a:r>
            <a:r>
              <a:rPr lang="pt-BR" altLang="zh-CN" sz="2400" b="1" dirty="0">
                <a:latin typeface="Calibri"/>
                <a:ea typeface="DengXian"/>
                <a:cs typeface="Arial"/>
              </a:rPr>
              <a:t> </a:t>
            </a:r>
            <a:r>
              <a:rPr lang="pt-BR" altLang="zh-CN" sz="2400" b="1" u="sng" dirty="0">
                <a:ea typeface="DengXian"/>
              </a:rPr>
              <a:t>standard setting organization</a:t>
            </a:r>
            <a:r>
              <a:rPr lang="pt-BR" altLang="zh-CN" sz="2400" b="1" u="sng" dirty="0">
                <a:solidFill>
                  <a:schemeClr val="accent6">
                    <a:lumMod val="50000"/>
                  </a:schemeClr>
                </a:solidFill>
                <a:effectLst>
                  <a:outerShdw blurRad="38100" dist="38100" dir="2700000" algn="tl">
                    <a:srgbClr val="000000">
                      <a:alpha val="43137"/>
                    </a:srgbClr>
                  </a:outerShdw>
                </a:effectLst>
                <a:latin typeface="Calibri"/>
                <a:ea typeface="DengXian"/>
                <a:cs typeface="Arial"/>
              </a:rPr>
              <a:t> </a:t>
            </a:r>
            <a:r>
              <a:rPr lang="pt-BR" altLang="zh-CN" sz="2400" dirty="0">
                <a:latin typeface="Calibri"/>
                <a:ea typeface="DengXian"/>
                <a:cs typeface="Arial"/>
              </a:rPr>
              <a:t>for plant health recognized by</a:t>
            </a:r>
            <a:r>
              <a:rPr lang="pt-BR" altLang="zh-CN" sz="2400" b="1" dirty="0">
                <a:latin typeface="Calibri"/>
                <a:ea typeface="DengXian"/>
                <a:cs typeface="Arial"/>
              </a:rPr>
              <a:t> </a:t>
            </a:r>
            <a:r>
              <a:rPr lang="pt-BR" altLang="zh-CN" sz="2400" b="1" dirty="0">
                <a:ea typeface="DengXian"/>
              </a:rPr>
              <a:t>WTO (in SPS Agreement)</a:t>
            </a:r>
            <a:endParaRPr lang="en-GB" altLang="zh-CN" sz="2400" b="1" dirty="0">
              <a:ea typeface="DengXian"/>
              <a:cs typeface="Calibri"/>
            </a:endParaRPr>
          </a:p>
          <a:p>
            <a:pPr marL="457200" indent="-457200" algn="just">
              <a:lnSpc>
                <a:spcPct val="100000"/>
              </a:lnSpc>
              <a:spcBef>
                <a:spcPts val="600"/>
              </a:spcBef>
            </a:pPr>
            <a:r>
              <a:rPr lang="en-US" sz="2400" dirty="0">
                <a:latin typeface="Calibri"/>
                <a:ea typeface="DengXian"/>
                <a:cs typeface="Calibri"/>
              </a:rPr>
              <a:t>These standards are global instruments for the</a:t>
            </a:r>
            <a:r>
              <a:rPr lang="en-US" sz="2400" b="1" dirty="0">
                <a:latin typeface="Calibri"/>
                <a:ea typeface="DengXian"/>
                <a:cs typeface="Calibri"/>
              </a:rPr>
              <a:t> harmonization of national phytosanitary measures</a:t>
            </a:r>
            <a:r>
              <a:rPr lang="en-US" sz="2400" b="1" dirty="0">
                <a:solidFill>
                  <a:schemeClr val="accent6">
                    <a:lumMod val="50000"/>
                  </a:schemeClr>
                </a:solidFill>
                <a:latin typeface="Calibri"/>
                <a:ea typeface="DengXian"/>
                <a:cs typeface="Calibri"/>
              </a:rPr>
              <a:t> </a:t>
            </a:r>
            <a:r>
              <a:rPr lang="en-US" sz="2400" dirty="0">
                <a:latin typeface="Calibri"/>
                <a:ea typeface="DengXian"/>
                <a:cs typeface="Calibri"/>
              </a:rPr>
              <a:t>for</a:t>
            </a:r>
            <a:r>
              <a:rPr lang="en-US" sz="2400" b="1" dirty="0">
                <a:latin typeface="Calibri"/>
                <a:ea typeface="DengXian"/>
                <a:cs typeface="Calibri"/>
              </a:rPr>
              <a:t> trade  </a:t>
            </a:r>
            <a:r>
              <a:rPr lang="en-US" sz="2400" dirty="0">
                <a:latin typeface="Calibri"/>
                <a:ea typeface="DengXian"/>
                <a:cs typeface="Calibri"/>
              </a:rPr>
              <a:t>that protect plants and their</a:t>
            </a:r>
            <a:r>
              <a:rPr lang="en-US" sz="2400" b="1" dirty="0">
                <a:latin typeface="Calibri"/>
                <a:ea typeface="DengXian"/>
                <a:cs typeface="Calibri"/>
              </a:rPr>
              <a:t> environment</a:t>
            </a:r>
            <a:endParaRPr lang="en-GB" altLang="zh-CN" sz="2400" b="1" dirty="0">
              <a:latin typeface="Calibri"/>
              <a:ea typeface="DengXian"/>
              <a:cs typeface="Calibri"/>
            </a:endParaRPr>
          </a:p>
          <a:p>
            <a:pPr marL="457200" indent="-457200" algn="just">
              <a:lnSpc>
                <a:spcPct val="100000"/>
              </a:lnSpc>
              <a:spcBef>
                <a:spcPts val="600"/>
              </a:spcBef>
            </a:pPr>
            <a:r>
              <a:rPr lang="en-GB" altLang="zh-CN" sz="2400" dirty="0">
                <a:latin typeface="Calibri"/>
                <a:ea typeface="DengXian"/>
                <a:cs typeface="Arial"/>
              </a:rPr>
              <a:t>Recognized as a biodiversity-related convention, along with the </a:t>
            </a:r>
            <a:r>
              <a:rPr lang="en-US" altLang="zh-CN" sz="2400" dirty="0">
                <a:latin typeface="Calibri"/>
                <a:ea typeface="DengXian"/>
                <a:cs typeface="Arial"/>
              </a:rPr>
              <a:t>Convention of Biological Diversity</a:t>
            </a:r>
          </a:p>
          <a:p>
            <a:pPr marL="457200" indent="-457200" algn="just">
              <a:lnSpc>
                <a:spcPct val="100000"/>
              </a:lnSpc>
              <a:spcBef>
                <a:spcPts val="600"/>
              </a:spcBef>
              <a:buFont typeface="Arial,Sans-Serif" panose="020B0604020202020204" pitchFamily="34" charset="0"/>
            </a:pPr>
            <a:r>
              <a:rPr lang="es-ES" sz="2400" dirty="0" err="1">
                <a:ea typeface="DengXian"/>
                <a:cs typeface="Arial"/>
              </a:rPr>
              <a:t>Currently</a:t>
            </a:r>
            <a:r>
              <a:rPr lang="es-ES" sz="2400" b="1" dirty="0">
                <a:ea typeface="DengXian"/>
                <a:cs typeface="Arial"/>
              </a:rPr>
              <a:t> 184 </a:t>
            </a:r>
            <a:r>
              <a:rPr lang="es-ES" sz="2400" b="1" dirty="0" err="1">
                <a:ea typeface="DengXian"/>
                <a:cs typeface="Arial"/>
              </a:rPr>
              <a:t>countries</a:t>
            </a:r>
            <a:r>
              <a:rPr lang="es-ES" sz="2400" b="1" dirty="0">
                <a:solidFill>
                  <a:schemeClr val="accent6">
                    <a:lumMod val="50000"/>
                  </a:schemeClr>
                </a:solidFill>
                <a:ea typeface="DengXian"/>
                <a:cs typeface="Arial"/>
              </a:rPr>
              <a:t> </a:t>
            </a:r>
            <a:r>
              <a:rPr lang="es-ES" sz="2400" dirty="0">
                <a:ea typeface="DengXian"/>
                <a:cs typeface="Arial"/>
              </a:rPr>
              <a:t>are </a:t>
            </a:r>
            <a:r>
              <a:rPr lang="es-ES" sz="2400" b="1" dirty="0" err="1">
                <a:ea typeface="DengXian"/>
                <a:cs typeface="Arial"/>
              </a:rPr>
              <a:t>Contracting</a:t>
            </a:r>
            <a:r>
              <a:rPr lang="es-ES" sz="2400" b="1" dirty="0">
                <a:ea typeface="DengXian"/>
                <a:cs typeface="Arial"/>
              </a:rPr>
              <a:t> </a:t>
            </a:r>
            <a:r>
              <a:rPr lang="es-ES" sz="2400" b="1" dirty="0" err="1">
                <a:ea typeface="DengXian"/>
                <a:cs typeface="Arial"/>
              </a:rPr>
              <a:t>Parties</a:t>
            </a:r>
            <a:r>
              <a:rPr lang="es-ES" sz="2400" b="1" dirty="0">
                <a:ea typeface="DengXian"/>
                <a:cs typeface="Arial"/>
              </a:rPr>
              <a:t> </a:t>
            </a:r>
            <a:r>
              <a:rPr lang="es-ES" sz="2400" dirty="0" err="1">
                <a:ea typeface="DengXian"/>
                <a:cs typeface="Arial"/>
              </a:rPr>
              <a:t>to</a:t>
            </a:r>
            <a:r>
              <a:rPr lang="es-ES" sz="2400" dirty="0">
                <a:ea typeface="DengXian"/>
                <a:cs typeface="Arial"/>
              </a:rPr>
              <a:t> </a:t>
            </a:r>
            <a:r>
              <a:rPr lang="es-ES" sz="2400" dirty="0" err="1">
                <a:ea typeface="DengXian"/>
                <a:cs typeface="Arial"/>
              </a:rPr>
              <a:t>the</a:t>
            </a:r>
            <a:r>
              <a:rPr lang="es-ES" sz="2400" dirty="0">
                <a:ea typeface="DengXian"/>
                <a:cs typeface="Arial"/>
              </a:rPr>
              <a:t> IPPC</a:t>
            </a:r>
            <a:endParaRPr lang="en-GB" sz="2400" dirty="0">
              <a:latin typeface="Calibri"/>
              <a:ea typeface="+mn-lt"/>
              <a:cs typeface="+mn-lt"/>
            </a:endParaRPr>
          </a:p>
          <a:p>
            <a:pPr marL="457200" indent="-457200" algn="just">
              <a:lnSpc>
                <a:spcPct val="100000"/>
              </a:lnSpc>
              <a:spcBef>
                <a:spcPts val="600"/>
              </a:spcBef>
              <a:buFont typeface="Arial,Sans-Serif" panose="020B0604020202020204" pitchFamily="34" charset="0"/>
            </a:pPr>
            <a:r>
              <a:rPr lang="es-ES" sz="2400" dirty="0">
                <a:ea typeface="DengXian"/>
                <a:cs typeface="Arial"/>
              </a:rPr>
              <a:t>IPPC </a:t>
            </a:r>
            <a:r>
              <a:rPr lang="es-ES" sz="2400" dirty="0" err="1">
                <a:ea typeface="DengXian"/>
                <a:cs typeface="Arial"/>
              </a:rPr>
              <a:t>Secretariat</a:t>
            </a:r>
            <a:r>
              <a:rPr lang="es-ES" sz="2400" dirty="0">
                <a:ea typeface="DengXian"/>
                <a:cs typeface="Arial"/>
              </a:rPr>
              <a:t> </a:t>
            </a:r>
            <a:r>
              <a:rPr lang="es-ES" sz="2400" dirty="0" err="1">
                <a:ea typeface="DengXian"/>
                <a:cs typeface="Arial"/>
              </a:rPr>
              <a:t>is</a:t>
            </a:r>
            <a:r>
              <a:rPr lang="es-ES" sz="2400" dirty="0">
                <a:ea typeface="DengXian"/>
                <a:cs typeface="Arial"/>
              </a:rPr>
              <a:t> </a:t>
            </a:r>
            <a:r>
              <a:rPr lang="es-ES" sz="2400" dirty="0" err="1">
                <a:ea typeface="DengXian"/>
                <a:cs typeface="Arial"/>
              </a:rPr>
              <a:t>housed</a:t>
            </a:r>
            <a:r>
              <a:rPr lang="es-ES" sz="2400" dirty="0">
                <a:ea typeface="DengXian"/>
                <a:cs typeface="Arial"/>
              </a:rPr>
              <a:t> </a:t>
            </a:r>
            <a:r>
              <a:rPr lang="es-ES" sz="2400" dirty="0" err="1">
                <a:ea typeface="DengXian"/>
                <a:cs typeface="Arial"/>
              </a:rPr>
              <a:t>by</a:t>
            </a:r>
            <a:r>
              <a:rPr lang="es-ES" sz="2400" dirty="0">
                <a:ea typeface="DengXian"/>
                <a:cs typeface="Arial"/>
              </a:rPr>
              <a:t> FAO.</a:t>
            </a:r>
            <a:endParaRPr lang="en-US" sz="2400" dirty="0">
              <a:latin typeface="Calibri"/>
              <a:ea typeface="+mn-lt"/>
              <a:cs typeface="+mn-lt"/>
            </a:endParaRPr>
          </a:p>
          <a:p>
            <a:pPr marL="457200" indent="-457200" algn="just">
              <a:lnSpc>
                <a:spcPct val="100000"/>
              </a:lnSpc>
              <a:spcBef>
                <a:spcPts val="600"/>
              </a:spcBef>
              <a:spcAft>
                <a:spcPts val="600"/>
              </a:spcAft>
            </a:pPr>
            <a:endParaRPr lang="en-US" altLang="zh-CN" sz="2400" b="1" dirty="0">
              <a:latin typeface="Calibri"/>
              <a:ea typeface="DengXian"/>
              <a:cs typeface="Arial"/>
            </a:endParaRPr>
          </a:p>
        </p:txBody>
      </p:sp>
      <p:sp>
        <p:nvSpPr>
          <p:cNvPr id="6" name="Rectangle 5"/>
          <p:cNvSpPr/>
          <p:nvPr/>
        </p:nvSpPr>
        <p:spPr>
          <a:xfrm>
            <a:off x="304800" y="5125760"/>
            <a:ext cx="11105126" cy="461665"/>
          </a:xfrm>
          <a:prstGeom prst="rect">
            <a:avLst/>
          </a:prstGeom>
        </p:spPr>
        <p:txBody>
          <a:bodyPr wrap="square" lIns="91440" tIns="45720" rIns="91440" bIns="45720" anchor="t">
            <a:spAutoFit/>
          </a:bodyPr>
          <a:lstStyle/>
          <a:p>
            <a:pPr marL="457200" indent="-457200" algn="just">
              <a:spcBef>
                <a:spcPts val="600"/>
              </a:spcBef>
              <a:spcAft>
                <a:spcPts val="600"/>
              </a:spcAft>
              <a:buFont typeface="Arial" panose="020B0604020202020204" pitchFamily="34" charset="0"/>
              <a:buChar char="•"/>
            </a:pPr>
            <a:endParaRPr lang="es-ES" altLang="zh-CN" sz="2400" b="1">
              <a:latin typeface="Arial" panose="020B0604020202020204" pitchFamily="34" charset="0"/>
              <a:ea typeface="DengXian"/>
              <a:cs typeface="Arial" panose="020B0604020202020204" pitchFamily="34" charset="0"/>
            </a:endParaRPr>
          </a:p>
        </p:txBody>
      </p:sp>
      <p:sp>
        <p:nvSpPr>
          <p:cNvPr id="3" name="TextBox 2">
            <a:extLst>
              <a:ext uri="{FF2B5EF4-FFF2-40B4-BE49-F238E27FC236}">
                <a16:creationId xmlns:a16="http://schemas.microsoft.com/office/drawing/2014/main" xmlns="" id="{01877E78-272F-4984-B711-0E199C57DFC0}"/>
              </a:ext>
            </a:extLst>
          </p:cNvPr>
          <p:cNvSpPr txBox="1"/>
          <p:nvPr/>
        </p:nvSpPr>
        <p:spPr>
          <a:xfrm>
            <a:off x="0" y="1272337"/>
            <a:ext cx="9524987" cy="477054"/>
          </a:xfrm>
          <a:prstGeom prst="rect">
            <a:avLst/>
          </a:prstGeom>
          <a:noFill/>
        </p:spPr>
        <p:txBody>
          <a:bodyPr rot="0" spcFirstLastPara="0" vertOverflow="overflow" horzOverflow="overflow" vert="horz" wrap="square" lIns="540000" tIns="0" rIns="360000" bIns="45720" numCol="1" spcCol="0" rtlCol="0" fromWordArt="0" anchor="t" anchorCtr="0" forceAA="0" compatLnSpc="1">
            <a:prstTxWarp prst="textNoShape">
              <a:avLst/>
            </a:prstTxWarp>
            <a:spAutoFit/>
          </a:bodyPr>
          <a:lstStyle/>
          <a:p>
            <a:r>
              <a:rPr lang="en-US" sz="2800" b="1" dirty="0">
                <a:solidFill>
                  <a:srgbClr val="00825F"/>
                </a:solidFill>
                <a:latin typeface="Calibri"/>
                <a:cs typeface="Calibri"/>
              </a:rPr>
              <a:t>INTERNATIONAL PLANT PROTECTION CONVENTION : IPPC</a:t>
            </a:r>
            <a:r>
              <a:rPr lang="en-US" sz="2800" dirty="0">
                <a:latin typeface="Calibri"/>
                <a:cs typeface="Arial"/>
              </a:rPr>
              <a:t>​</a:t>
            </a:r>
            <a:endParaRPr lang="en-US" sz="2800" dirty="0">
              <a:latin typeface="Calibri"/>
            </a:endParaRPr>
          </a:p>
        </p:txBody>
      </p:sp>
    </p:spTree>
    <p:extLst>
      <p:ext uri="{BB962C8B-B14F-4D97-AF65-F5344CB8AC3E}">
        <p14:creationId xmlns:p14="http://schemas.microsoft.com/office/powerpoint/2010/main" val="3478641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D4D0A10-EBFD-2141-9764-A54382AD6437}"/>
              </a:ext>
            </a:extLst>
          </p:cNvPr>
          <p:cNvSpPr txBox="1"/>
          <p:nvPr/>
        </p:nvSpPr>
        <p:spPr>
          <a:xfrm>
            <a:off x="5243" y="795352"/>
            <a:ext cx="8415539" cy="542906"/>
          </a:xfrm>
          <a:prstGeom prst="rect">
            <a:avLst/>
          </a:prstGeom>
          <a:noFill/>
        </p:spPr>
        <p:txBody>
          <a:bodyPr wrap="square" lIns="540000" tIns="0" rIns="360000" bIns="45720" rtlCol="0" anchor="t" anchorCtr="0">
            <a:spAutoFit/>
          </a:bodyPr>
          <a:lstStyle/>
          <a:p>
            <a:pPr>
              <a:lnSpc>
                <a:spcPct val="150000"/>
              </a:lnSpc>
            </a:pPr>
            <a:r>
              <a:rPr lang="en-US" b="1" dirty="0">
                <a:solidFill>
                  <a:srgbClr val="00825F"/>
                </a:solidFill>
                <a:ea typeface="+mn-lt"/>
                <a:cs typeface="+mn-lt"/>
              </a:rPr>
              <a:t>History of the International Plant Protection Convention</a:t>
            </a:r>
            <a:endParaRPr lang="en-US" b="1" dirty="0">
              <a:solidFill>
                <a:srgbClr val="00825F"/>
              </a:solidFill>
              <a:cs typeface="Calibri"/>
            </a:endParaRPr>
          </a:p>
        </p:txBody>
      </p:sp>
      <p:sp>
        <p:nvSpPr>
          <p:cNvPr id="3" name="TextBox 2">
            <a:extLst>
              <a:ext uri="{FF2B5EF4-FFF2-40B4-BE49-F238E27FC236}">
                <a16:creationId xmlns:a16="http://schemas.microsoft.com/office/drawing/2014/main" xmlns="" id="{DB41ED30-F992-9F41-86C2-CC7CBFCDE402}"/>
              </a:ext>
            </a:extLst>
          </p:cNvPr>
          <p:cNvSpPr txBox="1"/>
          <p:nvPr/>
        </p:nvSpPr>
        <p:spPr>
          <a:xfrm>
            <a:off x="6989623" y="2212415"/>
            <a:ext cx="1264853" cy="523220"/>
          </a:xfrm>
          <a:prstGeom prst="rect">
            <a:avLst/>
          </a:prstGeom>
          <a:noFill/>
        </p:spPr>
        <p:txBody>
          <a:bodyPr wrap="square" rtlCol="0">
            <a:spAutoFit/>
          </a:bodyPr>
          <a:lstStyle/>
          <a:p>
            <a:pPr marR="0" lvl="0" indent="0" algn="ctr" defTabSz="1219170" fontAlgn="auto">
              <a:lnSpc>
                <a:spcPct val="100000"/>
              </a:lnSpc>
              <a:spcBef>
                <a:spcPts val="0"/>
              </a:spcBef>
              <a:spcAft>
                <a:spcPts val="0"/>
              </a:spcAft>
              <a:buClrTx/>
              <a:buSzTx/>
              <a:buFontTx/>
              <a:buNone/>
              <a:tabLst/>
              <a:defRPr/>
            </a:pPr>
            <a:r>
              <a:rPr lang="it-IT" sz="2800" b="1">
                <a:solidFill>
                  <a:srgbClr val="E32D91">
                    <a:lumMod val="75000"/>
                  </a:srgbClr>
                </a:solidFill>
                <a:latin typeface="Calibri" panose="020F0502020204030204"/>
              </a:rPr>
              <a:t>1979</a:t>
            </a:r>
          </a:p>
        </p:txBody>
      </p:sp>
      <p:pic>
        <p:nvPicPr>
          <p:cNvPr id="4" name="Picture 3">
            <a:extLst>
              <a:ext uri="{FF2B5EF4-FFF2-40B4-BE49-F238E27FC236}">
                <a16:creationId xmlns:a16="http://schemas.microsoft.com/office/drawing/2014/main" xmlns="" id="{CA323453-0730-554A-88F6-D6E27E0DA4CD}"/>
              </a:ext>
            </a:extLst>
          </p:cNvPr>
          <p:cNvPicPr>
            <a:picLocks noChangeAspect="1"/>
          </p:cNvPicPr>
          <p:nvPr/>
        </p:nvPicPr>
        <p:blipFill>
          <a:blip r:embed="rId3"/>
          <a:stretch>
            <a:fillRect/>
          </a:stretch>
        </p:blipFill>
        <p:spPr>
          <a:xfrm>
            <a:off x="7500812" y="2765149"/>
            <a:ext cx="242475" cy="340202"/>
          </a:xfrm>
          <a:prstGeom prst="rect">
            <a:avLst/>
          </a:prstGeom>
        </p:spPr>
      </p:pic>
      <p:sp>
        <p:nvSpPr>
          <p:cNvPr id="5" name="TextBox 4">
            <a:extLst>
              <a:ext uri="{FF2B5EF4-FFF2-40B4-BE49-F238E27FC236}">
                <a16:creationId xmlns:a16="http://schemas.microsoft.com/office/drawing/2014/main" xmlns="" id="{A3DA351A-45BF-5146-ABF0-102C67E65161}"/>
              </a:ext>
            </a:extLst>
          </p:cNvPr>
          <p:cNvSpPr txBox="1">
            <a:spLocks/>
          </p:cNvSpPr>
          <p:nvPr/>
        </p:nvSpPr>
        <p:spPr>
          <a:xfrm>
            <a:off x="236330" y="3617034"/>
            <a:ext cx="1620000" cy="1815882"/>
          </a:xfrm>
          <a:prstGeom prst="rect">
            <a:avLst/>
          </a:prstGeom>
          <a:noFill/>
          <a:ln w="19050">
            <a:solidFill>
              <a:srgbClr val="0E7E42"/>
            </a:solidFill>
          </a:ln>
        </p:spPr>
        <p:txBody>
          <a:bodyPr wrap="square" rtlCol="0">
            <a:spAutoFit/>
          </a:bodyPr>
          <a:lstStyle/>
          <a:p>
            <a:pPr algn="ctr">
              <a:lnSpc>
                <a:spcPct val="100000"/>
              </a:lnSpc>
              <a:spcBef>
                <a:spcPts val="600"/>
              </a:spcBef>
              <a:spcAft>
                <a:spcPts val="600"/>
              </a:spcAft>
            </a:pPr>
            <a:r>
              <a:rPr lang="en-US" sz="1600" b="1" dirty="0">
                <a:solidFill>
                  <a:srgbClr val="0E7E42"/>
                </a:solidFill>
                <a:latin typeface="Calibri" panose="020F0502020204030204"/>
              </a:rPr>
              <a:t>1st Plant Health Convention between European countries against </a:t>
            </a:r>
            <a:r>
              <a:rPr lang="en-US" sz="1600" b="1" i="1" dirty="0" err="1">
                <a:solidFill>
                  <a:srgbClr val="0E7E42"/>
                </a:solidFill>
                <a:latin typeface="Calibri" panose="020F0502020204030204"/>
              </a:rPr>
              <a:t>Phylloxera</a:t>
            </a:r>
            <a:r>
              <a:rPr lang="en-US" sz="1600" b="1" i="1" dirty="0">
                <a:solidFill>
                  <a:srgbClr val="0E7E42"/>
                </a:solidFill>
                <a:latin typeface="Calibri" panose="020F0502020204030204"/>
              </a:rPr>
              <a:t> </a:t>
            </a:r>
            <a:r>
              <a:rPr lang="en-US" sz="1600" b="1" i="1" dirty="0" err="1">
                <a:solidFill>
                  <a:srgbClr val="0E7E42"/>
                </a:solidFill>
                <a:latin typeface="Calibri" panose="020F0502020204030204"/>
              </a:rPr>
              <a:t>vastatrix</a:t>
            </a:r>
            <a:endParaRPr lang="en-US" sz="1600" i="1" dirty="0">
              <a:solidFill>
                <a:srgbClr val="0E7E4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FE74156-9FB8-B446-B831-E6B3DAF75228}"/>
              </a:ext>
            </a:extLst>
          </p:cNvPr>
          <p:cNvSpPr txBox="1"/>
          <p:nvPr/>
        </p:nvSpPr>
        <p:spPr>
          <a:xfrm>
            <a:off x="576512" y="2212415"/>
            <a:ext cx="1020168" cy="523220"/>
          </a:xfrm>
          <a:prstGeom prst="rect">
            <a:avLst/>
          </a:prstGeom>
          <a:noFill/>
        </p:spPr>
        <p:txBody>
          <a:bodyPr wrap="square" rtlCol="0">
            <a:spAutoFit/>
          </a:bodyPr>
          <a:lstStyle/>
          <a:p>
            <a:pPr algn="ctr" defTabSz="1219170">
              <a:defRPr/>
            </a:pPr>
            <a:r>
              <a:rPr lang="it-IT" sz="2800" b="1" dirty="0">
                <a:solidFill>
                  <a:srgbClr val="E32D91">
                    <a:lumMod val="75000"/>
                  </a:srgbClr>
                </a:solidFill>
                <a:latin typeface="Calibri" panose="020F0502020204030204"/>
              </a:rPr>
              <a:t>1881</a:t>
            </a:r>
          </a:p>
        </p:txBody>
      </p:sp>
      <p:pic>
        <p:nvPicPr>
          <p:cNvPr id="7" name="Picture 6">
            <a:extLst>
              <a:ext uri="{FF2B5EF4-FFF2-40B4-BE49-F238E27FC236}">
                <a16:creationId xmlns:a16="http://schemas.microsoft.com/office/drawing/2014/main" xmlns="" id="{F97231C4-B83C-C64E-8889-947D66959964}"/>
              </a:ext>
            </a:extLst>
          </p:cNvPr>
          <p:cNvPicPr>
            <a:picLocks noChangeAspect="1"/>
          </p:cNvPicPr>
          <p:nvPr/>
        </p:nvPicPr>
        <p:blipFill>
          <a:blip r:embed="rId3"/>
          <a:stretch>
            <a:fillRect/>
          </a:stretch>
        </p:blipFill>
        <p:spPr>
          <a:xfrm>
            <a:off x="965359" y="2791276"/>
            <a:ext cx="242475" cy="340202"/>
          </a:xfrm>
          <a:prstGeom prst="rect">
            <a:avLst/>
          </a:prstGeom>
        </p:spPr>
      </p:pic>
      <p:cxnSp>
        <p:nvCxnSpPr>
          <p:cNvPr id="8" name="Straight Connector 7">
            <a:extLst>
              <a:ext uri="{FF2B5EF4-FFF2-40B4-BE49-F238E27FC236}">
                <a16:creationId xmlns:a16="http://schemas.microsoft.com/office/drawing/2014/main" xmlns="" id="{80798479-9245-654E-AFCC-F7F680694D56}"/>
              </a:ext>
            </a:extLst>
          </p:cNvPr>
          <p:cNvCxnSpPr>
            <a:cxnSpLocks/>
          </p:cNvCxnSpPr>
          <p:nvPr/>
        </p:nvCxnSpPr>
        <p:spPr>
          <a:xfrm>
            <a:off x="1086596" y="3157243"/>
            <a:ext cx="0" cy="459791"/>
          </a:xfrm>
          <a:prstGeom prst="line">
            <a:avLst/>
          </a:prstGeom>
          <a:ln w="19050">
            <a:solidFill>
              <a:srgbClr val="0E7E42"/>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A372BC83-AC02-F74F-B1CC-90BCC2DAA38C}"/>
              </a:ext>
            </a:extLst>
          </p:cNvPr>
          <p:cNvSpPr txBox="1"/>
          <p:nvPr/>
        </p:nvSpPr>
        <p:spPr>
          <a:xfrm>
            <a:off x="2545497" y="2212415"/>
            <a:ext cx="1481182"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it-IT" sz="2800" b="1" dirty="0">
                <a:solidFill>
                  <a:srgbClr val="E32D91">
                    <a:lumMod val="75000"/>
                  </a:srgbClr>
                </a:solidFill>
                <a:latin typeface="Calibri" panose="020F0502020204030204"/>
              </a:rPr>
              <a:t>1929</a:t>
            </a:r>
          </a:p>
        </p:txBody>
      </p:sp>
      <p:pic>
        <p:nvPicPr>
          <p:cNvPr id="10" name="Picture 9">
            <a:extLst>
              <a:ext uri="{FF2B5EF4-FFF2-40B4-BE49-F238E27FC236}">
                <a16:creationId xmlns:a16="http://schemas.microsoft.com/office/drawing/2014/main" xmlns="" id="{7502D73D-B9E5-0A4A-ABCD-3FBAC9272C1A}"/>
              </a:ext>
            </a:extLst>
          </p:cNvPr>
          <p:cNvPicPr>
            <a:picLocks noChangeAspect="1"/>
          </p:cNvPicPr>
          <p:nvPr/>
        </p:nvPicPr>
        <p:blipFill>
          <a:blip r:embed="rId3"/>
          <a:stretch>
            <a:fillRect/>
          </a:stretch>
        </p:blipFill>
        <p:spPr>
          <a:xfrm>
            <a:off x="3164851" y="2777024"/>
            <a:ext cx="242475" cy="340202"/>
          </a:xfrm>
          <a:prstGeom prst="rect">
            <a:avLst/>
          </a:prstGeom>
        </p:spPr>
      </p:pic>
      <p:sp>
        <p:nvSpPr>
          <p:cNvPr id="11" name="TextBox 10">
            <a:extLst>
              <a:ext uri="{FF2B5EF4-FFF2-40B4-BE49-F238E27FC236}">
                <a16:creationId xmlns:a16="http://schemas.microsoft.com/office/drawing/2014/main" xmlns="" id="{6F481BDB-0A2F-EB49-AC00-98A74CD332B0}"/>
              </a:ext>
            </a:extLst>
          </p:cNvPr>
          <p:cNvSpPr txBox="1">
            <a:spLocks noChangeAspect="1"/>
          </p:cNvSpPr>
          <p:nvPr/>
        </p:nvSpPr>
        <p:spPr>
          <a:xfrm>
            <a:off x="2222863" y="3617034"/>
            <a:ext cx="1696511" cy="1569660"/>
          </a:xfrm>
          <a:prstGeom prst="rect">
            <a:avLst/>
          </a:prstGeom>
          <a:noFill/>
          <a:ln w="19050">
            <a:solidFill>
              <a:srgbClr val="0E7E42"/>
            </a:solidFill>
          </a:ln>
        </p:spPr>
        <p:txBody>
          <a:bodyPr wrap="square" lIns="91440" tIns="45720" rIns="91440" bIns="45720" rtlCol="0" anchor="t">
            <a:spAutoFit/>
          </a:bodyPr>
          <a:lstStyle>
            <a:defPPr>
              <a:defRPr lang="en-US"/>
            </a:defPPr>
            <a:lvl1pPr algn="ctr">
              <a:lnSpc>
                <a:spcPct val="100000"/>
              </a:lnSpc>
              <a:spcBef>
                <a:spcPts val="600"/>
              </a:spcBef>
              <a:spcAft>
                <a:spcPts val="600"/>
              </a:spcAft>
              <a:defRPr sz="1600" b="1">
                <a:solidFill>
                  <a:srgbClr val="0E7E42"/>
                </a:solidFill>
                <a:latin typeface="Calibri" panose="020F0502020204030204"/>
              </a:defRPr>
            </a:lvl1pPr>
          </a:lstStyle>
          <a:p>
            <a:r>
              <a:rPr lang="en-US" dirty="0"/>
              <a:t>Adoption of the 1st International Convention for the Protection of Plants with a global approach</a:t>
            </a:r>
          </a:p>
        </p:txBody>
      </p:sp>
      <p:cxnSp>
        <p:nvCxnSpPr>
          <p:cNvPr id="12" name="Straight Connector 11">
            <a:extLst>
              <a:ext uri="{FF2B5EF4-FFF2-40B4-BE49-F238E27FC236}">
                <a16:creationId xmlns:a16="http://schemas.microsoft.com/office/drawing/2014/main" xmlns="" id="{2FBD942A-ADEC-A946-8444-0E8AA65DF8E2}"/>
              </a:ext>
            </a:extLst>
          </p:cNvPr>
          <p:cNvCxnSpPr>
            <a:cxnSpLocks/>
          </p:cNvCxnSpPr>
          <p:nvPr/>
        </p:nvCxnSpPr>
        <p:spPr>
          <a:xfrm>
            <a:off x="3286088" y="3150724"/>
            <a:ext cx="0" cy="495811"/>
          </a:xfrm>
          <a:prstGeom prst="line">
            <a:avLst/>
          </a:prstGeom>
          <a:ln w="19050">
            <a:solidFill>
              <a:srgbClr val="0E7E42"/>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A15DFE2E-57D0-3441-8301-5457096F8772}"/>
              </a:ext>
            </a:extLst>
          </p:cNvPr>
          <p:cNvCxnSpPr>
            <a:cxnSpLocks/>
          </p:cNvCxnSpPr>
          <p:nvPr/>
        </p:nvCxnSpPr>
        <p:spPr>
          <a:xfrm flipV="1">
            <a:off x="1086596" y="3157243"/>
            <a:ext cx="2206383" cy="1"/>
          </a:xfrm>
          <a:prstGeom prst="line">
            <a:avLst/>
          </a:prstGeom>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xmlns="" id="{8157C52A-2155-8B47-9FE2-6AE84BDE92D0}"/>
              </a:ext>
            </a:extLst>
          </p:cNvPr>
          <p:cNvCxnSpPr>
            <a:cxnSpLocks/>
          </p:cNvCxnSpPr>
          <p:nvPr/>
        </p:nvCxnSpPr>
        <p:spPr>
          <a:xfrm flipV="1">
            <a:off x="3286088" y="3157243"/>
            <a:ext cx="2035473" cy="1"/>
          </a:xfrm>
          <a:prstGeom prst="line">
            <a:avLst/>
          </a:prstGeom>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xmlns="" id="{D7E1C267-087F-9D41-93E4-F69F545A179F}"/>
              </a:ext>
            </a:extLst>
          </p:cNvPr>
          <p:cNvSpPr txBox="1"/>
          <p:nvPr/>
        </p:nvSpPr>
        <p:spPr>
          <a:xfrm>
            <a:off x="4779132" y="2212415"/>
            <a:ext cx="1264853" cy="523220"/>
          </a:xfrm>
          <a:prstGeom prst="rect">
            <a:avLst/>
          </a:prstGeom>
          <a:noFill/>
        </p:spPr>
        <p:txBody>
          <a:bodyPr wrap="square" rtlCol="0">
            <a:spAutoFit/>
          </a:bodyPr>
          <a:lstStyle/>
          <a:p>
            <a:pPr marR="0" lvl="0" indent="0" algn="ctr" defTabSz="1219170" fontAlgn="auto">
              <a:lnSpc>
                <a:spcPct val="100000"/>
              </a:lnSpc>
              <a:spcBef>
                <a:spcPts val="0"/>
              </a:spcBef>
              <a:spcAft>
                <a:spcPts val="0"/>
              </a:spcAft>
              <a:buClrTx/>
              <a:buSzTx/>
              <a:buFontTx/>
              <a:buNone/>
              <a:tabLst/>
              <a:defRPr/>
            </a:pPr>
            <a:r>
              <a:rPr lang="it-IT" sz="2800" b="1">
                <a:solidFill>
                  <a:srgbClr val="E32D91">
                    <a:lumMod val="75000"/>
                  </a:srgbClr>
                </a:solidFill>
                <a:latin typeface="Calibri" panose="020F0502020204030204"/>
              </a:rPr>
              <a:t>1951</a:t>
            </a:r>
          </a:p>
        </p:txBody>
      </p:sp>
      <p:sp>
        <p:nvSpPr>
          <p:cNvPr id="16" name="TextBox 15">
            <a:extLst>
              <a:ext uri="{FF2B5EF4-FFF2-40B4-BE49-F238E27FC236}">
                <a16:creationId xmlns:a16="http://schemas.microsoft.com/office/drawing/2014/main" xmlns="" id="{93300451-4322-B144-977D-0678B5C5A5A4}"/>
              </a:ext>
            </a:extLst>
          </p:cNvPr>
          <p:cNvSpPr txBox="1"/>
          <p:nvPr/>
        </p:nvSpPr>
        <p:spPr>
          <a:xfrm>
            <a:off x="8715121" y="2234351"/>
            <a:ext cx="1603683" cy="523220"/>
          </a:xfrm>
          <a:prstGeom prst="rect">
            <a:avLst/>
          </a:prstGeom>
          <a:noFill/>
        </p:spPr>
        <p:txBody>
          <a:bodyPr wrap="square" lIns="91440" tIns="45720" rIns="91440" bIns="45720" rtlCol="0" anchor="t">
            <a:spAutoFit/>
          </a:bodyPr>
          <a:lstStyle/>
          <a:p>
            <a:pPr algn="ctr" defTabSz="1219170">
              <a:defRPr/>
            </a:pPr>
            <a:r>
              <a:rPr lang="it-IT" sz="2800" b="1" dirty="0">
                <a:solidFill>
                  <a:srgbClr val="E32D91"/>
                </a:solidFill>
                <a:latin typeface="Calibri" panose="020F0502020204030204"/>
              </a:rPr>
              <a:t>1997</a:t>
            </a:r>
            <a:endParaRPr lang="it-IT" sz="2800" b="1" dirty="0">
              <a:solidFill>
                <a:srgbClr val="E32D91">
                  <a:lumMod val="75000"/>
                </a:srgbClr>
              </a:solidFill>
              <a:latin typeface="Calibri" panose="020F0502020204030204"/>
            </a:endParaRPr>
          </a:p>
        </p:txBody>
      </p:sp>
      <p:pic>
        <p:nvPicPr>
          <p:cNvPr id="17" name="Picture 16">
            <a:extLst>
              <a:ext uri="{FF2B5EF4-FFF2-40B4-BE49-F238E27FC236}">
                <a16:creationId xmlns:a16="http://schemas.microsoft.com/office/drawing/2014/main" xmlns="" id="{C542B82F-BCDA-0046-8F6F-CA9AA713D914}"/>
              </a:ext>
            </a:extLst>
          </p:cNvPr>
          <p:cNvPicPr>
            <a:picLocks noChangeAspect="1"/>
          </p:cNvPicPr>
          <p:nvPr/>
        </p:nvPicPr>
        <p:blipFill>
          <a:blip r:embed="rId3"/>
          <a:stretch>
            <a:fillRect/>
          </a:stretch>
        </p:blipFill>
        <p:spPr>
          <a:xfrm>
            <a:off x="5222925" y="2765149"/>
            <a:ext cx="242475" cy="340202"/>
          </a:xfrm>
          <a:prstGeom prst="rect">
            <a:avLst/>
          </a:prstGeom>
        </p:spPr>
      </p:pic>
      <p:pic>
        <p:nvPicPr>
          <p:cNvPr id="18" name="Picture 17">
            <a:extLst>
              <a:ext uri="{FF2B5EF4-FFF2-40B4-BE49-F238E27FC236}">
                <a16:creationId xmlns:a16="http://schemas.microsoft.com/office/drawing/2014/main" xmlns="" id="{EF87B153-B3D1-0347-AA26-5C0E77775230}"/>
              </a:ext>
            </a:extLst>
          </p:cNvPr>
          <p:cNvPicPr>
            <a:picLocks noChangeAspect="1"/>
          </p:cNvPicPr>
          <p:nvPr/>
        </p:nvPicPr>
        <p:blipFill>
          <a:blip r:embed="rId3"/>
          <a:stretch>
            <a:fillRect/>
          </a:stretch>
        </p:blipFill>
        <p:spPr>
          <a:xfrm>
            <a:off x="11179193" y="2777024"/>
            <a:ext cx="242475" cy="340202"/>
          </a:xfrm>
          <a:prstGeom prst="rect">
            <a:avLst/>
          </a:prstGeom>
        </p:spPr>
      </p:pic>
      <p:sp>
        <p:nvSpPr>
          <p:cNvPr id="19" name="TextBox 18">
            <a:extLst>
              <a:ext uri="{FF2B5EF4-FFF2-40B4-BE49-F238E27FC236}">
                <a16:creationId xmlns:a16="http://schemas.microsoft.com/office/drawing/2014/main" xmlns="" id="{129E1EE1-1CE4-7144-9290-A29724344C6A}"/>
              </a:ext>
            </a:extLst>
          </p:cNvPr>
          <p:cNvSpPr txBox="1"/>
          <p:nvPr/>
        </p:nvSpPr>
        <p:spPr>
          <a:xfrm>
            <a:off x="4242683" y="3617034"/>
            <a:ext cx="2251375" cy="1815882"/>
          </a:xfrm>
          <a:prstGeom prst="rect">
            <a:avLst/>
          </a:prstGeom>
          <a:solidFill>
            <a:srgbClr val="0E7E42"/>
          </a:solidFill>
        </p:spPr>
        <p:txBody>
          <a:bodyPr wrap="square" rtlCol="0">
            <a:spAutoFit/>
          </a:bodyPr>
          <a:lstStyle>
            <a:defPPr>
              <a:defRPr lang="en-US"/>
            </a:defPPr>
            <a:lvl1pPr algn="ctr">
              <a:spcBef>
                <a:spcPts val="600"/>
              </a:spcBef>
              <a:spcAft>
                <a:spcPts val="600"/>
              </a:spcAft>
              <a:defRPr sz="1600" b="1">
                <a:solidFill>
                  <a:schemeClr val="bg1"/>
                </a:solidFill>
                <a:latin typeface="Calibri" panose="020F0502020204030204"/>
              </a:defRPr>
            </a:lvl1pPr>
          </a:lstStyle>
          <a:p>
            <a:r>
              <a:rPr lang="en-US" u="sng" dirty="0"/>
              <a:t>Adoption of the Convention </a:t>
            </a:r>
            <a:r>
              <a:rPr lang="en-US" dirty="0"/>
              <a:t>and deposition before the Director General of the Food and Agriculture Organization (FAO) of the UN</a:t>
            </a:r>
          </a:p>
        </p:txBody>
      </p:sp>
      <p:cxnSp>
        <p:nvCxnSpPr>
          <p:cNvPr id="20" name="Straight Connector 19">
            <a:extLst>
              <a:ext uri="{FF2B5EF4-FFF2-40B4-BE49-F238E27FC236}">
                <a16:creationId xmlns:a16="http://schemas.microsoft.com/office/drawing/2014/main" xmlns="" id="{ABFF18C1-1F5D-B44A-9321-10E8F55F3942}"/>
              </a:ext>
            </a:extLst>
          </p:cNvPr>
          <p:cNvCxnSpPr/>
          <p:nvPr/>
        </p:nvCxnSpPr>
        <p:spPr>
          <a:xfrm>
            <a:off x="5330473" y="3154140"/>
            <a:ext cx="0" cy="495811"/>
          </a:xfrm>
          <a:prstGeom prst="line">
            <a:avLst/>
          </a:prstGeom>
          <a:ln w="19050">
            <a:solidFill>
              <a:srgbClr val="0E7E42"/>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C72A8409-F275-7940-BCBB-2A8E41657336}"/>
              </a:ext>
            </a:extLst>
          </p:cNvPr>
          <p:cNvCxnSpPr/>
          <p:nvPr/>
        </p:nvCxnSpPr>
        <p:spPr>
          <a:xfrm>
            <a:off x="11307321" y="3142265"/>
            <a:ext cx="0" cy="495811"/>
          </a:xfrm>
          <a:prstGeom prst="line">
            <a:avLst/>
          </a:prstGeom>
          <a:ln w="19050">
            <a:solidFill>
              <a:srgbClr val="0E7E42"/>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005F4FD3-CF55-474C-8AFA-F82C73767617}"/>
              </a:ext>
            </a:extLst>
          </p:cNvPr>
          <p:cNvCxnSpPr>
            <a:cxnSpLocks/>
            <a:endCxn id="18" idx="2"/>
          </p:cNvCxnSpPr>
          <p:nvPr/>
        </p:nvCxnSpPr>
        <p:spPr>
          <a:xfrm flipV="1">
            <a:off x="4839514" y="3117226"/>
            <a:ext cx="6460917" cy="40017"/>
          </a:xfrm>
          <a:prstGeom prst="line">
            <a:avLst/>
          </a:prstGeom>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xmlns="" id="{DDA5250F-8EA4-A846-BD83-2796E01B4052}"/>
              </a:ext>
            </a:extLst>
          </p:cNvPr>
          <p:cNvSpPr txBox="1"/>
          <p:nvPr/>
        </p:nvSpPr>
        <p:spPr>
          <a:xfrm>
            <a:off x="10306612" y="2194334"/>
            <a:ext cx="1603683" cy="523220"/>
          </a:xfrm>
          <a:prstGeom prst="rect">
            <a:avLst/>
          </a:prstGeom>
          <a:noFill/>
        </p:spPr>
        <p:txBody>
          <a:bodyPr wrap="square" rtlCol="0">
            <a:spAutoFit/>
          </a:bodyPr>
          <a:lstStyle/>
          <a:p>
            <a:pPr algn="ctr" defTabSz="1219170">
              <a:defRPr/>
            </a:pPr>
            <a:r>
              <a:rPr lang="it-IT" sz="2800" b="1">
                <a:solidFill>
                  <a:srgbClr val="E32D91">
                    <a:lumMod val="75000"/>
                  </a:srgbClr>
                </a:solidFill>
                <a:latin typeface="Calibri" panose="020F0502020204030204"/>
              </a:rPr>
              <a:t>2005</a:t>
            </a:r>
          </a:p>
        </p:txBody>
      </p:sp>
      <p:sp>
        <p:nvSpPr>
          <p:cNvPr id="24" name="TextBox 23">
            <a:extLst>
              <a:ext uri="{FF2B5EF4-FFF2-40B4-BE49-F238E27FC236}">
                <a16:creationId xmlns:a16="http://schemas.microsoft.com/office/drawing/2014/main" xmlns="" id="{CF46B4F2-C4E2-7E4A-8000-E54CEFEFFDD1}"/>
              </a:ext>
            </a:extLst>
          </p:cNvPr>
          <p:cNvSpPr txBox="1"/>
          <p:nvPr/>
        </p:nvSpPr>
        <p:spPr>
          <a:xfrm>
            <a:off x="6800782" y="3617034"/>
            <a:ext cx="1620000" cy="1569660"/>
          </a:xfrm>
          <a:prstGeom prst="rect">
            <a:avLst/>
          </a:prstGeom>
          <a:noFill/>
          <a:ln w="19050">
            <a:solidFill>
              <a:srgbClr val="0E7E42"/>
            </a:solidFill>
          </a:ln>
        </p:spPr>
        <p:txBody>
          <a:bodyPr wrap="square" rtlCol="0">
            <a:spAutoFit/>
          </a:bodyPr>
          <a:lstStyle>
            <a:defPPr>
              <a:defRPr lang="en-US"/>
            </a:defPPr>
            <a:lvl1pPr algn="ctr">
              <a:lnSpc>
                <a:spcPct val="100000"/>
              </a:lnSpc>
              <a:spcBef>
                <a:spcPts val="600"/>
              </a:spcBef>
              <a:spcAft>
                <a:spcPts val="600"/>
              </a:spcAft>
              <a:defRPr sz="1600" b="1">
                <a:solidFill>
                  <a:srgbClr val="0E7E42"/>
                </a:solidFill>
                <a:latin typeface="Calibri" panose="020F0502020204030204"/>
              </a:defRPr>
            </a:lvl1pPr>
          </a:lstStyle>
          <a:p>
            <a:r>
              <a:rPr lang="en-US" dirty="0"/>
              <a:t>Minor revision of the Convention towards a more global harmonization</a:t>
            </a:r>
            <a:r>
              <a:rPr lang="it-IT" dirty="0"/>
              <a:t> </a:t>
            </a:r>
            <a:endParaRPr lang="x-none" dirty="0"/>
          </a:p>
        </p:txBody>
      </p:sp>
      <p:sp>
        <p:nvSpPr>
          <p:cNvPr id="25" name="TextBox 24">
            <a:extLst>
              <a:ext uri="{FF2B5EF4-FFF2-40B4-BE49-F238E27FC236}">
                <a16:creationId xmlns:a16="http://schemas.microsoft.com/office/drawing/2014/main" xmlns="" id="{2D34B343-5779-9541-AF71-709F9DC74383}"/>
              </a:ext>
            </a:extLst>
          </p:cNvPr>
          <p:cNvSpPr txBox="1">
            <a:spLocks/>
          </p:cNvSpPr>
          <p:nvPr/>
        </p:nvSpPr>
        <p:spPr>
          <a:xfrm>
            <a:off x="8639919" y="3617034"/>
            <a:ext cx="1483522" cy="1323439"/>
          </a:xfrm>
          <a:prstGeom prst="rect">
            <a:avLst/>
          </a:prstGeom>
          <a:noFill/>
          <a:ln w="19050">
            <a:solidFill>
              <a:srgbClr val="0E7E42"/>
            </a:solidFill>
          </a:ln>
        </p:spPr>
        <p:txBody>
          <a:bodyPr wrap="square" lIns="91440" tIns="45720" rIns="91440" bIns="45720" rtlCol="0" anchor="t">
            <a:spAutoFit/>
          </a:bodyPr>
          <a:lstStyle>
            <a:defPPr>
              <a:defRPr lang="en-US"/>
            </a:defPPr>
            <a:lvl1pPr algn="ctr">
              <a:lnSpc>
                <a:spcPct val="100000"/>
              </a:lnSpc>
              <a:spcBef>
                <a:spcPts val="600"/>
              </a:spcBef>
              <a:spcAft>
                <a:spcPts val="600"/>
              </a:spcAft>
              <a:defRPr sz="1600" b="1">
                <a:solidFill>
                  <a:srgbClr val="0E7E42"/>
                </a:solidFill>
                <a:latin typeface="Calibri" panose="020F0502020204030204"/>
              </a:defRPr>
            </a:lvl1pPr>
          </a:lstStyle>
          <a:p>
            <a:r>
              <a:rPr lang="en-US" dirty="0"/>
              <a:t>Revision of the Convention to align with the WTO's </a:t>
            </a:r>
            <a:r>
              <a:rPr lang="en-US" u="sng" dirty="0"/>
              <a:t> SPS Agreement</a:t>
            </a:r>
            <a:endParaRPr lang="en-US" dirty="0">
              <a:cs typeface="Calibri"/>
            </a:endParaRPr>
          </a:p>
        </p:txBody>
      </p:sp>
      <p:sp>
        <p:nvSpPr>
          <p:cNvPr id="26" name="TextBox 25">
            <a:extLst>
              <a:ext uri="{FF2B5EF4-FFF2-40B4-BE49-F238E27FC236}">
                <a16:creationId xmlns:a16="http://schemas.microsoft.com/office/drawing/2014/main" xmlns="" id="{CE7D43DB-D8FB-3D42-82AE-07527E97EF80}"/>
              </a:ext>
            </a:extLst>
          </p:cNvPr>
          <p:cNvSpPr txBox="1"/>
          <p:nvPr/>
        </p:nvSpPr>
        <p:spPr>
          <a:xfrm>
            <a:off x="10460510" y="3617031"/>
            <a:ext cx="1620000" cy="1569660"/>
          </a:xfrm>
          <a:prstGeom prst="rect">
            <a:avLst/>
          </a:prstGeom>
          <a:noFill/>
          <a:ln w="19050">
            <a:solidFill>
              <a:srgbClr val="0E7E42"/>
            </a:solidFill>
          </a:ln>
        </p:spPr>
        <p:txBody>
          <a:bodyPr wrap="square" rtlCol="0">
            <a:spAutoFit/>
          </a:bodyPr>
          <a:lstStyle>
            <a:defPPr>
              <a:defRPr lang="en-US"/>
            </a:defPPr>
            <a:lvl1pPr algn="ctr">
              <a:lnSpc>
                <a:spcPct val="100000"/>
              </a:lnSpc>
              <a:spcBef>
                <a:spcPts val="600"/>
              </a:spcBef>
              <a:spcAft>
                <a:spcPts val="600"/>
              </a:spcAft>
              <a:defRPr sz="1600" b="1">
                <a:solidFill>
                  <a:srgbClr val="0E7E42"/>
                </a:solidFill>
                <a:latin typeface="Calibri" panose="020F0502020204030204"/>
              </a:defRPr>
            </a:lvl1pPr>
          </a:lstStyle>
          <a:p>
            <a:r>
              <a:rPr lang="en-US" dirty="0"/>
              <a:t>The new revised text of the IPPC came into force, 30 days after 2/3 of CPs accepted the revised text</a:t>
            </a:r>
            <a:endParaRPr lang="x-none" dirty="0"/>
          </a:p>
        </p:txBody>
      </p:sp>
      <p:cxnSp>
        <p:nvCxnSpPr>
          <p:cNvPr id="27" name="Straight Connector 26">
            <a:extLst>
              <a:ext uri="{FF2B5EF4-FFF2-40B4-BE49-F238E27FC236}">
                <a16:creationId xmlns:a16="http://schemas.microsoft.com/office/drawing/2014/main" xmlns="" id="{5FABBF23-3A6D-CE4B-8117-CE7CFC80850B}"/>
              </a:ext>
            </a:extLst>
          </p:cNvPr>
          <p:cNvCxnSpPr>
            <a:cxnSpLocks/>
          </p:cNvCxnSpPr>
          <p:nvPr/>
        </p:nvCxnSpPr>
        <p:spPr>
          <a:xfrm>
            <a:off x="7622049" y="3181094"/>
            <a:ext cx="0" cy="495811"/>
          </a:xfrm>
          <a:prstGeom prst="line">
            <a:avLst/>
          </a:prstGeom>
          <a:ln w="19050">
            <a:solidFill>
              <a:srgbClr val="0E7E42"/>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5A89433E-196E-8847-88E3-8BA1D0DC2915}"/>
              </a:ext>
            </a:extLst>
          </p:cNvPr>
          <p:cNvPicPr>
            <a:picLocks noChangeAspect="1"/>
          </p:cNvPicPr>
          <p:nvPr/>
        </p:nvPicPr>
        <p:blipFill>
          <a:blip r:embed="rId3"/>
          <a:stretch>
            <a:fillRect/>
          </a:stretch>
        </p:blipFill>
        <p:spPr>
          <a:xfrm>
            <a:off x="9333952" y="2756004"/>
            <a:ext cx="242475" cy="340202"/>
          </a:xfrm>
          <a:prstGeom prst="rect">
            <a:avLst/>
          </a:prstGeom>
        </p:spPr>
      </p:pic>
      <p:cxnSp>
        <p:nvCxnSpPr>
          <p:cNvPr id="29" name="Straight Connector 28">
            <a:extLst>
              <a:ext uri="{FF2B5EF4-FFF2-40B4-BE49-F238E27FC236}">
                <a16:creationId xmlns:a16="http://schemas.microsoft.com/office/drawing/2014/main" xmlns="" id="{521382EF-EBAE-854D-B41C-B666947A47A8}"/>
              </a:ext>
            </a:extLst>
          </p:cNvPr>
          <p:cNvCxnSpPr>
            <a:cxnSpLocks/>
          </p:cNvCxnSpPr>
          <p:nvPr/>
        </p:nvCxnSpPr>
        <p:spPr>
          <a:xfrm>
            <a:off x="9455189" y="3171949"/>
            <a:ext cx="0" cy="495811"/>
          </a:xfrm>
          <a:prstGeom prst="line">
            <a:avLst/>
          </a:prstGeom>
          <a:ln w="19050">
            <a:solidFill>
              <a:srgbClr val="0E7E42"/>
            </a:solidFill>
            <a:prstDash val="sysDot"/>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xmlns="" id="{CAED233D-EAD5-CB48-B250-967461A0F897}"/>
              </a:ext>
            </a:extLst>
          </p:cNvPr>
          <p:cNvPicPr>
            <a:picLocks noChangeAspect="1"/>
          </p:cNvPicPr>
          <p:nvPr/>
        </p:nvPicPr>
        <p:blipFill>
          <a:blip r:embed="rId4"/>
          <a:stretch>
            <a:fillRect/>
          </a:stretch>
        </p:blipFill>
        <p:spPr>
          <a:xfrm>
            <a:off x="10058400" y="1210173"/>
            <a:ext cx="1636651" cy="931293"/>
          </a:xfrm>
          <a:prstGeom prst="rect">
            <a:avLst/>
          </a:prstGeom>
          <a:effectLst>
            <a:softEdge rad="127000"/>
          </a:effectLst>
        </p:spPr>
      </p:pic>
    </p:spTree>
    <p:extLst>
      <p:ext uri="{BB962C8B-B14F-4D97-AF65-F5344CB8AC3E}">
        <p14:creationId xmlns:p14="http://schemas.microsoft.com/office/powerpoint/2010/main" val="3134232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D4D0A10-EBFD-2141-9764-A54382AD6437}"/>
              </a:ext>
            </a:extLst>
          </p:cNvPr>
          <p:cNvSpPr txBox="1"/>
          <p:nvPr/>
        </p:nvSpPr>
        <p:spPr>
          <a:xfrm>
            <a:off x="124512" y="712401"/>
            <a:ext cx="6440880" cy="542906"/>
          </a:xfrm>
          <a:prstGeom prst="rect">
            <a:avLst/>
          </a:prstGeom>
          <a:noFill/>
        </p:spPr>
        <p:txBody>
          <a:bodyPr wrap="square" lIns="540000" tIns="0" rIns="360000" bIns="45720" rtlCol="0" anchor="t" anchorCtr="0">
            <a:spAutoFit/>
          </a:bodyPr>
          <a:lstStyle/>
          <a:p>
            <a:pPr>
              <a:lnSpc>
                <a:spcPct val="150000"/>
              </a:lnSpc>
            </a:pPr>
            <a:r>
              <a:rPr lang="en-US" b="1" dirty="0">
                <a:solidFill>
                  <a:srgbClr val="00825F"/>
                </a:solidFill>
                <a:ea typeface="+mn-lt"/>
                <a:cs typeface="+mn-lt"/>
              </a:rPr>
              <a:t>History of IPPC : Rational for Amendment </a:t>
            </a:r>
            <a:endParaRPr lang="en-US" b="1" dirty="0">
              <a:solidFill>
                <a:srgbClr val="00825F"/>
              </a:solidFill>
              <a:cs typeface="Calibri"/>
            </a:endParaRPr>
          </a:p>
        </p:txBody>
      </p:sp>
      <p:sp>
        <p:nvSpPr>
          <p:cNvPr id="31" name="TextBox 30">
            <a:extLst>
              <a:ext uri="{FF2B5EF4-FFF2-40B4-BE49-F238E27FC236}">
                <a16:creationId xmlns:a16="http://schemas.microsoft.com/office/drawing/2014/main" xmlns="" id="{D1919A42-7D27-449A-B4F0-1E5EF69C3B74}"/>
              </a:ext>
            </a:extLst>
          </p:cNvPr>
          <p:cNvSpPr txBox="1"/>
          <p:nvPr/>
        </p:nvSpPr>
        <p:spPr>
          <a:xfrm>
            <a:off x="4550" y="1359673"/>
            <a:ext cx="12187450" cy="4785926"/>
          </a:xfrm>
          <a:prstGeom prst="rect">
            <a:avLst/>
          </a:prstGeom>
          <a:noFill/>
        </p:spPr>
        <p:txBody>
          <a:bodyPr rot="0" spcFirstLastPara="0" vertOverflow="overflow" horzOverflow="overflow" vert="horz" wrap="square" lIns="540000" tIns="0" rIns="360000" bIns="45720" numCol="1" spcCol="0" rtlCol="0" fromWordArt="0" anchor="t" anchorCtr="0" forceAA="0" compatLnSpc="1">
            <a:prstTxWarp prst="textNoShape">
              <a:avLst/>
            </a:prstTxWarp>
            <a:spAutoFit/>
          </a:bodyPr>
          <a:lstStyle/>
          <a:p>
            <a:pPr marL="285750" indent="-285750">
              <a:spcAft>
                <a:spcPts val="1200"/>
              </a:spcAft>
              <a:buFont typeface="Arial"/>
              <a:buChar char="•"/>
            </a:pPr>
            <a:r>
              <a:rPr lang="en-GB" dirty="0"/>
              <a:t>In 1986, the landscape began to change significantly as the </a:t>
            </a:r>
            <a:r>
              <a:rPr lang="en-GB" u="sng" dirty="0"/>
              <a:t>General Agreement on Tariffs and Trade (GATT) </a:t>
            </a:r>
            <a:r>
              <a:rPr lang="en-GB" dirty="0"/>
              <a:t>entered into an eighth round of multilateral trade negotiations known as the </a:t>
            </a:r>
            <a:r>
              <a:rPr lang="en-GB" u="sng" dirty="0"/>
              <a:t>Uruguay Round</a:t>
            </a:r>
            <a:r>
              <a:rPr lang="en-GB" dirty="0"/>
              <a:t>. Prior to the conclusion of these negotiations in 1993, it was clear to IPPC Members and FAO that the IPPC would have a prominent position in the Agreement on the Application of Sanitary and Phytosanitary Measures (the </a:t>
            </a:r>
            <a:r>
              <a:rPr lang="en-GB" b="1" dirty="0"/>
              <a:t>SPS</a:t>
            </a:r>
            <a:r>
              <a:rPr lang="en-GB" dirty="0"/>
              <a:t> </a:t>
            </a:r>
            <a:r>
              <a:rPr lang="en-GB" b="1" dirty="0"/>
              <a:t>Agreement</a:t>
            </a:r>
            <a:r>
              <a:rPr lang="en-GB" dirty="0"/>
              <a:t>)  </a:t>
            </a:r>
            <a:endParaRPr lang="en-GB" dirty="0">
              <a:cs typeface="Calibri"/>
            </a:endParaRPr>
          </a:p>
          <a:p>
            <a:pPr marL="285750" indent="-285750">
              <a:spcAft>
                <a:spcPts val="1200"/>
              </a:spcAft>
              <a:buFont typeface="Arial"/>
              <a:buChar char="•"/>
            </a:pPr>
            <a:r>
              <a:rPr lang="en-GB" dirty="0"/>
              <a:t>In response, FAO </a:t>
            </a:r>
            <a:r>
              <a:rPr lang="en-GB" u="sng" dirty="0"/>
              <a:t>established a Secretariat for the IPPC</a:t>
            </a:r>
            <a:r>
              <a:rPr lang="en-GB" dirty="0"/>
              <a:t> in 1992, followed by the formation of the Committee of Experts on Phytosanitary Measures (CEPM) in 1993 (precursor to the Standards Committee)   </a:t>
            </a:r>
            <a:endParaRPr lang="en-GB" dirty="0">
              <a:cs typeface="Calibri"/>
            </a:endParaRPr>
          </a:p>
          <a:p>
            <a:pPr marL="285750" indent="-285750">
              <a:spcAft>
                <a:spcPts val="1200"/>
              </a:spcAft>
              <a:buFont typeface="Arial"/>
              <a:buChar char="•"/>
            </a:pPr>
            <a:r>
              <a:rPr lang="en-GB" dirty="0"/>
              <a:t>Contracting parties decided to amend the Convention to more accurately reflect the contemporary role of the Convention, particularly with respect to the relationship of the Convention to the SPS Agreement and the </a:t>
            </a:r>
            <a:r>
              <a:rPr lang="en-GB" u="sng" dirty="0"/>
              <a:t>revised text was adopted by FAO in 1997</a:t>
            </a:r>
            <a:r>
              <a:rPr lang="en-GB" dirty="0"/>
              <a:t>.</a:t>
            </a:r>
            <a:endParaRPr lang="en-GB" dirty="0">
              <a:cs typeface="Calibri"/>
            </a:endParaRPr>
          </a:p>
        </p:txBody>
      </p:sp>
    </p:spTree>
    <p:extLst>
      <p:ext uri="{BB962C8B-B14F-4D97-AF65-F5344CB8AC3E}">
        <p14:creationId xmlns:p14="http://schemas.microsoft.com/office/powerpoint/2010/main" val="177862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37" y="1519687"/>
            <a:ext cx="12204522" cy="608440"/>
          </a:xfrm>
        </p:spPr>
        <p:txBody>
          <a:bodyPr/>
          <a:lstStyle/>
          <a:p>
            <a:r>
              <a:rPr lang="en-US" sz="3200" dirty="0"/>
              <a:t>What are the IPPC objectives?</a:t>
            </a:r>
            <a:br>
              <a:rPr lang="en-US" sz="3200" dirty="0"/>
            </a:br>
            <a:endParaRPr lang="en-US" sz="3200" dirty="0"/>
          </a:p>
        </p:txBody>
      </p:sp>
      <p:sp>
        <p:nvSpPr>
          <p:cNvPr id="10" name="Freeform 9"/>
          <p:cNvSpPr/>
          <p:nvPr/>
        </p:nvSpPr>
        <p:spPr>
          <a:xfrm>
            <a:off x="1676400" y="2301815"/>
            <a:ext cx="8225616" cy="944931"/>
          </a:xfrm>
          <a:custGeom>
            <a:avLst/>
            <a:gdLst>
              <a:gd name="connsiteX0" fmla="*/ 0 w 7751164"/>
              <a:gd name="connsiteY0" fmla="*/ 93055 h 930554"/>
              <a:gd name="connsiteX1" fmla="*/ 93055 w 7751164"/>
              <a:gd name="connsiteY1" fmla="*/ 0 h 930554"/>
              <a:gd name="connsiteX2" fmla="*/ 7658109 w 7751164"/>
              <a:gd name="connsiteY2" fmla="*/ 0 h 930554"/>
              <a:gd name="connsiteX3" fmla="*/ 7751164 w 7751164"/>
              <a:gd name="connsiteY3" fmla="*/ 93055 h 930554"/>
              <a:gd name="connsiteX4" fmla="*/ 7751164 w 7751164"/>
              <a:gd name="connsiteY4" fmla="*/ 837499 h 930554"/>
              <a:gd name="connsiteX5" fmla="*/ 7658109 w 7751164"/>
              <a:gd name="connsiteY5" fmla="*/ 930554 h 930554"/>
              <a:gd name="connsiteX6" fmla="*/ 93055 w 7751164"/>
              <a:gd name="connsiteY6" fmla="*/ 930554 h 930554"/>
              <a:gd name="connsiteX7" fmla="*/ 0 w 7751164"/>
              <a:gd name="connsiteY7" fmla="*/ 837499 h 930554"/>
              <a:gd name="connsiteX8" fmla="*/ 0 w 7751164"/>
              <a:gd name="connsiteY8" fmla="*/ 93055 h 9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1164" h="930554">
                <a:moveTo>
                  <a:pt x="0" y="93055"/>
                </a:moveTo>
                <a:cubicBezTo>
                  <a:pt x="0" y="41662"/>
                  <a:pt x="41662" y="0"/>
                  <a:pt x="93055" y="0"/>
                </a:cubicBezTo>
                <a:lnTo>
                  <a:pt x="7658109" y="0"/>
                </a:lnTo>
                <a:cubicBezTo>
                  <a:pt x="7709502" y="0"/>
                  <a:pt x="7751164" y="41662"/>
                  <a:pt x="7751164" y="93055"/>
                </a:cubicBezTo>
                <a:lnTo>
                  <a:pt x="7751164" y="837499"/>
                </a:lnTo>
                <a:cubicBezTo>
                  <a:pt x="7751164" y="888892"/>
                  <a:pt x="7709502" y="930554"/>
                  <a:pt x="7658109" y="930554"/>
                </a:cubicBezTo>
                <a:lnTo>
                  <a:pt x="93055" y="930554"/>
                </a:lnTo>
                <a:cubicBezTo>
                  <a:pt x="41662" y="930554"/>
                  <a:pt x="0" y="888892"/>
                  <a:pt x="0" y="837499"/>
                </a:cubicBezTo>
                <a:lnTo>
                  <a:pt x="0" y="93055"/>
                </a:lnTo>
                <a:close/>
              </a:path>
            </a:pathLst>
          </a:custGeom>
          <a:solidFill>
            <a:srgbClr val="00825F"/>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775209" tIns="106680" rIns="106681" bIns="106680" numCol="1" spcCol="1270" anchor="ctr" anchorCtr="0">
            <a:noAutofit/>
          </a:bodyPr>
          <a:lstStyle/>
          <a:p>
            <a:pPr defTabSz="1244600">
              <a:lnSpc>
                <a:spcPct val="90000"/>
              </a:lnSpc>
              <a:spcBef>
                <a:spcPct val="0"/>
              </a:spcBef>
              <a:spcAft>
                <a:spcPct val="35000"/>
              </a:spcAft>
            </a:pPr>
            <a:r>
              <a:rPr lang="en-GB" sz="2800" b="1" dirty="0">
                <a:ea typeface="+mn-lt"/>
                <a:cs typeface="+mn-lt"/>
              </a:rPr>
              <a:t>Enhance </a:t>
            </a:r>
            <a:r>
              <a:rPr lang="en-GB" sz="2800" b="1" kern="1200" dirty="0">
                <a:ea typeface="+mn-lt"/>
                <a:cs typeface="+mn-lt"/>
              </a:rPr>
              <a:t>global food security</a:t>
            </a:r>
            <a:r>
              <a:rPr lang="en-GB" sz="2800" b="1" dirty="0">
                <a:ea typeface="+mn-lt"/>
                <a:cs typeface="+mn-lt"/>
              </a:rPr>
              <a:t> and increase sustainable agricultural productivity</a:t>
            </a:r>
            <a:endParaRPr lang="en-US" b="1" dirty="0"/>
          </a:p>
        </p:txBody>
      </p:sp>
      <p:sp>
        <p:nvSpPr>
          <p:cNvPr id="12" name="Freeform 11"/>
          <p:cNvSpPr/>
          <p:nvPr/>
        </p:nvSpPr>
        <p:spPr>
          <a:xfrm>
            <a:off x="1676400" y="3373671"/>
            <a:ext cx="8225616" cy="944931"/>
          </a:xfrm>
          <a:custGeom>
            <a:avLst/>
            <a:gdLst>
              <a:gd name="connsiteX0" fmla="*/ 0 w 7751164"/>
              <a:gd name="connsiteY0" fmla="*/ 93055 h 930554"/>
              <a:gd name="connsiteX1" fmla="*/ 93055 w 7751164"/>
              <a:gd name="connsiteY1" fmla="*/ 0 h 930554"/>
              <a:gd name="connsiteX2" fmla="*/ 7658109 w 7751164"/>
              <a:gd name="connsiteY2" fmla="*/ 0 h 930554"/>
              <a:gd name="connsiteX3" fmla="*/ 7751164 w 7751164"/>
              <a:gd name="connsiteY3" fmla="*/ 93055 h 930554"/>
              <a:gd name="connsiteX4" fmla="*/ 7751164 w 7751164"/>
              <a:gd name="connsiteY4" fmla="*/ 837499 h 930554"/>
              <a:gd name="connsiteX5" fmla="*/ 7658109 w 7751164"/>
              <a:gd name="connsiteY5" fmla="*/ 930554 h 930554"/>
              <a:gd name="connsiteX6" fmla="*/ 93055 w 7751164"/>
              <a:gd name="connsiteY6" fmla="*/ 930554 h 930554"/>
              <a:gd name="connsiteX7" fmla="*/ 0 w 7751164"/>
              <a:gd name="connsiteY7" fmla="*/ 837499 h 930554"/>
              <a:gd name="connsiteX8" fmla="*/ 0 w 7751164"/>
              <a:gd name="connsiteY8" fmla="*/ 93055 h 9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1164" h="930554">
                <a:moveTo>
                  <a:pt x="0" y="93055"/>
                </a:moveTo>
                <a:cubicBezTo>
                  <a:pt x="0" y="41662"/>
                  <a:pt x="41662" y="0"/>
                  <a:pt x="93055" y="0"/>
                </a:cubicBezTo>
                <a:lnTo>
                  <a:pt x="7658109" y="0"/>
                </a:lnTo>
                <a:cubicBezTo>
                  <a:pt x="7709502" y="0"/>
                  <a:pt x="7751164" y="41662"/>
                  <a:pt x="7751164" y="93055"/>
                </a:cubicBezTo>
                <a:lnTo>
                  <a:pt x="7751164" y="837499"/>
                </a:lnTo>
                <a:cubicBezTo>
                  <a:pt x="7751164" y="888892"/>
                  <a:pt x="7709502" y="930554"/>
                  <a:pt x="7658109" y="930554"/>
                </a:cubicBezTo>
                <a:lnTo>
                  <a:pt x="93055" y="930554"/>
                </a:lnTo>
                <a:cubicBezTo>
                  <a:pt x="41662" y="930554"/>
                  <a:pt x="0" y="888892"/>
                  <a:pt x="0" y="837499"/>
                </a:cubicBezTo>
                <a:lnTo>
                  <a:pt x="0" y="93055"/>
                </a:lnTo>
                <a:close/>
              </a:path>
            </a:pathLst>
          </a:custGeom>
          <a:solidFill>
            <a:srgbClr val="00825F"/>
          </a:solidFill>
        </p:spPr>
        <p:style>
          <a:lnRef idx="0">
            <a:schemeClr val="lt1">
              <a:hueOff val="0"/>
              <a:satOff val="0"/>
              <a:lumOff val="0"/>
              <a:alphaOff val="0"/>
            </a:schemeClr>
          </a:lnRef>
          <a:fillRef idx="3">
            <a:schemeClr val="accent3">
              <a:hueOff val="398659"/>
              <a:satOff val="3314"/>
              <a:lumOff val="261"/>
              <a:alphaOff val="0"/>
            </a:schemeClr>
          </a:fillRef>
          <a:effectRef idx="2">
            <a:schemeClr val="accent3">
              <a:hueOff val="398659"/>
              <a:satOff val="3314"/>
              <a:lumOff val="261"/>
              <a:alphaOff val="0"/>
            </a:schemeClr>
          </a:effectRef>
          <a:fontRef idx="minor">
            <a:schemeClr val="lt1"/>
          </a:fontRef>
        </p:style>
        <p:txBody>
          <a:bodyPr spcFirstLastPara="0" vert="horz" wrap="square" lIns="1775209" tIns="106680" rIns="106681" bIns="106680" numCol="1" spcCol="1270" anchor="ctr" anchorCtr="0">
            <a:noAutofit/>
          </a:bodyPr>
          <a:lstStyle/>
          <a:p>
            <a:pPr defTabSz="1244600">
              <a:lnSpc>
                <a:spcPct val="90000"/>
              </a:lnSpc>
              <a:spcBef>
                <a:spcPct val="0"/>
              </a:spcBef>
              <a:spcAft>
                <a:spcPct val="35000"/>
              </a:spcAft>
            </a:pPr>
            <a:r>
              <a:rPr lang="en-GB" sz="2800" b="1">
                <a:ea typeface="+mn-lt"/>
                <a:cs typeface="+mn-lt"/>
              </a:rPr>
              <a:t>Protect </a:t>
            </a:r>
            <a:r>
              <a:rPr lang="en-GB" sz="2800" b="1" kern="1200">
                <a:ea typeface="+mn-lt"/>
                <a:cs typeface="+mn-lt"/>
              </a:rPr>
              <a:t>the environment from</a:t>
            </a:r>
            <a:r>
              <a:rPr lang="en-GB" sz="2800" b="1">
                <a:ea typeface="+mn-lt"/>
                <a:cs typeface="+mn-lt"/>
              </a:rPr>
              <a:t> the impacts of</a:t>
            </a:r>
            <a:r>
              <a:rPr lang="en-GB" sz="2800" b="1" kern="1200">
                <a:ea typeface="+mn-lt"/>
                <a:cs typeface="+mn-lt"/>
              </a:rPr>
              <a:t> plant </a:t>
            </a:r>
            <a:r>
              <a:rPr lang="en-GB" sz="2800" b="1">
                <a:ea typeface="+mn-lt"/>
                <a:cs typeface="+mn-lt"/>
              </a:rPr>
              <a:t>pests</a:t>
            </a:r>
            <a:endParaRPr lang="en-US" b="1">
              <a:ea typeface="+mn-lt"/>
              <a:cs typeface="+mn-lt"/>
            </a:endParaRPr>
          </a:p>
        </p:txBody>
      </p:sp>
      <p:sp>
        <p:nvSpPr>
          <p:cNvPr id="14" name="Freeform 13"/>
          <p:cNvSpPr/>
          <p:nvPr/>
        </p:nvSpPr>
        <p:spPr>
          <a:xfrm>
            <a:off x="1676400" y="4438338"/>
            <a:ext cx="8225616" cy="944931"/>
          </a:xfrm>
          <a:custGeom>
            <a:avLst/>
            <a:gdLst>
              <a:gd name="connsiteX0" fmla="*/ 0 w 7751164"/>
              <a:gd name="connsiteY0" fmla="*/ 93055 h 930554"/>
              <a:gd name="connsiteX1" fmla="*/ 93055 w 7751164"/>
              <a:gd name="connsiteY1" fmla="*/ 0 h 930554"/>
              <a:gd name="connsiteX2" fmla="*/ 7658109 w 7751164"/>
              <a:gd name="connsiteY2" fmla="*/ 0 h 930554"/>
              <a:gd name="connsiteX3" fmla="*/ 7751164 w 7751164"/>
              <a:gd name="connsiteY3" fmla="*/ 93055 h 930554"/>
              <a:gd name="connsiteX4" fmla="*/ 7751164 w 7751164"/>
              <a:gd name="connsiteY4" fmla="*/ 837499 h 930554"/>
              <a:gd name="connsiteX5" fmla="*/ 7658109 w 7751164"/>
              <a:gd name="connsiteY5" fmla="*/ 930554 h 930554"/>
              <a:gd name="connsiteX6" fmla="*/ 93055 w 7751164"/>
              <a:gd name="connsiteY6" fmla="*/ 930554 h 930554"/>
              <a:gd name="connsiteX7" fmla="*/ 0 w 7751164"/>
              <a:gd name="connsiteY7" fmla="*/ 837499 h 930554"/>
              <a:gd name="connsiteX8" fmla="*/ 0 w 7751164"/>
              <a:gd name="connsiteY8" fmla="*/ 93055 h 9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1164" h="930554">
                <a:moveTo>
                  <a:pt x="0" y="93055"/>
                </a:moveTo>
                <a:cubicBezTo>
                  <a:pt x="0" y="41662"/>
                  <a:pt x="41662" y="0"/>
                  <a:pt x="93055" y="0"/>
                </a:cubicBezTo>
                <a:lnTo>
                  <a:pt x="7658109" y="0"/>
                </a:lnTo>
                <a:cubicBezTo>
                  <a:pt x="7709502" y="0"/>
                  <a:pt x="7751164" y="41662"/>
                  <a:pt x="7751164" y="93055"/>
                </a:cubicBezTo>
                <a:lnTo>
                  <a:pt x="7751164" y="837499"/>
                </a:lnTo>
                <a:cubicBezTo>
                  <a:pt x="7751164" y="888892"/>
                  <a:pt x="7709502" y="930554"/>
                  <a:pt x="7658109" y="930554"/>
                </a:cubicBezTo>
                <a:lnTo>
                  <a:pt x="93055" y="930554"/>
                </a:lnTo>
                <a:cubicBezTo>
                  <a:pt x="41662" y="930554"/>
                  <a:pt x="0" y="888892"/>
                  <a:pt x="0" y="837499"/>
                </a:cubicBezTo>
                <a:lnTo>
                  <a:pt x="0" y="93055"/>
                </a:lnTo>
                <a:close/>
              </a:path>
            </a:pathLst>
          </a:custGeom>
          <a:solidFill>
            <a:srgbClr val="00825F"/>
          </a:solidFill>
        </p:spPr>
        <p:style>
          <a:lnRef idx="0">
            <a:schemeClr val="lt1">
              <a:hueOff val="0"/>
              <a:satOff val="0"/>
              <a:lumOff val="0"/>
              <a:alphaOff val="0"/>
            </a:schemeClr>
          </a:lnRef>
          <a:fillRef idx="3">
            <a:schemeClr val="accent3">
              <a:hueOff val="797318"/>
              <a:satOff val="6629"/>
              <a:lumOff val="523"/>
              <a:alphaOff val="0"/>
            </a:schemeClr>
          </a:fillRef>
          <a:effectRef idx="2">
            <a:schemeClr val="accent3">
              <a:hueOff val="797318"/>
              <a:satOff val="6629"/>
              <a:lumOff val="523"/>
              <a:alphaOff val="0"/>
            </a:schemeClr>
          </a:effectRef>
          <a:fontRef idx="minor">
            <a:schemeClr val="lt1"/>
          </a:fontRef>
        </p:style>
        <p:txBody>
          <a:bodyPr spcFirstLastPara="0" vert="horz" wrap="square" lIns="1775209" tIns="106680" rIns="106681" bIns="106680" numCol="1" spcCol="1270" anchor="ctr" anchorCtr="0">
            <a:noAutofit/>
          </a:bodyPr>
          <a:lstStyle/>
          <a:p>
            <a:pPr defTabSz="1244600">
              <a:lnSpc>
                <a:spcPct val="90000"/>
              </a:lnSpc>
              <a:spcBef>
                <a:spcPct val="0"/>
              </a:spcBef>
              <a:spcAft>
                <a:spcPct val="35000"/>
              </a:spcAft>
            </a:pPr>
            <a:r>
              <a:rPr lang="en-GB" sz="2800" b="1" kern="1200">
                <a:ea typeface="+mn-lt"/>
                <a:cs typeface="+mn-lt"/>
              </a:rPr>
              <a:t>Facilitate </a:t>
            </a:r>
            <a:r>
              <a:rPr lang="en-GB" sz="2800" b="1">
                <a:ea typeface="+mn-lt"/>
                <a:cs typeface="+mn-lt"/>
              </a:rPr>
              <a:t>safe </a:t>
            </a:r>
            <a:r>
              <a:rPr lang="en-GB" sz="2800" b="1" kern="1200">
                <a:ea typeface="+mn-lt"/>
                <a:cs typeface="+mn-lt"/>
              </a:rPr>
              <a:t>trade</a:t>
            </a:r>
            <a:r>
              <a:rPr lang="en-GB" sz="2800" b="1">
                <a:ea typeface="+mn-lt"/>
                <a:cs typeface="+mn-lt"/>
              </a:rPr>
              <a:t>,</a:t>
            </a:r>
            <a:r>
              <a:rPr lang="en-GB" sz="2800" b="1" kern="1200">
                <a:ea typeface="+mn-lt"/>
                <a:cs typeface="+mn-lt"/>
              </a:rPr>
              <a:t> development</a:t>
            </a:r>
            <a:r>
              <a:rPr lang="en-GB" sz="2800" b="1">
                <a:ea typeface="+mn-lt"/>
                <a:cs typeface="+mn-lt"/>
              </a:rPr>
              <a:t> and economic growth</a:t>
            </a:r>
            <a:endParaRPr lang="en-US" b="1"/>
          </a:p>
        </p:txBody>
      </p:sp>
      <p:sp>
        <p:nvSpPr>
          <p:cNvPr id="15" name="Rounded Rectangle 14"/>
          <p:cNvSpPr/>
          <p:nvPr/>
        </p:nvSpPr>
        <p:spPr>
          <a:xfrm>
            <a:off x="2064894" y="4186044"/>
            <a:ext cx="1009837" cy="946370"/>
          </a:xfrm>
          <a:prstGeom prst="roundRect">
            <a:avLst>
              <a:gd name="adj" fmla="val 10000"/>
            </a:avLst>
          </a:prstGeom>
          <a:solidFill>
            <a:srgbClr val="00825F"/>
          </a:solidFill>
        </p:spPr>
        <p:style>
          <a:lnRef idx="0">
            <a:schemeClr val="lt1">
              <a:hueOff val="0"/>
              <a:satOff val="0"/>
              <a:lumOff val="0"/>
              <a:alphaOff val="0"/>
            </a:schemeClr>
          </a:lnRef>
          <a:fillRef idx="1">
            <a:scrgbClr r="0" g="0" b="0"/>
          </a:fillRef>
          <a:effectRef idx="2">
            <a:schemeClr val="accent3">
              <a:tint val="50000"/>
              <a:hueOff val="798695"/>
              <a:satOff val="7562"/>
              <a:lumOff val="520"/>
              <a:alphaOff val="0"/>
            </a:schemeClr>
          </a:effectRef>
          <a:fontRef idx="minor">
            <a:schemeClr val="lt1">
              <a:hueOff val="0"/>
              <a:satOff val="0"/>
              <a:lumOff val="0"/>
              <a:alphaOff val="0"/>
            </a:schemeClr>
          </a:fontRef>
        </p:style>
      </p:sp>
      <p:sp>
        <p:nvSpPr>
          <p:cNvPr id="11" name="Rounded Rectangle 10"/>
          <p:cNvSpPr/>
          <p:nvPr/>
        </p:nvSpPr>
        <p:spPr>
          <a:xfrm>
            <a:off x="2064894" y="2057400"/>
            <a:ext cx="1009837" cy="946370"/>
          </a:xfrm>
          <a:prstGeom prst="roundRect">
            <a:avLst>
              <a:gd name="adj" fmla="val 10000"/>
            </a:avLst>
          </a:prstGeom>
          <a:no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sp>
      <p:sp>
        <p:nvSpPr>
          <p:cNvPr id="13" name="Rounded Rectangle 12"/>
          <p:cNvSpPr/>
          <p:nvPr/>
        </p:nvSpPr>
        <p:spPr>
          <a:xfrm>
            <a:off x="2064894" y="3121377"/>
            <a:ext cx="1009837" cy="946370"/>
          </a:xfrm>
          <a:prstGeom prst="roundRect">
            <a:avLst>
              <a:gd name="adj" fmla="val 10000"/>
            </a:avLst>
          </a:prstGeom>
          <a:solidFill>
            <a:srgbClr val="00825F"/>
          </a:solidFill>
        </p:spPr>
        <p:style>
          <a:lnRef idx="0">
            <a:schemeClr val="lt1">
              <a:hueOff val="0"/>
              <a:satOff val="0"/>
              <a:lumOff val="0"/>
              <a:alphaOff val="0"/>
            </a:schemeClr>
          </a:lnRef>
          <a:fillRef idx="1">
            <a:scrgbClr r="0" g="0" b="0"/>
          </a:fillRef>
          <a:effectRef idx="2">
            <a:schemeClr val="accent3">
              <a:tint val="50000"/>
              <a:hueOff val="399348"/>
              <a:satOff val="3781"/>
              <a:lumOff val="260"/>
              <a:alphaOff val="0"/>
            </a:schemeClr>
          </a:effectRef>
          <a:fontRef idx="minor">
            <a:schemeClr val="lt1">
              <a:hueOff val="0"/>
              <a:satOff val="0"/>
              <a:lumOff val="0"/>
              <a:alphaOff val="0"/>
            </a:schemeClr>
          </a:fontRef>
        </p:style>
      </p:sp>
      <p:pic>
        <p:nvPicPr>
          <p:cNvPr id="2" name="Picture 3" descr="A picture containing text, tree, outdoor&#10;&#10;Description automatically generated">
            <a:extLst>
              <a:ext uri="{FF2B5EF4-FFF2-40B4-BE49-F238E27FC236}">
                <a16:creationId xmlns:a16="http://schemas.microsoft.com/office/drawing/2014/main" xmlns="" id="{81929348-CC3C-49B0-9C85-4091ED6DB9C6}"/>
              </a:ext>
            </a:extLst>
          </p:cNvPr>
          <p:cNvPicPr>
            <a:picLocks noChangeAspect="1"/>
          </p:cNvPicPr>
          <p:nvPr/>
        </p:nvPicPr>
        <p:blipFill rotWithShape="1">
          <a:blip r:embed="rId2"/>
          <a:srcRect l="-4348" t="-403" r="-1891" b="22713"/>
          <a:stretch/>
        </p:blipFill>
        <p:spPr>
          <a:xfrm>
            <a:off x="2016816" y="2303931"/>
            <a:ext cx="1060740" cy="3196775"/>
          </a:xfrm>
          <a:prstGeom prst="rect">
            <a:avLst/>
          </a:prstGeom>
        </p:spPr>
      </p:pic>
    </p:spTree>
    <p:extLst>
      <p:ext uri="{BB962C8B-B14F-4D97-AF65-F5344CB8AC3E}">
        <p14:creationId xmlns:p14="http://schemas.microsoft.com/office/powerpoint/2010/main" val="3846201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37" y="1476555"/>
            <a:ext cx="12204522" cy="532240"/>
          </a:xfrm>
        </p:spPr>
        <p:txBody>
          <a:bodyPr/>
          <a:lstStyle/>
          <a:p>
            <a:r>
              <a:rPr lang="en-US" sz="3200" dirty="0"/>
              <a:t>In practice, what does the IPPC do?</a:t>
            </a:r>
            <a:r>
              <a:rPr lang="en-US" dirty="0"/>
              <a:t/>
            </a:r>
            <a:br>
              <a:rPr lang="en-US" dirty="0"/>
            </a:br>
            <a:endParaRPr lang="en-US" dirty="0"/>
          </a:p>
        </p:txBody>
      </p:sp>
      <p:sp>
        <p:nvSpPr>
          <p:cNvPr id="4" name="Content Placeholder 2"/>
          <p:cNvSpPr txBox="1">
            <a:spLocks/>
          </p:cNvSpPr>
          <p:nvPr/>
        </p:nvSpPr>
        <p:spPr>
          <a:xfrm>
            <a:off x="375138" y="2047693"/>
            <a:ext cx="10826262" cy="4000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r>
              <a:rPr lang="en-US" sz="2400" dirty="0">
                <a:latin typeface="Arial"/>
                <a:cs typeface="Arial"/>
              </a:rPr>
              <a:t>The IPPC </a:t>
            </a:r>
            <a:r>
              <a:rPr lang="en-US" sz="2400" b="1" dirty="0">
                <a:latin typeface="Arial"/>
                <a:cs typeface="Arial"/>
              </a:rPr>
              <a:t>develops</a:t>
            </a:r>
            <a:r>
              <a:rPr lang="en-US" sz="2400" dirty="0">
                <a:latin typeface="Arial"/>
                <a:cs typeface="Arial"/>
              </a:rPr>
              <a:t> </a:t>
            </a:r>
            <a:r>
              <a:rPr lang="en-US" sz="2400" b="1" dirty="0">
                <a:latin typeface="Arial"/>
                <a:cs typeface="Arial"/>
              </a:rPr>
              <a:t>International Standards on Phytosanitary Measures (ISPMs) </a:t>
            </a:r>
            <a:r>
              <a:rPr lang="en-US" sz="2400" dirty="0">
                <a:latin typeface="Arial"/>
                <a:cs typeface="Arial"/>
              </a:rPr>
              <a:t>and </a:t>
            </a:r>
            <a:r>
              <a:rPr lang="en-US" sz="2400" b="1" dirty="0">
                <a:latin typeface="Arial"/>
                <a:cs typeface="Arial"/>
              </a:rPr>
              <a:t>facilitates their implementation</a:t>
            </a:r>
            <a:r>
              <a:rPr lang="en-US" sz="2400" dirty="0">
                <a:latin typeface="Arial"/>
                <a:cs typeface="Arial"/>
              </a:rPr>
              <a:t> to ensure food security and reduce the risks to agriculture and biodiversity.</a:t>
            </a:r>
            <a:r>
              <a:rPr lang="en-US" sz="2400" b="1" dirty="0">
                <a:latin typeface="Arial"/>
                <a:cs typeface="Arial"/>
              </a:rPr>
              <a:t> </a:t>
            </a:r>
            <a:endParaRPr lang="en-US" sz="24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550" y="4589736"/>
            <a:ext cx="2401468" cy="1683272"/>
          </a:xfrm>
          <a:prstGeom prst="rect">
            <a:avLst/>
          </a:prstGeom>
          <a:effectLst>
            <a:softEdge rad="63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536" y="3674835"/>
            <a:ext cx="2464248" cy="1683271"/>
          </a:xfrm>
          <a:prstGeom prst="rect">
            <a:avLst/>
          </a:prstGeom>
          <a:effectLst>
            <a:softEdge rad="63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9630" y="3114409"/>
            <a:ext cx="2616413" cy="1446472"/>
          </a:xfrm>
          <a:prstGeom prst="rect">
            <a:avLst/>
          </a:prstGeom>
          <a:effectLst>
            <a:softEdge rad="63500"/>
          </a:effectLst>
        </p:spPr>
      </p:pic>
      <p:pic>
        <p:nvPicPr>
          <p:cNvPr id="2" name="Image 1">
            <a:extLst>
              <a:ext uri="{FF2B5EF4-FFF2-40B4-BE49-F238E27FC236}">
                <a16:creationId xmlns:a16="http://schemas.microsoft.com/office/drawing/2014/main" xmlns="" id="{59E4024B-78F7-F53F-3E9A-134CBCEE55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65337" y="3342795"/>
            <a:ext cx="2428990" cy="1796133"/>
          </a:xfrm>
          <a:prstGeom prst="rect">
            <a:avLst/>
          </a:prstGeom>
          <a:noFill/>
          <a:ln>
            <a:noFill/>
          </a:ln>
        </p:spPr>
      </p:pic>
      <p:pic>
        <p:nvPicPr>
          <p:cNvPr id="1026" name="Picture 2" descr="The march of the Fall Armyworm | Syngenta Seedcare">
            <a:extLst>
              <a:ext uri="{FF2B5EF4-FFF2-40B4-BE49-F238E27FC236}">
                <a16:creationId xmlns:a16="http://schemas.microsoft.com/office/drawing/2014/main" xmlns="" id="{C6E3B0E1-C529-B2A2-6D83-CB791B68D9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078" y="4560881"/>
            <a:ext cx="2827489" cy="158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477308"/>
      </p:ext>
    </p:extLst>
  </p:cSld>
  <p:clrMapOvr>
    <a:masterClrMapping/>
  </p:clrMapOvr>
</p:sld>
</file>

<file path=ppt/theme/theme1.xml><?xml version="1.0" encoding="utf-8"?>
<a:theme xmlns:a="http://schemas.openxmlformats.org/drawingml/2006/main" name="COVER">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B0C303-AD70-AA45-B95F-BD78E5B9B257}" vid="{5F113010-637E-E748-8631-09046E636BC9}"/>
    </a:ext>
  </a:extLst>
</a:theme>
</file>

<file path=ppt/theme/theme2.xml><?xml version="1.0" encoding="utf-8"?>
<a:theme xmlns:a="http://schemas.openxmlformats.org/drawingml/2006/main" name="Custom Design">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nal screen">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540000" tIns="0" rIns="360000" anchor="t" anchorCtr="0"/>
      <a:lstStyle>
        <a:defPPr>
          <a:defRPr dirty="0" smtClean="0"/>
        </a:defPPr>
      </a:lstStyle>
    </a:txDef>
  </a:objectDefaults>
  <a:extraClrSchemeLst/>
  <a:extLst>
    <a:ext uri="{05A4C25C-085E-4340-85A3-A5531E510DB2}">
      <thm15:themeFamily xmlns:thm15="http://schemas.microsoft.com/office/thememl/2012/main" name="Presentation1" id="{CAB0C303-AD70-AA45-B95F-BD78E5B9B257}" vid="{E00B94CF-E6FD-9B42-B4BF-556E0F24491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ea6feb38-a85a-45e8-92e9-814486bbe375" xsi:nil="true"/>
    <TaxCatchAll xmlns="a05d7f75-f42e-4288-8809-604fd4d9691f" xsi:nil="true"/>
    <lcf76f155ced4ddcb4097134ff3c332f xmlns="ea6feb38-a85a-45e8-92e9-814486bbe37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9519679B1A8B4091DBA33CE26F55F5" ma:contentTypeVersion="17" ma:contentTypeDescription="Create a new document." ma:contentTypeScope="" ma:versionID="b97c355e8ddb83b53e10132d4d0c39dd">
  <xsd:schema xmlns:xsd="http://www.w3.org/2001/XMLSchema" xmlns:xs="http://www.w3.org/2001/XMLSchema" xmlns:p="http://schemas.microsoft.com/office/2006/metadata/properties" xmlns:ns2="a05d7f75-f42e-4288-8809-604fd4d9691f" xmlns:ns3="ea6feb38-a85a-45e8-92e9-814486bbe375" targetNamespace="http://schemas.microsoft.com/office/2006/metadata/properties" ma:root="true" ma:fieldsID="7ee668c2352abc57114714e7d7c6a8d9" ns2:_="" ns3:_="">
    <xsd:import namespace="a05d7f75-f42e-4288-8809-604fd4d9691f"/>
    <xsd:import namespace="ea6feb38-a85a-45e8-92e9-814486bbe37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Flow_SignoffStatu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d7f75-f42e-4288-8809-604fd4d9691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40dbf57-1e7b-4a73-94c8-cbcaaea3fe5a}" ma:internalName="TaxCatchAll" ma:showField="CatchAllData" ma:web="a05d7f75-f42e-4288-8809-604fd4d9691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6feb38-a85a-45e8-92e9-814486bbe37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40eee1e-ad38-437e-be40-fc9f033adc9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7D6E9B-5D26-4766-B035-13FA946D2854}">
  <ds:schemaRefs>
    <ds:schemaRef ds:uri="http://schemas.microsoft.com/sharepoint/v3/contenttype/forms"/>
  </ds:schemaRefs>
</ds:datastoreItem>
</file>

<file path=customXml/itemProps2.xml><?xml version="1.0" encoding="utf-8"?>
<ds:datastoreItem xmlns:ds="http://schemas.openxmlformats.org/officeDocument/2006/customXml" ds:itemID="{8B6D1CDB-15D1-4C85-BFBF-7D1270C6F64A}">
  <ds:schemaRefs>
    <ds:schemaRef ds:uri="http://schemas.microsoft.com/office/2006/documentManagement/types"/>
    <ds:schemaRef ds:uri="http://schemas.microsoft.com/office/2006/metadata/properties"/>
    <ds:schemaRef ds:uri="http://purl.org/dc/dcmitype/"/>
    <ds:schemaRef ds:uri="a05d7f75-f42e-4288-8809-604fd4d9691f"/>
    <ds:schemaRef ds:uri="ea6feb38-a85a-45e8-92e9-814486bbe375"/>
    <ds:schemaRef ds:uri="http://purl.org/dc/elements/1.1/"/>
    <ds:schemaRef ds:uri="http://schemas.openxmlformats.org/package/2006/metadata/core-properties"/>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3C129429-9672-408B-9444-17C224B66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5d7f75-f42e-4288-8809-604fd4d9691f"/>
    <ds:schemaRef ds:uri="ea6feb38-a85a-45e8-92e9-814486bbe3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FAO_SDGs_PPT_template_16_9</Template>
  <TotalTime>855</TotalTime>
  <Words>1470</Words>
  <Application>Microsoft Office PowerPoint</Application>
  <PresentationFormat>Grand écran</PresentationFormat>
  <Paragraphs>280</Paragraphs>
  <Slides>31</Slides>
  <Notes>4</Notes>
  <HiddenSlides>0</HiddenSlides>
  <MMClips>0</MMClips>
  <ScaleCrop>false</ScaleCrop>
  <HeadingPairs>
    <vt:vector size="8" baseType="variant">
      <vt:variant>
        <vt:lpstr>Polices utilisées</vt:lpstr>
      </vt:variant>
      <vt:variant>
        <vt:i4>12</vt:i4>
      </vt:variant>
      <vt:variant>
        <vt:lpstr>Thème</vt:lpstr>
      </vt:variant>
      <vt:variant>
        <vt:i4>3</vt:i4>
      </vt:variant>
      <vt:variant>
        <vt:lpstr>Serveurs OLE incorporés</vt:lpstr>
      </vt:variant>
      <vt:variant>
        <vt:i4>1</vt:i4>
      </vt:variant>
      <vt:variant>
        <vt:lpstr>Titres des diapositives</vt:lpstr>
      </vt:variant>
      <vt:variant>
        <vt:i4>31</vt:i4>
      </vt:variant>
    </vt:vector>
  </HeadingPairs>
  <TitlesOfParts>
    <vt:vector size="47" baseType="lpstr">
      <vt:lpstr>Arial Unicode MS</vt:lpstr>
      <vt:lpstr>.AppleSystemUIFont</vt:lpstr>
      <vt:lpstr>Arial</vt:lpstr>
      <vt:lpstr>Arial,Sans-Serif</vt:lpstr>
      <vt:lpstr>Bauhaus 93</vt:lpstr>
      <vt:lpstr>Calibri</vt:lpstr>
      <vt:lpstr>Calibri Light</vt:lpstr>
      <vt:lpstr>Courier New</vt:lpstr>
      <vt:lpstr>DengXian</vt:lpstr>
      <vt:lpstr>Georgia</vt:lpstr>
      <vt:lpstr>Times New Roman</vt:lpstr>
      <vt:lpstr>Wingdings</vt:lpstr>
      <vt:lpstr>COVER</vt:lpstr>
      <vt:lpstr>Custom Design</vt:lpstr>
      <vt:lpstr>Internal screen</vt:lpstr>
      <vt:lpstr>Acrobat Document</vt:lpstr>
      <vt:lpstr>INTERNATIONAL WORKSHOP ON REDUCING THE INTRODUCTION OF PESTS THROUGH THE SEA CONTAINER PATHWAY   The International Plant Protection Convention: An Overview 20 September 2022 </vt:lpstr>
      <vt:lpstr>Outline</vt:lpstr>
      <vt:lpstr>Présentation PowerPoint</vt:lpstr>
      <vt:lpstr>Movement of People and Goods </vt:lpstr>
      <vt:lpstr>Présentation PowerPoint</vt:lpstr>
      <vt:lpstr>Présentation PowerPoint</vt:lpstr>
      <vt:lpstr>Présentation PowerPoint</vt:lpstr>
      <vt:lpstr>What are the IPPC objectives? </vt:lpstr>
      <vt:lpstr>In practice, what does the IPPC do? </vt:lpstr>
      <vt:lpstr>Présentation PowerPoint</vt:lpstr>
      <vt:lpstr>IPPC CORE ACTIVITIES</vt:lpstr>
      <vt:lpstr>Development and adoption of Standards, CPM Recommendations, Diagnostic Protocols and Phytosanitary Treatments  Standard setting work of the IPPC is led by the Standards Committee (SC) SC is supported by various technical panels, expert working groups, and the IPPC Secretariat  The Standard Setting Unit facilitateS the development of international standards through a transparent and inclusive process meeting the needs of contracting parties.</vt:lpstr>
      <vt:lpstr>Numbers of ISPMs, DP, PT and CPM Recommendations</vt:lpstr>
      <vt:lpstr>2.  Implementation and Capacity Development </vt:lpstr>
      <vt:lpstr>Présentation PowerPoint</vt:lpstr>
      <vt:lpstr>Présentation PowerPoint</vt:lpstr>
      <vt:lpstr>Exemples 3. Phytosanitary Capacity Evaluations (PCE) </vt:lpstr>
      <vt:lpstr>Exemples 4. The IPPC ePhyto Solution</vt:lpstr>
      <vt:lpstr>3. Communications and partnerships</vt:lpstr>
      <vt:lpstr>4. Governance</vt:lpstr>
      <vt:lpstr>The Commission on Phytosanitary Measures (CPM)</vt:lpstr>
      <vt:lpstr>Strategic Planning Group (SPG)</vt:lpstr>
      <vt:lpstr>CPM Bureau</vt:lpstr>
      <vt:lpstr>Standards Committee (SC)</vt:lpstr>
      <vt:lpstr>SC Working Groups</vt:lpstr>
      <vt:lpstr>Implementation and Capacity Development Committee (IC)</vt:lpstr>
      <vt:lpstr>IC Sub-groups and IC Teams  The IC establishes Sub-groups and Teams to address specific implementation and capacity development issues</vt:lpstr>
      <vt:lpstr>Development of Guides and Training Materials by Working Groups</vt:lpstr>
      <vt:lpstr>Présentation PowerPoint</vt:lpstr>
      <vt:lpstr>Présentation PowerPoint</vt:lpstr>
      <vt:lpstr>Thank you</vt:lpstr>
    </vt:vector>
  </TitlesOfParts>
  <Manager/>
  <Company>FAO of the UN</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Giovannini, Cristiana (AGAH)</dc:creator>
  <cp:keywords/>
  <dc:description/>
  <cp:lastModifiedBy>hp</cp:lastModifiedBy>
  <cp:revision>847</cp:revision>
  <cp:lastPrinted>2018-12-10T09:55:32Z</cp:lastPrinted>
  <dcterms:created xsi:type="dcterms:W3CDTF">2019-07-18T08:44:31Z</dcterms:created>
  <dcterms:modified xsi:type="dcterms:W3CDTF">2022-09-09T17:53:30Z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0x010100299519679B1A8B4091DBA33CE26F55F5</vt:lpwstr>
  </property>
  <property fmtid="{D5CDD505-2E9C-101B-9397-08002B2CF9AE}" pid="3" name="_dlc_DocIdItemGuid">
    <vt:lpwstr>2b97710e-f571-49d3-b24f-8a77402fddbd</vt:lpwstr>
  </property>
  <property fmtid="{D5CDD505-2E9C-101B-9397-08002B2CF9AE}" pid="4" name="TaxKeyword">
    <vt:lpwstr/>
  </property>
  <property fmtid="{D5CDD505-2E9C-101B-9397-08002B2CF9AE}" pid="5" name="FAO Tags">
    <vt:lpwstr/>
  </property>
</Properties>
</file>