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57" r:id="rId3"/>
    <p:sldId id="269" r:id="rId4"/>
    <p:sldId id="277" r:id="rId5"/>
    <p:sldId id="263" r:id="rId6"/>
    <p:sldId id="264" r:id="rId7"/>
    <p:sldId id="278" r:id="rId8"/>
    <p:sldId id="262" r:id="rId9"/>
    <p:sldId id="266" r:id="rId10"/>
    <p:sldId id="272" r:id="rId11"/>
    <p:sldId id="279" r:id="rId12"/>
    <p:sldId id="276" r:id="rId13"/>
    <p:sldId id="280" r:id="rId14"/>
    <p:sldId id="260" r:id="rId15"/>
    <p:sldId id="273" r:id="rId16"/>
  </p:sldIdLst>
  <p:sldSz cx="12192000" cy="6858000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7BF70D-7C8B-3068-FEE8-4C996CE3671D}" name="Andrea Tang" initials="AT" userId="S::Andrea.Tang@fiata.org::92c5f88e-f86b-41a4-91cf-b000a1e8e1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3EA37-E3B8-4F1F-A38D-4A7B8BE7429D}" v="8" dt="2022-09-09T10:36:00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009" autoAdjust="0"/>
  </p:normalViewPr>
  <p:slideViewPr>
    <p:cSldViewPr snapToGrid="0">
      <p:cViewPr varScale="1">
        <p:scale>
          <a:sx n="92" d="100"/>
          <a:sy n="92" d="100"/>
        </p:scale>
        <p:origin x="90" y="228"/>
      </p:cViewPr>
      <p:guideLst/>
    </p:cSldViewPr>
  </p:slideViewPr>
  <p:outlineViewPr>
    <p:cViewPr>
      <p:scale>
        <a:sx n="33" d="100"/>
        <a:sy n="33" d="100"/>
      </p:scale>
      <p:origin x="0" y="-84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Stock" userId="cabde9e9-bbe9-48d1-a7d0-fde2fac42fa4" providerId="ADAL" clId="{57849F11-B01A-41C9-9410-C61F911B43DF}"/>
    <pc:docChg chg="modSld">
      <pc:chgData name="Amanda Stock" userId="cabde9e9-bbe9-48d1-a7d0-fde2fac42fa4" providerId="ADAL" clId="{57849F11-B01A-41C9-9410-C61F911B43DF}" dt="2022-09-09T23:20:02.111" v="10" actId="14100"/>
      <pc:docMkLst>
        <pc:docMk/>
      </pc:docMkLst>
      <pc:sldChg chg="modSp mod">
        <pc:chgData name="Amanda Stock" userId="cabde9e9-bbe9-48d1-a7d0-fde2fac42fa4" providerId="ADAL" clId="{57849F11-B01A-41C9-9410-C61F911B43DF}" dt="2022-09-09T23:20:02.111" v="10" actId="14100"/>
        <pc:sldMkLst>
          <pc:docMk/>
          <pc:sldMk cId="3381120729" sldId="279"/>
        </pc:sldMkLst>
        <pc:spChg chg="mod">
          <ac:chgData name="Amanda Stock" userId="cabde9e9-bbe9-48d1-a7d0-fde2fac42fa4" providerId="ADAL" clId="{57849F11-B01A-41C9-9410-C61F911B43DF}" dt="2022-09-09T23:20:02.111" v="10" actId="14100"/>
          <ac:spMkLst>
            <pc:docMk/>
            <pc:sldMk cId="3381120729" sldId="279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3495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9AF1BC89-627B-4ACB-B5D3-01AD6FA84B9D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08688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9" y="4821506"/>
            <a:ext cx="550799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3495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C9D288F-6D59-497A-92DC-7123A8B266E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288F-6D59-497A-92DC-7123A8B266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22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6869" y="5451459"/>
            <a:ext cx="5333902" cy="253020"/>
          </a:xfrm>
        </p:spPr>
        <p:txBody>
          <a:bodyPr>
            <a:normAutofit lnSpcReduction="10000"/>
          </a:bodyPr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64931">
              <a:defRPr/>
            </a:pPr>
            <a:fld id="{3C3A632B-FBDE-46D4-BF6F-6D14421E6342}" type="slidenum">
              <a:rPr lang="en-GB" sz="1100">
                <a:solidFill>
                  <a:srgbClr val="000000"/>
                </a:solidFill>
                <a:latin typeface="Arial" charset="0"/>
                <a:ea typeface="+mn-ea"/>
              </a:rPr>
              <a:pPr defTabSz="864931">
                <a:defRPr/>
              </a:pPr>
              <a:t>15</a:t>
            </a:fld>
            <a:endParaRPr lang="en-GB" sz="11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691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D288F-6D59-497A-92DC-7123A8B266E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56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D288F-6D59-497A-92DC-7123A8B266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43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D288F-6D59-497A-92DC-7123A8B266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703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76213" y="839788"/>
            <a:ext cx="7478713" cy="4206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>
              <a:ea typeface="ヒラギノ角ゴ Pro W3" pitchFamily="1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813287" indent="-31280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251213" indent="-25024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751697" indent="-25024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252183" indent="-25024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752668" indent="-250243" defTabSz="5004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3253154" indent="-250243" defTabSz="5004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753639" indent="-250243" defTabSz="5004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4254124" indent="-250243" defTabSz="5004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fld id="{B82DDB05-847E-4114-85ED-29E7C8917BB3}" type="slidenum">
              <a:rPr lang="en-GB" altLang="en-US" smtClean="0">
                <a:latin typeface="Calibri" pitchFamily="34" charset="0"/>
              </a:rPr>
              <a:pPr eaLnBrk="1" hangingPunct="1"/>
              <a:t>5</a:t>
            </a:fld>
            <a:endParaRPr lang="en-GB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9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76213" y="839788"/>
            <a:ext cx="7478713" cy="4206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altLang="en-US" sz="1900" dirty="0">
              <a:ea typeface="ヒラギノ角ゴ Pro W3" pitchFamily="1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521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84146" indent="-301056" defTabSz="521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205974" indent="-239795" defTabSz="521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89064" indent="-239795" defTabSz="521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172153" indent="-239795" defTabSz="521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676247" indent="-239795" defTabSz="521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3180339" indent="-239795" defTabSz="521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684431" indent="-239795" defTabSz="521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4188526" indent="-239795" defTabSz="521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5986B9-EAF5-4A69-B9CE-469BDA7F5755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47350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76213" y="839788"/>
            <a:ext cx="7478713" cy="4206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altLang="en-US" sz="1900" dirty="0">
              <a:ea typeface="ヒラギノ角ゴ Pro W3" pitchFamily="1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521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84146" indent="-301056" defTabSz="521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205974" indent="-239795" defTabSz="521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89064" indent="-239795" defTabSz="521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172153" indent="-239795" defTabSz="521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676247" indent="-239795" defTabSz="521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3180339" indent="-239795" defTabSz="521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684431" indent="-239795" defTabSz="521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4188526" indent="-239795" defTabSz="521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5986B9-EAF5-4A69-B9CE-469BDA7F5755}" type="slidenum">
              <a:rPr lang="en-GB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54534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288F-6D59-497A-92DC-7123A8B266E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73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D288F-6D59-497A-92DC-7123A8B266E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9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82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84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: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951" y="366715"/>
            <a:ext cx="8753684" cy="74928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2602" y="1511300"/>
            <a:ext cx="5481401" cy="4622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193632" y="1562100"/>
            <a:ext cx="5520000" cy="4571600"/>
          </a:xfrm>
        </p:spPr>
        <p:txBody>
          <a:bodyPr rtlCol="0">
            <a:norm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189D6-7A2F-4A16-8B96-69C6D1F6D878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730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94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9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03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74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46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4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82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3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14372-682A-4542-90D2-3042A63232F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44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ttclub.com/loss-prevention/cargo-integri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94680" y="2316163"/>
            <a:ext cx="11589724" cy="39036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PACKING OF CTUs: KEY TO SAFE SHIPPING</a:t>
            </a:r>
          </a:p>
          <a:p>
            <a:pPr algn="l"/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CARGO INTEGRITY GROUP </a:t>
            </a:r>
            <a:b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ITS ASPIRATIONS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Peregrine Storrs-Fox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Risk Management Director, </a:t>
            </a:r>
          </a:p>
          <a:p>
            <a:pPr algn="l"/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 |  20 Apr 2021</a:t>
            </a:r>
          </a:p>
          <a:p>
            <a:pPr algn="l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7206D908-DC5C-6EC9-667D-FF38513AE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309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C12E8E-45B1-162A-B3A2-9DE38D0DFA20}"/>
              </a:ext>
            </a:extLst>
          </p:cNvPr>
          <p:cNvSpPr txBox="1"/>
          <p:nvPr/>
        </p:nvSpPr>
        <p:spPr>
          <a:xfrm>
            <a:off x="6083084" y="878153"/>
            <a:ext cx="5578085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Promoting and strengthening cargo packing standards in global supply chains</a:t>
            </a:r>
          </a:p>
          <a:p>
            <a:endParaRPr lang="en-GB" sz="2800" b="1" dirty="0">
              <a:effectLst/>
              <a:ea typeface="Calibri" panose="020F0502020204030204" pitchFamily="34" charset="0"/>
            </a:endParaRPr>
          </a:p>
          <a:p>
            <a:r>
              <a:rPr lang="en-US" sz="2400" dirty="0"/>
              <a:t>Guidance produced by the Cargo Integrity Group, including The Quick Guide to the CTU Code and the Container Packing Checklist</a:t>
            </a:r>
            <a:endParaRPr lang="en-GB" sz="2400" dirty="0"/>
          </a:p>
          <a:p>
            <a:endParaRPr lang="en-GB" sz="2400" b="1" dirty="0"/>
          </a:p>
          <a:p>
            <a:r>
              <a:rPr lang="en-GB" b="1" dirty="0">
                <a:effectLst/>
                <a:ea typeface="Calibri" panose="020F0502020204030204" pitchFamily="34" charset="0"/>
              </a:rPr>
              <a:t>Stephane Graber, Director General, FIATA</a:t>
            </a:r>
            <a:endParaRPr lang="en-CH" b="1" dirty="0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8CF5E7ED-78A4-4C5E-272D-2AD7FE254A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07585"/>
            <a:ext cx="2161032" cy="13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3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2A6D1-7438-41CA-849B-0A1BC603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10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4680" y="365126"/>
            <a:ext cx="11059120" cy="81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ACCESSIBILITY TO QUICK GUIDE &amp; CHECKLIST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4680" y="1364708"/>
            <a:ext cx="6675963" cy="4992135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Freely available on partner websites, such as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https://www.ttclub.com/loss-prevention/cargo-integrity/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Aspiration to translate to all ‘official’ UN languages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Chinese (Nov 2020)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Spanish (Mar 2021)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Arabic (May 2021)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Russian (Jun 2021)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French (TBA)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Please disseminate widely!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6596">
            <a:off x="9637622" y="2066227"/>
            <a:ext cx="2613744" cy="365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922">
            <a:off x="8443241" y="1830383"/>
            <a:ext cx="2559905" cy="3685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247">
            <a:off x="7123001" y="1701873"/>
            <a:ext cx="2599061" cy="3675885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8CDD967-7E54-39C6-EC8E-05C41F3933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71" y="5881355"/>
            <a:ext cx="1367985" cy="8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31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2A6D1-7438-41CA-849B-0A1BC603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11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4679" y="365126"/>
            <a:ext cx="11697153" cy="81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 CTU CODE: CRUCIAL FOR MITIGATING VISIBLE PEST CONTAMINATION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294680" y="63116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4680" y="1522040"/>
            <a:ext cx="6220809" cy="5335960"/>
          </a:xfrm>
        </p:spPr>
        <p:txBody>
          <a:bodyPr>
            <a:normAutofit lnSpcReduction="10000"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High volume of international traded goods moving around the world brings with it associated risk of plant health, agriculture and biodiversity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Contamination is often difficult to detect and goes unnoticed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Correct storage, handling and packing of containers is crucial to preventing the spread of pests and ensuring safe transport. This includes: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Checking the container is free of signs of infestation, damage or contamination – at origin and destination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Ensuring a safe working environment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Properly securing and positioning the container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Handling the container with care throughout the transport chain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Correct reporting on the condition of the container and proper cleaning after unpacking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8CDD967-7E54-39C6-EC8E-05C41F3933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71" y="5881355"/>
            <a:ext cx="1367985" cy="860538"/>
          </a:xfrm>
          <a:prstGeom prst="rect">
            <a:avLst/>
          </a:prstGeom>
        </p:spPr>
      </p:pic>
      <p:pic>
        <p:nvPicPr>
          <p:cNvPr id="9" name="Picture 8" descr="Colorful cargo containers stacked with a worker standing">
            <a:extLst>
              <a:ext uri="{FF2B5EF4-FFF2-40B4-BE49-F238E27FC236}">
                <a16:creationId xmlns:a16="http://schemas.microsoft.com/office/drawing/2014/main" id="{602FFD3B-CD2E-2106-3F65-CFCC920B9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489" y="1730222"/>
            <a:ext cx="5381831" cy="360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2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2A6D1-7438-41CA-849B-0A1BC603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12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4680" y="365126"/>
            <a:ext cx="11059120" cy="81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INVASIVE PESTS: MITIGATION = A MULTI-STAKEHOLDER EFFORT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0" y="968651"/>
            <a:ext cx="3409950" cy="5067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680" y="6128398"/>
            <a:ext cx="8664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http://www.fao.org/documents/card/en/c/ca7963en/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5D4F3818-3906-2B70-5303-D1927F2BB6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71" y="5881355"/>
            <a:ext cx="1367985" cy="860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9F9DA6-F76E-96EA-2CA5-A8F96EE1B2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6229" y="980321"/>
            <a:ext cx="8406981" cy="490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0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80" y="365126"/>
            <a:ext cx="11059120" cy="819702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WHAT MORE NEEDS TO BE DONE?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680" y="1887449"/>
            <a:ext cx="11566205" cy="4605425"/>
          </a:xfrm>
        </p:spPr>
        <p:txBody>
          <a:bodyPr numCol="2" spcCol="360000">
            <a:normAutofit/>
          </a:bodyPr>
          <a:lstStyle/>
          <a:p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facilitating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and training on the CTU Code and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are crucial</a:t>
            </a:r>
          </a:p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ensures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and medium-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sized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enterprises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, can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The multi-lingual publication of the CTU Code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the world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The Cargo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Group,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diverse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the information can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brought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far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0B5CE-02C2-4ECC-B10F-F4E4A514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13</a:t>
            </a:fld>
            <a:endParaRPr lang="en-GB"/>
          </a:p>
        </p:txBody>
      </p:sp>
      <p:pic>
        <p:nvPicPr>
          <p:cNvPr id="9" name="Picture 8" descr="Yellow freight container with the sky as backgrou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3845" y="1887450"/>
            <a:ext cx="5547040" cy="3720870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2F683C2F-CDAD-BF2F-C8BC-E64AA7C51C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71" y="5881355"/>
            <a:ext cx="1367985" cy="8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7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6922" y="1503680"/>
            <a:ext cx="11367238" cy="3840480"/>
          </a:xfrm>
        </p:spPr>
        <p:txBody>
          <a:bodyPr numCol="2">
            <a:normAutofit/>
          </a:bodyPr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E32118"/>
              </a:buClr>
              <a:buNone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Working towards industry wide change</a:t>
            </a:r>
            <a:endParaRPr lang="en-GB" altLang="en-US" b="1" dirty="0">
              <a:solidFill>
                <a:srgbClr val="FF0000"/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   </a:t>
            </a:r>
            <a:r>
              <a:rPr lang="en-GB" altLang="en-US" sz="2000" b="1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Call to action</a:t>
            </a:r>
          </a:p>
          <a:p>
            <a:pPr lvl="1">
              <a:lnSpc>
                <a:spcPct val="100000"/>
              </a:lnSpc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Recognition of the scale of the challenge</a:t>
            </a:r>
          </a:p>
          <a:p>
            <a:pPr lvl="1">
              <a:lnSpc>
                <a:spcPct val="100000"/>
              </a:lnSpc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Galvanising “fragmented” stakeholders</a:t>
            </a:r>
          </a:p>
          <a:p>
            <a:pPr lvl="1">
              <a:lnSpc>
                <a:spcPct val="100000"/>
              </a:lnSpc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Reconciling diverse interests</a:t>
            </a:r>
          </a:p>
          <a:p>
            <a:pPr lvl="1">
              <a:lnSpc>
                <a:spcPct val="100000"/>
              </a:lnSpc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Legal &amp; operational innovation</a:t>
            </a:r>
            <a:b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</a:br>
            <a:endParaRPr lang="en-GB" altLang="en-US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lvl="2" eaLnBrk="1" hangingPunct="1"/>
            <a:endParaRPr lang="en-GB" altLang="en-US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lvl="2" eaLnBrk="1" hangingPunct="1"/>
            <a:endParaRPr lang="en-GB" altLang="en-US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914400" lvl="2" indent="0" eaLnBrk="1" hangingPunct="1">
              <a:buNone/>
            </a:pPr>
            <a:endParaRPr lang="en-GB" altLang="en-US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en-US" sz="2000" b="1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000" b="1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   Cargo Integrity [#Fit4Freight] initiative</a:t>
            </a:r>
            <a:endParaRPr lang="zh-CN" altLang="en-US" sz="2000" b="1" dirty="0">
              <a:latin typeface="Arial" panose="020B0604020202020204" pitchFamily="34" charset="0"/>
              <a:ea typeface="楷体_GB2312" panose="02010609030101010101" charset="-122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Promoting awareness &amp; adoption of the CTU Code</a:t>
            </a:r>
            <a:endParaRPr lang="en-GB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Seeking </a:t>
            </a:r>
            <a:r>
              <a:rPr lang="en-US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changes in regulatory requirements</a:t>
            </a:r>
            <a:endParaRPr lang="en-GB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Monitoring of CTU packing performance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Working with other industry &amp; </a:t>
            </a:r>
            <a:br>
              <a:rPr lang="en-US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governmental stakeholders </a:t>
            </a:r>
            <a:endParaRPr lang="en-GB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2A6D1-7438-41CA-849B-0A1BC603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14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4680" y="365126"/>
            <a:ext cx="11059120" cy="81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COLLABORATING FOR CULTURAL “STEP-CHANGE”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DAC0F51E-8DBC-3BAF-45EE-21184948D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71" y="5881355"/>
            <a:ext cx="1367985" cy="8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77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62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2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C788DA70-E959-4222-AB03-88F72D5E2D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749"/>
            <a:ext cx="12192000" cy="6869749"/>
          </a:xfrm>
          <a:prstGeom prst="rect">
            <a:avLst/>
          </a:prstGeom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1E2A6D09-DE6F-4BAA-86EE-4FD935FAA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8819" y="2785661"/>
            <a:ext cx="4740760" cy="1364669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GB" sz="2667" cap="none" dirty="0"/>
          </a:p>
          <a:p>
            <a:endParaRPr lang="en-GB" sz="2667" cap="none" dirty="0"/>
          </a:p>
          <a:p>
            <a:endParaRPr lang="en-GB" sz="2667" cap="none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86660" y="1123819"/>
            <a:ext cx="4454195" cy="14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3733"/>
              </a:lnSpc>
            </a:pPr>
            <a:r>
              <a:rPr lang="en-GB" altLang="en-US" sz="5333" b="1" dirty="0">
                <a:solidFill>
                  <a:schemeClr val="bg1"/>
                </a:solidFill>
              </a:rPr>
              <a:t>Thank you</a:t>
            </a:r>
            <a:br>
              <a:rPr lang="en-GB" altLang="en-US" sz="5333" b="1" dirty="0">
                <a:solidFill>
                  <a:schemeClr val="bg1"/>
                </a:solidFill>
              </a:rPr>
            </a:br>
            <a:endParaRPr lang="en-GB" altLang="en-US" sz="5333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3733"/>
              </a:lnSpc>
            </a:pPr>
            <a:r>
              <a:rPr lang="en-GB" altLang="en-US" sz="4267" b="1" dirty="0">
                <a:solidFill>
                  <a:schemeClr val="bg1"/>
                </a:solidFill>
              </a:rPr>
              <a:t>Any questions?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41B2B99C-4D22-5CD9-8D2F-B31076B517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59" y="4269981"/>
            <a:ext cx="1534807" cy="154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0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80" y="365126"/>
            <a:ext cx="11059120" cy="819702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HISTORY OF CARGO INTEGRITY INITIATIVE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680" y="1887449"/>
            <a:ext cx="11566205" cy="4605425"/>
          </a:xfrm>
        </p:spPr>
        <p:txBody>
          <a:bodyPr numCol="2" spcCol="360000">
            <a:normAutofit/>
          </a:bodyPr>
          <a:lstStyle/>
          <a:p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Cross-industry collaboration success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aimed at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improving the packing of goods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cargo transport units and multi-modal containers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Started in the context of: </a:t>
            </a:r>
          </a:p>
          <a:p>
            <a:pPr lvl="1"/>
            <a:r>
              <a:rPr lang="en-GB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VGM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(amendment to SOLAS Chapter VI, Part A, Regulation 2)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Recognition that gross mass, while important, is but one part of </a:t>
            </a:r>
            <a:r>
              <a:rPr lang="en-GB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the broader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cargo transport unit (CTU) packing process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Growing governmental concern over transfer of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invasive plant and animal species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intermodal supply chain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0B5CE-02C2-4ECC-B10F-F4E4A514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2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8"/>
          <a:stretch/>
        </p:blipFill>
        <p:spPr>
          <a:xfrm>
            <a:off x="6313845" y="1887450"/>
            <a:ext cx="5547040" cy="3720870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2F683C2F-CDAD-BF2F-C8BC-E64AA7C51C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71" y="5881355"/>
            <a:ext cx="1367985" cy="8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80" y="365126"/>
            <a:ext cx="11059120" cy="819702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RATIONALE FOR CARGO INTEGRITY INITIATIVE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49" y="2608036"/>
            <a:ext cx="5276255" cy="2673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includes such things as: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load distribution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cargo securing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classification 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documentation 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declaration 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ineffective data transfer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0B5CE-02C2-4ECC-B10F-F4E4A514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94680" y="1442251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</a:t>
            </a:r>
          </a:p>
        </p:txBody>
      </p:sp>
      <p:sp>
        <p:nvSpPr>
          <p:cNvPr id="7" name="Rectangle 6"/>
          <p:cNvSpPr/>
          <p:nvPr/>
        </p:nvSpPr>
        <p:spPr>
          <a:xfrm>
            <a:off x="2343150" y="1567680"/>
            <a:ext cx="4832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TT Club analyses show that 66% of incidents related to cargo damage are caused or exacerbated by poor packing practices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1949" y="5043938"/>
            <a:ext cx="1981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$6bn</a:t>
            </a:r>
          </a:p>
        </p:txBody>
      </p:sp>
      <p:sp>
        <p:nvSpPr>
          <p:cNvPr id="9" name="Rectangle 8"/>
          <p:cNvSpPr/>
          <p:nvPr/>
        </p:nvSpPr>
        <p:spPr>
          <a:xfrm>
            <a:off x="2428280" y="5281374"/>
            <a:ext cx="482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 to the transport and logistics industry estimated in excess of USD6 billion annually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269" y="1653371"/>
            <a:ext cx="4419616" cy="3508083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B339F160-EEFE-B15B-DB86-D5411C08C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71" y="5881355"/>
            <a:ext cx="1367985" cy="8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1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80" y="365126"/>
            <a:ext cx="11059120" cy="819702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CARGO INTEGRITY GROUP TODAY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680" y="1887449"/>
            <a:ext cx="11566205" cy="4605425"/>
          </a:xfrm>
        </p:spPr>
        <p:txBody>
          <a:bodyPr numCol="2" spcCol="36000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Mission: Collaborating to improve standards for 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safe and secure packing of cargoes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cargo transport units and 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avoidance of contamination by invasive pests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Comprised of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industry representatives across the supply chain: </a:t>
            </a:r>
          </a:p>
          <a:p>
            <a:pPr lvl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Bureau International des Containers (BIC)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Container Owners Association (COA)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Global Shippers Forum (GSF)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International Cargo Handling Co-ordination Association (ICHCA International)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World Shipping Council (WSC)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International Federation of Freight Forwarders Associations (FIATA)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TT Club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World Shipping Council (WSC)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0B5CE-02C2-4ECC-B10F-F4E4A514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4</a:t>
            </a:fld>
            <a:endParaRPr lang="en-GB"/>
          </a:p>
        </p:txBody>
      </p:sp>
      <p:pic>
        <p:nvPicPr>
          <p:cNvPr id="9" name="Picture 8" descr="Cargo shipping containers in a pile and on a semi-truck at a harbo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3845" y="1887450"/>
            <a:ext cx="5547040" cy="3720870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2F683C2F-CDAD-BF2F-C8BC-E64AA7C51C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71" y="5881355"/>
            <a:ext cx="1367985" cy="8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3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294680" y="1511300"/>
            <a:ext cx="5702899" cy="4622800"/>
          </a:xfrm>
        </p:spPr>
        <p:txBody>
          <a:bodyPr>
            <a:normAutofit/>
          </a:bodyPr>
          <a:lstStyle/>
          <a:p>
            <a:pPr marL="0" lvl="2" indent="0">
              <a:spcBef>
                <a:spcPts val="1200"/>
              </a:spcBef>
              <a:buClr>
                <a:srgbClr val="E32118"/>
              </a:buClr>
              <a:buNone/>
            </a:pP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Historic development of guidance</a:t>
            </a:r>
          </a:p>
          <a:p>
            <a:pPr marL="0" lvl="1" indent="-239712">
              <a:lnSpc>
                <a:spcPct val="100000"/>
              </a:lnSpc>
            </a:pPr>
            <a:r>
              <a:rPr lang="en-GB" altLang="en-US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Cargo superintendents</a:t>
            </a:r>
          </a:p>
          <a:p>
            <a:pPr marL="0" lvl="1" indent="-239712">
              <a:lnSpc>
                <a:spcPct val="100000"/>
              </a:lnSpc>
            </a:pPr>
            <a:r>
              <a:rPr lang="en-GB" altLang="en-US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Mariners &amp; shipping lines</a:t>
            </a:r>
          </a:p>
          <a:p>
            <a:pPr marL="0" lvl="1" indent="-239712">
              <a:lnSpc>
                <a:spcPct val="100000"/>
              </a:lnSpc>
            </a:pPr>
            <a:r>
              <a:rPr lang="en-GB" altLang="en-US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Insurance companies</a:t>
            </a:r>
          </a:p>
          <a:p>
            <a:pPr marL="0" lvl="1" indent="-239712">
              <a:lnSpc>
                <a:spcPct val="100000"/>
              </a:lnSpc>
            </a:pPr>
            <a:r>
              <a:rPr lang="en-GB" altLang="en-US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Intergovernmental initiatives</a:t>
            </a:r>
          </a:p>
          <a:p>
            <a:pPr marL="712788" lvl="3"/>
            <a:endParaRPr lang="en-GB" altLang="en-US" sz="2000" dirty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marL="0" lvl="2" indent="0">
              <a:spcBef>
                <a:spcPts val="1200"/>
              </a:spcBef>
              <a:buClr>
                <a:srgbClr val="E32118"/>
              </a:buClr>
              <a:buNone/>
            </a:pP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Challenges</a:t>
            </a:r>
          </a:p>
          <a:p>
            <a:pPr marL="0" lvl="1" indent="-239712">
              <a:lnSpc>
                <a:spcPct val="100000"/>
              </a:lnSpc>
            </a:pPr>
            <a:r>
              <a:rPr lang="en-GB" altLang="en-US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Body of expertise</a:t>
            </a:r>
          </a:p>
          <a:p>
            <a:pPr marL="0" lvl="1" indent="-239712">
              <a:lnSpc>
                <a:spcPct val="100000"/>
              </a:lnSpc>
            </a:pPr>
            <a:r>
              <a:rPr lang="en-GB" altLang="en-US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Accessibility of guidance</a:t>
            </a:r>
          </a:p>
          <a:p>
            <a:pPr marL="0" lvl="1" indent="-239712">
              <a:lnSpc>
                <a:spcPct val="100000"/>
              </a:lnSpc>
            </a:pPr>
            <a:r>
              <a:rPr lang="en-GB" altLang="en-US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Trade developments</a:t>
            </a:r>
          </a:p>
          <a:p>
            <a:pPr marL="252412" lvl="2" indent="0">
              <a:buNone/>
            </a:pPr>
            <a:endParaRPr lang="en-GB" altLang="en-US" dirty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pic>
        <p:nvPicPr>
          <p:cNvPr id="7" name="Picture 10" descr="IMO Packing C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772">
            <a:off x="8861030" y="532775"/>
            <a:ext cx="2897462" cy="4120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70450">
            <a:off x="7362731" y="1347426"/>
            <a:ext cx="2897462" cy="41200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426F-C393-430B-B974-CCE4690588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29189D6-7A2F-4A16-8B96-69C6D1F6D87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4680" y="365126"/>
            <a:ext cx="11059120" cy="81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SOURCES OF KNOWLEDGE ABOUT PACKING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867EF63-7936-B6A6-976C-80D261DB51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71" y="5881355"/>
            <a:ext cx="1367985" cy="8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 txBox="1">
            <a:spLocks noGrp="1"/>
          </p:cNvSpPr>
          <p:nvPr/>
        </p:nvSpPr>
        <p:spPr bwMode="auto">
          <a:xfrm>
            <a:off x="10075866" y="6494464"/>
            <a:ext cx="5921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2478951-C796-4E2F-BD04-50807ADD696D}" type="slidenum">
              <a:rPr lang="en-GB" altLang="en-US" sz="12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809">
            <a:off x="8460747" y="517524"/>
            <a:ext cx="2876678" cy="40756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4412">
            <a:off x="7209207" y="1521935"/>
            <a:ext cx="2847670" cy="40563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92850" y="5933201"/>
            <a:ext cx="6033589" cy="333697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0" fontAlgn="base" hangingPunct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defRPr sz="2100" b="1" kern="1200">
                <a:solidFill>
                  <a:schemeClr val="bg2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0" fontAlgn="base" hangingPunct="0">
              <a:lnSpc>
                <a:spcPct val="92000"/>
              </a:lnSpc>
              <a:spcBef>
                <a:spcPts val="90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2pPr>
            <a:lvl3pPr marL="431800" indent="-179388" algn="l" defTabSz="457200" rtl="0" eaLnBrk="0" fontAlgn="base" hangingPunct="0">
              <a:lnSpc>
                <a:spcPct val="920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9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3pPr>
            <a:lvl4pPr marL="1079500" indent="-250825" algn="l" defTabSz="457200" rtl="0" eaLnBrk="0" fontAlgn="base" hangingPunct="0">
              <a:lnSpc>
                <a:spcPct val="92000"/>
              </a:lnSpc>
              <a:spcBef>
                <a:spcPts val="900"/>
              </a:spcBef>
              <a:spcAft>
                <a:spcPct val="0"/>
              </a:spcAft>
              <a:buFont typeface="Lucida Grande" charset="0"/>
              <a:buChar char="−"/>
              <a:defRPr sz="19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4pPr>
            <a:lvl5pPr marL="1079500" indent="-250825" algn="l" defTabSz="457200" rtl="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eaLnBrk="1" hangingPunct="1">
              <a:buNone/>
            </a:pPr>
            <a:r>
              <a:rPr lang="en-GB" altLang="en-US" sz="12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https://www2.unece.org/wiki/display/TransportSustainableCTUCode/CTU+Code</a:t>
            </a:r>
          </a:p>
          <a:p>
            <a:pPr lvl="2" eaLnBrk="1" hangingPunct="1"/>
            <a:endParaRPr lang="en-GB" altLang="en-US" sz="1800" dirty="0">
              <a:ea typeface="ヒラギノ角ゴ Pro W3" pitchFamily="1" charset="-128"/>
            </a:endParaRPr>
          </a:p>
          <a:p>
            <a:pPr lvl="2" eaLnBrk="1" hangingPunct="1"/>
            <a:endParaRPr lang="en-GB" altLang="en-US" sz="1800" dirty="0">
              <a:ea typeface="ヒラギノ角ゴ Pro W3" pitchFamily="1" charset="-128"/>
            </a:endParaRPr>
          </a:p>
          <a:p>
            <a:pPr marL="252412" lvl="2" indent="0" eaLnBrk="1" hangingPunct="1">
              <a:buNone/>
            </a:pPr>
            <a:endParaRPr lang="en-GB" altLang="en-US" sz="1800" dirty="0">
              <a:ea typeface="ヒラギノ角ゴ Pro W3" pitchFamily="1" charset="-128"/>
            </a:endParaRPr>
          </a:p>
        </p:txBody>
      </p:sp>
      <p:sp>
        <p:nvSpPr>
          <p:cNvPr id="11" name="Footer Placeholder 6"/>
          <p:cNvSpPr txBox="1">
            <a:spLocks noGrp="1"/>
          </p:cNvSpPr>
          <p:nvPr/>
        </p:nvSpPr>
        <p:spPr bwMode="auto">
          <a:xfrm>
            <a:off x="1842790" y="6505385"/>
            <a:ext cx="79629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</a:rPr>
              <a:t>established expertise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3C206F-FA70-45A7-AF7A-FB5DC381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6</a:t>
            </a:fld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4680" y="365126"/>
            <a:ext cx="11059120" cy="81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THE CTU CODE?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94681" y="1511300"/>
            <a:ext cx="5536880" cy="4622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1200"/>
              </a:spcBef>
              <a:buClr>
                <a:srgbClr val="E32118"/>
              </a:buClr>
              <a:buNone/>
            </a:pP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Status &amp; awareness</a:t>
            </a:r>
            <a:endParaRPr lang="en-GB" altLang="en-US" dirty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marL="258763" lvl="2">
              <a:lnSpc>
                <a:spcPct val="100000"/>
              </a:lnSpc>
            </a:pPr>
            <a:r>
              <a:rPr lang="en-GB" altLang="en-US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Approved by IMO/ILO/UNECE </a:t>
            </a:r>
            <a:br>
              <a:rPr lang="en-GB" altLang="en-US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</a:br>
            <a:r>
              <a:rPr lang="en-GB" altLang="en-US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(MSC.1/Circ.1497 &amp; MSC.1/Circ.1498) </a:t>
            </a:r>
          </a:p>
          <a:p>
            <a:pPr marL="258763" lvl="2">
              <a:lnSpc>
                <a:spcPct val="100000"/>
              </a:lnSpc>
            </a:pPr>
            <a:r>
              <a:rPr lang="en-GB" altLang="en-US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Code 45pp; Annexes 100pp; </a:t>
            </a:r>
            <a:br>
              <a:rPr lang="en-GB" altLang="en-US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</a:br>
            <a:r>
              <a:rPr lang="en-GB" altLang="en-US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Informative Material 175 pp</a:t>
            </a:r>
          </a:p>
          <a:p>
            <a:pPr marL="258763" lvl="2">
              <a:lnSpc>
                <a:spcPct val="100000"/>
              </a:lnSpc>
            </a:pPr>
            <a:r>
              <a:rPr lang="en-GB" altLang="en-US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Due diligence (MSC.1/Circ.1531)</a:t>
            </a:r>
          </a:p>
          <a:p>
            <a:pPr marL="712788" lvl="3"/>
            <a:endParaRPr lang="en-GB" altLang="en-US" sz="2000" dirty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marL="0" lvl="2" indent="0">
              <a:spcBef>
                <a:spcPts val="1200"/>
              </a:spcBef>
              <a:buClr>
                <a:srgbClr val="E32118"/>
              </a:buClr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Cracking the Code</a:t>
            </a:r>
          </a:p>
          <a:p>
            <a:pPr>
              <a:lnSpc>
                <a:spcPct val="100000"/>
              </a:lnSpc>
            </a:pPr>
            <a:r>
              <a:rPr lang="en-GB" altLang="en-US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Key requirements (Do’s &amp; Don’ts) </a:t>
            </a:r>
            <a:r>
              <a:rPr lang="en-GB" altLang="en-US" sz="2000" b="1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[3]</a:t>
            </a:r>
          </a:p>
          <a:p>
            <a:pPr>
              <a:lnSpc>
                <a:spcPct val="100000"/>
              </a:lnSpc>
            </a:pPr>
            <a:r>
              <a:rPr lang="en-GB" altLang="en-US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Chains of responsibility </a:t>
            </a:r>
            <a:r>
              <a:rPr lang="en-GB" altLang="en-US" sz="2000" b="1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[4]</a:t>
            </a:r>
          </a:p>
          <a:p>
            <a:pPr>
              <a:lnSpc>
                <a:spcPct val="100000"/>
              </a:lnSpc>
            </a:pPr>
            <a:r>
              <a:rPr lang="en-GB" altLang="en-US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Packing &amp; Securing </a:t>
            </a:r>
            <a:r>
              <a:rPr lang="en-GB" altLang="en-US" sz="2000" b="1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[9 / A7 / IM5&amp;6]</a:t>
            </a:r>
            <a:endParaRPr lang="en-GB" altLang="en-US" dirty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26F8A7D8-59A3-2AE1-A4D5-5A3D51D1C2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71" y="5881355"/>
            <a:ext cx="1367985" cy="8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80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B0466A-12F7-5425-E86F-F1AFEBE98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739">
            <a:off x="7778722" y="695251"/>
            <a:ext cx="3400693" cy="4638323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506" name="Slide Number Placeholder 3"/>
          <p:cNvSpPr txBox="1">
            <a:spLocks noGrp="1"/>
          </p:cNvSpPr>
          <p:nvPr/>
        </p:nvSpPr>
        <p:spPr bwMode="auto">
          <a:xfrm>
            <a:off x="10075866" y="6494464"/>
            <a:ext cx="5921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2478951-C796-4E2F-BD04-50807ADD696D}" type="slidenum">
              <a:rPr lang="en-GB" altLang="en-US" sz="12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Footer Placeholder 6"/>
          <p:cNvSpPr txBox="1">
            <a:spLocks noGrp="1"/>
          </p:cNvSpPr>
          <p:nvPr/>
        </p:nvSpPr>
        <p:spPr bwMode="auto">
          <a:xfrm>
            <a:off x="1842790" y="6505385"/>
            <a:ext cx="79629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</a:rPr>
              <a:t>established expertise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3C206F-FA70-45A7-AF7A-FB5DC381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7</a:t>
            </a:fld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4680" y="365126"/>
            <a:ext cx="11059120" cy="81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UNDERSTANDING THE CTU CODE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94681" y="1511300"/>
            <a:ext cx="5462956" cy="4622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8763" lvl="2">
              <a:lnSpc>
                <a:spcPct val="100000"/>
              </a:lnSpc>
            </a:pPr>
            <a:r>
              <a:rPr lang="en-GB" altLang="en-US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To help all stakeholders better understand the CTU Guide, the Cargo Integrity Group compiled the following:</a:t>
            </a:r>
          </a:p>
          <a:p>
            <a:pPr marL="715963" lvl="3">
              <a:lnSpc>
                <a:spcPct val="100000"/>
              </a:lnSpc>
            </a:pPr>
            <a:r>
              <a:rPr lang="en-GB" altLang="en-US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CTU Quick Guide</a:t>
            </a:r>
          </a:p>
          <a:p>
            <a:pPr marL="715963" lvl="3">
              <a:lnSpc>
                <a:spcPct val="100000"/>
              </a:lnSpc>
            </a:pPr>
            <a:r>
              <a:rPr lang="en-GB" altLang="en-US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Container packing checklist</a:t>
            </a:r>
          </a:p>
          <a:p>
            <a:pPr marL="715963" lvl="3">
              <a:lnSpc>
                <a:spcPct val="100000"/>
              </a:lnSpc>
            </a:pPr>
            <a:endParaRPr lang="en-GB" altLang="en-US" dirty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marL="258763" lvl="2">
              <a:lnSpc>
                <a:spcPct val="100000"/>
              </a:lnSpc>
            </a:pPr>
            <a:r>
              <a:rPr lang="en-GB" altLang="en-US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These resources are aimed at developing understanding for actors across the industry, and to support sound-decision making</a:t>
            </a:r>
          </a:p>
          <a:p>
            <a:pPr marL="258763" lvl="2">
              <a:lnSpc>
                <a:spcPct val="100000"/>
              </a:lnSpc>
            </a:pPr>
            <a:endParaRPr lang="en-GB" altLang="en-US" dirty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marL="258763" lvl="2">
              <a:lnSpc>
                <a:spcPct val="100000"/>
              </a:lnSpc>
            </a:pPr>
            <a:r>
              <a:rPr lang="en-GB" altLang="en-US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Work currently underway on a possible CTU Code mobile app to facilitate access to the CTU Code contents on a day-to-day basis</a:t>
            </a: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26F8A7D8-59A3-2AE1-A4D5-5A3D51D1C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71" y="5881355"/>
            <a:ext cx="1367985" cy="860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D77412-C9CC-8B75-90E2-83F0B2C36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8835">
            <a:off x="6671560" y="959584"/>
            <a:ext cx="3235202" cy="4562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123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680" y="1371600"/>
            <a:ext cx="6982209" cy="5239603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Creating a ‘route map’ to aid understanding &amp; implementation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Depicting complex relationships typical to global CTU supply chain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Simplified process guidance, including: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Planning and preparation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General safety (e.g. enclosed space entry)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Checking the CTU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Dealing with Dangerous Goods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Effective packaging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Principles &amp; practice of packing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Securing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Completion checks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Receipt &amp; unpacking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65126"/>
            <a:ext cx="3807650" cy="5369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A29F4-3D16-4218-8537-5D16FD95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8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4680" y="365126"/>
            <a:ext cx="11059120" cy="81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INTRODUCING ‘CTU CODE – A QUICK GUIDE’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294680" y="63116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400" dirty="0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70CB3761-95A9-777C-E31B-99FACAFA5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71" y="5881355"/>
            <a:ext cx="1367985" cy="8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7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680" y="1364708"/>
            <a:ext cx="6675963" cy="4992135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Specific for intermodal freight containers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Clear process checklist for safe packing &amp; avoidance of pest contamination based on CTU Code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Sequences main check-points from container packer’s perspective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‘Yes/No’ answer format. Successful completion allows dispatch of container.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References to relevant CTU Code source material for supervisors to consider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Copyrighted material but free to use in unmodified form.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E8644-6129-42D1-830B-CA9A8A65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4372-682A-4542-90D2-3042A63232FE}" type="slidenum">
              <a:rPr lang="en-GB" smtClean="0"/>
              <a:t>9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4680" y="365126"/>
            <a:ext cx="11059120" cy="81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CONTAINER PACKING CHECKLIST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26C60006-C4A0-B237-B850-A95104D5B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71" y="5881355"/>
            <a:ext cx="1367985" cy="860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A4DCBD-F02D-760C-2BB0-594FF9AA2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52" t="17977" r="43720" b="11641"/>
          <a:stretch/>
        </p:blipFill>
        <p:spPr>
          <a:xfrm>
            <a:off x="7666514" y="61343"/>
            <a:ext cx="4230806" cy="57995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17041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1028</Words>
  <Application>Microsoft Office PowerPoint</Application>
  <PresentationFormat>Grand écran</PresentationFormat>
  <Paragraphs>169</Paragraphs>
  <Slides>15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Lucida Grande</vt:lpstr>
      <vt:lpstr>Wingdings</vt:lpstr>
      <vt:lpstr>Office Theme</vt:lpstr>
      <vt:lpstr>think-cell Slide</vt:lpstr>
      <vt:lpstr>Présentation PowerPoint</vt:lpstr>
      <vt:lpstr>HISTORY OF CARGO INTEGRITY INITIATIVE</vt:lpstr>
      <vt:lpstr>RATIONALE FOR CARGO INTEGRITY INITIATIVE</vt:lpstr>
      <vt:lpstr>CARGO INTEGRITY GROUP TODAY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WHAT MORE NEEDS TO BE DONE?</vt:lpstr>
      <vt:lpstr>Présentation PowerPoint</vt:lpstr>
      <vt:lpstr>Présentation PowerPoint</vt:lpstr>
    </vt:vector>
  </TitlesOfParts>
  <Company>Thomas Miller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Peregrine Storrs-Fox</dc:creator>
  <cp:lastModifiedBy>Stéphane Graber</cp:lastModifiedBy>
  <cp:revision>57</cp:revision>
  <cp:lastPrinted>2020-08-26T13:53:11Z</cp:lastPrinted>
  <dcterms:created xsi:type="dcterms:W3CDTF">2020-08-20T10:26:10Z</dcterms:created>
  <dcterms:modified xsi:type="dcterms:W3CDTF">2022-09-20T23:28:35Z</dcterms:modified>
</cp:coreProperties>
</file>