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640" r:id="rId3"/>
    <p:sldId id="647" r:id="rId4"/>
    <p:sldId id="637" r:id="rId5"/>
    <p:sldId id="651" r:id="rId6"/>
    <p:sldId id="652" r:id="rId7"/>
    <p:sldId id="649" r:id="rId8"/>
    <p:sldId id="646" r:id="rId9"/>
    <p:sldId id="268" r:id="rId10"/>
    <p:sldId id="64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408" autoAdjust="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C01D-AEC7-4AD0-8688-85EC093EC04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AC50-F178-41B3-987C-279F3697DF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66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68BD-9576-465A-8A97-B35C6525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4F064-F150-4B5C-9F21-5CCECA27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0BD8-548F-4D62-A79D-37839A2D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2E49-9D68-4C50-A2D6-707308D1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3B45-5475-4FC3-BAB3-B368BFF9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9131-3AFA-4D7E-AAE3-291F5307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4E070-F351-4FF4-9D9E-534503013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8F507-B013-4F9F-89BF-39FE5FCA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B677C-20EA-4864-A019-99CC3F98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9CA5-18A4-48B1-9F92-CFD83D12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59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B3DF6-BE31-421F-8F1F-B52E148D0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63218-6471-4A95-B8AB-5D62C240A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6BB1-828C-4F91-9EBF-F1F99A0C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FB7E-21A1-44BB-ABB4-EA010C5E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5CED5-72F6-45D7-A9B7-F58C2649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91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E24C-9986-4B5C-BBA1-7481330A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23FF-A7C4-4B4D-A157-11196E71E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4E20-7AA8-48FE-A2FA-C91A01B3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3147-CE56-4372-B56A-6ED8BC7D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CE1F-8BCB-49F8-8EB1-D9414376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33F8-A236-421B-95CB-42B504BE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132C4-B2E6-47A2-AEA0-1217A9F1F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147E-6C90-460C-B8A2-34716C18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67B18-D43B-4671-831E-1A810709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9865-CC8F-40B4-8A8B-E1D24880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20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0E95-D61E-445C-B3EA-2F91608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7751-9F2D-45B3-9BA4-BDE9BCAFB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3DBCA-81A7-4C38-B33F-11306CED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11D73-9CA6-43E7-BF13-873C59F5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2EC7E-3176-4B6C-BBB1-87279357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AB1E3-B1FB-47AC-90CB-C15452EB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00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61D8-0BBC-488D-B58B-BD6FC578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35AEA-D584-4150-BE3B-F85B1B4BA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637A7-47C1-4BDA-A1C1-C297C9A53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12AFC-1E0F-4E9C-B17B-72282B9F4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1A61B-4526-43D3-90D1-5FCD8B366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218D2-5D41-4175-9571-27A04061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BF063-1C11-42C5-A042-02F3A0B0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D7DBC-B2ED-491A-8A2A-518FF8BD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4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777C-9F0F-4EE2-95DA-3FF87918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CB207-6D65-4D73-8F46-BC479C83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F8008-018E-4F86-9321-61DA8046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A32D7-7BC1-46B0-8788-69D70744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5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5813D-8A7C-4C04-833E-9F49B9AA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F8D30-3B25-433F-8514-0F3A66B5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B04D5-5371-4644-AACD-BA993324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49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68F6-5BBD-4044-B086-F790637F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FD3B-291E-4D3E-8611-FA0D44B1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997F-31CA-4FD5-B2B5-1A4734A3E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B81E9-6565-4A84-BA17-37A80FCC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DD8ED-592D-4883-86D9-A415790F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E5909-B4DC-4861-A158-6530DAE3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60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81E8-B0F8-4C75-9A9F-FC690DC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1BC54-11B4-4671-BD32-5F8ACC8AD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4A400-2684-41D7-AA10-8CD922951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DCE2C-EEF8-4C5B-8D11-A77DCC68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B797B-9BF1-4DB1-B3E8-CB9E245D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682FB-3A4F-4FAB-A396-220D3FD2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4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A28F5-5BEE-4515-A5F0-BD0C86F5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BAA9F-7B2F-4DC7-AEF6-34711590C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09E2-B861-4109-93CA-B7E8EF22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2E0B-75E3-4AA7-A78E-0480762BE23F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EC63-EDBE-4ABF-B0F5-614517ABA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E2B7F-BF01-4B39-A3B7-D82E3D9BB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039A-1A4A-42C8-B608-ACB141099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50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2710-6FB3-4532-B0A7-3AF49217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30" y="2350363"/>
            <a:ext cx="10176769" cy="2157274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PLANT PROTECTION ORGANISATION (PPPO) UPDATE ON IMPLEMENTED ACTIVITIES</a:t>
            </a:r>
            <a:r>
              <a:rPr lang="en-A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A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A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45552-4272-4AF5-9080-C341B438E1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22" y="20790"/>
            <a:ext cx="1097777" cy="1262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7A722-8163-4349-8FE1-FCE738B70284}"/>
              </a:ext>
            </a:extLst>
          </p:cNvPr>
          <p:cNvSpPr txBox="1"/>
          <p:nvPr/>
        </p:nvSpPr>
        <p:spPr>
          <a:xfrm>
            <a:off x="2142106" y="1573285"/>
            <a:ext cx="80942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kern="1800" dirty="0">
                <a:solidFill>
                  <a:srgbClr val="0F40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GB" sz="4000" b="1" kern="1800" baseline="30000" dirty="0">
                <a:solidFill>
                  <a:srgbClr val="0F40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4000" b="1" kern="1800" dirty="0">
                <a:solidFill>
                  <a:srgbClr val="0F40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TC-RPPO Meeting</a:t>
            </a:r>
            <a:endParaRPr lang="en-AU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D436F-D5CE-41A9-8063-584CD5082730}"/>
              </a:ext>
            </a:extLst>
          </p:cNvPr>
          <p:cNvSpPr txBox="1"/>
          <p:nvPr/>
        </p:nvSpPr>
        <p:spPr>
          <a:xfrm>
            <a:off x="3242570" y="6075290"/>
            <a:ext cx="699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PPPO Executive Secretary </a:t>
            </a:r>
            <a:r>
              <a:rPr lang="en-GB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22</a:t>
            </a:r>
            <a:r>
              <a:rPr lang="en-GB" b="1" kern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nd</a:t>
            </a:r>
            <a:r>
              <a:rPr lang="en-GB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September </a:t>
            </a:r>
            <a:r>
              <a:rPr lang="en-GB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en-GB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ABBEY ROOM, UK London 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35B8E997-4CB1-C192-FCD5-5953E37370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4852" b="5217"/>
          <a:stretch/>
        </p:blipFill>
        <p:spPr>
          <a:xfrm>
            <a:off x="0" y="0"/>
            <a:ext cx="3518714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0D69-1153-4577-A240-C81791F8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55" y="159588"/>
            <a:ext cx="4129392" cy="1093993"/>
          </a:xfrm>
        </p:spPr>
        <p:txBody>
          <a:bodyPr/>
          <a:lstStyle/>
          <a:p>
            <a:pPr algn="ctr"/>
            <a:r>
              <a:rPr lang="en-A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EA22-0894-4B73-88D6-C22FC52E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75" y="1230046"/>
            <a:ext cx="5073897" cy="1996761"/>
          </a:xfrm>
          <a:ln w="31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3200" b="1" u="sng" dirty="0"/>
              <a:t>COVID 19 situation </a:t>
            </a:r>
          </a:p>
          <a:p>
            <a:r>
              <a:rPr lang="en-AU" dirty="0"/>
              <a:t>Travel restrictions</a:t>
            </a:r>
          </a:p>
          <a:p>
            <a:r>
              <a:rPr lang="en-AU" dirty="0"/>
              <a:t>Procurement and Logistics</a:t>
            </a:r>
          </a:p>
          <a:p>
            <a:r>
              <a:rPr lang="en-AU" dirty="0"/>
              <a:t>Virtual Meeting &amp; Different Time Zones </a:t>
            </a:r>
          </a:p>
          <a:p>
            <a:r>
              <a:rPr lang="en-AU" dirty="0"/>
              <a:t>Deadlines and Responses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2516E-E7E8-4EE9-B2C5-51B65C2FB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14" y="-38506"/>
            <a:ext cx="1285057" cy="16032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9E5DB-8A33-40CC-B237-EC0D72D7330E}"/>
              </a:ext>
            </a:extLst>
          </p:cNvPr>
          <p:cNvSpPr txBox="1">
            <a:spLocks/>
          </p:cNvSpPr>
          <p:nvPr/>
        </p:nvSpPr>
        <p:spPr>
          <a:xfrm>
            <a:off x="3315263" y="384105"/>
            <a:ext cx="4129392" cy="109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5B84AE-0DCF-4B39-9E47-E57E689B1F84}"/>
              </a:ext>
            </a:extLst>
          </p:cNvPr>
          <p:cNvSpPr txBox="1">
            <a:spLocks/>
          </p:cNvSpPr>
          <p:nvPr/>
        </p:nvSpPr>
        <p:spPr>
          <a:xfrm>
            <a:off x="5908512" y="1115019"/>
            <a:ext cx="4129392" cy="109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9FFA7-55AA-4387-8A99-C3DB9B87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251" y="2887457"/>
            <a:ext cx="3497674" cy="1482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6AFFF-07FA-4242-B8BB-54D1628AF8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08"/>
          <a:stretch/>
        </p:blipFill>
        <p:spPr>
          <a:xfrm>
            <a:off x="7491437" y="5453909"/>
            <a:ext cx="4465402" cy="128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609BCE-58B8-4EFA-B294-13F61AE91E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31" b="30650"/>
          <a:stretch/>
        </p:blipFill>
        <p:spPr>
          <a:xfrm>
            <a:off x="718397" y="5337235"/>
            <a:ext cx="3439695" cy="140409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264A1E-85BC-4717-602D-8C8C5F81CF03}"/>
              </a:ext>
            </a:extLst>
          </p:cNvPr>
          <p:cNvSpPr txBox="1">
            <a:spLocks/>
          </p:cNvSpPr>
          <p:nvPr/>
        </p:nvSpPr>
        <p:spPr>
          <a:xfrm>
            <a:off x="2998060" y="3300388"/>
            <a:ext cx="4965824" cy="199375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3200" b="1" u="sng" dirty="0"/>
              <a:t>Boarders Opening</a:t>
            </a:r>
          </a:p>
          <a:p>
            <a:r>
              <a:rPr lang="en-AU" dirty="0"/>
              <a:t>Managing expectations (meetings and projects)</a:t>
            </a:r>
          </a:p>
          <a:p>
            <a:r>
              <a:rPr lang="en-AU" dirty="0"/>
              <a:t>Procurement and Logistics</a:t>
            </a:r>
          </a:p>
          <a:p>
            <a:r>
              <a:rPr lang="en-AU" dirty="0"/>
              <a:t>Deadlines and Responses </a:t>
            </a:r>
          </a:p>
        </p:txBody>
      </p:sp>
    </p:spTree>
    <p:extLst>
      <p:ext uri="{BB962C8B-B14F-4D97-AF65-F5344CB8AC3E}">
        <p14:creationId xmlns:p14="http://schemas.microsoft.com/office/powerpoint/2010/main" val="23120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2E4E6-3415-4B47-90E8-EFE07AB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THANK YOU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C53FC801-38F2-42C7-B08A-FC8471B6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60" y="2426818"/>
            <a:ext cx="3204331" cy="3997637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D45C09D9-978B-FCEF-AD85-AEF1DF721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4852" b="5217"/>
          <a:stretch/>
        </p:blipFill>
        <p:spPr>
          <a:xfrm>
            <a:off x="6445073" y="3605141"/>
            <a:ext cx="5455917" cy="16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17E2-A807-479C-B7ED-B647CF0F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4" y="1313091"/>
            <a:ext cx="5956917" cy="1325563"/>
          </a:xfrm>
        </p:spPr>
        <p:txBody>
          <a:bodyPr/>
          <a:lstStyle/>
          <a:p>
            <a:pPr algn="ctr"/>
            <a:r>
              <a:rPr lang="en-AU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BD1CF0-8E07-41CB-9E0E-E9E36E8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859295"/>
            <a:ext cx="10515600" cy="352761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Introduction </a:t>
            </a:r>
          </a:p>
          <a:p>
            <a:r>
              <a:rPr lang="en-GB" sz="3600" dirty="0">
                <a:solidFill>
                  <a:srgbClr val="C00000"/>
                </a:solidFill>
              </a:rPr>
              <a:t> PPPO Implemented Activities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 Partnerships/Collaboration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Challenges 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Way forward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359E5-ABE5-4FBD-87CA-D81A4FFC8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95" y="1698624"/>
            <a:ext cx="2623834" cy="3273425"/>
          </a:xfrm>
          <a:prstGeom prst="rect">
            <a:avLst/>
          </a:prstGeom>
        </p:spPr>
      </p:pic>
      <p:pic>
        <p:nvPicPr>
          <p:cNvPr id="6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96CA1F76-6901-2F32-D77A-F12DA46C9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4852" b="5217"/>
          <a:stretch/>
        </p:blipFill>
        <p:spPr>
          <a:xfrm>
            <a:off x="111700" y="0"/>
            <a:ext cx="3518714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64FE-4882-4AAC-8449-734468D2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9" y="859703"/>
            <a:ext cx="10515600" cy="1325563"/>
          </a:xfrm>
        </p:spPr>
        <p:txBody>
          <a:bodyPr/>
          <a:lstStyle/>
          <a:p>
            <a:pPr algn="ctr"/>
            <a:r>
              <a:rPr lang="en-A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PPPO Regional ePhyto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7E184-1B05-4EDD-8BC2-C65A9408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84" y="1889546"/>
            <a:ext cx="7287801" cy="49173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="1" dirty="0"/>
              <a:t>Collaboration with Development Partners</a:t>
            </a:r>
          </a:p>
          <a:p>
            <a:r>
              <a:rPr lang="en-AU" dirty="0"/>
              <a:t>Australia &amp; New Zealand Government</a:t>
            </a:r>
          </a:p>
          <a:p>
            <a:r>
              <a:rPr lang="en-AU" dirty="0"/>
              <a:t>Engaged and recruited the ephyto coordinator </a:t>
            </a:r>
          </a:p>
          <a:p>
            <a:r>
              <a:rPr lang="en-AU" dirty="0"/>
              <a:t>Identified countries for the phase 1 roll out plan</a:t>
            </a:r>
          </a:p>
          <a:p>
            <a:r>
              <a:rPr lang="en-AU" dirty="0"/>
              <a:t>Identified countries for the phase 2 roll out plan</a:t>
            </a:r>
          </a:p>
          <a:p>
            <a:r>
              <a:rPr lang="en-AU" dirty="0"/>
              <a:t>Capacity building training – ongoing virtual and face to face</a:t>
            </a:r>
          </a:p>
          <a:p>
            <a:r>
              <a:rPr lang="en-AU" dirty="0"/>
              <a:t>Test run on ephyto certificates between phase 1 countries</a:t>
            </a:r>
          </a:p>
          <a:p>
            <a:r>
              <a:rPr lang="en-AU" dirty="0"/>
              <a:t>Upcoming regional e-Phyto workshop for relevant  stakeholders in October 2022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FB567-C57A-4C08-8A72-8BE02CFC7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14" y="108894"/>
            <a:ext cx="1285057" cy="1603202"/>
          </a:xfrm>
          <a:prstGeom prst="rect">
            <a:avLst/>
          </a:prstGeom>
        </p:spPr>
      </p:pic>
      <p:pic>
        <p:nvPicPr>
          <p:cNvPr id="5" name="Content Placeholder 3" descr="A picture containing indoor, small, table, plastic&#10;&#10;Description automatically generated">
            <a:extLst>
              <a:ext uri="{FF2B5EF4-FFF2-40B4-BE49-F238E27FC236}">
                <a16:creationId xmlns:a16="http://schemas.microsoft.com/office/drawing/2014/main" id="{AE8106D7-078A-4A4A-832B-971DE3559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 b="7191"/>
          <a:stretch/>
        </p:blipFill>
        <p:spPr>
          <a:xfrm>
            <a:off x="7707871" y="2886562"/>
            <a:ext cx="4381500" cy="2744370"/>
          </a:xfrm>
          <a:prstGeom prst="rect">
            <a:avLst/>
          </a:prstGeom>
        </p:spPr>
      </p:pic>
      <p:pic>
        <p:nvPicPr>
          <p:cNvPr id="6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2C40E25E-851F-C4BD-4D9E-328DBC281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44852" b="5217"/>
          <a:stretch/>
        </p:blipFill>
        <p:spPr>
          <a:xfrm>
            <a:off x="0" y="0"/>
            <a:ext cx="3518714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02E52A-9E10-4ABA-A645-F52CC1D1F481}"/>
              </a:ext>
            </a:extLst>
          </p:cNvPr>
          <p:cNvSpPr txBox="1">
            <a:spLocks/>
          </p:cNvSpPr>
          <p:nvPr/>
        </p:nvSpPr>
        <p:spPr>
          <a:xfrm>
            <a:off x="219612" y="1159063"/>
            <a:ext cx="5593679" cy="353433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>
              <a:buNone/>
            </a:pPr>
            <a:r>
              <a:rPr lang="en-US" sz="1800" dirty="0">
                <a:effectLst/>
              </a:rPr>
              <a:t>Regional Emerging Risks, Preparedness and Response Presentation </a:t>
            </a:r>
          </a:p>
          <a:p>
            <a:pPr marL="742950" lvl="1"/>
            <a:r>
              <a:rPr lang="en-US" sz="1800" dirty="0">
                <a:effectLst/>
              </a:rPr>
              <a:t>Fall Armyworm (regional and international technical working groups)</a:t>
            </a:r>
          </a:p>
          <a:p>
            <a:pPr marL="742950" lvl="1"/>
            <a:r>
              <a:rPr lang="en-US" sz="1800" dirty="0">
                <a:effectLst/>
              </a:rPr>
              <a:t>Panama Disease-Tropical Race 4 (</a:t>
            </a:r>
            <a:r>
              <a:rPr lang="en-US" sz="1800" dirty="0"/>
              <a:t>regional</a:t>
            </a:r>
            <a:r>
              <a:rPr lang="en-US" sz="1800" dirty="0">
                <a:effectLst/>
              </a:rPr>
              <a:t> technical working group)   </a:t>
            </a:r>
          </a:p>
          <a:p>
            <a:pPr marL="742950" lvl="1"/>
            <a:r>
              <a:rPr lang="en-US" sz="1800" dirty="0">
                <a:effectLst/>
              </a:rPr>
              <a:t>Coconut Rhinoceros Beetle - Guam Biotype (regional technical working group/coordination)</a:t>
            </a:r>
          </a:p>
          <a:p>
            <a:pPr marL="742950" lvl="1"/>
            <a:r>
              <a:rPr lang="en-US" sz="1800" dirty="0">
                <a:effectLst/>
              </a:rPr>
              <a:t>Khapra Beetle (regional technical working group)</a:t>
            </a:r>
          </a:p>
          <a:p>
            <a:pPr marL="742950" lvl="1"/>
            <a:r>
              <a:rPr lang="en-US" sz="1800" dirty="0">
                <a:effectLst/>
              </a:rPr>
              <a:t>DISCUSSION – propose the establishment of PPPO regional ‘priority pests’ technical working group</a:t>
            </a:r>
          </a:p>
          <a:p>
            <a:pPr marL="0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07326-090A-4976-A2D1-40230FBAD4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454" y="98795"/>
            <a:ext cx="947895" cy="118256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4B27DE-3421-41D5-ADA9-FED1402E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15358"/>
              </p:ext>
            </p:extLst>
          </p:nvPr>
        </p:nvGraphicFramePr>
        <p:xfrm>
          <a:off x="6506858" y="3374271"/>
          <a:ext cx="4695163" cy="3402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618">
                  <a:extLst>
                    <a:ext uri="{9D8B030D-6E8A-4147-A177-3AD203B41FA5}">
                      <a16:colId xmlns:a16="http://schemas.microsoft.com/office/drawing/2014/main" val="243866305"/>
                    </a:ext>
                  </a:extLst>
                </a:gridCol>
                <a:gridCol w="2395545">
                  <a:extLst>
                    <a:ext uri="{9D8B030D-6E8A-4147-A177-3AD203B41FA5}">
                      <a16:colId xmlns:a16="http://schemas.microsoft.com/office/drawing/2014/main" val="923999556"/>
                    </a:ext>
                  </a:extLst>
                </a:gridCol>
              </a:tblGrid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Country: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Region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1256731794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Australia 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 DAFF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2857116858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New Zealand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 MPI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182238238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Solomon Is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Melanesia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1724780661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Fiji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Melanesia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2458796567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Cook Islands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Polynesia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1862566556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Samoa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Polynesia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4193714349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Tuvalu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Polynesia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479040116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Guam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Micronesia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345829209"/>
                  </a:ext>
                </a:extLst>
              </a:tr>
              <a:tr h="317059">
                <a:tc>
                  <a:txBody>
                    <a:bodyPr/>
                    <a:lstStyle/>
                    <a:p>
                      <a:r>
                        <a:rPr lang="en-AU" sz="1800">
                          <a:effectLst/>
                        </a:rPr>
                        <a:t>SPC LRD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effectLst/>
                        </a:rPr>
                        <a:t> Plant Health &amp; Biosecurity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729" marR="115729" marT="0" marB="0"/>
                </a:tc>
                <a:extLst>
                  <a:ext uri="{0D108BD9-81ED-4DB2-BD59-A6C34878D82A}">
                    <a16:rowId xmlns:a16="http://schemas.microsoft.com/office/drawing/2014/main" val="3419829908"/>
                  </a:ext>
                </a:extLst>
              </a:tr>
            </a:tbl>
          </a:graphicData>
        </a:graphic>
      </p:graphicFrame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30D41AF-9A1D-4C9E-8C67-4FAD02BC202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117" t="23829" r="6944" b="14479"/>
          <a:stretch/>
        </p:blipFill>
        <p:spPr bwMode="auto">
          <a:xfrm>
            <a:off x="6388650" y="678644"/>
            <a:ext cx="4785064" cy="272544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19">
            <a:extLst>
              <a:ext uri="{FF2B5EF4-FFF2-40B4-BE49-F238E27FC236}">
                <a16:creationId xmlns:a16="http://schemas.microsoft.com/office/drawing/2014/main" id="{8C1CF45C-D189-45E3-AA0F-8BC43A7B37C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l="6986" t="32038" r="10536" b="209"/>
          <a:stretch/>
        </p:blipFill>
        <p:spPr>
          <a:xfrm>
            <a:off x="989979" y="4324443"/>
            <a:ext cx="3741084" cy="25335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F71DF9A8-5A3D-2FD6-0C49-C50170FED7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44852" b="5217"/>
          <a:stretch/>
        </p:blipFill>
        <p:spPr>
          <a:xfrm>
            <a:off x="0" y="0"/>
            <a:ext cx="2879978" cy="86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E73DA-9259-46E1-959C-A4C4DDAE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521" y="81558"/>
            <a:ext cx="5529943" cy="9319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PPPO FAW TWG</a:t>
            </a:r>
          </a:p>
        </p:txBody>
      </p:sp>
    </p:spTree>
    <p:extLst>
      <p:ext uri="{BB962C8B-B14F-4D97-AF65-F5344CB8AC3E}">
        <p14:creationId xmlns:p14="http://schemas.microsoft.com/office/powerpoint/2010/main" val="356291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A99E-9F6D-260D-6361-149AD1BF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9" y="76201"/>
            <a:ext cx="11710781" cy="72722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Container and Cargo Cleanliness – PPPO Regional Workshop/ Meeting </a:t>
            </a:r>
            <a:br>
              <a:rPr lang="en-CA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30</a:t>
            </a:r>
            <a:r>
              <a:rPr lang="en-CA" sz="2800" b="1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CA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endParaRPr lang="en-AU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E8C5C-C243-BAB9-C550-E669520BA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7" y="866776"/>
            <a:ext cx="11834605" cy="18097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CA3D2-A0D6-140B-2020-6CAED38AC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4179" b="3"/>
          <a:stretch/>
        </p:blipFill>
        <p:spPr>
          <a:xfrm>
            <a:off x="195469" y="2968479"/>
            <a:ext cx="2443682" cy="3322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22D13-85CA-7F6F-3144-5AD27DDDEF80}"/>
              </a:ext>
            </a:extLst>
          </p:cNvPr>
          <p:cNvSpPr txBox="1"/>
          <p:nvPr/>
        </p:nvSpPr>
        <p:spPr>
          <a:xfrm>
            <a:off x="2919204" y="2902482"/>
            <a:ext cx="8878544" cy="345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workshop/ meeting 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included short presentations on various aspects of the issue, including the work undertaken by the CPM’s SCTF and the next steps. Presentations were provided by representatives from: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Australian Department of Agriculture, Fisheries and Forestry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Zealand Ministry for Primary Industries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 Department of Agriculture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Canadian Food Inspection Agency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ACD42B34-7578-7CCB-8A9C-E28DAC9BB1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44852" b="5217"/>
          <a:stretch/>
        </p:blipFill>
        <p:spPr>
          <a:xfrm>
            <a:off x="8788561" y="5805523"/>
            <a:ext cx="3224741" cy="9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9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E19A-5B5D-434B-F3D9-DAA84F96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071" y="80583"/>
            <a:ext cx="7642068" cy="91739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800" b="1" u="sng" dirty="0"/>
              <a:t>PPPO/IPPC Draft ISPM Regional Workshop and PPPO Executive Committee Meeting 22</a:t>
            </a:r>
            <a:r>
              <a:rPr lang="en-AU" sz="2800" b="1" u="sng" baseline="30000" dirty="0"/>
              <a:t>nd</a:t>
            </a:r>
            <a:r>
              <a:rPr lang="en-AU" sz="2800" b="1" u="sng" dirty="0"/>
              <a:t>  – 26</a:t>
            </a:r>
            <a:r>
              <a:rPr lang="en-AU" sz="2800" b="1" u="sng" baseline="30000" dirty="0"/>
              <a:t>th</a:t>
            </a:r>
            <a:r>
              <a:rPr lang="en-AU" sz="2800" b="1" u="sng" dirty="0"/>
              <a:t> August 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8BE6C0-F3D0-246C-6C11-718FA7BA2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60"/>
          <a:stretch/>
        </p:blipFill>
        <p:spPr bwMode="auto">
          <a:xfrm>
            <a:off x="82041" y="1484909"/>
            <a:ext cx="4186607" cy="2434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9E0C80C4-856A-B25E-9781-B1CD17A6F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05" y="1455633"/>
            <a:ext cx="3835225" cy="2434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A691B-C297-910B-E718-A0F35B061C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351" y="7745"/>
            <a:ext cx="875488" cy="1092235"/>
          </a:xfrm>
          <a:prstGeom prst="rect">
            <a:avLst/>
          </a:prstGeom>
        </p:spPr>
      </p:pic>
      <p:pic>
        <p:nvPicPr>
          <p:cNvPr id="9" name="Picture 8" descr="A group of people sitt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B43BC632-757D-9169-A1F7-C3AA18709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47" y="1427001"/>
            <a:ext cx="3936512" cy="2434017"/>
          </a:xfrm>
          <a:prstGeom prst="rect">
            <a:avLst/>
          </a:prstGeom>
        </p:spPr>
      </p:pic>
      <p:pic>
        <p:nvPicPr>
          <p:cNvPr id="12" name="Picture 11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C6C76E39-D995-46ED-62BF-B7E8B13C0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" y="4144618"/>
            <a:ext cx="4226364" cy="2520724"/>
          </a:xfrm>
          <a:prstGeom prst="rect">
            <a:avLst/>
          </a:prstGeom>
        </p:spPr>
      </p:pic>
      <p:pic>
        <p:nvPicPr>
          <p:cNvPr id="13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83B673C2-3DF0-8368-1F03-2E5840CAC6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44852" b="5217"/>
          <a:stretch/>
        </p:blipFill>
        <p:spPr>
          <a:xfrm>
            <a:off x="68161" y="28856"/>
            <a:ext cx="3043910" cy="917395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2571320-2D45-8EA3-F169-9E0636AE6CEA}"/>
              </a:ext>
            </a:extLst>
          </p:cNvPr>
          <p:cNvSpPr txBox="1">
            <a:spLocks/>
          </p:cNvSpPr>
          <p:nvPr/>
        </p:nvSpPr>
        <p:spPr>
          <a:xfrm>
            <a:off x="4654215" y="4029077"/>
            <a:ext cx="6861510" cy="24714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dirty="0"/>
              <a:t>Acknowledge and Thank the following: </a:t>
            </a:r>
          </a:p>
          <a:p>
            <a:r>
              <a:rPr lang="en-AU" sz="2400" dirty="0"/>
              <a:t>IPPC Secretariat Team – Ms. Janka Kiss</a:t>
            </a:r>
          </a:p>
          <a:p>
            <a:r>
              <a:rPr lang="en-AU" sz="2400" dirty="0"/>
              <a:t>FAO Team – Samoa Sub-regional Office – bringing some participants to the PPPO regional workshop and also for Mr. </a:t>
            </a:r>
            <a:r>
              <a:rPr lang="en-AU" sz="2400" dirty="0">
                <a:ea typeface="Times New Roman" panose="02020603050405020304" pitchFamily="18" charset="0"/>
              </a:rPr>
              <a:t>Hermant Nitturkar participation</a:t>
            </a:r>
          </a:p>
          <a:p>
            <a:r>
              <a:rPr lang="en-AU" sz="2400" dirty="0">
                <a:ea typeface="Times New Roman" panose="02020603050405020304" pitchFamily="18" charset="0"/>
              </a:rPr>
              <a:t>The PPPO Family for attending </a:t>
            </a:r>
          </a:p>
        </p:txBody>
      </p:sp>
    </p:spTree>
    <p:extLst>
      <p:ext uri="{BB962C8B-B14F-4D97-AF65-F5344CB8AC3E}">
        <p14:creationId xmlns:p14="http://schemas.microsoft.com/office/powerpoint/2010/main" val="35782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04FC94E-2A02-4268-B277-65BF76DF4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A5E6A-9FB1-4E14-99D6-F88B9311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148845"/>
          </a:xfrm>
        </p:spPr>
        <p:txBody>
          <a:bodyPr>
            <a:normAutofit/>
          </a:bodyPr>
          <a:lstStyle/>
          <a:p>
            <a:pPr algn="ctr"/>
            <a:r>
              <a:rPr lang="en-AU" sz="3600" b="1" u="sng" dirty="0">
                <a:solidFill>
                  <a:srgbClr val="C00000"/>
                </a:solidFill>
              </a:rPr>
              <a:t>Ongoing PPPO </a:t>
            </a:r>
            <a:r>
              <a:rPr lang="en-AU" sz="3600" b="1" u="sng" dirty="0" err="1">
                <a:solidFill>
                  <a:srgbClr val="C00000"/>
                </a:solidFill>
              </a:rPr>
              <a:t>Talanoa</a:t>
            </a:r>
            <a:r>
              <a:rPr lang="en-AU" sz="3600" b="1" u="sng" dirty="0">
                <a:solidFill>
                  <a:srgbClr val="C00000"/>
                </a:solidFill>
              </a:rPr>
              <a:t> Session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C69C26-74EE-474A-8893-F9405911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3169328"/>
            <a:ext cx="5157926" cy="3338600"/>
          </a:xfrm>
        </p:spPr>
        <p:txBody>
          <a:bodyPr anchor="ctr">
            <a:noAutofit/>
          </a:bodyPr>
          <a:lstStyle/>
          <a:p>
            <a:r>
              <a:rPr lang="en-US" sz="2000" dirty="0"/>
              <a:t>An opportunity to continue to stay connected with the PPPO Members in the region.</a:t>
            </a:r>
          </a:p>
          <a:p>
            <a:r>
              <a:rPr lang="en-US" sz="2000" dirty="0"/>
              <a:t>Capture the Issues and Challenges, Success Stories, Lessons Learned and Way forward.</a:t>
            </a:r>
          </a:p>
          <a:p>
            <a:r>
              <a:rPr lang="en-US" sz="2000" b="1" u="sng" dirty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THEME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spc="-4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CONNECTED,</a:t>
            </a:r>
            <a:r>
              <a:rPr lang="en-US" sz="2000" b="1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INFORMED</a:t>
            </a:r>
            <a:r>
              <a:rPr lang="en-US" sz="2000" b="1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2000" b="1" spc="-3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en-US" sz="2000" b="1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(CIP)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45"/>
              </a:lnSpc>
              <a:tabLst>
                <a:tab pos="2748280" algn="l"/>
              </a:tabLst>
            </a:pP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i="1" spc="-1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PPPO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n-U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en-US" sz="2000" i="1" spc="-1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333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44F9-2D4A-4683-BAE2-9ABB6E7A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0" y="1339706"/>
            <a:ext cx="5419356" cy="5450889"/>
          </a:xfrm>
          <a:ln w="190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u="sng" dirty="0">
                <a:solidFill>
                  <a:srgbClr val="00B050"/>
                </a:solidFill>
              </a:rPr>
              <a:t>European Union (EDF 11) </a:t>
            </a:r>
          </a:p>
          <a:p>
            <a:r>
              <a:rPr lang="en-AU" dirty="0"/>
              <a:t>Biosecurity &amp; SPS – Ongoing </a:t>
            </a:r>
          </a:p>
          <a:p>
            <a:r>
              <a:rPr lang="en-AU" dirty="0"/>
              <a:t>Value Chains – Ongoing </a:t>
            </a:r>
          </a:p>
          <a:p>
            <a:pPr marL="0" indent="0">
              <a:buNone/>
            </a:pPr>
            <a:endParaRPr lang="en-AU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AU" b="1" u="sng" dirty="0">
                <a:solidFill>
                  <a:srgbClr val="00B050"/>
                </a:solidFill>
              </a:rPr>
              <a:t>Australia - Department of Agriculture Fisheries and Forestry (DAFF)</a:t>
            </a:r>
          </a:p>
          <a:p>
            <a:r>
              <a:rPr lang="en-AU" dirty="0"/>
              <a:t>General biosecurity engagement and support</a:t>
            </a:r>
          </a:p>
          <a:p>
            <a:r>
              <a:rPr lang="en-AU" dirty="0"/>
              <a:t>Pacific Export Plan (PEP) - Ongoing</a:t>
            </a:r>
          </a:p>
          <a:p>
            <a:r>
              <a:rPr lang="en-AU" dirty="0"/>
              <a:t>Pacific Pest List Database Upgrade – Ongoing and Company Consultant has been engaged</a:t>
            </a:r>
          </a:p>
          <a:p>
            <a:r>
              <a:rPr lang="en-AU" dirty="0"/>
              <a:t>ePhyto - Ongoing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u="sng" dirty="0">
                <a:solidFill>
                  <a:srgbClr val="00B050"/>
                </a:solidFill>
              </a:rPr>
              <a:t>Green Climate Fund </a:t>
            </a:r>
          </a:p>
          <a:p>
            <a:r>
              <a:rPr lang="en-AU" dirty="0"/>
              <a:t>Transboundary Pests/ invasive species exacerbated by effects of Climate change – Submitted for the 2</a:t>
            </a:r>
            <a:r>
              <a:rPr lang="en-AU" baseline="30000" dirty="0"/>
              <a:t>nd</a:t>
            </a:r>
            <a:r>
              <a:rPr lang="en-AU" dirty="0"/>
              <a:t> round of consultations 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882046-F44B-4379-8334-2142010D544A}"/>
              </a:ext>
            </a:extLst>
          </p:cNvPr>
          <p:cNvSpPr txBox="1">
            <a:spLocks/>
          </p:cNvSpPr>
          <p:nvPr/>
        </p:nvSpPr>
        <p:spPr>
          <a:xfrm>
            <a:off x="5610226" y="1339706"/>
            <a:ext cx="6461464" cy="545088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000" b="1" u="sng" dirty="0">
                <a:solidFill>
                  <a:srgbClr val="00B050"/>
                </a:solidFill>
              </a:rPr>
              <a:t>New Zealand Ministry of Primary industries (MPI) </a:t>
            </a:r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4AE8A9-4BDF-497A-A91D-17D75EDA7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40529"/>
              </p:ext>
            </p:extLst>
          </p:nvPr>
        </p:nvGraphicFramePr>
        <p:xfrm>
          <a:off x="5715001" y="1694386"/>
          <a:ext cx="6269852" cy="4962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9852">
                  <a:extLst>
                    <a:ext uri="{9D8B030D-6E8A-4147-A177-3AD203B41FA5}">
                      <a16:colId xmlns:a16="http://schemas.microsoft.com/office/drawing/2014/main" val="3138182226"/>
                    </a:ext>
                  </a:extLst>
                </a:gridCol>
              </a:tblGrid>
              <a:tr h="934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Output 1 - Establishment of a holistic system to facilitate the development, management, monitoring, and evaluation of export systems including export plans – Team leader engaged and coordinator is in the process of being recruited.</a:t>
                      </a:r>
                      <a:endParaRPr lang="en-A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727286863"/>
                  </a:ext>
                </a:extLst>
              </a:tr>
              <a:tr h="656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Output 2 - Review of the Phytosanitary Certification System (PCS) and Phytosanitary Capacity Evaluation (PCE) – Consultant has been identified and engaged for this work.</a:t>
                      </a:r>
                      <a:endParaRPr lang="en-A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3164722901"/>
                  </a:ext>
                </a:extLst>
              </a:tr>
              <a:tr h="656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Output 3 - Establishment of a robust e-operational and GIS information database system for export facilitation -  Request For Quotation (RFQ) has been put up. Looking and finalising the consultant company soon.</a:t>
                      </a:r>
                      <a:endParaRPr lang="en-A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2115096054"/>
                  </a:ext>
                </a:extLst>
              </a:tr>
              <a:tr h="934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Output 4 - Rollout of ePhyto in line with the Pacific Community, Pacific Plant Protection Organisation, Regional ePhyto Implementation Plan, 2020-2022. Ongoing  with the regional ephyto coordinator in place.</a:t>
                      </a:r>
                      <a:endParaRPr lang="en-A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4016898293"/>
                  </a:ext>
                </a:extLst>
              </a:tr>
              <a:tr h="934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</a:rPr>
                        <a:t>Output 5 - MPI contribution to the implementation of PPPO Workplan and core functions – Request For Quotation (RFQ) has been put up for short term consultants to be engaged. Looking and finalising the consultant company soon.</a:t>
                      </a:r>
                      <a:endParaRPr lang="en-A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17780" marT="53975" marB="53975"/>
                </a:tc>
                <a:extLst>
                  <a:ext uri="{0D108BD9-81ED-4DB2-BD59-A6C34878D82A}">
                    <a16:rowId xmlns:a16="http://schemas.microsoft.com/office/drawing/2014/main" val="19564424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25A7F4-24AD-40AE-A8F5-27303A76A6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14" y="0"/>
            <a:ext cx="1010039" cy="1260097"/>
          </a:xfrm>
          <a:prstGeom prst="rect">
            <a:avLst/>
          </a:prstGeom>
        </p:spPr>
      </p:pic>
      <p:pic>
        <p:nvPicPr>
          <p:cNvPr id="7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525C2E33-94CB-8DD0-75CD-51DB35C5D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4852" b="5217"/>
          <a:stretch/>
        </p:blipFill>
        <p:spPr>
          <a:xfrm>
            <a:off x="-9939" y="13942"/>
            <a:ext cx="3589016" cy="1081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AC1FF-FA50-4E8E-A1D8-0757226C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13" y="640639"/>
            <a:ext cx="9559721" cy="797849"/>
          </a:xfrm>
        </p:spPr>
        <p:txBody>
          <a:bodyPr/>
          <a:lstStyle/>
          <a:p>
            <a:pPr algn="ctr"/>
            <a:r>
              <a:rPr lang="en-A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 and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22050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E547-5555-4103-8F71-47437D2B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833" y="1005999"/>
            <a:ext cx="5244301" cy="1204541"/>
          </a:xfrm>
        </p:spPr>
        <p:txBody>
          <a:bodyPr>
            <a:norm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 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F453AE-AD8E-4C52-892B-F1A07EE6E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r="694" b="-1"/>
          <a:stretch/>
        </p:blipFill>
        <p:spPr>
          <a:xfrm>
            <a:off x="1552128" y="1450448"/>
            <a:ext cx="3124032" cy="39485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2BB1D4-6DE9-4B1C-868B-2EB1BE06E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6" y="2476046"/>
            <a:ext cx="5527985" cy="3848554"/>
          </a:xfrm>
        </p:spPr>
        <p:txBody>
          <a:bodyPr>
            <a:normAutofit/>
          </a:bodyPr>
          <a:lstStyle/>
          <a:p>
            <a:r>
              <a:rPr lang="en-US" sz="2400" dirty="0"/>
              <a:t>Submission of Safe Food Aid – Support from RPPOs and NPPOs for the Focus Group.</a:t>
            </a:r>
          </a:p>
          <a:p>
            <a:pPr lvl="1"/>
            <a:r>
              <a:rPr lang="en-US" sz="2000" dirty="0"/>
              <a:t>Face-to-face meeting  Feb 2023</a:t>
            </a:r>
          </a:p>
          <a:p>
            <a:pPr lvl="1"/>
            <a:r>
              <a:rPr lang="en-US" sz="2000" dirty="0"/>
              <a:t>Australia/PPPO secretariat factsheets for safe aid post Tongan Volcano eruption</a:t>
            </a:r>
          </a:p>
          <a:p>
            <a:r>
              <a:rPr lang="en-US" sz="2400" dirty="0"/>
              <a:t>PPPO Full Board meeting </a:t>
            </a:r>
          </a:p>
          <a:p>
            <a:pPr lvl="1"/>
            <a:r>
              <a:rPr lang="en-US" sz="2000" dirty="0"/>
              <a:t>November 2022</a:t>
            </a:r>
          </a:p>
          <a:p>
            <a:r>
              <a:rPr lang="en-US" sz="2400" dirty="0"/>
              <a:t>Pacific Week of Agriculture (PWA</a:t>
            </a:r>
            <a:r>
              <a:rPr lang="en-US" sz="2400"/>
              <a:t>) </a:t>
            </a:r>
          </a:p>
          <a:p>
            <a:pPr lvl="1"/>
            <a:r>
              <a:rPr lang="en-US" sz="2000"/>
              <a:t>March </a:t>
            </a:r>
            <a:r>
              <a:rPr lang="en-US" sz="2000" dirty="0"/>
              <a:t>2023.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9" name="image1.jpeg" descr="Text, letter&#10;&#10;Description automatically generated">
            <a:extLst>
              <a:ext uri="{FF2B5EF4-FFF2-40B4-BE49-F238E27FC236}">
                <a16:creationId xmlns:a16="http://schemas.microsoft.com/office/drawing/2014/main" id="{E3C228C1-0AD6-B932-239A-C88EEACE6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4852" b="5217"/>
          <a:stretch/>
        </p:blipFill>
        <p:spPr>
          <a:xfrm>
            <a:off x="8595637" y="99908"/>
            <a:ext cx="3518714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7842</TotalTime>
  <Words>743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Office Theme</vt:lpstr>
      <vt:lpstr>PACIFIC PLANT PROTECTION ORGANISATION (PPPO) UPDATE ON IMPLEMENTED ACTIVITIES  </vt:lpstr>
      <vt:lpstr>OUTLINE</vt:lpstr>
      <vt:lpstr>PPPO Regional ePhyto Programme</vt:lpstr>
      <vt:lpstr>PPPO FAW TWG</vt:lpstr>
      <vt:lpstr>Sea Container and Cargo Cleanliness – PPPO Regional Workshop/ Meeting  August 30th 2022</vt:lpstr>
      <vt:lpstr>PPPO/IPPC Draft ISPM Regional Workshop and PPPO Executive Committee Meeting 22nd  – 26th August 2022</vt:lpstr>
      <vt:lpstr>Ongoing PPPO Talanoa Session</vt:lpstr>
      <vt:lpstr>Partnership and Collaborations</vt:lpstr>
      <vt:lpstr>Updates </vt:lpstr>
      <vt:lpstr>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PLANT PROTECTION ORGANISATION (PPPO)   Safe Provision Of Food And Other Aid To Prevent The Introduction of Plant Pests During an Emergency (2018-026)</dc:title>
  <dc:creator>Visoni Timote</dc:creator>
  <cp:lastModifiedBy>Nicora, Natalie (NSP)</cp:lastModifiedBy>
  <cp:revision>28</cp:revision>
  <dcterms:created xsi:type="dcterms:W3CDTF">2020-09-09T10:24:42Z</dcterms:created>
  <dcterms:modified xsi:type="dcterms:W3CDTF">2022-09-21T06:59:33Z</dcterms:modified>
</cp:coreProperties>
</file>