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461" r:id="rId5"/>
    <p:sldId id="462" r:id="rId6"/>
    <p:sldId id="431" r:id="rId7"/>
    <p:sldId id="439" r:id="rId8"/>
    <p:sldId id="440" r:id="rId9"/>
    <p:sldId id="259" r:id="rId10"/>
    <p:sldId id="266" r:id="rId11"/>
    <p:sldId id="256" r:id="rId12"/>
    <p:sldId id="1496" r:id="rId13"/>
    <p:sldId id="1497" r:id="rId14"/>
    <p:sldId id="1498" r:id="rId15"/>
    <p:sldId id="1499" r:id="rId16"/>
    <p:sldId id="463" r:id="rId17"/>
    <p:sldId id="464" r:id="rId18"/>
    <p:sldId id="1494" r:id="rId19"/>
    <p:sldId id="1495" r:id="rId20"/>
    <p:sldId id="466" r:id="rId21"/>
    <p:sldId id="433" r:id="rId22"/>
    <p:sldId id="1493" r:id="rId23"/>
    <p:sldId id="467" r:id="rId24"/>
    <p:sldId id="449" r:id="rId25"/>
    <p:sldId id="434" r:id="rId26"/>
    <p:sldId id="263" r:id="rId27"/>
  </p:sldIdLst>
  <p:sldSz cx="12192000" cy="6858000"/>
  <p:notesSz cx="7023100" cy="93091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64C41D-2153-474F-B3C3-BF4A51FE0013}" type="doc">
      <dgm:prSet loTypeId="urn:microsoft.com/office/officeart/2008/layout/AscendingPictureAccent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1620030-D8F6-4F9A-865F-C0A0DB848EA7}">
      <dgm:prSet phldrT="[Texto]" custT="1"/>
      <dgm:spPr/>
      <dgm:t>
        <a:bodyPr/>
        <a:lstStyle/>
        <a:p>
          <a:r>
            <a:rPr lang="es-ES" sz="2000" dirty="0"/>
            <a:t> 2022 </a:t>
          </a:r>
          <a:r>
            <a:rPr lang="es-ES" sz="2000" dirty="0" err="1"/>
            <a:t>began</a:t>
          </a:r>
          <a:r>
            <a:rPr lang="es-ES" sz="2000" dirty="0"/>
            <a:t> Exchange </a:t>
          </a:r>
          <a:r>
            <a:rPr lang="es-ES" sz="2000" dirty="0" err="1"/>
            <a:t>with</a:t>
          </a:r>
          <a:r>
            <a:rPr lang="es-ES" sz="2000" dirty="0"/>
            <a:t> Guatemala. </a:t>
          </a:r>
          <a:r>
            <a:rPr lang="es-ES" sz="2000" dirty="0" err="1"/>
            <a:t>Integration</a:t>
          </a:r>
          <a:r>
            <a:rPr lang="es-ES" sz="2000" dirty="0"/>
            <a:t> </a:t>
          </a:r>
          <a:r>
            <a:rPr lang="es-ES" sz="2000" dirty="0" err="1"/>
            <a:t>with</a:t>
          </a:r>
          <a:r>
            <a:rPr lang="es-ES" sz="2000" dirty="0"/>
            <a:t> Unión Europea, Costa Rica, Argentina,  in </a:t>
          </a:r>
          <a:r>
            <a:rPr lang="es-ES" sz="2000" dirty="0" err="1"/>
            <a:t>process</a:t>
          </a:r>
          <a:r>
            <a:rPr lang="es-ES" sz="2000" dirty="0"/>
            <a:t> </a:t>
          </a:r>
        </a:p>
      </dgm:t>
    </dgm:pt>
    <dgm:pt modelId="{D7D6B831-2469-4EAD-8BCE-B4711ABAFBC2}" type="parTrans" cxnId="{38C014B9-99D6-4E63-A35A-90A427B74484}">
      <dgm:prSet/>
      <dgm:spPr/>
      <dgm:t>
        <a:bodyPr/>
        <a:lstStyle/>
        <a:p>
          <a:endParaRPr lang="es-ES"/>
        </a:p>
      </dgm:t>
    </dgm:pt>
    <dgm:pt modelId="{3A454976-192D-4789-B279-CE0B06F2FE0B}" type="sibTrans" cxnId="{38C014B9-99D6-4E63-A35A-90A427B7448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es-ES"/>
        </a:p>
      </dgm:t>
    </dgm:pt>
    <dgm:pt modelId="{AC5C4B94-8351-4A0E-A83A-A74F56C90086}">
      <dgm:prSet phldrT="[Texto]" custT="1"/>
      <dgm:spPr/>
      <dgm:t>
        <a:bodyPr/>
        <a:lstStyle/>
        <a:p>
          <a:r>
            <a:rPr lang="es-ES" sz="2800" dirty="0"/>
            <a:t>2021 </a:t>
          </a:r>
          <a:r>
            <a:rPr lang="es-ES" sz="2800" dirty="0" err="1"/>
            <a:t>began</a:t>
          </a:r>
          <a:r>
            <a:rPr lang="es-ES" sz="2800" dirty="0"/>
            <a:t> </a:t>
          </a:r>
          <a:r>
            <a:rPr lang="es-ES" sz="2800" dirty="0" err="1"/>
            <a:t>official</a:t>
          </a:r>
          <a:r>
            <a:rPr lang="es-ES" sz="2800" dirty="0"/>
            <a:t> Exchange </a:t>
          </a:r>
          <a:r>
            <a:rPr lang="es-ES" sz="2800" dirty="0" err="1"/>
            <a:t>with</a:t>
          </a:r>
          <a:r>
            <a:rPr lang="es-ES" sz="2800" dirty="0"/>
            <a:t> USA, </a:t>
          </a:r>
          <a:r>
            <a:rPr lang="es-ES" sz="2800" dirty="0" err="1"/>
            <a:t>import</a:t>
          </a:r>
          <a:r>
            <a:rPr lang="es-ES" sz="2800" dirty="0"/>
            <a:t> and </a:t>
          </a:r>
          <a:r>
            <a:rPr lang="es-ES" sz="2800" dirty="0" err="1"/>
            <a:t>export</a:t>
          </a:r>
          <a:endParaRPr lang="es-ES" sz="2800" dirty="0"/>
        </a:p>
      </dgm:t>
    </dgm:pt>
    <dgm:pt modelId="{632B74AE-C5EE-499D-BD71-AC903018BB1A}" type="parTrans" cxnId="{94876E91-D767-4907-8E37-1D767709C2BD}">
      <dgm:prSet/>
      <dgm:spPr/>
      <dgm:t>
        <a:bodyPr/>
        <a:lstStyle/>
        <a:p>
          <a:endParaRPr lang="es-ES"/>
        </a:p>
      </dgm:t>
    </dgm:pt>
    <dgm:pt modelId="{70620C4A-C50E-4DB0-9B30-F7F45B56AB16}" type="sibTrans" cxnId="{94876E91-D767-4907-8E37-1D767709C2B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838C9894-CB51-4BD6-9B71-7CCDB0D1F80F}" type="pres">
      <dgm:prSet presAssocID="{BD64C41D-2153-474F-B3C3-BF4A51FE00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BC57E4-0209-4527-BA89-560D00DA340B}" type="pres">
      <dgm:prSet presAssocID="{BD64C41D-2153-474F-B3C3-BF4A51FE0013}" presName="dot1" presStyleLbl="alignNode1" presStyleIdx="0" presStyleCnt="10" custLinFactX="500000" custLinFactY="-166764" custLinFactNeighborX="545971" custLinFactNeighborY="-200000"/>
      <dgm:spPr/>
    </dgm:pt>
    <dgm:pt modelId="{D869D94F-E6AC-4716-9DDD-466B85A01ED4}" type="pres">
      <dgm:prSet presAssocID="{BD64C41D-2153-474F-B3C3-BF4A51FE0013}" presName="dot2" presStyleLbl="alignNode1" presStyleIdx="1" presStyleCnt="10" custLinFactX="500000" custLinFactY="-166764" custLinFactNeighborX="545971" custLinFactNeighborY="-200000"/>
      <dgm:spPr/>
    </dgm:pt>
    <dgm:pt modelId="{1FA4CC52-E675-48B7-952B-5C71C31D8569}" type="pres">
      <dgm:prSet presAssocID="{BD64C41D-2153-474F-B3C3-BF4A51FE0013}" presName="dot3" presStyleLbl="alignNode1" presStyleIdx="2" presStyleCnt="10" custLinFactX="500000" custLinFactY="-166764" custLinFactNeighborX="545971" custLinFactNeighborY="-200000"/>
      <dgm:spPr/>
    </dgm:pt>
    <dgm:pt modelId="{1C6D74F8-B6DF-4D88-B42D-AC00AA51E2EB}" type="pres">
      <dgm:prSet presAssocID="{BD64C41D-2153-474F-B3C3-BF4A51FE0013}" presName="dotArrow1" presStyleLbl="alignNode1" presStyleIdx="3" presStyleCnt="10"/>
      <dgm:spPr/>
    </dgm:pt>
    <dgm:pt modelId="{F68C9A9E-3AE1-47CA-A11B-69B4B4DA291F}" type="pres">
      <dgm:prSet presAssocID="{BD64C41D-2153-474F-B3C3-BF4A51FE0013}" presName="dotArrow2" presStyleLbl="alignNode1" presStyleIdx="4" presStyleCnt="10"/>
      <dgm:spPr/>
    </dgm:pt>
    <dgm:pt modelId="{79336D78-2140-4A6A-841C-95FFFC379B03}" type="pres">
      <dgm:prSet presAssocID="{BD64C41D-2153-474F-B3C3-BF4A51FE0013}" presName="dotArrow3" presStyleLbl="alignNode1" presStyleIdx="5" presStyleCnt="10"/>
      <dgm:spPr/>
    </dgm:pt>
    <dgm:pt modelId="{1EB63AAF-24A8-4E8E-8C13-2BA8C2DDCB43}" type="pres">
      <dgm:prSet presAssocID="{BD64C41D-2153-474F-B3C3-BF4A51FE0013}" presName="dotArrow4" presStyleLbl="alignNode1" presStyleIdx="6" presStyleCnt="10"/>
      <dgm:spPr/>
    </dgm:pt>
    <dgm:pt modelId="{62A09254-369F-495B-BB05-69CDAAF47E2E}" type="pres">
      <dgm:prSet presAssocID="{BD64C41D-2153-474F-B3C3-BF4A51FE0013}" presName="dotArrow5" presStyleLbl="alignNode1" presStyleIdx="7" presStyleCnt="10"/>
      <dgm:spPr/>
    </dgm:pt>
    <dgm:pt modelId="{C1B3DF41-CB16-4C16-85DC-EAF65E3C093E}" type="pres">
      <dgm:prSet presAssocID="{BD64C41D-2153-474F-B3C3-BF4A51FE0013}" presName="dotArrow6" presStyleLbl="alignNode1" presStyleIdx="8" presStyleCnt="10" custLinFactY="-200000" custLinFactNeighborX="11242" custLinFactNeighborY="-255185"/>
      <dgm:spPr/>
    </dgm:pt>
    <dgm:pt modelId="{EB59A26F-EB65-466B-A355-B0C49A32EC09}" type="pres">
      <dgm:prSet presAssocID="{BD64C41D-2153-474F-B3C3-BF4A51FE0013}" presName="dotArrow7" presStyleLbl="alignNode1" presStyleIdx="9" presStyleCnt="10"/>
      <dgm:spPr/>
    </dgm:pt>
    <dgm:pt modelId="{95EFEEF3-7F42-4C25-AEA0-6040F7729990}" type="pres">
      <dgm:prSet presAssocID="{AC5C4B94-8351-4A0E-A83A-A74F56C90086}" presName="parTx1" presStyleLbl="node1" presStyleIdx="0" presStyleCnt="2" custScaleX="130582" custScaleY="141137" custLinFactNeighborX="48496" custLinFactNeighborY="-63397"/>
      <dgm:spPr/>
      <dgm:t>
        <a:bodyPr/>
        <a:lstStyle/>
        <a:p>
          <a:endParaRPr lang="en-US"/>
        </a:p>
      </dgm:t>
    </dgm:pt>
    <dgm:pt modelId="{08176D66-4A1C-4342-A0A9-F1594D8D66E1}" type="pres">
      <dgm:prSet presAssocID="{70620C4A-C50E-4DB0-9B30-F7F45B56AB16}" presName="picture1" presStyleCnt="0"/>
      <dgm:spPr/>
    </dgm:pt>
    <dgm:pt modelId="{3F9A2EA8-3587-491E-95B9-225A2F315955}" type="pres">
      <dgm:prSet presAssocID="{70620C4A-C50E-4DB0-9B30-F7F45B56AB16}" presName="imageRepeatNode" presStyleLbl="fgImgPlace1" presStyleIdx="0" presStyleCnt="2" custScaleX="109922" custScaleY="97474" custLinFactNeighborX="69140" custLinFactNeighborY="-66620"/>
      <dgm:spPr/>
      <dgm:t>
        <a:bodyPr/>
        <a:lstStyle/>
        <a:p>
          <a:endParaRPr lang="en-US"/>
        </a:p>
      </dgm:t>
    </dgm:pt>
    <dgm:pt modelId="{06CE00A9-B3B0-4112-BDD0-19DD1502F402}" type="pres">
      <dgm:prSet presAssocID="{81620030-D8F6-4F9A-865F-C0A0DB848EA7}" presName="parTx2" presStyleLbl="node1" presStyleIdx="1" presStyleCnt="2" custScaleX="152183" custLinFactNeighborX="48496" custLinFactNeighborY="-63397"/>
      <dgm:spPr/>
      <dgm:t>
        <a:bodyPr/>
        <a:lstStyle/>
        <a:p>
          <a:endParaRPr lang="en-US"/>
        </a:p>
      </dgm:t>
    </dgm:pt>
    <dgm:pt modelId="{DACD5CA3-1C45-430F-8940-F1C31FD93C84}" type="pres">
      <dgm:prSet presAssocID="{3A454976-192D-4789-B279-CE0B06F2FE0B}" presName="picture2" presStyleCnt="0"/>
      <dgm:spPr/>
    </dgm:pt>
    <dgm:pt modelId="{CFECCF52-11AF-4CBF-A743-53B860404467}" type="pres">
      <dgm:prSet presAssocID="{3A454976-192D-4789-B279-CE0B06F2FE0B}" presName="imageRepeatNode" presStyleLbl="fgImgPlace1" presStyleIdx="1" presStyleCnt="2" custScaleX="117664" custScaleY="88725" custLinFactNeighborX="50654" custLinFactNeighborY="-63942"/>
      <dgm:spPr/>
      <dgm:t>
        <a:bodyPr/>
        <a:lstStyle/>
        <a:p>
          <a:endParaRPr lang="en-US"/>
        </a:p>
      </dgm:t>
    </dgm:pt>
  </dgm:ptLst>
  <dgm:cxnLst>
    <dgm:cxn modelId="{4CE4547B-FADE-42D4-81BD-5FFFDF5CCF25}" type="presOf" srcId="{BD64C41D-2153-474F-B3C3-BF4A51FE0013}" destId="{838C9894-CB51-4BD6-9B71-7CCDB0D1F80F}" srcOrd="0" destOrd="0" presId="urn:microsoft.com/office/officeart/2008/layout/AscendingPictureAccentProcess"/>
    <dgm:cxn modelId="{36C55E35-AED4-42AB-9A5E-268F58B1F025}" type="presOf" srcId="{81620030-D8F6-4F9A-865F-C0A0DB848EA7}" destId="{06CE00A9-B3B0-4112-BDD0-19DD1502F402}" srcOrd="0" destOrd="0" presId="urn:microsoft.com/office/officeart/2008/layout/AscendingPictureAccentProcess"/>
    <dgm:cxn modelId="{94876E91-D767-4907-8E37-1D767709C2BD}" srcId="{BD64C41D-2153-474F-B3C3-BF4A51FE0013}" destId="{AC5C4B94-8351-4A0E-A83A-A74F56C90086}" srcOrd="0" destOrd="0" parTransId="{632B74AE-C5EE-499D-BD71-AC903018BB1A}" sibTransId="{70620C4A-C50E-4DB0-9B30-F7F45B56AB16}"/>
    <dgm:cxn modelId="{E4134A3D-D001-4AA0-B449-6A4B3C7331F8}" type="presOf" srcId="{70620C4A-C50E-4DB0-9B30-F7F45B56AB16}" destId="{3F9A2EA8-3587-491E-95B9-225A2F315955}" srcOrd="0" destOrd="0" presId="urn:microsoft.com/office/officeart/2008/layout/AscendingPictureAccentProcess"/>
    <dgm:cxn modelId="{09039374-2D05-475F-9FCF-F04234F3EA99}" type="presOf" srcId="{AC5C4B94-8351-4A0E-A83A-A74F56C90086}" destId="{95EFEEF3-7F42-4C25-AEA0-6040F7729990}" srcOrd="0" destOrd="0" presId="urn:microsoft.com/office/officeart/2008/layout/AscendingPictureAccentProcess"/>
    <dgm:cxn modelId="{38C014B9-99D6-4E63-A35A-90A427B74484}" srcId="{BD64C41D-2153-474F-B3C3-BF4A51FE0013}" destId="{81620030-D8F6-4F9A-865F-C0A0DB848EA7}" srcOrd="1" destOrd="0" parTransId="{D7D6B831-2469-4EAD-8BCE-B4711ABAFBC2}" sibTransId="{3A454976-192D-4789-B279-CE0B06F2FE0B}"/>
    <dgm:cxn modelId="{329C5747-0A78-4A6F-A115-AB00CC146967}" type="presOf" srcId="{3A454976-192D-4789-B279-CE0B06F2FE0B}" destId="{CFECCF52-11AF-4CBF-A743-53B860404467}" srcOrd="0" destOrd="0" presId="urn:microsoft.com/office/officeart/2008/layout/AscendingPictureAccentProcess"/>
    <dgm:cxn modelId="{DB2ECB23-46BB-41D8-8333-48402722A779}" type="presParOf" srcId="{838C9894-CB51-4BD6-9B71-7CCDB0D1F80F}" destId="{1DBC57E4-0209-4527-BA89-560D00DA340B}" srcOrd="0" destOrd="0" presId="urn:microsoft.com/office/officeart/2008/layout/AscendingPictureAccentProcess"/>
    <dgm:cxn modelId="{B4D825F9-05AC-49F6-B468-AB05BA7F51E5}" type="presParOf" srcId="{838C9894-CB51-4BD6-9B71-7CCDB0D1F80F}" destId="{D869D94F-E6AC-4716-9DDD-466B85A01ED4}" srcOrd="1" destOrd="0" presId="urn:microsoft.com/office/officeart/2008/layout/AscendingPictureAccentProcess"/>
    <dgm:cxn modelId="{745C8CF3-89F6-4334-9D3A-6BB4D7DED6F5}" type="presParOf" srcId="{838C9894-CB51-4BD6-9B71-7CCDB0D1F80F}" destId="{1FA4CC52-E675-48B7-952B-5C71C31D8569}" srcOrd="2" destOrd="0" presId="urn:microsoft.com/office/officeart/2008/layout/AscendingPictureAccentProcess"/>
    <dgm:cxn modelId="{45008914-4A61-4437-8A81-E35F3BCAC689}" type="presParOf" srcId="{838C9894-CB51-4BD6-9B71-7CCDB0D1F80F}" destId="{1C6D74F8-B6DF-4D88-B42D-AC00AA51E2EB}" srcOrd="3" destOrd="0" presId="urn:microsoft.com/office/officeart/2008/layout/AscendingPictureAccentProcess"/>
    <dgm:cxn modelId="{926F701F-1959-4AA2-AE4A-22F2571FAA9E}" type="presParOf" srcId="{838C9894-CB51-4BD6-9B71-7CCDB0D1F80F}" destId="{F68C9A9E-3AE1-47CA-A11B-69B4B4DA291F}" srcOrd="4" destOrd="0" presId="urn:microsoft.com/office/officeart/2008/layout/AscendingPictureAccentProcess"/>
    <dgm:cxn modelId="{52F16F6A-7B38-481B-872D-5C50034FCB04}" type="presParOf" srcId="{838C9894-CB51-4BD6-9B71-7CCDB0D1F80F}" destId="{79336D78-2140-4A6A-841C-95FFFC379B03}" srcOrd="5" destOrd="0" presId="urn:microsoft.com/office/officeart/2008/layout/AscendingPictureAccentProcess"/>
    <dgm:cxn modelId="{1A6D4E8E-2E87-4DE9-8A82-C586E99C94A1}" type="presParOf" srcId="{838C9894-CB51-4BD6-9B71-7CCDB0D1F80F}" destId="{1EB63AAF-24A8-4E8E-8C13-2BA8C2DDCB43}" srcOrd="6" destOrd="0" presId="urn:microsoft.com/office/officeart/2008/layout/AscendingPictureAccentProcess"/>
    <dgm:cxn modelId="{D2E25E12-77B9-488C-AA78-6134BA0AEA17}" type="presParOf" srcId="{838C9894-CB51-4BD6-9B71-7CCDB0D1F80F}" destId="{62A09254-369F-495B-BB05-69CDAAF47E2E}" srcOrd="7" destOrd="0" presId="urn:microsoft.com/office/officeart/2008/layout/AscendingPictureAccentProcess"/>
    <dgm:cxn modelId="{B836F169-FF61-4FD9-AD37-EDB9B73AE6DD}" type="presParOf" srcId="{838C9894-CB51-4BD6-9B71-7CCDB0D1F80F}" destId="{C1B3DF41-CB16-4C16-85DC-EAF65E3C093E}" srcOrd="8" destOrd="0" presId="urn:microsoft.com/office/officeart/2008/layout/AscendingPictureAccentProcess"/>
    <dgm:cxn modelId="{79B3FFAB-4889-4EB1-939F-E92237AA70C7}" type="presParOf" srcId="{838C9894-CB51-4BD6-9B71-7CCDB0D1F80F}" destId="{EB59A26F-EB65-466B-A355-B0C49A32EC09}" srcOrd="9" destOrd="0" presId="urn:microsoft.com/office/officeart/2008/layout/AscendingPictureAccentProcess"/>
    <dgm:cxn modelId="{0E78C222-8109-4FDD-931F-71936F0714AF}" type="presParOf" srcId="{838C9894-CB51-4BD6-9B71-7CCDB0D1F80F}" destId="{95EFEEF3-7F42-4C25-AEA0-6040F7729990}" srcOrd="10" destOrd="0" presId="urn:microsoft.com/office/officeart/2008/layout/AscendingPictureAccentProcess"/>
    <dgm:cxn modelId="{AE5CC183-3193-4472-91CC-32EADE7C16A4}" type="presParOf" srcId="{838C9894-CB51-4BD6-9B71-7CCDB0D1F80F}" destId="{08176D66-4A1C-4342-A0A9-F1594D8D66E1}" srcOrd="11" destOrd="0" presId="urn:microsoft.com/office/officeart/2008/layout/AscendingPictureAccentProcess"/>
    <dgm:cxn modelId="{33C8F925-D500-4A67-A801-BF6D9B63B3F0}" type="presParOf" srcId="{08176D66-4A1C-4342-A0A9-F1594D8D66E1}" destId="{3F9A2EA8-3587-491E-95B9-225A2F315955}" srcOrd="0" destOrd="0" presId="urn:microsoft.com/office/officeart/2008/layout/AscendingPictureAccentProcess"/>
    <dgm:cxn modelId="{E422CE6C-A3E8-4854-A93C-215AB8C4DC65}" type="presParOf" srcId="{838C9894-CB51-4BD6-9B71-7CCDB0D1F80F}" destId="{06CE00A9-B3B0-4112-BDD0-19DD1502F402}" srcOrd="12" destOrd="0" presId="urn:microsoft.com/office/officeart/2008/layout/AscendingPictureAccentProcess"/>
    <dgm:cxn modelId="{CAC2AECB-7800-4DA4-9DA3-92AF59F34655}" type="presParOf" srcId="{838C9894-CB51-4BD6-9B71-7CCDB0D1F80F}" destId="{DACD5CA3-1C45-430F-8940-F1C31FD93C84}" srcOrd="13" destOrd="0" presId="urn:microsoft.com/office/officeart/2008/layout/AscendingPictureAccentProcess"/>
    <dgm:cxn modelId="{4CA40C84-6737-48F8-BFF2-77AB6315FC7C}" type="presParOf" srcId="{DACD5CA3-1C45-430F-8940-F1C31FD93C84}" destId="{CFECCF52-11AF-4CBF-A743-53B86040446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57E4-0209-4527-BA89-560D00DA340B}">
      <dsp:nvSpPr>
        <dsp:cNvPr id="0" name=""/>
        <dsp:cNvSpPr/>
      </dsp:nvSpPr>
      <dsp:spPr>
        <a:xfrm>
          <a:off x="6346800" y="3045267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69D94F-E6AC-4716-9DDD-466B85A01ED4}">
      <dsp:nvSpPr>
        <dsp:cNvPr id="0" name=""/>
        <dsp:cNvSpPr/>
      </dsp:nvSpPr>
      <dsp:spPr>
        <a:xfrm>
          <a:off x="6205604" y="3271541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750949"/>
                <a:satOff val="-1935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0949"/>
                <a:satOff val="-1935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0949"/>
                <a:satOff val="-1935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50949"/>
              <a:satOff val="-1935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A4CC52-E675-48B7-952B-5C71C31D8569}">
      <dsp:nvSpPr>
        <dsp:cNvPr id="0" name=""/>
        <dsp:cNvSpPr/>
      </dsp:nvSpPr>
      <dsp:spPr>
        <a:xfrm>
          <a:off x="6037329" y="3467445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1501898"/>
                <a:satOff val="-3871"/>
                <a:lumOff val="-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01898"/>
                <a:satOff val="-3871"/>
                <a:lumOff val="-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01898"/>
                <a:satOff val="-3871"/>
                <a:lumOff val="-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501898"/>
              <a:satOff val="-3871"/>
              <a:lumOff val="-26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6D74F8-B6DF-4D88-B42D-AC00AA51E2EB}">
      <dsp:nvSpPr>
        <dsp:cNvPr id="0" name=""/>
        <dsp:cNvSpPr/>
      </dsp:nvSpPr>
      <dsp:spPr>
        <a:xfrm>
          <a:off x="4552560" y="1359144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8C9A9E-3AE1-47CA-A11B-69B4B4DA291F}">
      <dsp:nvSpPr>
        <dsp:cNvPr id="0" name=""/>
        <dsp:cNvSpPr/>
      </dsp:nvSpPr>
      <dsp:spPr>
        <a:xfrm>
          <a:off x="4767900" y="1230823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3003797"/>
                <a:satOff val="-7742"/>
                <a:lumOff val="-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03797"/>
                <a:satOff val="-7742"/>
                <a:lumOff val="-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03797"/>
                <a:satOff val="-7742"/>
                <a:lumOff val="-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003797"/>
              <a:satOff val="-7742"/>
              <a:lumOff val="-522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336D78-2140-4A6A-841C-95FFFC379B03}">
      <dsp:nvSpPr>
        <dsp:cNvPr id="0" name=""/>
        <dsp:cNvSpPr/>
      </dsp:nvSpPr>
      <dsp:spPr>
        <a:xfrm>
          <a:off x="4982596" y="1102501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3754746"/>
                <a:satOff val="-9677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54746"/>
                <a:satOff val="-9677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54746"/>
                <a:satOff val="-9677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754746"/>
              <a:satOff val="-9677"/>
              <a:lumOff val="-653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63AAF-24A8-4E8E-8C13-2BA8C2DDCB43}">
      <dsp:nvSpPr>
        <dsp:cNvPr id="0" name=""/>
        <dsp:cNvSpPr/>
      </dsp:nvSpPr>
      <dsp:spPr>
        <a:xfrm>
          <a:off x="5197291" y="1230823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09254-369F-495B-BB05-69CDAAF47E2E}">
      <dsp:nvSpPr>
        <dsp:cNvPr id="0" name=""/>
        <dsp:cNvSpPr/>
      </dsp:nvSpPr>
      <dsp:spPr>
        <a:xfrm>
          <a:off x="5412631" y="1359144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5256644"/>
                <a:satOff val="-13548"/>
                <a:lumOff val="-9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6644"/>
                <a:satOff val="-13548"/>
                <a:lumOff val="-9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6644"/>
                <a:satOff val="-13548"/>
                <a:lumOff val="-9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256644"/>
              <a:satOff val="-13548"/>
              <a:lumOff val="-91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3DF41-CB16-4C16-85DC-EAF65E3C093E}">
      <dsp:nvSpPr>
        <dsp:cNvPr id="0" name=""/>
        <dsp:cNvSpPr/>
      </dsp:nvSpPr>
      <dsp:spPr>
        <a:xfrm>
          <a:off x="5000716" y="639580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6007594"/>
                <a:satOff val="-15484"/>
                <a:lumOff val="-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07594"/>
                <a:satOff val="-15484"/>
                <a:lumOff val="-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07594"/>
                <a:satOff val="-15484"/>
                <a:lumOff val="-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007594"/>
              <a:satOff val="-15484"/>
              <a:lumOff val="-104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59A26F-EB65-466B-A355-B0C49A32EC09}">
      <dsp:nvSpPr>
        <dsp:cNvPr id="0" name=""/>
        <dsp:cNvSpPr/>
      </dsp:nvSpPr>
      <dsp:spPr>
        <a:xfrm>
          <a:off x="4982596" y="1644019"/>
          <a:ext cx="161182" cy="161182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FEEF3-7F42-4C25-AEA0-6040F7729990}">
      <dsp:nvSpPr>
        <dsp:cNvPr id="0" name=""/>
        <dsp:cNvSpPr/>
      </dsp:nvSpPr>
      <dsp:spPr>
        <a:xfrm>
          <a:off x="4825548" y="3864397"/>
          <a:ext cx="4539539" cy="13160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583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2021 </a:t>
          </a:r>
          <a:r>
            <a:rPr lang="es-ES" sz="2800" kern="1200" dirty="0" err="1"/>
            <a:t>began</a:t>
          </a:r>
          <a:r>
            <a:rPr lang="es-ES" sz="2800" kern="1200" dirty="0"/>
            <a:t> </a:t>
          </a:r>
          <a:r>
            <a:rPr lang="es-ES" sz="2800" kern="1200" dirty="0" err="1"/>
            <a:t>official</a:t>
          </a:r>
          <a:r>
            <a:rPr lang="es-ES" sz="2800" kern="1200" dirty="0"/>
            <a:t> Exchange </a:t>
          </a:r>
          <a:r>
            <a:rPr lang="es-ES" sz="2800" kern="1200" dirty="0" err="1"/>
            <a:t>with</a:t>
          </a:r>
          <a:r>
            <a:rPr lang="es-ES" sz="2800" kern="1200" dirty="0"/>
            <a:t> USA, </a:t>
          </a:r>
          <a:r>
            <a:rPr lang="es-ES" sz="2800" kern="1200" dirty="0" err="1"/>
            <a:t>import</a:t>
          </a:r>
          <a:r>
            <a:rPr lang="es-ES" sz="2800" kern="1200" dirty="0"/>
            <a:t> and </a:t>
          </a:r>
          <a:r>
            <a:rPr lang="es-ES" sz="2800" kern="1200" dirty="0" err="1"/>
            <a:t>export</a:t>
          </a:r>
          <a:endParaRPr lang="es-ES" sz="2800" kern="1200" dirty="0"/>
        </a:p>
      </dsp:txBody>
      <dsp:txXfrm>
        <a:off x="4889793" y="3928642"/>
        <a:ext cx="4411049" cy="1187571"/>
      </dsp:txXfrm>
    </dsp:sp>
    <dsp:sp modelId="{3F9A2EA8-3587-491E-95B9-225A2F315955}">
      <dsp:nvSpPr>
        <dsp:cNvPr id="0" name=""/>
        <dsp:cNvSpPr/>
      </dsp:nvSpPr>
      <dsp:spPr>
        <a:xfrm>
          <a:off x="3741795" y="2680328"/>
          <a:ext cx="1771753" cy="15710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CE00A9-B3B0-4112-BDD0-19DD1502F402}">
      <dsp:nvSpPr>
        <dsp:cNvPr id="0" name=""/>
        <dsp:cNvSpPr/>
      </dsp:nvSpPr>
      <dsp:spPr>
        <a:xfrm>
          <a:off x="5919423" y="2232313"/>
          <a:ext cx="5290474" cy="932471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5836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 2022 </a:t>
          </a:r>
          <a:r>
            <a:rPr lang="es-ES" sz="2000" kern="1200" dirty="0" err="1"/>
            <a:t>began</a:t>
          </a:r>
          <a:r>
            <a:rPr lang="es-ES" sz="2000" kern="1200" dirty="0"/>
            <a:t> Exchange </a:t>
          </a:r>
          <a:r>
            <a:rPr lang="es-ES" sz="2000" kern="1200" dirty="0" err="1"/>
            <a:t>with</a:t>
          </a:r>
          <a:r>
            <a:rPr lang="es-ES" sz="2000" kern="1200" dirty="0"/>
            <a:t> Guatemala. </a:t>
          </a:r>
          <a:r>
            <a:rPr lang="es-ES" sz="2000" kern="1200" dirty="0" err="1"/>
            <a:t>Integration</a:t>
          </a:r>
          <a:r>
            <a:rPr lang="es-ES" sz="2000" kern="1200" dirty="0"/>
            <a:t> </a:t>
          </a:r>
          <a:r>
            <a:rPr lang="es-ES" sz="2000" kern="1200" dirty="0" err="1"/>
            <a:t>with</a:t>
          </a:r>
          <a:r>
            <a:rPr lang="es-ES" sz="2000" kern="1200" dirty="0"/>
            <a:t> Unión Europea, Costa Rica, Argentina,  in </a:t>
          </a:r>
          <a:r>
            <a:rPr lang="es-ES" sz="2000" kern="1200" dirty="0" err="1"/>
            <a:t>process</a:t>
          </a:r>
          <a:r>
            <a:rPr lang="es-ES" sz="2000" kern="1200" dirty="0"/>
            <a:t> </a:t>
          </a:r>
        </a:p>
      </dsp:txBody>
      <dsp:txXfrm>
        <a:off x="5964942" y="2277832"/>
        <a:ext cx="5199436" cy="841433"/>
      </dsp:txXfrm>
    </dsp:sp>
    <dsp:sp modelId="{CFECCF52-11AF-4CBF-A743-53B860404467}">
      <dsp:nvSpPr>
        <dsp:cNvPr id="0" name=""/>
        <dsp:cNvSpPr/>
      </dsp:nvSpPr>
      <dsp:spPr>
        <a:xfrm>
          <a:off x="4850781" y="970115"/>
          <a:ext cx="1896540" cy="142999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9F2E2F0-A7A9-4A05-9137-4A4FA3A2316E}" type="datetimeFigureOut">
              <a:rPr lang="es-SV" smtClean="0"/>
              <a:t>20/9/2022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EAC637E-0BBA-4B84-8E30-B500754494C2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138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C637E-0BBA-4B84-8E30-B500754494C2}" type="slidenum">
              <a:rPr lang="es-SV" smtClean="0"/>
              <a:t>1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68317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D1361-C267-4B96-9749-F2BFD2348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5A338E-A4A1-4EC0-BCDD-A5FB4BBC2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6754D-A3B5-4107-8A91-A3973B9A4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772B-3C13-49E0-B1E2-C5AB972572F2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52E01D-C2DF-491E-8B32-B9993F18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B1B754-B254-42F6-B477-8185B664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6459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06FE6-7C23-45F8-B9A8-F7516F57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2C782D-7CBE-47F1-904D-D0E335D5D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FBDA0-3C7F-4818-A1AC-F73B9693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EC416-AB7E-468C-A894-92383FD876B2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3FEEB3-5DDA-4EF6-85FB-D8FB0FF9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5F5AA-A09E-42F4-88CF-3B0B3A1C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7927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920D0C-AAF3-4619-A911-32A5B0594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8E02B7-DA48-44B8-989C-C1BA49AE8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2F3AF4-1480-477B-B7B2-63D4CC25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E32A-F128-4AF1-B4F6-814CD3C136E4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B25787-0F58-42BA-BD0C-6EC14050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4109B3-F688-4152-A646-367F4BED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65494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20" name="Rectángulo 19"/>
          <p:cNvSpPr/>
          <p:nvPr userDrawn="1"/>
        </p:nvSpPr>
        <p:spPr>
          <a:xfrm>
            <a:off x="0" y="6656400"/>
            <a:ext cx="12192000" cy="201600"/>
          </a:xfrm>
          <a:prstGeom prst="rect">
            <a:avLst/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 hasCustomPrompt="1"/>
          </p:nvPr>
        </p:nvSpPr>
        <p:spPr>
          <a:xfrm>
            <a:off x="421641" y="2385848"/>
            <a:ext cx="6399574" cy="367840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     "/>
              </a:defRPr>
            </a:lvl1pPr>
          </a:lstStyle>
          <a:p>
            <a:pPr lvl="0"/>
            <a:r>
              <a:rPr lang="es-MX" dirty="0">
                <a:cs typeface="Arial" panose="020B0604020202020204" pitchFamily="34" charset="0"/>
              </a:rPr>
              <a:t>Texto general, letra </a:t>
            </a:r>
            <a:r>
              <a:rPr lang="es-MX" dirty="0" err="1">
                <a:cs typeface="Arial" panose="020B0604020202020204" pitchFamily="34" charset="0"/>
              </a:rPr>
              <a:t>arial</a:t>
            </a:r>
            <a:r>
              <a:rPr lang="es-MX" dirty="0">
                <a:cs typeface="Arial" panose="020B0604020202020204" pitchFamily="34" charset="0"/>
              </a:rPr>
              <a:t> a 16 </a:t>
            </a:r>
            <a:r>
              <a:rPr lang="es-MX" dirty="0" err="1">
                <a:cs typeface="Arial" panose="020B0604020202020204" pitchFamily="34" charset="0"/>
              </a:rPr>
              <a:t>pts</a:t>
            </a:r>
            <a:r>
              <a:rPr lang="es-MX" dirty="0">
                <a:cs typeface="Arial" panose="020B0604020202020204" pitchFamily="34" charset="0"/>
              </a:rPr>
              <a:t> o 18 pts. </a:t>
            </a:r>
            <a:r>
              <a:rPr lang="es-MX" b="1" dirty="0">
                <a:cs typeface="Arial" panose="020B0604020202020204" pitchFamily="34" charset="0"/>
              </a:rPr>
              <a:t>Alineado a la izquierda</a:t>
            </a:r>
            <a:r>
              <a:rPr lang="es-MX" dirty="0">
                <a:cs typeface="Arial" panose="020B0604020202020204" pitchFamily="34" charset="0"/>
              </a:rPr>
              <a:t>.</a:t>
            </a:r>
            <a:endParaRPr lang="es-MX" dirty="0"/>
          </a:p>
        </p:txBody>
      </p:sp>
      <p:sp>
        <p:nvSpPr>
          <p:cNvPr id="26" name="Marcador de posición de imagen 25"/>
          <p:cNvSpPr>
            <a:spLocks noGrp="1"/>
          </p:cNvSpPr>
          <p:nvPr>
            <p:ph type="pic" sz="quarter" idx="15" hasCustomPrompt="1"/>
          </p:nvPr>
        </p:nvSpPr>
        <p:spPr>
          <a:xfrm>
            <a:off x="6999288" y="2386013"/>
            <a:ext cx="4467225" cy="3678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s-MX" dirty="0"/>
              <a:t>Espacio para imagen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6" hasCustomPrompt="1"/>
          </p:nvPr>
        </p:nvSpPr>
        <p:spPr>
          <a:xfrm>
            <a:off x="422273" y="1661182"/>
            <a:ext cx="11044240" cy="581785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691C32"/>
                </a:solidFill>
                <a:latin typeface="Arial "/>
              </a:defRPr>
            </a:lvl1pPr>
          </a:lstStyle>
          <a:p>
            <a:pPr lvl="0"/>
            <a:r>
              <a:rPr lang="es-ES" dirty="0"/>
              <a:t>SUBTÍTULOS, LETRA ARIAL BOLD, 20 PTS, EN MAYÚSCULAS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489812"/>
            <a:ext cx="9213427" cy="10441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lang="es-MX" sz="3000" b="1" i="0" kern="1200" dirty="0">
                <a:solidFill>
                  <a:srgbClr val="691C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ARIAL BOLD, 30 PTS, MAYÚSCULAS, ALINEADO A LA IZQUIERDA Y MÁXIMO 2 RENGLONES</a:t>
            </a:r>
            <a:endParaRPr lang="es-MX" dirty="0"/>
          </a:p>
        </p:txBody>
      </p:sp>
      <p:sp>
        <p:nvSpPr>
          <p:cNvPr id="23" name="Rectángulo 22"/>
          <p:cNvSpPr/>
          <p:nvPr userDrawn="1"/>
        </p:nvSpPr>
        <p:spPr>
          <a:xfrm>
            <a:off x="0" y="0"/>
            <a:ext cx="204395" cy="1590479"/>
          </a:xfrm>
          <a:prstGeom prst="rect">
            <a:avLst/>
          </a:prstGeom>
          <a:solidFill>
            <a:srgbClr val="69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691C32"/>
              </a:solidFill>
            </a:endParaRPr>
          </a:p>
        </p:txBody>
      </p:sp>
      <p:sp>
        <p:nvSpPr>
          <p:cNvPr id="2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15796" y="6568020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/>
              <a:t>‹#›</a:t>
            </a:fld>
            <a:endParaRPr lang="es-MX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49544803-F3A9-534E-A98C-7144DE2BE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7612" y="245660"/>
            <a:ext cx="2722889" cy="6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9A358-08E1-4097-B75B-3DCC9227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77F25A-DEC3-44DF-9EC4-82707FE0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E3F2D9-233E-4CC2-A3E7-C689DFB3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578A-807E-4315-BE7A-403D5B3CC06F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136ACB-225D-40AF-AB13-324E8577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905896-AAB0-434B-B023-8DD4AC14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9197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7EED4-5546-4D0C-8BEF-C00B2F2E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24170E-FA26-4F29-AA3F-C1B27659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E1A6D6-7649-4035-B246-510CF811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CAB4-1C9A-4509-A823-C53AAD3DC389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4D327B-F27E-4607-A584-E0E34004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DB9C36-9487-489D-859C-BA9DA053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691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262C9-E3E8-40A9-9F8A-C0CD630A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046EA-AEE9-400E-9070-AB2F66037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F6934B-3B08-4B29-9AFA-7A96D9406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C31757-F804-4213-96D0-50C2C2C9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2409-16F8-419E-B51F-F479AE843E37}" type="datetime1">
              <a:rPr lang="es-SV" smtClean="0"/>
              <a:t>20/9/2022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08969A-42A8-40DA-BB4A-55AC66E3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455CDE-AACF-4BAA-BA16-3DF74546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0783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C65BF-FB75-4627-9A6B-345CBDF9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667BD9-F509-4B6E-84C8-76A4B207F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A2581A-6B4E-4F07-8BA3-7930EA1D0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8E72AF-C310-42AC-BF30-AE3CEBD2F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129E1-DD7A-41AF-A3EF-4A8DC715C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5E2AEA-E02A-462D-843B-41A36233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CE32-3273-4EAD-869D-A2A623504758}" type="datetime1">
              <a:rPr lang="es-SV" smtClean="0"/>
              <a:t>20/9/2022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DFEF6B-BD32-42E5-AEB7-C3F565F8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0B4006-51E4-4D2E-8BA3-D9BFEE47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07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6DE17-B158-4C87-859F-3D1D1F2B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EA725BD-B191-42A2-A786-77FB62C9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1081-EB30-4121-822C-DDC761AB09E4}" type="datetime1">
              <a:rPr lang="es-SV" smtClean="0"/>
              <a:t>20/9/2022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DA284A-AD9B-4489-A286-7335D006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5E9F2F-42C6-47C1-9C83-20D77B4E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0973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0CF161-F1B2-41FB-8F59-CDB54008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F441-769F-4DD0-901F-96FCCAAF4388}" type="datetime1">
              <a:rPr lang="es-SV" smtClean="0"/>
              <a:t>20/9/2022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392A93-5653-46E5-B2D0-97781745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5DEB49-4A3E-47BD-BC43-5B24AE3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8795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05C09-8342-421D-8FB3-9F499A2F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7FFBA2-1B01-4300-BF46-615B89059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B161FC-5D31-4624-B732-BA37358ED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8787AB-2190-42A5-B874-7523AFF8F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396E-A38B-42E1-85B2-464F3F300640}" type="datetime1">
              <a:rPr lang="es-SV" smtClean="0"/>
              <a:t>20/9/2022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C305C2-2DCE-4828-BA77-156CBCD2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CE3406-E7A8-4314-AA41-E662F095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7508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3784E-F637-4A8C-BF4C-95E1164B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2C5887-2FA7-485B-A4D9-C9D0D87FF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449AC3-5F62-4692-8668-EF9AEE09D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E06A24-BE12-408E-A126-80DEEBBF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8DA1-63A1-4690-83AF-9B7F672FF1C9}" type="datetime1">
              <a:rPr lang="es-SV" smtClean="0"/>
              <a:t>20/9/2022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0ACECF-8A2B-4C7D-BECF-9C31C3E7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656800-64C5-4AE0-AEA1-59C0DBF8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4804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22A1EA-441A-4544-8EA0-9CE87FC0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EFFE77-3740-4081-8E59-A45E53150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B41B53-B007-41F6-A241-F3F65F4D0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CE40-16C0-44E6-BC48-C249E067AE76}" type="datetime1">
              <a:rPr lang="es-SV" smtClean="0"/>
              <a:t>20/9/2022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0C9380-F46B-45A0-8F4C-9BBC0F574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BD7604-4314-43B0-AFE0-5CEE2A819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FF16D-91CC-4CA5-9109-BF02DDE69A9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1858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063EFBA7-F91B-1D4C-A3A4-064DE4DDE6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612F463-CAEC-BD47-9CD0-0399D003C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454" y="3310953"/>
            <a:ext cx="6466786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s-ES_tradnl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34TH TECHNICAL CONSULTATION AMONG RPPOS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altLang="es-ES_tradnl" sz="3400" b="1" dirty="0">
              <a:solidFill>
                <a:schemeClr val="accent4">
                  <a:lumMod val="20000"/>
                  <a:lumOff val="80000"/>
                </a:schemeClr>
              </a:solidFill>
              <a:ea typeface="Calibri" charset="0"/>
              <a:cs typeface="Calibri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_tradnl" sz="38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" charset="0"/>
                <a:cs typeface="Calibri"/>
              </a:rPr>
              <a:t>OIRSA Regional </a:t>
            </a:r>
            <a:r>
              <a:rPr lang="es-ES" altLang="es-ES_tradnl" sz="3800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charset="0"/>
                <a:cs typeface="Calibri"/>
              </a:rPr>
              <a:t>Challenges</a:t>
            </a:r>
            <a:endParaRPr lang="es-ES" altLang="es-ES_tradnl" sz="3400" b="1" dirty="0">
              <a:solidFill>
                <a:schemeClr val="accent4">
                  <a:lumMod val="20000"/>
                  <a:lumOff val="80000"/>
                </a:schemeClr>
              </a:solidFill>
              <a:latin typeface="Calibri" charset="0"/>
              <a:ea typeface="Calibri" charset="0"/>
              <a:cs typeface="Calibri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EC62C97-62EF-AD46-A65B-8B0E839F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308" y="6281877"/>
            <a:ext cx="51434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sz="1400" b="1" dirty="0" err="1">
                <a:solidFill>
                  <a:schemeClr val="bg1"/>
                </a:solidFill>
                <a:ea typeface="Calibri" charset="0"/>
                <a:cs typeface="Calibri"/>
              </a:rPr>
              <a:t>September</a:t>
            </a:r>
            <a:r>
              <a:rPr lang="es-ES_tradnl" altLang="es-ES_tradnl" sz="1400" b="1" dirty="0">
                <a:solidFill>
                  <a:schemeClr val="bg1"/>
                </a:solidFill>
                <a:ea typeface="Calibri" charset="0"/>
                <a:cs typeface="Calibri"/>
              </a:rPr>
              <a:t> 21, London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F1A7097-16E5-9B47-B2FC-620BF95A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9" t="2222" r="16467" b="2222"/>
          <a:stretch/>
        </p:blipFill>
        <p:spPr>
          <a:xfrm>
            <a:off x="8174865" y="533911"/>
            <a:ext cx="1321965" cy="1345432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57DE9B6B-317B-4340-9D56-C1624B765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531" y="1910120"/>
            <a:ext cx="48266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charset="0"/>
                <a:cs typeface="Calibri" charset="0"/>
              </a:rPr>
              <a:t>ORGANISMO INTERNACIONAL REGIONAL DE SANIDAD AGROPECUARIA</a:t>
            </a:r>
            <a:endParaRPr lang="es-ES_tradnl" altLang="es-ES_tradnl" dirty="0">
              <a:solidFill>
                <a:schemeClr val="bg1"/>
              </a:solidFill>
              <a:latin typeface="Century Gothic" panose="020B0502020202020204" pitchFamily="34" charset="0"/>
              <a:ea typeface="Calibri" charset="0"/>
              <a:cs typeface="Calibri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9E7CDD-5205-4F5B-AA90-E87F867A1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336504" y="1252572"/>
            <a:ext cx="5265950" cy="43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6348AB-84ED-72FF-95FE-3AE128A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14"/>
            <a:ext cx="10515600" cy="775711"/>
          </a:xfrm>
        </p:spPr>
        <p:txBody>
          <a:bodyPr/>
          <a:lstStyle/>
          <a:p>
            <a:pPr algn="ctr"/>
            <a:r>
              <a:rPr lang="en-US" dirty="0" err="1"/>
              <a:t>Ephyto</a:t>
            </a:r>
            <a:r>
              <a:rPr lang="en-US" dirty="0"/>
              <a:t> situation Costa Rica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B37B6-AF73-2F3D-DB54-E491646DB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5262" y="2461066"/>
            <a:ext cx="6634163" cy="2757488"/>
          </a:xfrm>
        </p:spPr>
        <p:txBody>
          <a:bodyPr>
            <a:normAutofit/>
          </a:bodyPr>
          <a:lstStyle/>
          <a:p>
            <a:r>
              <a:rPr lang="en-US" dirty="0"/>
              <a:t>2020: began pilot plan with USA</a:t>
            </a:r>
          </a:p>
          <a:p>
            <a:endParaRPr lang="en-US" dirty="0"/>
          </a:p>
          <a:p>
            <a:r>
              <a:rPr lang="en-US" dirty="0"/>
              <a:t>Currently exchanging with: USA, Europe, Argentina, Martinica, Islas Guadalupe, Panamá, Guatemala.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2890F3-8CAB-4130-95E6-3F79BC0EB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21" y="3559501"/>
            <a:ext cx="4369441" cy="26868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DBFDB5-DCC9-428E-B2C2-68FD4C0A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57" y="1427135"/>
            <a:ext cx="5230368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1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6348AB-84ED-72FF-95FE-3AE128A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14"/>
            <a:ext cx="10515600" cy="775711"/>
          </a:xfrm>
        </p:spPr>
        <p:txBody>
          <a:bodyPr/>
          <a:lstStyle/>
          <a:p>
            <a:pPr algn="ctr"/>
            <a:r>
              <a:rPr lang="en-US" dirty="0" err="1"/>
              <a:t>Ephyto</a:t>
            </a:r>
            <a:r>
              <a:rPr lang="en-US" dirty="0"/>
              <a:t> situation Panamá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74F29E2-5E40-4976-93A9-1CBD9DA72414}"/>
              </a:ext>
            </a:extLst>
          </p:cNvPr>
          <p:cNvSpPr/>
          <p:nvPr/>
        </p:nvSpPr>
        <p:spPr>
          <a:xfrm>
            <a:off x="0" y="2475011"/>
            <a:ext cx="75860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2021, </a:t>
            </a:r>
            <a:r>
              <a:rPr lang="es-ES" sz="2000" dirty="0" err="1"/>
              <a:t>began</a:t>
            </a:r>
            <a:r>
              <a:rPr lang="es-ES" sz="2000" dirty="0"/>
              <a:t> Exchange </a:t>
            </a:r>
            <a:r>
              <a:rPr lang="es-ES" sz="2000" dirty="0" err="1"/>
              <a:t>with</a:t>
            </a:r>
            <a:r>
              <a:rPr lang="es-ES" sz="2000" dirty="0"/>
              <a:t>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Currently</a:t>
            </a:r>
            <a:r>
              <a:rPr lang="es-ES" sz="2000" dirty="0"/>
              <a:t> </a:t>
            </a:r>
            <a:r>
              <a:rPr lang="es-ES" sz="2000" dirty="0" err="1"/>
              <a:t>electronic</a:t>
            </a:r>
            <a:r>
              <a:rPr lang="es-ES" sz="2000" dirty="0"/>
              <a:t> </a:t>
            </a:r>
            <a:r>
              <a:rPr lang="es-ES" sz="2000" dirty="0" err="1"/>
              <a:t>exchange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 </a:t>
            </a:r>
            <a:r>
              <a:rPr lang="es-ES" sz="2000" dirty="0" err="1"/>
              <a:t>two</a:t>
            </a:r>
            <a:r>
              <a:rPr lang="es-ES" sz="2000" dirty="0"/>
              <a:t> </a:t>
            </a:r>
            <a:r>
              <a:rPr lang="es-ES" sz="2000" dirty="0" err="1"/>
              <a:t>ways</a:t>
            </a:r>
            <a:r>
              <a:rPr lang="es-ES" sz="2000" dirty="0"/>
              <a:t> (</a:t>
            </a:r>
            <a:r>
              <a:rPr lang="es-ES" sz="2000" dirty="0" err="1"/>
              <a:t>export-import</a:t>
            </a:r>
            <a:r>
              <a:rPr lang="es-ES" sz="2000" dirty="0"/>
              <a:t>) </a:t>
            </a:r>
            <a:r>
              <a:rPr lang="es-ES" sz="2000" dirty="0" err="1"/>
              <a:t>with</a:t>
            </a:r>
            <a:r>
              <a:rPr lang="es-ES" sz="2000" dirty="0"/>
              <a:t> USA, Chile, Costa Rica y Guatemala.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pic>
        <p:nvPicPr>
          <p:cNvPr id="10" name="Imagen 9" descr="https://mida.gob.pa/wp-content/uploads/2021/09/foto33.jpg">
            <a:extLst>
              <a:ext uri="{FF2B5EF4-FFF2-40B4-BE49-F238E27FC236}">
                <a16:creationId xmlns:a16="http://schemas.microsoft.com/office/drawing/2014/main" id="{0D3E61C1-6D5C-4DA6-BE87-78DD0C9A8E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9" y="1446934"/>
            <a:ext cx="4919002" cy="3939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45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6348AB-84ED-72FF-95FE-3AE128A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14"/>
            <a:ext cx="10515600" cy="775711"/>
          </a:xfrm>
        </p:spPr>
        <p:txBody>
          <a:bodyPr/>
          <a:lstStyle/>
          <a:p>
            <a:pPr algn="ctr"/>
            <a:r>
              <a:rPr lang="en-US" dirty="0" err="1"/>
              <a:t>Ephyto</a:t>
            </a:r>
            <a:r>
              <a:rPr lang="en-US" dirty="0"/>
              <a:t> situation Dominican Republic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74F29E2-5E40-4976-93A9-1CBD9DA72414}"/>
              </a:ext>
            </a:extLst>
          </p:cNvPr>
          <p:cNvSpPr/>
          <p:nvPr/>
        </p:nvSpPr>
        <p:spPr>
          <a:xfrm>
            <a:off x="0" y="2475011"/>
            <a:ext cx="75860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2021, </a:t>
            </a:r>
            <a:r>
              <a:rPr lang="es-ES" sz="2000" dirty="0" err="1"/>
              <a:t>establish</a:t>
            </a:r>
            <a:r>
              <a:rPr lang="es-ES" sz="2000" dirty="0"/>
              <a:t> and Exchange </a:t>
            </a:r>
            <a:r>
              <a:rPr lang="es-ES" sz="2000" dirty="0" err="1"/>
              <a:t>agreement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APHIS/USDA and Chile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Currently</a:t>
            </a:r>
            <a:r>
              <a:rPr lang="es-ES" sz="2000" dirty="0"/>
              <a:t> </a:t>
            </a:r>
            <a:r>
              <a:rPr lang="es-ES" sz="2000" dirty="0" err="1"/>
              <a:t>exchanging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USA and Chile.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A22C5E-3B53-4924-88A1-3574820A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0" y="3771900"/>
            <a:ext cx="3481387" cy="2857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F8C15B-18BF-4C4D-8EBC-96B8CA2D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1247775"/>
            <a:ext cx="36766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01AC94-DFC2-4805-A3CC-6808C4B7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05332"/>
          </a:xfrm>
        </p:spPr>
        <p:txBody>
          <a:bodyPr/>
          <a:lstStyle/>
          <a:p>
            <a:pPr algn="ctr"/>
            <a:r>
              <a:rPr lang="es-SV" b="1" dirty="0" err="1"/>
              <a:t>Emerging</a:t>
            </a:r>
            <a:r>
              <a:rPr lang="es-SV" b="1" dirty="0"/>
              <a:t> </a:t>
            </a:r>
            <a:r>
              <a:rPr lang="es-SV" b="1" dirty="0" err="1"/>
              <a:t>Pests</a:t>
            </a:r>
            <a:r>
              <a:rPr lang="es-SV" b="1" dirty="0"/>
              <a:t> and Issues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4D8F95-0283-4E41-9D2F-7A08C334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13</a:t>
            </a:fld>
            <a:endParaRPr lang="es-SV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991CC3-0CDB-4AD7-B9FB-BF5A24E8413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A4E1B4-6D08-41CD-BAB4-EE8B1F32EDAD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ADE215B-D651-40BE-9B5F-FA501BF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"/>
            <a:ext cx="10515600" cy="1325563"/>
          </a:xfrm>
        </p:spPr>
        <p:txBody>
          <a:bodyPr/>
          <a:lstStyle/>
          <a:p>
            <a:pPr algn="ctr"/>
            <a:r>
              <a:rPr lang="es-SV" b="1" dirty="0" err="1"/>
              <a:t>Emerging</a:t>
            </a:r>
            <a:r>
              <a:rPr lang="es-SV" b="1" dirty="0"/>
              <a:t> </a:t>
            </a:r>
            <a:r>
              <a:rPr lang="es-SV" b="1" dirty="0" err="1"/>
              <a:t>Pests</a:t>
            </a:r>
            <a:r>
              <a:rPr lang="es-SV" b="1" dirty="0"/>
              <a:t> and Issues</a:t>
            </a:r>
            <a:endParaRPr lang="es-SV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EE7FBC-70D5-493B-99A7-9FBA86FDD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2" y="1690688"/>
            <a:ext cx="11251882" cy="2095498"/>
          </a:xfrm>
        </p:spPr>
        <p:txBody>
          <a:bodyPr>
            <a:normAutofit lnSpcReduction="10000"/>
          </a:bodyPr>
          <a:lstStyle/>
          <a:p>
            <a:r>
              <a:rPr lang="es-SV" b="1" dirty="0" err="1"/>
              <a:t>Giant</a:t>
            </a:r>
            <a:r>
              <a:rPr lang="es-SV" b="1" dirty="0"/>
              <a:t> </a:t>
            </a:r>
            <a:r>
              <a:rPr lang="es-SV" b="1" dirty="0" err="1"/>
              <a:t>African</a:t>
            </a:r>
            <a:r>
              <a:rPr lang="es-SV" b="1" dirty="0"/>
              <a:t> </a:t>
            </a:r>
            <a:r>
              <a:rPr lang="es-SV" b="1" dirty="0" err="1"/>
              <a:t>Snail</a:t>
            </a:r>
            <a:r>
              <a:rPr lang="es-SV" dirty="0"/>
              <a:t> (</a:t>
            </a:r>
            <a:r>
              <a:rPr lang="es-SV" i="1" dirty="0" err="1"/>
              <a:t>Achatina</a:t>
            </a:r>
            <a:r>
              <a:rPr lang="es-SV" i="1" dirty="0"/>
              <a:t> </a:t>
            </a:r>
            <a:r>
              <a:rPr lang="es-SV" i="1" dirty="0" err="1"/>
              <a:t>fulica</a:t>
            </a:r>
            <a:r>
              <a:rPr lang="es-SV" dirty="0"/>
              <a:t>) </a:t>
            </a:r>
          </a:p>
          <a:p>
            <a:pPr lvl="1"/>
            <a:r>
              <a:rPr lang="es-SV" dirty="0"/>
              <a:t>Costa Rica, </a:t>
            </a:r>
            <a:r>
              <a:rPr lang="es-SV" dirty="0" err="1"/>
              <a:t>october</a:t>
            </a:r>
            <a:r>
              <a:rPr lang="es-SV" dirty="0"/>
              <a:t> 2019</a:t>
            </a:r>
          </a:p>
          <a:p>
            <a:pPr lvl="1"/>
            <a:r>
              <a:rPr lang="es-SV" dirty="0" err="1"/>
              <a:t>Dominican</a:t>
            </a:r>
            <a:r>
              <a:rPr lang="es-SV" dirty="0"/>
              <a:t> </a:t>
            </a:r>
            <a:r>
              <a:rPr lang="es-SV" dirty="0" err="1"/>
              <a:t>Republic</a:t>
            </a:r>
            <a:r>
              <a:rPr lang="es-SV" dirty="0"/>
              <a:t>, </a:t>
            </a:r>
            <a:r>
              <a:rPr lang="es-SV" dirty="0" err="1"/>
              <a:t>november</a:t>
            </a:r>
            <a:r>
              <a:rPr lang="es-SV" dirty="0"/>
              <a:t> 2016</a:t>
            </a:r>
          </a:p>
          <a:p>
            <a:endParaRPr lang="es-ES" dirty="0"/>
          </a:p>
          <a:p>
            <a:r>
              <a:rPr lang="es-SV" b="1" dirty="0"/>
              <a:t> </a:t>
            </a:r>
            <a:r>
              <a:rPr lang="es-SV" b="1" dirty="0" err="1"/>
              <a:t>Bean</a:t>
            </a:r>
            <a:r>
              <a:rPr lang="es-SV" b="1" dirty="0"/>
              <a:t> </a:t>
            </a:r>
            <a:r>
              <a:rPr lang="es-SV" b="1" dirty="0" err="1"/>
              <a:t>flower</a:t>
            </a:r>
            <a:r>
              <a:rPr lang="es-SV" b="1" dirty="0"/>
              <a:t> </a:t>
            </a:r>
            <a:r>
              <a:rPr lang="es-SV" b="1" dirty="0" err="1"/>
              <a:t>thrips</a:t>
            </a:r>
            <a:r>
              <a:rPr lang="es-SV" b="1" dirty="0"/>
              <a:t> (</a:t>
            </a:r>
            <a:r>
              <a:rPr lang="es-SV" i="1" dirty="0" err="1"/>
              <a:t>Megalurothrips</a:t>
            </a:r>
            <a:r>
              <a:rPr lang="es-SV" i="1" dirty="0"/>
              <a:t> </a:t>
            </a:r>
            <a:r>
              <a:rPr lang="es-SV" i="1" dirty="0" err="1"/>
              <a:t>usitatus</a:t>
            </a:r>
            <a:r>
              <a:rPr lang="es-SV" dirty="0"/>
              <a:t> (</a:t>
            </a:r>
            <a:r>
              <a:rPr lang="es-SV" dirty="0" err="1"/>
              <a:t>Thysanoptera</a:t>
            </a:r>
            <a:r>
              <a:rPr lang="es-SV" dirty="0"/>
              <a:t>: </a:t>
            </a:r>
            <a:r>
              <a:rPr lang="es-SV" dirty="0" err="1"/>
              <a:t>Thripidae</a:t>
            </a:r>
            <a:r>
              <a:rPr lang="es-SV" dirty="0"/>
              <a:t>))</a:t>
            </a:r>
          </a:p>
          <a:p>
            <a:endParaRPr lang="es-ES" dirty="0"/>
          </a:p>
          <a:p>
            <a:endParaRPr lang="es-SV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17AF45-9B5B-4FE2-B38A-00756803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14</a:t>
            </a:fld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695FA6-79AF-4CE5-9926-02E573065EC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54588EE-7DE5-4C7E-A31B-DE69B41F0996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ómo identificar y cuidarse del caracol gigante africano – La Voz de Rosario">
            <a:extLst>
              <a:ext uri="{FF2B5EF4-FFF2-40B4-BE49-F238E27FC236}">
                <a16:creationId xmlns:a16="http://schemas.microsoft.com/office/drawing/2014/main" id="{F2B962DD-C95E-4907-BA5C-FA5F71D4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024"/>
            <a:ext cx="6096000" cy="27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nowledge Bank | Bean flower thrips">
            <a:extLst>
              <a:ext uri="{FF2B5EF4-FFF2-40B4-BE49-F238E27FC236}">
                <a16:creationId xmlns:a16="http://schemas.microsoft.com/office/drawing/2014/main" id="{FE28B538-4198-41CF-8C94-B30308B4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68025"/>
            <a:ext cx="6096000" cy="27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6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ADE215B-D651-40BE-9B5F-FA501BF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"/>
            <a:ext cx="10515600" cy="1325563"/>
          </a:xfrm>
        </p:spPr>
        <p:txBody>
          <a:bodyPr/>
          <a:lstStyle/>
          <a:p>
            <a:pPr algn="ctr"/>
            <a:r>
              <a:rPr lang="es-SV" b="1" dirty="0" err="1"/>
              <a:t>Emerging</a:t>
            </a:r>
            <a:r>
              <a:rPr lang="es-SV" b="1" dirty="0"/>
              <a:t> </a:t>
            </a:r>
            <a:r>
              <a:rPr lang="es-SV" b="1" dirty="0" err="1"/>
              <a:t>Pests</a:t>
            </a:r>
            <a:r>
              <a:rPr lang="es-SV" b="1" dirty="0"/>
              <a:t> and Issues</a:t>
            </a:r>
            <a:endParaRPr lang="es-SV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EE7FBC-70D5-493B-99A7-9FBA86FDD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2" y="1690687"/>
            <a:ext cx="11251882" cy="2102369"/>
          </a:xfrm>
        </p:spPr>
        <p:txBody>
          <a:bodyPr/>
          <a:lstStyle/>
          <a:p>
            <a:r>
              <a:rPr lang="es-SV" b="1" dirty="0" err="1"/>
              <a:t>Giant</a:t>
            </a:r>
            <a:r>
              <a:rPr lang="es-SV" b="1" dirty="0"/>
              <a:t> </a:t>
            </a:r>
            <a:r>
              <a:rPr lang="es-SV" b="1" dirty="0" err="1"/>
              <a:t>African</a:t>
            </a:r>
            <a:r>
              <a:rPr lang="es-SV" b="1" dirty="0"/>
              <a:t> </a:t>
            </a:r>
            <a:r>
              <a:rPr lang="es-SV" b="1" dirty="0" err="1"/>
              <a:t>Snail</a:t>
            </a:r>
            <a:r>
              <a:rPr lang="es-SV" dirty="0"/>
              <a:t> (</a:t>
            </a:r>
            <a:r>
              <a:rPr lang="es-SV" i="1" dirty="0" err="1"/>
              <a:t>Achatina</a:t>
            </a:r>
            <a:r>
              <a:rPr lang="es-SV" i="1" dirty="0"/>
              <a:t> </a:t>
            </a:r>
            <a:r>
              <a:rPr lang="es-SV" i="1" dirty="0" err="1"/>
              <a:t>fulica</a:t>
            </a:r>
            <a:r>
              <a:rPr lang="es-SV" dirty="0"/>
              <a:t>) (Costa Rica and </a:t>
            </a:r>
            <a:r>
              <a:rPr lang="es-SV" dirty="0" err="1"/>
              <a:t>Dominican</a:t>
            </a:r>
            <a:r>
              <a:rPr lang="es-SV" dirty="0"/>
              <a:t> </a:t>
            </a:r>
            <a:r>
              <a:rPr lang="es-SV" dirty="0" err="1"/>
              <a:t>Republic</a:t>
            </a:r>
            <a:r>
              <a:rPr lang="es-SV" dirty="0"/>
              <a:t>)</a:t>
            </a:r>
          </a:p>
          <a:p>
            <a:pPr lvl="1"/>
            <a:r>
              <a:rPr lang="es-MX" dirty="0"/>
              <a:t>S</a:t>
            </a:r>
            <a:r>
              <a:rPr lang="es-SV" dirty="0" err="1"/>
              <a:t>urveillance</a:t>
            </a:r>
            <a:endParaRPr lang="es-SV" dirty="0"/>
          </a:p>
          <a:p>
            <a:pPr lvl="1"/>
            <a:r>
              <a:rPr lang="es-MX" dirty="0"/>
              <a:t>C</a:t>
            </a:r>
            <a:r>
              <a:rPr lang="es-SV" dirty="0" err="1"/>
              <a:t>ommunication</a:t>
            </a:r>
            <a:r>
              <a:rPr lang="es-SV" dirty="0"/>
              <a:t> </a:t>
            </a:r>
            <a:r>
              <a:rPr lang="es-SV" dirty="0" err="1"/>
              <a:t>programs</a:t>
            </a:r>
            <a:endParaRPr lang="es-SV" dirty="0"/>
          </a:p>
          <a:p>
            <a:pPr lvl="1"/>
            <a:r>
              <a:rPr lang="es-MX" dirty="0" err="1"/>
              <a:t>Outbreak</a:t>
            </a:r>
            <a:r>
              <a:rPr lang="es-MX" dirty="0"/>
              <a:t> e</a:t>
            </a:r>
            <a:r>
              <a:rPr lang="es-SV" dirty="0" err="1"/>
              <a:t>radication</a:t>
            </a:r>
            <a:r>
              <a:rPr lang="es-SV" dirty="0"/>
              <a:t> </a:t>
            </a:r>
            <a:r>
              <a:rPr lang="es-SV" dirty="0" err="1"/>
              <a:t>activities</a:t>
            </a:r>
            <a:r>
              <a:rPr lang="es-SV" dirty="0"/>
              <a:t> (</a:t>
            </a:r>
            <a:r>
              <a:rPr lang="es-SV" dirty="0" err="1"/>
              <a:t>chemical</a:t>
            </a:r>
            <a:r>
              <a:rPr lang="es-SV" dirty="0"/>
              <a:t> control)</a:t>
            </a:r>
          </a:p>
          <a:p>
            <a:pPr lvl="1"/>
            <a:r>
              <a:rPr lang="es-MX" b="1" dirty="0"/>
              <a:t>D</a:t>
            </a:r>
            <a:r>
              <a:rPr lang="es-SV" b="1" dirty="0" err="1"/>
              <a:t>og</a:t>
            </a:r>
            <a:r>
              <a:rPr lang="es-SV" b="1" dirty="0"/>
              <a:t> </a:t>
            </a:r>
            <a:r>
              <a:rPr lang="es-SV" b="1" dirty="0" err="1"/>
              <a:t>brigades</a:t>
            </a:r>
            <a:r>
              <a:rPr lang="es-SV" b="1" dirty="0"/>
              <a:t> training, </a:t>
            </a:r>
            <a:r>
              <a:rPr lang="es-SV" b="1" dirty="0" err="1"/>
              <a:t>detecting</a:t>
            </a:r>
            <a:r>
              <a:rPr lang="es-SV" b="1" dirty="0"/>
              <a:t> </a:t>
            </a:r>
            <a:r>
              <a:rPr lang="es-SV" b="1" dirty="0" err="1"/>
              <a:t>snails</a:t>
            </a:r>
            <a:r>
              <a:rPr lang="es-SV" b="1" dirty="0"/>
              <a:t> in </a:t>
            </a:r>
            <a:r>
              <a:rPr lang="es-SV" b="1" dirty="0" err="1"/>
              <a:t>the</a:t>
            </a:r>
            <a:r>
              <a:rPr lang="es-SV" b="1" dirty="0"/>
              <a:t> </a:t>
            </a:r>
            <a:r>
              <a:rPr lang="es-SV" b="1" dirty="0" err="1"/>
              <a:t>fields</a:t>
            </a:r>
            <a:r>
              <a:rPr lang="es-SV" b="1" dirty="0"/>
              <a:t> and </a:t>
            </a:r>
            <a:r>
              <a:rPr lang="es-SV" b="1" dirty="0" err="1"/>
              <a:t>airports</a:t>
            </a:r>
            <a:endParaRPr lang="es-SV" b="1" dirty="0"/>
          </a:p>
          <a:p>
            <a:pPr lvl="1"/>
            <a:endParaRPr lang="es-SV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17AF45-9B5B-4FE2-B38A-00756803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15</a:t>
            </a:fld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695FA6-79AF-4CE5-9926-02E573065EC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54588EE-7DE5-4C7E-A31B-DE69B41F0996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11D0EA02-C2A4-4DA8-8765-E451B39BC1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4" b="23366"/>
          <a:stretch/>
        </p:blipFill>
        <p:spPr>
          <a:xfrm>
            <a:off x="0" y="3948664"/>
            <a:ext cx="4029075" cy="287634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8AB808-5BC7-4A01-AA3C-8F0026B09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981654"/>
            <a:ext cx="4070104" cy="28763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14FA86A-45B3-4431-BF9A-20015E33F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489" y="3932169"/>
            <a:ext cx="4221408" cy="29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ADE215B-D651-40BE-9B5F-FA501BF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0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W</a:t>
            </a:r>
            <a:r>
              <a:rPr lang="es-SV" b="1" dirty="0" err="1"/>
              <a:t>hat</a:t>
            </a:r>
            <a:r>
              <a:rPr lang="es-SV" b="1" dirty="0"/>
              <a:t> </a:t>
            </a:r>
            <a:r>
              <a:rPr lang="es-SV" b="1" dirty="0" err="1"/>
              <a:t>happened</a:t>
            </a:r>
            <a:r>
              <a:rPr lang="es-SV" b="1" dirty="0"/>
              <a:t> after </a:t>
            </a:r>
            <a:r>
              <a:rPr lang="es-SV" b="1" dirty="0" err="1"/>
              <a:t>the</a:t>
            </a:r>
            <a:r>
              <a:rPr lang="es-SV" b="1" dirty="0"/>
              <a:t> training?</a:t>
            </a:r>
            <a:endParaRPr lang="es-SV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17AF45-9B5B-4FE2-B38A-00756803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16</a:t>
            </a:fld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695FA6-79AF-4CE5-9926-02E573065EC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54588EE-7DE5-4C7E-A31B-DE69B41F0996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683A322B-FB80-4A3C-8214-286CB4A18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70" y="1207575"/>
            <a:ext cx="3511307" cy="48744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A8FE5F1-8B64-4458-AD06-D999EE976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47" y="1207576"/>
            <a:ext cx="2193505" cy="48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3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01AC94-DFC2-4805-A3CC-6808C4B7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05332"/>
          </a:xfrm>
        </p:spPr>
        <p:txBody>
          <a:bodyPr/>
          <a:lstStyle/>
          <a:p>
            <a:pPr algn="ctr"/>
            <a:r>
              <a:rPr lang="es-SV" b="1" dirty="0" err="1"/>
              <a:t>Surveillance</a:t>
            </a:r>
            <a:r>
              <a:rPr lang="es-SV" b="1" dirty="0"/>
              <a:t> </a:t>
            </a:r>
            <a:r>
              <a:rPr lang="es-SV" b="1" dirty="0" err="1"/>
              <a:t>Projects</a:t>
            </a:r>
            <a:r>
              <a:rPr lang="es-SV" b="1" dirty="0"/>
              <a:t> and </a:t>
            </a:r>
            <a:r>
              <a:rPr lang="es-SV" b="1" dirty="0" err="1"/>
              <a:t>Activities</a:t>
            </a:r>
            <a:endParaRPr lang="es-SV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4D8F95-0283-4E41-9D2F-7A08C334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17</a:t>
            </a:fld>
            <a:endParaRPr lang="es-SV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991CC3-0CDB-4AD7-B9FB-BF5A24E8413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A4E1B4-6D08-41CD-BAB4-EE8B1F32EDAD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49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A4582B3-FD3E-4DBC-BDC4-FFC8D03E44BA}"/>
              </a:ext>
            </a:extLst>
          </p:cNvPr>
          <p:cNvSpPr txBox="1">
            <a:spLocks/>
          </p:cNvSpPr>
          <p:nvPr/>
        </p:nvSpPr>
        <p:spPr>
          <a:xfrm>
            <a:off x="432254" y="440185"/>
            <a:ext cx="6488854" cy="61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PHYTOSANITARY SURVEILLANCE</a:t>
            </a:r>
          </a:p>
          <a:p>
            <a:pPr>
              <a:lnSpc>
                <a:spcPct val="80000"/>
              </a:lnSpc>
            </a:pPr>
            <a:endParaRPr lang="es-ES" sz="3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es-ES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IPM </a:t>
            </a:r>
            <a:r>
              <a:rPr lang="es-ES" sz="20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Bean</a:t>
            </a:r>
            <a:r>
              <a:rPr lang="es-ES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20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Corn</a:t>
            </a:r>
            <a:r>
              <a:rPr lang="es-ES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Rice, Potato &amp; </a:t>
            </a:r>
            <a:r>
              <a:rPr lang="es-ES" sz="20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Sorghum</a:t>
            </a:r>
            <a:r>
              <a:rPr lang="es-ES" sz="3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endParaRPr lang="es-SV" sz="3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44370A4-7D96-45BB-9909-7AC91286EEB0}"/>
              </a:ext>
            </a:extLst>
          </p:cNvPr>
          <p:cNvSpPr/>
          <p:nvPr/>
        </p:nvSpPr>
        <p:spPr>
          <a:xfrm>
            <a:off x="226059" y="378834"/>
            <a:ext cx="206195" cy="6155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20C6A15-331E-403D-AFEC-2E4E9B91EB6F}"/>
              </a:ext>
            </a:extLst>
          </p:cNvPr>
          <p:cNvSpPr txBox="1">
            <a:spLocks/>
          </p:cNvSpPr>
          <p:nvPr/>
        </p:nvSpPr>
        <p:spPr>
          <a:xfrm>
            <a:off x="6185180" y="1191642"/>
            <a:ext cx="5606800" cy="37232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Implementation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a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pest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alert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central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american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locus.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b="1" dirty="0" err="1">
                <a:solidFill>
                  <a:schemeClr val="accent4">
                    <a:lumMod val="50000"/>
                  </a:schemeClr>
                </a:solidFill>
              </a:rPr>
              <a:t>Technology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4">
                    <a:lumMod val="50000"/>
                  </a:schemeClr>
                </a:solidFill>
              </a:rPr>
              <a:t>platform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</a:rPr>
              <a:t> and APP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Phytosanitary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surveillance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in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countries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región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Climate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variable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platform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damage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impact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forecast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General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Surveillance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Yellow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Sorghum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Aphid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Zebra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chip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or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purple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tip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potato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asphalt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stain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corn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panicle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rice mite.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Pilot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projects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traceability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in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healthy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plant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production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and digital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surveillance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es-E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1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3E4B2F-55C1-4AE4-A332-E8203940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20" y="1691639"/>
            <a:ext cx="5212082" cy="3474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FEE8D3-12E6-4660-A2BF-8D4E27C742E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0607653-4707-4DDB-8601-D23B85DB68C3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58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44"/>
          <p:cNvGrpSpPr/>
          <p:nvPr/>
        </p:nvGrpSpPr>
        <p:grpSpPr>
          <a:xfrm>
            <a:off x="6815767" y="1524424"/>
            <a:ext cx="1514536" cy="1703642"/>
            <a:chOff x="683460" y="4236676"/>
            <a:chExt cx="1625117" cy="1805685"/>
          </a:xfrm>
        </p:grpSpPr>
        <p:grpSp>
          <p:nvGrpSpPr>
            <p:cNvPr id="46" name="群組 45"/>
            <p:cNvGrpSpPr/>
            <p:nvPr/>
          </p:nvGrpSpPr>
          <p:grpSpPr>
            <a:xfrm>
              <a:off x="683460" y="4236676"/>
              <a:ext cx="1625117" cy="1805685"/>
              <a:chOff x="92262" y="998845"/>
              <a:chExt cx="1944270" cy="2160300"/>
            </a:xfrm>
          </p:grpSpPr>
          <p:pic>
            <p:nvPicPr>
              <p:cNvPr id="49" name="圖片 48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62" y="998845"/>
                <a:ext cx="1944270" cy="2160300"/>
              </a:xfrm>
              <a:prstGeom prst="rect">
                <a:avLst/>
              </a:prstGeom>
              <a:gradFill>
                <a:gsLst>
                  <a:gs pos="69493">
                    <a:srgbClr val="E2F2F3"/>
                  </a:gs>
                  <a:gs pos="35150">
                    <a:srgbClr val="EFF7F8"/>
                  </a:gs>
                  <a:gs pos="0">
                    <a:schemeClr val="accent1">
                      <a:lumMod val="5000"/>
                      <a:lumOff val="95000"/>
                      <a:alpha val="86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</p:pic>
          <p:sp>
            <p:nvSpPr>
              <p:cNvPr id="50" name="手繪多邊形 49"/>
              <p:cNvSpPr/>
              <p:nvPr/>
            </p:nvSpPr>
            <p:spPr>
              <a:xfrm>
                <a:off x="953777" y="1321003"/>
                <a:ext cx="431006" cy="766762"/>
              </a:xfrm>
              <a:custGeom>
                <a:avLst/>
                <a:gdLst>
                  <a:gd name="connsiteX0" fmla="*/ 26194 w 431006"/>
                  <a:gd name="connsiteY0" fmla="*/ 250031 h 766762"/>
                  <a:gd name="connsiteX1" fmla="*/ 366713 w 431006"/>
                  <a:gd name="connsiteY1" fmla="*/ 0 h 766762"/>
                  <a:gd name="connsiteX2" fmla="*/ 431006 w 431006"/>
                  <a:gd name="connsiteY2" fmla="*/ 16668 h 766762"/>
                  <a:gd name="connsiteX3" fmla="*/ 385763 w 431006"/>
                  <a:gd name="connsiteY3" fmla="*/ 766762 h 766762"/>
                  <a:gd name="connsiteX4" fmla="*/ 0 w 431006"/>
                  <a:gd name="connsiteY4" fmla="*/ 671512 h 766762"/>
                  <a:gd name="connsiteX5" fmla="*/ 26194 w 431006"/>
                  <a:gd name="connsiteY5" fmla="*/ 250031 h 76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006" h="766762">
                    <a:moveTo>
                      <a:pt x="26194" y="250031"/>
                    </a:moveTo>
                    <a:lnTo>
                      <a:pt x="366713" y="0"/>
                    </a:lnTo>
                    <a:lnTo>
                      <a:pt x="431006" y="16668"/>
                    </a:lnTo>
                    <a:lnTo>
                      <a:pt x="385763" y="766762"/>
                    </a:lnTo>
                    <a:lnTo>
                      <a:pt x="0" y="671512"/>
                    </a:lnTo>
                    <a:lnTo>
                      <a:pt x="26194" y="250031"/>
                    </a:lnTo>
                    <a:close/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5"/>
              </a:p>
            </p:txBody>
          </p:sp>
          <p:sp>
            <p:nvSpPr>
              <p:cNvPr id="51" name="手繪多邊形 50"/>
              <p:cNvSpPr/>
              <p:nvPr/>
            </p:nvSpPr>
            <p:spPr>
              <a:xfrm rot="21440393">
                <a:off x="845821" y="2220870"/>
                <a:ext cx="470964" cy="806451"/>
              </a:xfrm>
              <a:custGeom>
                <a:avLst/>
                <a:gdLst>
                  <a:gd name="connsiteX0" fmla="*/ 92075 w 460375"/>
                  <a:gd name="connsiteY0" fmla="*/ 0 h 806450"/>
                  <a:gd name="connsiteX1" fmla="*/ 460375 w 460375"/>
                  <a:gd name="connsiteY1" fmla="*/ 85725 h 806450"/>
                  <a:gd name="connsiteX2" fmla="*/ 393700 w 460375"/>
                  <a:gd name="connsiteY2" fmla="*/ 806450 h 806450"/>
                  <a:gd name="connsiteX3" fmla="*/ 0 w 460375"/>
                  <a:gd name="connsiteY3" fmla="*/ 720725 h 806450"/>
                  <a:gd name="connsiteX4" fmla="*/ 92075 w 460375"/>
                  <a:gd name="connsiteY4" fmla="*/ 0 h 806450"/>
                  <a:gd name="connsiteX0" fmla="*/ 92075 w 470964"/>
                  <a:gd name="connsiteY0" fmla="*/ 0 h 806450"/>
                  <a:gd name="connsiteX1" fmla="*/ 470964 w 470964"/>
                  <a:gd name="connsiteY1" fmla="*/ 103329 h 806450"/>
                  <a:gd name="connsiteX2" fmla="*/ 393700 w 470964"/>
                  <a:gd name="connsiteY2" fmla="*/ 806450 h 806450"/>
                  <a:gd name="connsiteX3" fmla="*/ 0 w 470964"/>
                  <a:gd name="connsiteY3" fmla="*/ 720725 h 806450"/>
                  <a:gd name="connsiteX4" fmla="*/ 92075 w 470964"/>
                  <a:gd name="connsiteY4" fmla="*/ 0 h 806450"/>
                  <a:gd name="connsiteX0" fmla="*/ 92075 w 470964"/>
                  <a:gd name="connsiteY0" fmla="*/ 0 h 808502"/>
                  <a:gd name="connsiteX1" fmla="*/ 470964 w 470964"/>
                  <a:gd name="connsiteY1" fmla="*/ 103329 h 808502"/>
                  <a:gd name="connsiteX2" fmla="*/ 376493 w 470964"/>
                  <a:gd name="connsiteY2" fmla="*/ 808502 h 808502"/>
                  <a:gd name="connsiteX3" fmla="*/ 0 w 470964"/>
                  <a:gd name="connsiteY3" fmla="*/ 720725 h 808502"/>
                  <a:gd name="connsiteX4" fmla="*/ 92075 w 470964"/>
                  <a:gd name="connsiteY4" fmla="*/ 0 h 808502"/>
                  <a:gd name="connsiteX0" fmla="*/ 92075 w 470964"/>
                  <a:gd name="connsiteY0" fmla="*/ 0 h 809428"/>
                  <a:gd name="connsiteX1" fmla="*/ 470964 w 470964"/>
                  <a:gd name="connsiteY1" fmla="*/ 103329 h 809428"/>
                  <a:gd name="connsiteX2" fmla="*/ 396414 w 470964"/>
                  <a:gd name="connsiteY2" fmla="*/ 809428 h 809428"/>
                  <a:gd name="connsiteX3" fmla="*/ 0 w 470964"/>
                  <a:gd name="connsiteY3" fmla="*/ 720725 h 809428"/>
                  <a:gd name="connsiteX4" fmla="*/ 92075 w 470964"/>
                  <a:gd name="connsiteY4" fmla="*/ 0 h 809428"/>
                  <a:gd name="connsiteX0" fmla="*/ 92075 w 470964"/>
                  <a:gd name="connsiteY0" fmla="*/ 0 h 806450"/>
                  <a:gd name="connsiteX1" fmla="*/ 470964 w 470964"/>
                  <a:gd name="connsiteY1" fmla="*/ 103329 h 806450"/>
                  <a:gd name="connsiteX2" fmla="*/ 393700 w 470964"/>
                  <a:gd name="connsiteY2" fmla="*/ 806450 h 806450"/>
                  <a:gd name="connsiteX3" fmla="*/ 0 w 470964"/>
                  <a:gd name="connsiteY3" fmla="*/ 720725 h 806450"/>
                  <a:gd name="connsiteX4" fmla="*/ 92075 w 470964"/>
                  <a:gd name="connsiteY4" fmla="*/ 0 h 80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964" h="806450">
                    <a:moveTo>
                      <a:pt x="92075" y="0"/>
                    </a:moveTo>
                    <a:lnTo>
                      <a:pt x="470964" y="103329"/>
                    </a:lnTo>
                    <a:lnTo>
                      <a:pt x="393700" y="806450"/>
                    </a:lnTo>
                    <a:lnTo>
                      <a:pt x="0" y="720725"/>
                    </a:lnTo>
                    <a:lnTo>
                      <a:pt x="92075" y="0"/>
                    </a:lnTo>
                    <a:close/>
                  </a:path>
                </a:pathLst>
              </a:custGeom>
              <a:noFill/>
              <a:ln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795"/>
              </a:p>
            </p:txBody>
          </p:sp>
        </p:grpSp>
        <p:sp>
          <p:nvSpPr>
            <p:cNvPr id="47" name="手繪多邊形 46"/>
            <p:cNvSpPr/>
            <p:nvPr/>
          </p:nvSpPr>
          <p:spPr>
            <a:xfrm>
              <a:off x="1385888" y="5091113"/>
              <a:ext cx="326231" cy="216694"/>
            </a:xfrm>
            <a:custGeom>
              <a:avLst/>
              <a:gdLst>
                <a:gd name="connsiteX0" fmla="*/ 14287 w 330993"/>
                <a:gd name="connsiteY0" fmla="*/ 0 h 221457"/>
                <a:gd name="connsiteX1" fmla="*/ 0 w 330993"/>
                <a:gd name="connsiteY1" fmla="*/ 166688 h 221457"/>
                <a:gd name="connsiteX2" fmla="*/ 304800 w 330993"/>
                <a:gd name="connsiteY2" fmla="*/ 221457 h 221457"/>
                <a:gd name="connsiteX3" fmla="*/ 330993 w 330993"/>
                <a:gd name="connsiteY3" fmla="*/ 76200 h 221457"/>
                <a:gd name="connsiteX4" fmla="*/ 14287 w 330993"/>
                <a:gd name="connsiteY4" fmla="*/ 0 h 221457"/>
                <a:gd name="connsiteX0" fmla="*/ 11906 w 330993"/>
                <a:gd name="connsiteY0" fmla="*/ 0 h 209551"/>
                <a:gd name="connsiteX1" fmla="*/ 0 w 330993"/>
                <a:gd name="connsiteY1" fmla="*/ 154782 h 209551"/>
                <a:gd name="connsiteX2" fmla="*/ 304800 w 330993"/>
                <a:gd name="connsiteY2" fmla="*/ 209551 h 209551"/>
                <a:gd name="connsiteX3" fmla="*/ 330993 w 330993"/>
                <a:gd name="connsiteY3" fmla="*/ 64294 h 209551"/>
                <a:gd name="connsiteX4" fmla="*/ 11906 w 330993"/>
                <a:gd name="connsiteY4" fmla="*/ 0 h 209551"/>
                <a:gd name="connsiteX0" fmla="*/ 11906 w 330993"/>
                <a:gd name="connsiteY0" fmla="*/ 0 h 209551"/>
                <a:gd name="connsiteX1" fmla="*/ 0 w 330993"/>
                <a:gd name="connsiteY1" fmla="*/ 154782 h 209551"/>
                <a:gd name="connsiteX2" fmla="*/ 304800 w 330993"/>
                <a:gd name="connsiteY2" fmla="*/ 209551 h 209551"/>
                <a:gd name="connsiteX3" fmla="*/ 330993 w 330993"/>
                <a:gd name="connsiteY3" fmla="*/ 71437 h 209551"/>
                <a:gd name="connsiteX4" fmla="*/ 11906 w 330993"/>
                <a:gd name="connsiteY4" fmla="*/ 0 h 209551"/>
                <a:gd name="connsiteX0" fmla="*/ 11906 w 330993"/>
                <a:gd name="connsiteY0" fmla="*/ 0 h 209551"/>
                <a:gd name="connsiteX1" fmla="*/ 0 w 330993"/>
                <a:gd name="connsiteY1" fmla="*/ 147638 h 209551"/>
                <a:gd name="connsiteX2" fmla="*/ 304800 w 330993"/>
                <a:gd name="connsiteY2" fmla="*/ 209551 h 209551"/>
                <a:gd name="connsiteX3" fmla="*/ 330993 w 330993"/>
                <a:gd name="connsiteY3" fmla="*/ 71437 h 209551"/>
                <a:gd name="connsiteX4" fmla="*/ 11906 w 330993"/>
                <a:gd name="connsiteY4" fmla="*/ 0 h 209551"/>
                <a:gd name="connsiteX0" fmla="*/ 11906 w 330993"/>
                <a:gd name="connsiteY0" fmla="*/ 0 h 214313"/>
                <a:gd name="connsiteX1" fmla="*/ 0 w 330993"/>
                <a:gd name="connsiteY1" fmla="*/ 147638 h 214313"/>
                <a:gd name="connsiteX2" fmla="*/ 319087 w 330993"/>
                <a:gd name="connsiteY2" fmla="*/ 214313 h 214313"/>
                <a:gd name="connsiteX3" fmla="*/ 330993 w 330993"/>
                <a:gd name="connsiteY3" fmla="*/ 71437 h 214313"/>
                <a:gd name="connsiteX4" fmla="*/ 11906 w 330993"/>
                <a:gd name="connsiteY4" fmla="*/ 0 h 214313"/>
                <a:gd name="connsiteX0" fmla="*/ 11906 w 330993"/>
                <a:gd name="connsiteY0" fmla="*/ 0 h 216694"/>
                <a:gd name="connsiteX1" fmla="*/ 0 w 330993"/>
                <a:gd name="connsiteY1" fmla="*/ 147638 h 216694"/>
                <a:gd name="connsiteX2" fmla="*/ 307180 w 330993"/>
                <a:gd name="connsiteY2" fmla="*/ 216694 h 216694"/>
                <a:gd name="connsiteX3" fmla="*/ 330993 w 330993"/>
                <a:gd name="connsiteY3" fmla="*/ 71437 h 216694"/>
                <a:gd name="connsiteX4" fmla="*/ 11906 w 330993"/>
                <a:gd name="connsiteY4" fmla="*/ 0 h 216694"/>
                <a:gd name="connsiteX0" fmla="*/ 11906 w 323849"/>
                <a:gd name="connsiteY0" fmla="*/ 0 h 216694"/>
                <a:gd name="connsiteX1" fmla="*/ 0 w 323849"/>
                <a:gd name="connsiteY1" fmla="*/ 147638 h 216694"/>
                <a:gd name="connsiteX2" fmla="*/ 307180 w 323849"/>
                <a:gd name="connsiteY2" fmla="*/ 216694 h 216694"/>
                <a:gd name="connsiteX3" fmla="*/ 323849 w 323849"/>
                <a:gd name="connsiteY3" fmla="*/ 64294 h 216694"/>
                <a:gd name="connsiteX4" fmla="*/ 11906 w 323849"/>
                <a:gd name="connsiteY4" fmla="*/ 0 h 216694"/>
                <a:gd name="connsiteX0" fmla="*/ 11906 w 323849"/>
                <a:gd name="connsiteY0" fmla="*/ 0 h 216694"/>
                <a:gd name="connsiteX1" fmla="*/ 0 w 323849"/>
                <a:gd name="connsiteY1" fmla="*/ 147638 h 216694"/>
                <a:gd name="connsiteX2" fmla="*/ 307180 w 323849"/>
                <a:gd name="connsiteY2" fmla="*/ 216694 h 216694"/>
                <a:gd name="connsiteX3" fmla="*/ 323849 w 323849"/>
                <a:gd name="connsiteY3" fmla="*/ 66675 h 216694"/>
                <a:gd name="connsiteX4" fmla="*/ 11906 w 323849"/>
                <a:gd name="connsiteY4" fmla="*/ 0 h 216694"/>
                <a:gd name="connsiteX0" fmla="*/ 11906 w 323849"/>
                <a:gd name="connsiteY0" fmla="*/ 0 h 216694"/>
                <a:gd name="connsiteX1" fmla="*/ 0 w 323849"/>
                <a:gd name="connsiteY1" fmla="*/ 147638 h 216694"/>
                <a:gd name="connsiteX2" fmla="*/ 307180 w 323849"/>
                <a:gd name="connsiteY2" fmla="*/ 216694 h 216694"/>
                <a:gd name="connsiteX3" fmla="*/ 323849 w 323849"/>
                <a:gd name="connsiteY3" fmla="*/ 66675 h 216694"/>
                <a:gd name="connsiteX4" fmla="*/ 11906 w 323849"/>
                <a:gd name="connsiteY4" fmla="*/ 0 h 216694"/>
                <a:gd name="connsiteX0" fmla="*/ 11906 w 326231"/>
                <a:gd name="connsiteY0" fmla="*/ 0 h 216694"/>
                <a:gd name="connsiteX1" fmla="*/ 0 w 326231"/>
                <a:gd name="connsiteY1" fmla="*/ 147638 h 216694"/>
                <a:gd name="connsiteX2" fmla="*/ 307180 w 326231"/>
                <a:gd name="connsiteY2" fmla="*/ 216694 h 216694"/>
                <a:gd name="connsiteX3" fmla="*/ 326231 w 326231"/>
                <a:gd name="connsiteY3" fmla="*/ 71438 h 216694"/>
                <a:gd name="connsiteX4" fmla="*/ 11906 w 326231"/>
                <a:gd name="connsiteY4" fmla="*/ 0 h 216694"/>
                <a:gd name="connsiteX0" fmla="*/ 11906 w 326231"/>
                <a:gd name="connsiteY0" fmla="*/ 0 h 216694"/>
                <a:gd name="connsiteX1" fmla="*/ 0 w 326231"/>
                <a:gd name="connsiteY1" fmla="*/ 147638 h 216694"/>
                <a:gd name="connsiteX2" fmla="*/ 316705 w 326231"/>
                <a:gd name="connsiteY2" fmla="*/ 216694 h 216694"/>
                <a:gd name="connsiteX3" fmla="*/ 326231 w 326231"/>
                <a:gd name="connsiteY3" fmla="*/ 71438 h 216694"/>
                <a:gd name="connsiteX4" fmla="*/ 11906 w 326231"/>
                <a:gd name="connsiteY4" fmla="*/ 0 h 216694"/>
                <a:gd name="connsiteX0" fmla="*/ 11906 w 326231"/>
                <a:gd name="connsiteY0" fmla="*/ 0 h 216694"/>
                <a:gd name="connsiteX1" fmla="*/ 0 w 326231"/>
                <a:gd name="connsiteY1" fmla="*/ 147638 h 216694"/>
                <a:gd name="connsiteX2" fmla="*/ 314323 w 326231"/>
                <a:gd name="connsiteY2" fmla="*/ 216694 h 216694"/>
                <a:gd name="connsiteX3" fmla="*/ 326231 w 326231"/>
                <a:gd name="connsiteY3" fmla="*/ 71438 h 216694"/>
                <a:gd name="connsiteX4" fmla="*/ 11906 w 326231"/>
                <a:gd name="connsiteY4" fmla="*/ 0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231" h="216694">
                  <a:moveTo>
                    <a:pt x="11906" y="0"/>
                  </a:moveTo>
                  <a:lnTo>
                    <a:pt x="0" y="147638"/>
                  </a:lnTo>
                  <a:lnTo>
                    <a:pt x="314323" y="216694"/>
                  </a:lnTo>
                  <a:lnTo>
                    <a:pt x="326231" y="71438"/>
                  </a:lnTo>
                  <a:lnTo>
                    <a:pt x="11906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5"/>
            </a:p>
          </p:txBody>
        </p:sp>
        <p:sp>
          <p:nvSpPr>
            <p:cNvPr id="48" name="手繪多邊形 47"/>
            <p:cNvSpPr/>
            <p:nvPr/>
          </p:nvSpPr>
          <p:spPr>
            <a:xfrm>
              <a:off x="1422400" y="4721224"/>
              <a:ext cx="333375" cy="75965"/>
            </a:xfrm>
            <a:custGeom>
              <a:avLst/>
              <a:gdLst>
                <a:gd name="connsiteX0" fmla="*/ 0 w 333375"/>
                <a:gd name="connsiteY0" fmla="*/ 0 h 63500"/>
                <a:gd name="connsiteX1" fmla="*/ 333375 w 333375"/>
                <a:gd name="connsiteY1" fmla="*/ 57150 h 63500"/>
                <a:gd name="connsiteX2" fmla="*/ 323850 w 333375"/>
                <a:gd name="connsiteY2" fmla="*/ 635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375" h="63500">
                  <a:moveTo>
                    <a:pt x="0" y="0"/>
                  </a:moveTo>
                  <a:lnTo>
                    <a:pt x="333375" y="57150"/>
                  </a:lnTo>
                  <a:lnTo>
                    <a:pt x="323850" y="63500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5"/>
            </a:p>
          </p:txBody>
        </p:sp>
      </p:grpSp>
      <p:pic>
        <p:nvPicPr>
          <p:cNvPr id="67" name="圖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898" y="3983131"/>
            <a:ext cx="3688334" cy="2661630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898" y="1047326"/>
            <a:ext cx="3587905" cy="2629047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1317" y="131917"/>
            <a:ext cx="11461455" cy="995413"/>
          </a:xfrm>
        </p:spPr>
        <p:txBody>
          <a:bodyPr>
            <a:normAutofit/>
          </a:bodyPr>
          <a:lstStyle/>
          <a:p>
            <a:r>
              <a:rPr lang="en-US" altLang="zh-TW" sz="4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farm for </a:t>
            </a:r>
            <a:r>
              <a:rPr lang="en-US" altLang="zh-TW" sz="40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satellital</a:t>
            </a:r>
            <a:r>
              <a:rPr lang="en-US" altLang="zh-TW" sz="4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monitoring of </a:t>
            </a:r>
            <a:r>
              <a:rPr lang="en-US" altLang="zh-TW" sz="40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</a:t>
            </a:r>
            <a:r>
              <a:rPr lang="en-US" altLang="zh-TW" sz="4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TR4</a:t>
            </a:r>
            <a:endParaRPr lang="zh-TW" altLang="en-US" sz="4000" b="1" dirty="0">
              <a:solidFill>
                <a:schemeClr val="accent2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949230" y="3189341"/>
            <a:ext cx="1053661" cy="545776"/>
            <a:chOff x="3569710" y="2739550"/>
            <a:chExt cx="2187320" cy="1462192"/>
          </a:xfrm>
        </p:grpSpPr>
        <p:sp>
          <p:nvSpPr>
            <p:cNvPr id="16" name="矩形 15"/>
            <p:cNvSpPr/>
            <p:nvPr/>
          </p:nvSpPr>
          <p:spPr>
            <a:xfrm>
              <a:off x="3569710" y="2908608"/>
              <a:ext cx="345067" cy="2160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5"/>
            </a:p>
          </p:txBody>
        </p:sp>
        <p:sp>
          <p:nvSpPr>
            <p:cNvPr id="17" name="矩形 16"/>
            <p:cNvSpPr/>
            <p:nvPr/>
          </p:nvSpPr>
          <p:spPr>
            <a:xfrm>
              <a:off x="3569710" y="3358392"/>
              <a:ext cx="345067" cy="2160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5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948024" y="2739550"/>
              <a:ext cx="1809006" cy="1027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98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North district</a:t>
              </a:r>
            </a:p>
            <a:p>
              <a:endParaRPr lang="zh-TW" altLang="en-US" sz="1097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948024" y="3174022"/>
              <a:ext cx="1752601" cy="1027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98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South district</a:t>
              </a:r>
            </a:p>
            <a:p>
              <a:endParaRPr lang="zh-TW" altLang="en-US" sz="1097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E4E81AC3-83C4-44AC-85DB-1F00FE2BF2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97461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69" y="1943481"/>
            <a:ext cx="197734" cy="197734"/>
          </a:xfrm>
          <a:prstGeom prst="rect">
            <a:avLst/>
          </a:prstGeom>
        </p:spPr>
      </p:pic>
      <p:grpSp>
        <p:nvGrpSpPr>
          <p:cNvPr id="60" name="群組 59">
            <a:extLst>
              <a:ext uri="{FF2B5EF4-FFF2-40B4-BE49-F238E27FC236}">
                <a16:creationId xmlns:a16="http://schemas.microsoft.com/office/drawing/2014/main" id="{CE17B5D4-6466-4D33-94DA-8BC0FF3F5398}"/>
              </a:ext>
            </a:extLst>
          </p:cNvPr>
          <p:cNvGrpSpPr/>
          <p:nvPr/>
        </p:nvGrpSpPr>
        <p:grpSpPr>
          <a:xfrm>
            <a:off x="9244857" y="1202049"/>
            <a:ext cx="702665" cy="2026017"/>
            <a:chOff x="2571505" y="1412720"/>
            <a:chExt cx="704709" cy="2031910"/>
          </a:xfrm>
        </p:grpSpPr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92209A14-8A15-4ADD-B7FA-DE535C39721A}"/>
                </a:ext>
              </a:extLst>
            </p:cNvPr>
            <p:cNvCxnSpPr>
              <a:cxnSpLocks/>
            </p:cNvCxnSpPr>
            <p:nvPr/>
          </p:nvCxnSpPr>
          <p:spPr>
            <a:xfrm>
              <a:off x="2571505" y="1412720"/>
              <a:ext cx="0" cy="203191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B680CCD2-C96B-4BD5-B108-112B4E82EF53}"/>
                </a:ext>
              </a:extLst>
            </p:cNvPr>
            <p:cNvCxnSpPr>
              <a:cxnSpLocks/>
            </p:cNvCxnSpPr>
            <p:nvPr/>
          </p:nvCxnSpPr>
          <p:spPr>
            <a:xfrm>
              <a:off x="3276214" y="1412720"/>
              <a:ext cx="0" cy="203191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69124AC1-769F-423F-926F-B65EAF028CEF}"/>
              </a:ext>
            </a:extLst>
          </p:cNvPr>
          <p:cNvGrpSpPr/>
          <p:nvPr/>
        </p:nvGrpSpPr>
        <p:grpSpPr>
          <a:xfrm>
            <a:off x="9251724" y="4132058"/>
            <a:ext cx="702665" cy="2026017"/>
            <a:chOff x="2571505" y="1412720"/>
            <a:chExt cx="704709" cy="2031910"/>
          </a:xfrm>
        </p:grpSpPr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51C8CD98-9EBA-4EEA-BBF2-6190B2CA018C}"/>
                </a:ext>
              </a:extLst>
            </p:cNvPr>
            <p:cNvCxnSpPr>
              <a:cxnSpLocks/>
            </p:cNvCxnSpPr>
            <p:nvPr/>
          </p:nvCxnSpPr>
          <p:spPr>
            <a:xfrm>
              <a:off x="2571505" y="1412720"/>
              <a:ext cx="0" cy="203191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9550DCFE-2051-43C0-BCE5-39A2A3F87D67}"/>
                </a:ext>
              </a:extLst>
            </p:cNvPr>
            <p:cNvCxnSpPr>
              <a:cxnSpLocks/>
            </p:cNvCxnSpPr>
            <p:nvPr/>
          </p:nvCxnSpPr>
          <p:spPr>
            <a:xfrm>
              <a:off x="3276214" y="1412720"/>
              <a:ext cx="0" cy="203191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圖說文字: 折線 4">
            <a:extLst>
              <a:ext uri="{FF2B5EF4-FFF2-40B4-BE49-F238E27FC236}">
                <a16:creationId xmlns:a16="http://schemas.microsoft.com/office/drawing/2014/main" id="{1492BA01-243C-4D4E-8B61-139D892E6065}"/>
              </a:ext>
            </a:extLst>
          </p:cNvPr>
          <p:cNvSpPr/>
          <p:nvPr/>
        </p:nvSpPr>
        <p:spPr>
          <a:xfrm>
            <a:off x="7105615" y="1189363"/>
            <a:ext cx="1224688" cy="214983"/>
          </a:xfrm>
          <a:prstGeom prst="borderCallout2">
            <a:avLst>
              <a:gd name="adj1" fmla="val 101036"/>
              <a:gd name="adj2" fmla="val 81171"/>
              <a:gd name="adj3" fmla="val 152682"/>
              <a:gd name="adj4" fmla="val 81295"/>
              <a:gd name="adj5" fmla="val 384332"/>
              <a:gd name="adj6" fmla="val 49592"/>
            </a:avLst>
          </a:prstGeom>
          <a:noFill/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9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Measurement</a:t>
            </a:r>
            <a:endParaRPr lang="zh-TW" altLang="en-US" sz="1197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CDF3704-9A1D-47D6-B52A-9CACFA9F199F}"/>
              </a:ext>
            </a:extLst>
          </p:cNvPr>
          <p:cNvSpPr/>
          <p:nvPr/>
        </p:nvSpPr>
        <p:spPr>
          <a:xfrm>
            <a:off x="6947465" y="3578206"/>
            <a:ext cx="174767" cy="900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5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F9E2686C-0ABB-4BBB-9B53-2EA8F7C7B489}"/>
              </a:ext>
            </a:extLst>
          </p:cNvPr>
          <p:cNvSpPr txBox="1"/>
          <p:nvPr/>
        </p:nvSpPr>
        <p:spPr>
          <a:xfrm>
            <a:off x="7105617" y="3476314"/>
            <a:ext cx="701997" cy="21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Guard row</a:t>
            </a:r>
            <a:endParaRPr lang="zh-TW" altLang="en-US" sz="7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35">
            <a:extLst>
              <a:ext uri="{FF2B5EF4-FFF2-40B4-BE49-F238E27FC236}">
                <a16:creationId xmlns:a16="http://schemas.microsoft.com/office/drawing/2014/main" id="{9C0770AE-5F33-447F-9C29-20D5575125EA}"/>
              </a:ext>
            </a:extLst>
          </p:cNvPr>
          <p:cNvSpPr txBox="1"/>
          <p:nvPr/>
        </p:nvSpPr>
        <p:spPr>
          <a:xfrm>
            <a:off x="8725639" y="5077038"/>
            <a:ext cx="567736" cy="21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 sz="798" dirty="0"/>
              <a:t>seedling</a:t>
            </a:r>
            <a:endParaRPr lang="zh-TW" altLang="en-US" sz="798" dirty="0"/>
          </a:p>
        </p:txBody>
      </p:sp>
      <p:sp>
        <p:nvSpPr>
          <p:cNvPr id="55" name="文字方塊 35">
            <a:extLst>
              <a:ext uri="{FF2B5EF4-FFF2-40B4-BE49-F238E27FC236}">
                <a16:creationId xmlns:a16="http://schemas.microsoft.com/office/drawing/2014/main" id="{9C0770AE-5F33-447F-9C29-20D5575125EA}"/>
              </a:ext>
            </a:extLst>
          </p:cNvPr>
          <p:cNvSpPr txBox="1"/>
          <p:nvPr/>
        </p:nvSpPr>
        <p:spPr>
          <a:xfrm>
            <a:off x="8720181" y="2069048"/>
            <a:ext cx="567736" cy="21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10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 sz="798" dirty="0"/>
              <a:t>seedling</a:t>
            </a:r>
            <a:endParaRPr lang="zh-TW" altLang="en-US" sz="798" dirty="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F49F908-07D7-4D6A-8764-3B14368714CC}"/>
              </a:ext>
            </a:extLst>
          </p:cNvPr>
          <p:cNvSpPr txBox="1"/>
          <p:nvPr/>
        </p:nvSpPr>
        <p:spPr>
          <a:xfrm>
            <a:off x="9216452" y="4879740"/>
            <a:ext cx="942992" cy="33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98" dirty="0"/>
              <a:t>Vegetative growth stage</a:t>
            </a:r>
            <a:endParaRPr lang="zh-TW" altLang="en-US" sz="798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F49F908-07D7-4D6A-8764-3B14368714CC}"/>
              </a:ext>
            </a:extLst>
          </p:cNvPr>
          <p:cNvSpPr txBox="1"/>
          <p:nvPr/>
        </p:nvSpPr>
        <p:spPr>
          <a:xfrm>
            <a:off x="9240271" y="1701086"/>
            <a:ext cx="942992" cy="33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98" dirty="0"/>
              <a:t>Vegetative growth stage</a:t>
            </a:r>
            <a:endParaRPr lang="zh-TW" altLang="en-US" sz="798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E6C7566-1617-439D-B64D-EC18D7255D45}"/>
              </a:ext>
            </a:extLst>
          </p:cNvPr>
          <p:cNvSpPr txBox="1"/>
          <p:nvPr/>
        </p:nvSpPr>
        <p:spPr>
          <a:xfrm>
            <a:off x="10005841" y="4577354"/>
            <a:ext cx="728664" cy="33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98" dirty="0"/>
              <a:t>Shooting &amp; flowering</a:t>
            </a:r>
            <a:endParaRPr lang="zh-TW" altLang="en-US" sz="798" dirty="0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EE6C7566-1617-439D-B64D-EC18D7255D45}"/>
              </a:ext>
            </a:extLst>
          </p:cNvPr>
          <p:cNvSpPr txBox="1"/>
          <p:nvPr/>
        </p:nvSpPr>
        <p:spPr>
          <a:xfrm>
            <a:off x="9955676" y="1484992"/>
            <a:ext cx="728664" cy="33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98" dirty="0"/>
              <a:t>Shooting &amp; flowering</a:t>
            </a:r>
            <a:endParaRPr lang="zh-TW" altLang="en-US" sz="798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1245208" y="1294136"/>
            <a:ext cx="4561568" cy="4605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393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 Plantation Model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299845-E33D-4AC8-8E60-F79740054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0" y="2709621"/>
            <a:ext cx="6130585" cy="34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5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4A4C7-504F-4C54-B8B6-0D2A0F48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Technical and capacity development achievements</a:t>
            </a:r>
            <a:endParaRPr lang="es-SV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05766E-BE13-421B-BDF9-9C4126B6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2</a:t>
            </a:fld>
            <a:endParaRPr lang="es-SV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114C91-32DB-4259-82B9-5EB54871F1C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1024B08-226D-4305-8024-11BBB6E7452F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23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01AC94-DFC2-4805-A3CC-6808C4B7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05332"/>
          </a:xfrm>
        </p:spPr>
        <p:txBody>
          <a:bodyPr/>
          <a:lstStyle/>
          <a:p>
            <a:pPr algn="ctr"/>
            <a:r>
              <a:rPr lang="en-US" b="1" dirty="0"/>
              <a:t>Proposals for further collaboration/cooperation</a:t>
            </a:r>
            <a:endParaRPr lang="es-SV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4D8F95-0283-4E41-9D2F-7A08C334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20</a:t>
            </a:fld>
            <a:endParaRPr lang="es-SV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991CC3-0CDB-4AD7-B9FB-BF5A24E8413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A4E1B4-6D08-41CD-BAB4-EE8B1F32EDAD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1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C6028-887A-4BCF-9FB7-473978D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136525"/>
            <a:ext cx="10515600" cy="69813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Proposals for further collaboration/cooperation</a:t>
            </a:r>
            <a:endParaRPr lang="es-SV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650E5E-1F07-43F2-8B21-A3E88B8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21</a:t>
            </a:fld>
            <a:endParaRPr lang="es-SV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FFBCA8B-8C11-4291-A2C1-AAF2DC673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478966"/>
              </p:ext>
            </p:extLst>
          </p:nvPr>
        </p:nvGraphicFramePr>
        <p:xfrm>
          <a:off x="633820" y="1104284"/>
          <a:ext cx="10719980" cy="432394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15305">
                  <a:extLst>
                    <a:ext uri="{9D8B030D-6E8A-4147-A177-3AD203B41FA5}">
                      <a16:colId xmlns:a16="http://schemas.microsoft.com/office/drawing/2014/main" val="4266464245"/>
                    </a:ext>
                  </a:extLst>
                </a:gridCol>
                <a:gridCol w="5477659">
                  <a:extLst>
                    <a:ext uri="{9D8B030D-6E8A-4147-A177-3AD203B41FA5}">
                      <a16:colId xmlns:a16="http://schemas.microsoft.com/office/drawing/2014/main" val="4177227345"/>
                    </a:ext>
                  </a:extLst>
                </a:gridCol>
                <a:gridCol w="4727016">
                  <a:extLst>
                    <a:ext uri="{9D8B030D-6E8A-4147-A177-3AD203B41FA5}">
                      <a16:colId xmlns:a16="http://schemas.microsoft.com/office/drawing/2014/main" val="4126373209"/>
                    </a:ext>
                  </a:extLst>
                </a:gridCol>
              </a:tblGrid>
              <a:tr h="351661">
                <a:tc>
                  <a:txBody>
                    <a:bodyPr/>
                    <a:lstStyle/>
                    <a:p>
                      <a:pPr algn="ctr"/>
                      <a:endParaRPr lang="es-SV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Acciones</a:t>
                      </a:r>
                      <a:endParaRPr lang="es-SV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Proceso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225640"/>
                  </a:ext>
                </a:extLst>
              </a:tr>
              <a:tr h="622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/>
                        <a:t>Intelligent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Platform</a:t>
                      </a:r>
                      <a:r>
                        <a:rPr lang="es-ES" sz="2000" dirty="0"/>
                        <a:t>: VIGIMUSA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 err="1"/>
                        <a:t>Starts</a:t>
                      </a:r>
                      <a:r>
                        <a:rPr lang="es-ES" sz="2000" dirty="0"/>
                        <a:t> 2022 </a:t>
                      </a:r>
                      <a:r>
                        <a:rPr lang="es-ES" sz="2000" dirty="0" err="1"/>
                        <a:t>with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the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support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of</a:t>
                      </a:r>
                      <a:r>
                        <a:rPr lang="es-ES" sz="2000" dirty="0"/>
                        <a:t> IDB/ </a:t>
                      </a:r>
                      <a:r>
                        <a:rPr lang="es-ES" sz="2000" dirty="0" err="1"/>
                        <a:t>Phytosanitary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Surveillance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1621184"/>
                  </a:ext>
                </a:extLst>
              </a:tr>
              <a:tr h="622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2</a:t>
                      </a:r>
                      <a:endParaRPr lang="es-SV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/>
                        <a:t>Satellite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monitoring</a:t>
                      </a:r>
                      <a:endParaRPr lang="es-SV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2000" dirty="0" err="1"/>
                        <a:t>Established</a:t>
                      </a:r>
                      <a:r>
                        <a:rPr lang="es-MX" sz="2000" dirty="0"/>
                        <a:t> </a:t>
                      </a:r>
                      <a:r>
                        <a:rPr lang="es-MX" sz="2000" dirty="0" err="1"/>
                        <a:t>sentinel</a:t>
                      </a:r>
                      <a:r>
                        <a:rPr lang="es-MX" sz="2000" dirty="0"/>
                        <a:t> </a:t>
                      </a:r>
                      <a:r>
                        <a:rPr lang="es-MX" sz="2000" dirty="0" err="1"/>
                        <a:t>farms</a:t>
                      </a:r>
                      <a:r>
                        <a:rPr lang="es-MX" sz="2000" dirty="0"/>
                        <a:t>/ Taiwan </a:t>
                      </a:r>
                      <a:r>
                        <a:rPr lang="es-MX" sz="2000" dirty="0" err="1"/>
                        <a:t>Space</a:t>
                      </a:r>
                      <a:r>
                        <a:rPr lang="es-MX" sz="2000" dirty="0"/>
                        <a:t> Agency 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899696"/>
                  </a:ext>
                </a:extLst>
              </a:tr>
              <a:tr h="5396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3</a:t>
                      </a:r>
                      <a:endParaRPr lang="es-SV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 err="1"/>
                        <a:t>Technological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Platform</a:t>
                      </a:r>
                      <a:r>
                        <a:rPr lang="es-ES" sz="2000" dirty="0"/>
                        <a:t> Trazar - Agro</a:t>
                      </a:r>
                      <a:endParaRPr lang="es-SV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 err="1"/>
                        <a:t>Ongoing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project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4990082"/>
                  </a:ext>
                </a:extLst>
              </a:tr>
              <a:tr h="5942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4</a:t>
                      </a:r>
                      <a:endParaRPr lang="es-SV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/>
                        <a:t>Risk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maps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with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climatic</a:t>
                      </a:r>
                      <a:r>
                        <a:rPr lang="es-ES" sz="2000" dirty="0"/>
                        <a:t> and </a:t>
                      </a:r>
                      <a:r>
                        <a:rPr lang="es-ES" sz="2000" dirty="0" err="1"/>
                        <a:t>genetic</a:t>
                      </a:r>
                      <a:r>
                        <a:rPr lang="es-ES" sz="2000" dirty="0"/>
                        <a:t> 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In </a:t>
                      </a:r>
                      <a:r>
                        <a:rPr lang="es-ES" sz="2000" dirty="0" err="1"/>
                        <a:t>process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of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updating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0883391"/>
                  </a:ext>
                </a:extLst>
              </a:tr>
              <a:tr h="351661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5</a:t>
                      </a:r>
                      <a:endParaRPr lang="es-SV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 err="1"/>
                        <a:t>Tolerant</a:t>
                      </a:r>
                      <a:r>
                        <a:rPr lang="es-MX" sz="2000" dirty="0"/>
                        <a:t> </a:t>
                      </a:r>
                      <a:r>
                        <a:rPr lang="es-MX" sz="2000" dirty="0" err="1"/>
                        <a:t>or</a:t>
                      </a:r>
                      <a:r>
                        <a:rPr lang="es-MX" sz="2000" dirty="0"/>
                        <a:t> </a:t>
                      </a:r>
                      <a:r>
                        <a:rPr lang="es-MX" sz="2000" dirty="0" err="1"/>
                        <a:t>resistant</a:t>
                      </a:r>
                      <a:r>
                        <a:rPr lang="es-MX" sz="2000" dirty="0"/>
                        <a:t> </a:t>
                      </a:r>
                      <a:r>
                        <a:rPr lang="es-MX" sz="2000" dirty="0" err="1"/>
                        <a:t>varieties</a:t>
                      </a:r>
                      <a:endParaRPr lang="es-SV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In </a:t>
                      </a:r>
                      <a:r>
                        <a:rPr lang="es-ES" sz="2000" dirty="0" err="1"/>
                        <a:t>process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with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the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support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of</a:t>
                      </a:r>
                      <a:r>
                        <a:rPr lang="es-ES" sz="2000" dirty="0"/>
                        <a:t> Taiwan ICDF 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072856"/>
                  </a:ext>
                </a:extLst>
              </a:tr>
              <a:tr h="495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Canine </a:t>
                      </a:r>
                      <a:r>
                        <a:rPr lang="es-ES" sz="2000" dirty="0" err="1"/>
                        <a:t>Brigades</a:t>
                      </a:r>
                      <a:endParaRPr lang="es-E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 err="1"/>
                        <a:t>Ongoing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project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8373691"/>
                  </a:ext>
                </a:extLst>
              </a:tr>
              <a:tr h="5000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/>
                        <a:t>Capacity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evaluations</a:t>
                      </a:r>
                      <a:r>
                        <a:rPr lang="es-ES" sz="2000" dirty="0"/>
                        <a:t> (</a:t>
                      </a:r>
                      <a:r>
                        <a:rPr lang="es-ES" sz="2000" dirty="0" err="1"/>
                        <a:t>including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simulations</a:t>
                      </a:r>
                      <a:r>
                        <a:rPr lang="es-ES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000" dirty="0" err="1"/>
                        <a:t>Ongoing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project</a:t>
                      </a:r>
                      <a:endParaRPr lang="es-SV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16506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759446A4-928A-4604-A256-98B6D3ADAF3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6335519-CB9D-47E3-84A3-ACED339437ED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4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9E3E68F-D141-4623-93D7-143E9E82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F16D-91CC-4CA5-9109-BF02DDE69A9E}" type="slidenum">
              <a:rPr kumimoji="0" 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S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A520203-841F-41C5-9068-0074A7FA9A4E}"/>
              </a:ext>
            </a:extLst>
          </p:cNvPr>
          <p:cNvSpPr txBox="1">
            <a:spLocks/>
          </p:cNvSpPr>
          <p:nvPr/>
        </p:nvSpPr>
        <p:spPr>
          <a:xfrm>
            <a:off x="892706" y="212155"/>
            <a:ext cx="11396085" cy="61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COORDINATION WITH INTERNATIONAL ORGANIZATIONS</a:t>
            </a:r>
            <a:endParaRPr kumimoji="0" lang="es-SV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C39F440-EA20-4D22-BDC5-0C1A788BE4EF}"/>
              </a:ext>
            </a:extLst>
          </p:cNvPr>
          <p:cNvSpPr txBox="1">
            <a:spLocks/>
          </p:cNvSpPr>
          <p:nvPr/>
        </p:nvSpPr>
        <p:spPr>
          <a:xfrm>
            <a:off x="185308" y="765307"/>
            <a:ext cx="7009351" cy="5956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Strengthened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FAO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Taiwan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ICDF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TR4)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AIEA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VIGIMUSA)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Bioversity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CIAT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TR4,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initiative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OneCGIAR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CIPF – ORPF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NIMFs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AGROCALIDAD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 Colombia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containment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containment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AFAS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s-ES" sz="2000" dirty="0" err="1">
                <a:solidFill>
                  <a:prstClr val="black"/>
                </a:solidFill>
                <a:latin typeface="Calibri" panose="020F0502020204030204"/>
              </a:rPr>
              <a:t>quarantine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panose="020F0502020204030204"/>
              </a:rPr>
              <a:t>treatment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panose="020F0502020204030204"/>
              </a:rPr>
              <a:t>certification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USDA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 (training and </a:t>
            </a:r>
            <a:r>
              <a:rPr lang="es-ES" sz="2000" dirty="0" err="1">
                <a:solidFill>
                  <a:prstClr val="black"/>
                </a:solidFill>
                <a:latin typeface="Calibri" panose="020F0502020204030204"/>
              </a:rPr>
              <a:t>financial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Calibri" panose="020F0502020204030204"/>
              </a:rPr>
              <a:t>support</a:t>
            </a:r>
            <a:r>
              <a:rPr lang="es-E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El BID lanza una convocatoria para financiar proyectos regionales -  Mercociudades">
            <a:extLst>
              <a:ext uri="{FF2B5EF4-FFF2-40B4-BE49-F238E27FC236}">
                <a16:creationId xmlns:a16="http://schemas.microsoft.com/office/drawing/2014/main" id="{EC1CE114-FC02-4D1E-A732-C15AE53EA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6"/>
          <a:stretch/>
        </p:blipFill>
        <p:spPr bwMode="auto">
          <a:xfrm>
            <a:off x="7344887" y="947871"/>
            <a:ext cx="4329339" cy="14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A5DFFC-D7E5-4F14-9917-A99137AA7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78" y="2406386"/>
            <a:ext cx="1728550" cy="989405"/>
          </a:xfrm>
          <a:prstGeom prst="rect">
            <a:avLst/>
          </a:prstGeom>
        </p:spPr>
      </p:pic>
      <p:pic>
        <p:nvPicPr>
          <p:cNvPr id="2050" name="Picture 2" descr="Organismo Internacional de Energía Atómica - Wikipedia, la enciclopedia  libre">
            <a:extLst>
              <a:ext uri="{FF2B5EF4-FFF2-40B4-BE49-F238E27FC236}">
                <a16:creationId xmlns:a16="http://schemas.microsoft.com/office/drawing/2014/main" id="{8706E98C-B8B9-43B2-A342-C03C81BD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553" y="2426348"/>
            <a:ext cx="1271673" cy="15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ganismo Internacional Regional de Sanidad Agropecuaria">
            <a:extLst>
              <a:ext uri="{FF2B5EF4-FFF2-40B4-BE49-F238E27FC236}">
                <a16:creationId xmlns:a16="http://schemas.microsoft.com/office/drawing/2014/main" id="{68CD888D-09B1-4A01-9DE8-C933F664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53" y="5343168"/>
            <a:ext cx="3182977" cy="10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grocalidad - La Agencia de Regulación y Control Fito y Zoosanitario.">
            <a:extLst>
              <a:ext uri="{FF2B5EF4-FFF2-40B4-BE49-F238E27FC236}">
                <a16:creationId xmlns:a16="http://schemas.microsoft.com/office/drawing/2014/main" id="{31438096-475A-4C96-94F8-2E5FE097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78" y="3281839"/>
            <a:ext cx="2664119" cy="11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munidad Andina de Naciones, (CAN) - Red GLORIA - Andes">
            <a:extLst>
              <a:ext uri="{FF2B5EF4-FFF2-40B4-BE49-F238E27FC236}">
                <a16:creationId xmlns:a16="http://schemas.microsoft.com/office/drawing/2014/main" id="{06233163-0D34-4882-9D9E-A68944096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2" b="29923"/>
          <a:stretch/>
        </p:blipFill>
        <p:spPr bwMode="auto">
          <a:xfrm>
            <a:off x="9232445" y="4242581"/>
            <a:ext cx="2441781" cy="6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stituto Colombiano Agropecuario | Land Portal">
            <a:extLst>
              <a:ext uri="{FF2B5EF4-FFF2-40B4-BE49-F238E27FC236}">
                <a16:creationId xmlns:a16="http://schemas.microsoft.com/office/drawing/2014/main" id="{EB0AD4FA-E916-4FDF-BE3A-442CB59A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49" y="2403441"/>
            <a:ext cx="1486534" cy="9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Alliance of Bioversity International and the International Center for  Tropical Agriculture (CIAT) - CGIAR">
            <a:extLst>
              <a:ext uri="{FF2B5EF4-FFF2-40B4-BE49-F238E27FC236}">
                <a16:creationId xmlns:a16="http://schemas.microsoft.com/office/drawing/2014/main" id="{CEA9DC53-4A26-4C80-A110-F662FB6B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83" y="5330630"/>
            <a:ext cx="2107670" cy="10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 descr="NOTA DE PRENSA | SELA">
            <a:extLst>
              <a:ext uri="{FF2B5EF4-FFF2-40B4-BE49-F238E27FC236}">
                <a16:creationId xmlns:a16="http://schemas.microsoft.com/office/drawing/2014/main" id="{D86CC248-BCEB-4CAB-BCAB-7F94BE966021}"/>
              </a:ext>
            </a:extLst>
          </p:cNvPr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33" y="4408100"/>
            <a:ext cx="1689100" cy="62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Departamento de Agricultura de los Estados Unidos - Wikipedia, la  enciclopedia libre">
            <a:extLst>
              <a:ext uri="{FF2B5EF4-FFF2-40B4-BE49-F238E27FC236}">
                <a16:creationId xmlns:a16="http://schemas.microsoft.com/office/drawing/2014/main" id="{7702BC0C-806D-426D-930A-91B20E4F7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553" y="352182"/>
            <a:ext cx="157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creditation">
            <a:extLst>
              <a:ext uri="{FF2B5EF4-FFF2-40B4-BE49-F238E27FC236}">
                <a16:creationId xmlns:a16="http://schemas.microsoft.com/office/drawing/2014/main" id="{6098DD0F-D6EA-4D3C-8332-A234DC2A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62" y="585130"/>
            <a:ext cx="1948955" cy="9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7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793B49E-714C-CB49-9536-18BA6D7FB9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CB88898-8C5A-704B-ADEB-A111F8B96E20}"/>
              </a:ext>
            </a:extLst>
          </p:cNvPr>
          <p:cNvSpPr/>
          <p:nvPr/>
        </p:nvSpPr>
        <p:spPr>
          <a:xfrm>
            <a:off x="6439231" y="1480126"/>
            <a:ext cx="1212438" cy="12339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7175" y="3737958"/>
            <a:ext cx="4514849" cy="2234218"/>
          </a:xfrm>
        </p:spPr>
        <p:txBody>
          <a:bodyPr>
            <a:normAutofit fontScale="90000"/>
          </a:bodyPr>
          <a:lstStyle/>
          <a:p>
            <a:pPr algn="r"/>
            <a:r>
              <a:rPr lang="es-MX" sz="67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¡</a:t>
            </a:r>
            <a:r>
              <a:rPr lang="es-MX" sz="67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Thank</a:t>
            </a:r>
            <a:r>
              <a:rPr lang="es-MX" sz="67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MX" sz="67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</a:t>
            </a:r>
            <a:r>
              <a:rPr lang="es-MX" sz="67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!</a:t>
            </a:r>
            <a:br>
              <a:rPr lang="es-MX" sz="67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s-MX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s-MX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s-MX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Raúl Rodas</a:t>
            </a:r>
            <a:br>
              <a:rPr lang="es-MX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s-MX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rrodas@oirsa.org</a:t>
            </a:r>
            <a:endParaRPr lang="es-CR" sz="4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878975F6-F2D4-DB4F-8B2F-017B23A8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2169-8458-1C48-B27D-3081A4BCD0AC}" type="slidenum">
              <a:rPr lang="es-ES_tradnl" smtClean="0"/>
              <a:t>23</a:t>
            </a:fld>
            <a:endParaRPr lang="es-ES_tradn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998E49-5281-BA48-8195-CD77DCB11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9" t="2222" r="16467" b="2222"/>
          <a:stretch/>
        </p:blipFill>
        <p:spPr>
          <a:xfrm>
            <a:off x="6439231" y="1480126"/>
            <a:ext cx="1212438" cy="1233961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4FD84DC-AF67-4B4D-AE90-83E7447D0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669" y="1727774"/>
            <a:ext cx="24222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4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ORGANISMO INTERNACIONAL REGIONAL DE SANIDAD AGROPECUARIA</a:t>
            </a:r>
            <a:endParaRPr lang="es-ES_tradnl" altLang="es-ES_tradnl" sz="14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3276C64-7E12-D94E-8B52-06C76527AB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3806256" y="1246045"/>
            <a:ext cx="5265950" cy="43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B4D6CB0-EC6C-4198-A6D8-F9763F7ADAB5}"/>
              </a:ext>
            </a:extLst>
          </p:cNvPr>
          <p:cNvSpPr txBox="1">
            <a:spLocks/>
          </p:cNvSpPr>
          <p:nvPr/>
        </p:nvSpPr>
        <p:spPr>
          <a:xfrm>
            <a:off x="444091" y="268828"/>
            <a:ext cx="8138212" cy="61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ES" sz="25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Fruit-growing</a:t>
            </a:r>
            <a:r>
              <a:rPr lang="es-ES" sz="25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5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Programs</a:t>
            </a:r>
            <a:endParaRPr lang="es-ES" sz="25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31B36D9-DE7C-495F-A7F5-C47F37247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594" y="771930"/>
            <a:ext cx="6307255" cy="28145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</a:rPr>
              <a:t>Musaceae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</a:rPr>
              <a:t>Foc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</a:rPr>
              <a:t> TR4)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Strengthening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Diagnostic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Capabilities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Protocol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mobilization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musaceae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materials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Simulations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actions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in case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outbreaks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PRA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Foc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TR4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was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completed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Healthy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citrus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plants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production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greenhouse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6">
                    <a:lumMod val="50000"/>
                  </a:schemeClr>
                </a:solidFill>
              </a:rPr>
              <a:t>renovations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0" indent="0" algn="just">
              <a:buNone/>
            </a:pPr>
            <a:endParaRPr lang="es-SV" sz="18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CDAEE74-ABCA-4174-8842-5E96DD976430}"/>
              </a:ext>
            </a:extLst>
          </p:cNvPr>
          <p:cNvSpPr txBox="1">
            <a:spLocks/>
          </p:cNvSpPr>
          <p:nvPr/>
        </p:nvSpPr>
        <p:spPr>
          <a:xfrm>
            <a:off x="493594" y="3773806"/>
            <a:ext cx="6808935" cy="20842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800" b="1" dirty="0" err="1">
                <a:solidFill>
                  <a:schemeClr val="accent4">
                    <a:lumMod val="50000"/>
                  </a:schemeClr>
                </a:solidFill>
              </a:rPr>
              <a:t>Fruit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b="1" dirty="0" err="1">
                <a:solidFill>
                  <a:schemeClr val="accent4">
                    <a:lumMod val="50000"/>
                  </a:schemeClr>
                </a:solidFill>
              </a:rPr>
              <a:t>Flies</a:t>
            </a:r>
            <a:endParaRPr lang="es-ES" sz="1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Production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 IAEA &amp; OIRSA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scientific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4">
                    <a:lumMod val="50000"/>
                  </a:schemeClr>
                </a:solidFill>
              </a:rPr>
              <a:t>documents</a:t>
            </a:r>
            <a:endParaRPr lang="es-E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Implementation of the Fruit Flies Virtual Training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D9B42D0-7A7D-4920-AC0A-9D03F8AA360D}"/>
              </a:ext>
            </a:extLst>
          </p:cNvPr>
          <p:cNvSpPr/>
          <p:nvPr/>
        </p:nvSpPr>
        <p:spPr>
          <a:xfrm>
            <a:off x="188798" y="156375"/>
            <a:ext cx="137092" cy="6155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B3628E-0E4B-4293-8A42-C3C6B1C4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5" t="18442" r="36075" b="7314"/>
          <a:stretch/>
        </p:blipFill>
        <p:spPr>
          <a:xfrm>
            <a:off x="9656556" y="2663370"/>
            <a:ext cx="2377252" cy="31946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7DF3A3B-82EA-422D-9F11-3433ABD5FA63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46" y="214323"/>
            <a:ext cx="2186554" cy="31946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A1BCDC9-E4F4-4F5E-BF98-96C89E55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2261" r="19574" b="24186"/>
          <a:stretch/>
        </p:blipFill>
        <p:spPr>
          <a:xfrm>
            <a:off x="8123308" y="3215451"/>
            <a:ext cx="2134593" cy="15016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DC8001C-0F74-4E2F-A104-4325EDC13E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0020" y="758395"/>
            <a:ext cx="2353932" cy="17654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9BC5E7C-3586-48DF-8873-B37C41CD4FB1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7" y="6027102"/>
            <a:ext cx="1990725" cy="716915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CE3E509-D8C6-4783-8880-F88E23706707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52AF862E-4153-427E-8542-FE28DB295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384" y="4513932"/>
            <a:ext cx="5096698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0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89ED55-7A00-4D02-82DD-AA397B93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F16D-91CC-4CA5-9109-BF02DDE69A9E}" type="slidenum">
              <a:rPr lang="es-SV" smtClean="0"/>
              <a:t>4</a:t>
            </a:fld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B4D6CB0-EC6C-4198-A6D8-F9763F7ADAB5}"/>
              </a:ext>
            </a:extLst>
          </p:cNvPr>
          <p:cNvSpPr txBox="1">
            <a:spLocks/>
          </p:cNvSpPr>
          <p:nvPr/>
        </p:nvSpPr>
        <p:spPr>
          <a:xfrm>
            <a:off x="341906" y="414766"/>
            <a:ext cx="7772400" cy="11620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ES" sz="3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PROGRAM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ON HORTICULTURAL CROPS</a:t>
            </a:r>
          </a:p>
          <a:p>
            <a:pPr>
              <a:lnSpc>
                <a:spcPct val="80000"/>
              </a:lnSpc>
            </a:pPr>
            <a:endParaRPr lang="en-US" sz="30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IPM in Solanaceae,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cucurbitaceae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and family agriculture </a:t>
            </a:r>
            <a:endParaRPr lang="es-ES" sz="20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31B36D9-DE7C-495F-A7F5-C47F37247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50" y="2169823"/>
            <a:ext cx="6173194" cy="38193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dirty="0">
                <a:solidFill>
                  <a:schemeClr val="accent6">
                    <a:lumMod val="50000"/>
                  </a:schemeClr>
                </a:solidFill>
              </a:rPr>
              <a:t>Biological Controllers Project in Belize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5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ES" sz="2500" i="1" dirty="0" err="1">
                <a:solidFill>
                  <a:schemeClr val="accent6">
                    <a:lumMod val="50000"/>
                  </a:schemeClr>
                </a:solidFill>
              </a:rPr>
              <a:t>Chrysoperla</a:t>
            </a:r>
            <a:r>
              <a:rPr lang="es-ES" sz="2500" i="1" dirty="0">
                <a:solidFill>
                  <a:schemeClr val="accent6">
                    <a:lumMod val="50000"/>
                  </a:schemeClr>
                </a:solidFill>
              </a:rPr>
              <a:t> carnea</a:t>
            </a:r>
          </a:p>
          <a:p>
            <a:pPr marL="0" indent="0" algn="just">
              <a:buNone/>
            </a:pPr>
            <a:endParaRPr lang="es-ES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ES" sz="2500" i="1" dirty="0" err="1">
                <a:solidFill>
                  <a:schemeClr val="accent6">
                    <a:lumMod val="50000"/>
                  </a:schemeClr>
                </a:solidFill>
              </a:rPr>
              <a:t>Anagyrus</a:t>
            </a:r>
            <a:r>
              <a:rPr lang="es-ES" sz="25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500" i="1" dirty="0" err="1">
                <a:solidFill>
                  <a:schemeClr val="accent6">
                    <a:lumMod val="50000"/>
                  </a:schemeClr>
                </a:solidFill>
              </a:rPr>
              <a:t>kamali</a:t>
            </a:r>
            <a:endParaRPr lang="es-ES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es-ES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ES" sz="2500" i="1" dirty="0" err="1">
                <a:solidFill>
                  <a:schemeClr val="accent6">
                    <a:lumMod val="50000"/>
                  </a:schemeClr>
                </a:solidFill>
              </a:rPr>
              <a:t>Trichogramma</a:t>
            </a:r>
            <a:r>
              <a:rPr lang="es-ES" sz="25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2500" i="1" dirty="0" err="1">
                <a:solidFill>
                  <a:schemeClr val="accent6">
                    <a:lumMod val="50000"/>
                  </a:schemeClr>
                </a:solidFill>
              </a:rPr>
              <a:t>pretiosum</a:t>
            </a:r>
            <a:endParaRPr lang="es-ES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es-ES" sz="25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A2336D-7783-4441-9034-D6E87A7936F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212"/>
            <a:ext cx="1990725" cy="716915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F8C32D1-B66F-4F13-AE9B-E845BEB7F1A6}"/>
              </a:ext>
            </a:extLst>
          </p:cNvPr>
          <p:cNvCxnSpPr/>
          <p:nvPr/>
        </p:nvCxnSpPr>
        <p:spPr>
          <a:xfrm>
            <a:off x="1990725" y="6595854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hrysoperla carneadepredador de pulgones | Bioplanet">
            <a:extLst>
              <a:ext uri="{FF2B5EF4-FFF2-40B4-BE49-F238E27FC236}">
                <a16:creationId xmlns:a16="http://schemas.microsoft.com/office/drawing/2014/main" id="{5482F12F-53E0-4B91-99EA-00EFBAE7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37" y="0"/>
            <a:ext cx="4323563" cy="21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tripar: Así parasita Anagyrus al cotonet - YouTube">
            <a:extLst>
              <a:ext uri="{FF2B5EF4-FFF2-40B4-BE49-F238E27FC236}">
                <a16:creationId xmlns:a16="http://schemas.microsoft.com/office/drawing/2014/main" id="{78C4253B-A2BC-451E-A2A3-B149CA69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2" y="2223593"/>
            <a:ext cx="4323563" cy="23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ichogramma spp. - EcuRed">
            <a:extLst>
              <a:ext uri="{FF2B5EF4-FFF2-40B4-BE49-F238E27FC236}">
                <a16:creationId xmlns:a16="http://schemas.microsoft.com/office/drawing/2014/main" id="{9D46FC4E-2AE3-4BA9-846C-7A5C4ABB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37" y="4643446"/>
            <a:ext cx="4323563" cy="22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4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B4D6CB0-EC6C-4198-A6D8-F9763F7ADAB5}"/>
              </a:ext>
            </a:extLst>
          </p:cNvPr>
          <p:cNvSpPr txBox="1">
            <a:spLocks/>
          </p:cNvSpPr>
          <p:nvPr/>
        </p:nvSpPr>
        <p:spPr>
          <a:xfrm>
            <a:off x="5580915" y="1413227"/>
            <a:ext cx="6096442" cy="924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s-ES" sz="3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IPM PROGRAM IN FORESTRY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31B36D9-DE7C-495F-A7F5-C47F37247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6135" y="3339500"/>
            <a:ext cx="4901608" cy="16900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dirty="0">
                <a:solidFill>
                  <a:schemeClr val="accent4">
                    <a:lumMod val="50000"/>
                  </a:schemeClr>
                </a:solidFill>
              </a:rPr>
              <a:t>Action plan for the management of </a:t>
            </a:r>
            <a:r>
              <a:rPr lang="en-US" sz="2500" i="1" dirty="0" err="1">
                <a:solidFill>
                  <a:schemeClr val="accent4">
                    <a:lumMod val="50000"/>
                  </a:schemeClr>
                </a:solidFill>
              </a:rPr>
              <a:t>Dendroctonus</a:t>
            </a:r>
            <a:r>
              <a:rPr lang="en-US" sz="2500" i="1" dirty="0">
                <a:solidFill>
                  <a:schemeClr val="accent4">
                    <a:lumMod val="50000"/>
                  </a:schemeClr>
                </a:solidFill>
              </a:rPr>
              <a:t> frontalis </a:t>
            </a:r>
            <a:r>
              <a:rPr lang="en-US" sz="2500" dirty="0">
                <a:solidFill>
                  <a:schemeClr val="accent4">
                    <a:lumMod val="50000"/>
                  </a:schemeClr>
                </a:solidFill>
              </a:rPr>
              <a:t>(Southern pine beetle)  (OIRSA and FAO)</a:t>
            </a:r>
            <a:endParaRPr lang="es-ES" sz="25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00F8C2-4898-4603-9978-5433E834E72B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17" y="6141085"/>
            <a:ext cx="1990725" cy="71691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58CCF52-9DD7-4D6E-A9A1-550B1D3DC63D}"/>
              </a:ext>
            </a:extLst>
          </p:cNvPr>
          <p:cNvCxnSpPr/>
          <p:nvPr/>
        </p:nvCxnSpPr>
        <p:spPr>
          <a:xfrm>
            <a:off x="0" y="6532880"/>
            <a:ext cx="9997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64333E67-1568-4787-A0C4-4359F120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91"/>
            <a:ext cx="6291263" cy="35773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368208-6084-4376-B806-AC05A788D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1"/>
            <a:ext cx="3124066" cy="4286249"/>
          </a:xfrm>
          <a:prstGeom prst="rect">
            <a:avLst/>
          </a:prstGeom>
        </p:spPr>
      </p:pic>
      <p:pic>
        <p:nvPicPr>
          <p:cNvPr id="2052" name="Picture 4" descr="Descortezador Suriano de Los Pinos (Dendroctonus frontalis) · NaturaLista  Colombia">
            <a:extLst>
              <a:ext uri="{FF2B5EF4-FFF2-40B4-BE49-F238E27FC236}">
                <a16:creationId xmlns:a16="http://schemas.microsoft.com/office/drawing/2014/main" id="{664FEC6A-BB53-4B3A-8522-6386A0C2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3851" y="3240587"/>
            <a:ext cx="4238258" cy="29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0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560B4B-CC83-46C9-AD9B-E1CD421D8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2" t="37247" r="24347" b="16087"/>
          <a:stretch/>
        </p:blipFill>
        <p:spPr>
          <a:xfrm>
            <a:off x="605711" y="506895"/>
            <a:ext cx="10980578" cy="584420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7939DDA-FAA6-4EAE-81D2-DB2560B89ADA}"/>
              </a:ext>
            </a:extLst>
          </p:cNvPr>
          <p:cNvSpPr/>
          <p:nvPr/>
        </p:nvSpPr>
        <p:spPr>
          <a:xfrm>
            <a:off x="8478078" y="2043341"/>
            <a:ext cx="3304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Implementation in the OIRSA region</a:t>
            </a:r>
            <a:endParaRPr lang="es-MX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News &amp;amp; Events - International Plant Protection Convention">
            <a:extLst>
              <a:ext uri="{FF2B5EF4-FFF2-40B4-BE49-F238E27FC236}">
                <a16:creationId xmlns:a16="http://schemas.microsoft.com/office/drawing/2014/main" id="{892FC151-9F01-4854-A28F-D767B22C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90" y="248477"/>
            <a:ext cx="1692385" cy="121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77368F6-2FC9-4DCF-89BC-EEF5977CF8B6}"/>
              </a:ext>
            </a:extLst>
          </p:cNvPr>
          <p:cNvSpPr/>
          <p:nvPr/>
        </p:nvSpPr>
        <p:spPr>
          <a:xfrm>
            <a:off x="685223" y="3677626"/>
            <a:ext cx="6217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Central server (Hub):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México (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operating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since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Costa Rica (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operating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since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2020)</a:t>
            </a:r>
          </a:p>
          <a:p>
            <a:endParaRPr lang="es-ES" b="1" dirty="0">
              <a:solidFill>
                <a:srgbClr val="1B1E24"/>
              </a:solidFill>
              <a:latin typeface="Arial" panose="020B0604020202020204" pitchFamily="34" charset="0"/>
            </a:endParaRPr>
          </a:p>
          <a:p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GeNS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Dominican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Republic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operating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since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Guatemala (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operating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since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Panamá (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operating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since</a:t>
            </a: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Honduras (</a:t>
            </a:r>
            <a:r>
              <a:rPr lang="es-ES" b="1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registered</a:t>
            </a:r>
            <a:r>
              <a:rPr lang="es-ES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Belize</a:t>
            </a:r>
            <a:r>
              <a:rPr lang="es-ES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es-ES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Registered</a:t>
            </a:r>
            <a:r>
              <a:rPr lang="es-ES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399C62-4CE3-40A1-A541-BE5F0A236460}"/>
              </a:ext>
            </a:extLst>
          </p:cNvPr>
          <p:cNvSpPr/>
          <p:nvPr/>
        </p:nvSpPr>
        <p:spPr>
          <a:xfrm>
            <a:off x="6898030" y="3707709"/>
            <a:ext cx="3670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 Salvador (</a:t>
            </a:r>
            <a:r>
              <a:rPr lang="es-ES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registered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Nicaragua (</a:t>
            </a:r>
            <a:r>
              <a:rPr lang="es-ES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registered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  <a:endParaRPr lang="es-E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8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6817" t="19941" r="12661" b="9182"/>
          <a:stretch/>
        </p:blipFill>
        <p:spPr>
          <a:xfrm>
            <a:off x="231635" y="1803456"/>
            <a:ext cx="4371304" cy="47645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427" y="832967"/>
            <a:ext cx="3493381" cy="2481863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3175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>
          <a:xfrm>
            <a:off x="231635" y="970985"/>
            <a:ext cx="11044240" cy="581785"/>
          </a:xfrm>
        </p:spPr>
        <p:txBody>
          <a:bodyPr/>
          <a:lstStyle/>
          <a:p>
            <a:r>
              <a:rPr lang="es-MX" dirty="0"/>
              <a:t>Antecedentes y estatus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1635" y="88112"/>
            <a:ext cx="9213427" cy="660566"/>
          </a:xfrm>
        </p:spPr>
        <p:txBody>
          <a:bodyPr/>
          <a:lstStyle/>
          <a:p>
            <a:r>
              <a:rPr lang="es-MX" dirty="0"/>
              <a:t>EPHYTO MEXICO</a:t>
            </a: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7</a:t>
            </a:fld>
            <a:endParaRPr lang="es-MX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816044436"/>
              </p:ext>
            </p:extLst>
          </p:nvPr>
        </p:nvGraphicFramePr>
        <p:xfrm>
          <a:off x="296949" y="748678"/>
          <a:ext cx="12151365" cy="687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588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6348AB-84ED-72FF-95FE-3AE128A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14"/>
            <a:ext cx="10515600" cy="775711"/>
          </a:xfrm>
        </p:spPr>
        <p:txBody>
          <a:bodyPr/>
          <a:lstStyle/>
          <a:p>
            <a:pPr algn="ctr"/>
            <a:r>
              <a:rPr lang="en-US" dirty="0" err="1"/>
              <a:t>Ephyto</a:t>
            </a:r>
            <a:r>
              <a:rPr lang="en-US" dirty="0"/>
              <a:t> situation Belize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B37B6-AF73-2F3D-DB54-E491646DB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5275" y="928687"/>
            <a:ext cx="11601450" cy="30023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APHIS and BAHA (Plant Health) began working on establishing an </a:t>
            </a:r>
            <a:r>
              <a:rPr lang="en-US" dirty="0" err="1"/>
              <a:t>ephyto</a:t>
            </a:r>
            <a:r>
              <a:rPr lang="en-US" dirty="0"/>
              <a:t> platform using the Gens system in February of 2022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User Acceptance &amp; Training (UAT) site up and running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Once the system is up and running, BAHA will run a pilot project and begin exchanging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ephytos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with a country that is willing to participate.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Challenges- internet needs to be upgraded and equipment need to be procured.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771B3-8F34-4A23-8D29-C0F5ECD6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1084"/>
            <a:ext cx="12192000" cy="29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6348AB-84ED-72FF-95FE-3AE128A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14"/>
            <a:ext cx="10515600" cy="775711"/>
          </a:xfrm>
        </p:spPr>
        <p:txBody>
          <a:bodyPr/>
          <a:lstStyle/>
          <a:p>
            <a:pPr algn="ctr"/>
            <a:r>
              <a:rPr lang="en-US" dirty="0" err="1"/>
              <a:t>Ephyto</a:t>
            </a:r>
            <a:r>
              <a:rPr lang="en-US" dirty="0"/>
              <a:t> situation Guatemala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B37B6-AF73-2F3D-DB54-E491646DB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5275" y="1214437"/>
            <a:ext cx="6634163" cy="4557713"/>
          </a:xfrm>
        </p:spPr>
        <p:txBody>
          <a:bodyPr>
            <a:normAutofit/>
          </a:bodyPr>
          <a:lstStyle/>
          <a:p>
            <a:r>
              <a:rPr lang="en-US" dirty="0" err="1"/>
              <a:t>GeNs</a:t>
            </a:r>
            <a:r>
              <a:rPr lang="en-US" dirty="0"/>
              <a:t> Systems</a:t>
            </a:r>
          </a:p>
          <a:p>
            <a:endParaRPr lang="en-US" dirty="0"/>
          </a:p>
          <a:p>
            <a:r>
              <a:rPr lang="en-US" dirty="0"/>
              <a:t>User manual finished</a:t>
            </a:r>
          </a:p>
          <a:p>
            <a:endParaRPr lang="en-US" dirty="0"/>
          </a:p>
          <a:p>
            <a:r>
              <a:rPr lang="en-US" dirty="0"/>
              <a:t>Training program running</a:t>
            </a:r>
          </a:p>
          <a:p>
            <a:endParaRPr lang="en-US" dirty="0"/>
          </a:p>
          <a:p>
            <a:r>
              <a:rPr lang="en-US" dirty="0"/>
              <a:t>Currently exchanging with 33 countries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FCFABF9-50EA-4F5E-B632-A2AD2255C4AB}"/>
              </a:ext>
            </a:extLst>
          </p:cNvPr>
          <p:cNvSpPr/>
          <p:nvPr/>
        </p:nvSpPr>
        <p:spPr>
          <a:xfrm>
            <a:off x="6253163" y="1214437"/>
            <a:ext cx="5800726" cy="313932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MÉXICO	    	LUXEMBURGO	CHIPRE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PANAMÁ	                 PAÍSES BAJOS	ESLOVENIA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ESTADOS UNIDOS	SUECIA		FINLANDIA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ALEMANIA	BULGARIA	HUNGRÍA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BÉLGICA		ESLOVAQUIA	ITALIA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CROACIA		ESTONIA		LITUANIA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DINAMARCA	GRECIA		PORTUGAL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ESPAÑA		MALTA		RUMANÍA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FRANCIA		POLONIA		SUIZA	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IRLANDA		REPÚBLICA CHECA	COSTA RICA	</a:t>
            </a:r>
          </a:p>
          <a:p>
            <a:r>
              <a:rPr lang="es-SV" dirty="0">
                <a:solidFill>
                  <a:srgbClr val="000000"/>
                </a:solidFill>
                <a:latin typeface="Calibri" panose="020F0502020204030204" pitchFamily="34" charset="0"/>
              </a:rPr>
              <a:t>LETONIA		AUSTRIA	</a:t>
            </a:r>
          </a:p>
        </p:txBody>
      </p:sp>
    </p:spTree>
    <p:extLst>
      <p:ext uri="{BB962C8B-B14F-4D97-AF65-F5344CB8AC3E}">
        <p14:creationId xmlns:p14="http://schemas.microsoft.com/office/powerpoint/2010/main" val="24896565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6062DBE032A42ADE43699EB8B63DC" ma:contentTypeVersion="14" ma:contentTypeDescription="Create a new document." ma:contentTypeScope="" ma:versionID="85ec254afc255b0abb31ee41bc358613">
  <xsd:schema xmlns:xsd="http://www.w3.org/2001/XMLSchema" xmlns:xs="http://www.w3.org/2001/XMLSchema" xmlns:p="http://schemas.microsoft.com/office/2006/metadata/properties" xmlns:ns3="6494e65f-1b82-43dd-9e46-86b531816229" xmlns:ns4="315b9f9e-45e2-4f51-b5d1-e47afc4461d3" targetNamespace="http://schemas.microsoft.com/office/2006/metadata/properties" ma:root="true" ma:fieldsID="147badedb09825d4d1cf8cbd1b4aa42c" ns3:_="" ns4:_="">
    <xsd:import namespace="6494e65f-1b82-43dd-9e46-86b531816229"/>
    <xsd:import namespace="315b9f9e-45e2-4f51-b5d1-e47afc4461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4e65f-1b82-43dd-9e46-86b531816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b9f9e-45e2-4f51-b5d1-e47afc446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9CFDD4-C7FD-4C7D-9EF5-C94E6CB998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781F4D-2BBE-4180-B096-82C2FC735A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94e65f-1b82-43dd-9e46-86b531816229"/>
    <ds:schemaRef ds:uri="315b9f9e-45e2-4f51-b5d1-e47afc446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912494-E6A0-4EFA-83BC-14789A20D4AE}">
  <ds:schemaRefs>
    <ds:schemaRef ds:uri="6494e65f-1b82-43dd-9e46-86b53181622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315b9f9e-45e2-4f51-b5d1-e47afc4461d3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888</Words>
  <Application>Microsoft Office PowerPoint</Application>
  <PresentationFormat>Widescreen</PresentationFormat>
  <Paragraphs>176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微軟正黑體</vt:lpstr>
      <vt:lpstr>Arial</vt:lpstr>
      <vt:lpstr>Arial </vt:lpstr>
      <vt:lpstr>Arial     </vt:lpstr>
      <vt:lpstr>Calibri</vt:lpstr>
      <vt:lpstr>Calibri Light</vt:lpstr>
      <vt:lpstr>Century Gothic</vt:lpstr>
      <vt:lpstr>新細明體</vt:lpstr>
      <vt:lpstr>Tema de Office</vt:lpstr>
      <vt:lpstr>PowerPoint Presentation</vt:lpstr>
      <vt:lpstr>Technical and capacity development achievements</vt:lpstr>
      <vt:lpstr>PowerPoint Presentation</vt:lpstr>
      <vt:lpstr>PowerPoint Presentation</vt:lpstr>
      <vt:lpstr>PowerPoint Presentation</vt:lpstr>
      <vt:lpstr>PowerPoint Presentation</vt:lpstr>
      <vt:lpstr>EPHYTO MEXICO</vt:lpstr>
      <vt:lpstr>Ephyto situation Belize</vt:lpstr>
      <vt:lpstr>Ephyto situation Guatemala</vt:lpstr>
      <vt:lpstr>Ephyto situation Costa Rica</vt:lpstr>
      <vt:lpstr>Ephyto situation Panamá</vt:lpstr>
      <vt:lpstr>Ephyto situation Dominican Republic</vt:lpstr>
      <vt:lpstr>Emerging Pests and Issues</vt:lpstr>
      <vt:lpstr>Emerging Pests and Issues</vt:lpstr>
      <vt:lpstr>Emerging Pests and Issues</vt:lpstr>
      <vt:lpstr>What happened after the training?</vt:lpstr>
      <vt:lpstr>Surveillance Projects and Activities</vt:lpstr>
      <vt:lpstr>PowerPoint Presentation</vt:lpstr>
      <vt:lpstr>Sentinel farm for satellital monitoring of Foc TR4</vt:lpstr>
      <vt:lpstr>Proposals for further collaboration/cooperation</vt:lpstr>
      <vt:lpstr>Proposals for further collaboration/cooperation</vt:lpstr>
      <vt:lpstr>PowerPoint Presentation</vt:lpstr>
      <vt:lpstr>¡Thank you!  Raúl Rodas rrodas@oirsa.org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Argueta, Juan Carlos</dc:creator>
  <cp:lastModifiedBy>Nicora, Natalie (NSP)</cp:lastModifiedBy>
  <cp:revision>243</cp:revision>
  <cp:lastPrinted>2022-09-08T21:51:41Z</cp:lastPrinted>
  <dcterms:created xsi:type="dcterms:W3CDTF">2021-05-04T15:33:17Z</dcterms:created>
  <dcterms:modified xsi:type="dcterms:W3CDTF">2022-09-20T11:04:41Z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0x010100D4B6062DBE032A42ADE43699EB8B63DC</vt:lpwstr>
  </property>
</Properties>
</file>