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8" r:id="rId2"/>
    <p:sldId id="279" r:id="rId3"/>
    <p:sldId id="271" r:id="rId4"/>
    <p:sldId id="280" r:id="rId5"/>
    <p:sldId id="284" r:id="rId6"/>
    <p:sldId id="281" r:id="rId7"/>
    <p:sldId id="282" r:id="rId8"/>
    <p:sldId id="285" r:id="rId9"/>
    <p:sldId id="283" r:id="rId10"/>
    <p:sldId id="270" r:id="rId11"/>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B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64BAE-94F0-405F-AC8A-023110175698}" type="datetimeFigureOut">
              <a:rPr lang="es-BO" smtClean="0"/>
              <a:t>20/9/2022</a:t>
            </a:fld>
            <a:endParaRPr lang="es-B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B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B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A9F84-9029-4665-9571-F8EBCA2F7A25}" type="slidenum">
              <a:rPr lang="es-BO" smtClean="0"/>
              <a:t>‹#›</a:t>
            </a:fld>
            <a:endParaRPr lang="es-BO"/>
          </a:p>
        </p:txBody>
      </p:sp>
    </p:spTree>
    <p:extLst>
      <p:ext uri="{BB962C8B-B14F-4D97-AF65-F5344CB8AC3E}">
        <p14:creationId xmlns:p14="http://schemas.microsoft.com/office/powerpoint/2010/main" val="261157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6D0865F-6FB0-1543-8110-96699102A4F8}" type="datetime1">
              <a:rPr lang="es-PE" smtClean="0"/>
              <a:t>20/09/2022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0934B1A-D116-CC44-B189-C60A55F7C93B}" type="slidenum">
              <a:rPr lang="es-PE" smtClean="0"/>
              <a:t>‹#›</a:t>
            </a:fld>
            <a:endParaRPr lang="es-PE"/>
          </a:p>
        </p:txBody>
      </p:sp>
    </p:spTree>
    <p:extLst>
      <p:ext uri="{BB962C8B-B14F-4D97-AF65-F5344CB8AC3E}">
        <p14:creationId xmlns:p14="http://schemas.microsoft.com/office/powerpoint/2010/main" val="72052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3AEB5D-38C2-064D-9F33-CC420CD52B0A}" type="datetime1">
              <a:rPr lang="es-PE" smtClean="0"/>
              <a:t>20/09/2022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0934B1A-D116-CC44-B189-C60A55F7C93B}" type="slidenum">
              <a:rPr lang="es-PE" smtClean="0"/>
              <a:t>‹#›</a:t>
            </a:fld>
            <a:endParaRPr lang="es-PE"/>
          </a:p>
        </p:txBody>
      </p:sp>
    </p:spTree>
    <p:extLst>
      <p:ext uri="{BB962C8B-B14F-4D97-AF65-F5344CB8AC3E}">
        <p14:creationId xmlns:p14="http://schemas.microsoft.com/office/powerpoint/2010/main" val="291186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DF4881-7A94-2644-AA8B-5FAFF9F99ADC}" type="datetime1">
              <a:rPr lang="es-PE" smtClean="0"/>
              <a:t>20/09/2022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0934B1A-D116-CC44-B189-C60A55F7C93B}" type="slidenum">
              <a:rPr lang="es-PE" smtClean="0"/>
              <a:t>‹#›</a:t>
            </a:fld>
            <a:endParaRPr lang="es-PE"/>
          </a:p>
        </p:txBody>
      </p:sp>
    </p:spTree>
    <p:extLst>
      <p:ext uri="{BB962C8B-B14F-4D97-AF65-F5344CB8AC3E}">
        <p14:creationId xmlns:p14="http://schemas.microsoft.com/office/powerpoint/2010/main" val="421820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DB3319-0687-0C43-B0A5-7212AB34F561}" type="datetime1">
              <a:rPr lang="es-PE" smtClean="0"/>
              <a:t>20/09/2022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0934B1A-D116-CC44-B189-C60A55F7C93B}" type="slidenum">
              <a:rPr lang="es-PE" smtClean="0"/>
              <a:t>‹#›</a:t>
            </a:fld>
            <a:endParaRPr lang="es-PE"/>
          </a:p>
        </p:txBody>
      </p:sp>
    </p:spTree>
    <p:extLst>
      <p:ext uri="{BB962C8B-B14F-4D97-AF65-F5344CB8AC3E}">
        <p14:creationId xmlns:p14="http://schemas.microsoft.com/office/powerpoint/2010/main" val="165239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AE1BAE1-F1E6-6649-956A-3BD9008EC24F}" type="datetime1">
              <a:rPr lang="es-PE" smtClean="0"/>
              <a:t>20/09/2022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0934B1A-D116-CC44-B189-C60A55F7C93B}" type="slidenum">
              <a:rPr lang="es-PE" smtClean="0"/>
              <a:t>‹#›</a:t>
            </a:fld>
            <a:endParaRPr lang="es-PE"/>
          </a:p>
        </p:txBody>
      </p:sp>
    </p:spTree>
    <p:extLst>
      <p:ext uri="{BB962C8B-B14F-4D97-AF65-F5344CB8AC3E}">
        <p14:creationId xmlns:p14="http://schemas.microsoft.com/office/powerpoint/2010/main" val="393620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F682DDC-FCCC-F74D-ACD0-419C07CFC816}" type="datetime1">
              <a:rPr lang="es-PE" smtClean="0"/>
              <a:t>20/09/2022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0934B1A-D116-CC44-B189-C60A55F7C93B}" type="slidenum">
              <a:rPr lang="es-PE" smtClean="0"/>
              <a:t>‹#›</a:t>
            </a:fld>
            <a:endParaRPr lang="es-PE"/>
          </a:p>
        </p:txBody>
      </p:sp>
    </p:spTree>
    <p:extLst>
      <p:ext uri="{BB962C8B-B14F-4D97-AF65-F5344CB8AC3E}">
        <p14:creationId xmlns:p14="http://schemas.microsoft.com/office/powerpoint/2010/main" val="19712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CF65B5E-9DF3-B141-8784-66ED2F072D9A}" type="datetime1">
              <a:rPr lang="es-PE" smtClean="0"/>
              <a:t>20/09/2022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20934B1A-D116-CC44-B189-C60A55F7C93B}" type="slidenum">
              <a:rPr lang="es-PE" smtClean="0"/>
              <a:t>‹#›</a:t>
            </a:fld>
            <a:endParaRPr lang="es-PE"/>
          </a:p>
        </p:txBody>
      </p:sp>
    </p:spTree>
    <p:extLst>
      <p:ext uri="{BB962C8B-B14F-4D97-AF65-F5344CB8AC3E}">
        <p14:creationId xmlns:p14="http://schemas.microsoft.com/office/powerpoint/2010/main" val="87231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7F867F4-9E50-6142-9020-ECC363CB60F6}" type="datetime1">
              <a:rPr lang="es-PE" smtClean="0"/>
              <a:t>20/09/2022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0934B1A-D116-CC44-B189-C60A55F7C93B}" type="slidenum">
              <a:rPr lang="es-PE" smtClean="0"/>
              <a:t>‹#›</a:t>
            </a:fld>
            <a:endParaRPr lang="es-PE"/>
          </a:p>
        </p:txBody>
      </p:sp>
    </p:spTree>
    <p:extLst>
      <p:ext uri="{BB962C8B-B14F-4D97-AF65-F5344CB8AC3E}">
        <p14:creationId xmlns:p14="http://schemas.microsoft.com/office/powerpoint/2010/main" val="411616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7427E-A80A-2943-A9F5-338C64D1B7A7}" type="datetime1">
              <a:rPr lang="es-PE" smtClean="0"/>
              <a:t>20/09/2022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20934B1A-D116-CC44-B189-C60A55F7C93B}" type="slidenum">
              <a:rPr lang="es-PE" smtClean="0"/>
              <a:t>‹#›</a:t>
            </a:fld>
            <a:endParaRPr lang="es-PE"/>
          </a:p>
        </p:txBody>
      </p:sp>
    </p:spTree>
    <p:extLst>
      <p:ext uri="{BB962C8B-B14F-4D97-AF65-F5344CB8AC3E}">
        <p14:creationId xmlns:p14="http://schemas.microsoft.com/office/powerpoint/2010/main" val="183363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565015-2CB3-5049-A620-40C4E5680826}" type="datetime1">
              <a:rPr lang="es-PE" smtClean="0"/>
              <a:t>20/09/2022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0934B1A-D116-CC44-B189-C60A55F7C93B}" type="slidenum">
              <a:rPr lang="es-PE" smtClean="0"/>
              <a:t>‹#›</a:t>
            </a:fld>
            <a:endParaRPr lang="es-PE"/>
          </a:p>
        </p:txBody>
      </p:sp>
    </p:spTree>
    <p:extLst>
      <p:ext uri="{BB962C8B-B14F-4D97-AF65-F5344CB8AC3E}">
        <p14:creationId xmlns:p14="http://schemas.microsoft.com/office/powerpoint/2010/main" val="308437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7D30BDD-611D-744B-A1CB-948B799DCFBF}" type="datetime1">
              <a:rPr lang="es-PE" smtClean="0"/>
              <a:t>20/09/2022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0934B1A-D116-CC44-B189-C60A55F7C93B}" type="slidenum">
              <a:rPr lang="es-PE" smtClean="0"/>
              <a:t>‹#›</a:t>
            </a:fld>
            <a:endParaRPr lang="es-PE"/>
          </a:p>
        </p:txBody>
      </p:sp>
    </p:spTree>
    <p:extLst>
      <p:ext uri="{BB962C8B-B14F-4D97-AF65-F5344CB8AC3E}">
        <p14:creationId xmlns:p14="http://schemas.microsoft.com/office/powerpoint/2010/main" val="3612675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7CBDB-37BE-5F4F-BE55-9C7C73149127}" type="datetime1">
              <a:rPr lang="es-PE" smtClean="0"/>
              <a:t>20/09/2022</a:t>
            </a:fld>
            <a:endParaRPr lang="es-PE"/>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34B1A-D116-CC44-B189-C60A55F7C93B}" type="slidenum">
              <a:rPr lang="es-PE" smtClean="0"/>
              <a:t>‹#›</a:t>
            </a:fld>
            <a:endParaRPr lang="es-PE"/>
          </a:p>
        </p:txBody>
      </p:sp>
    </p:spTree>
    <p:extLst>
      <p:ext uri="{BB962C8B-B14F-4D97-AF65-F5344CB8AC3E}">
        <p14:creationId xmlns:p14="http://schemas.microsoft.com/office/powerpoint/2010/main" val="2729978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p:cNvPicPr preferRelativeResize="0"/>
          <p:nvPr/>
        </p:nvPicPr>
        <p:blipFill rotWithShape="1">
          <a:blip r:embed="rId3">
            <a:alphaModFix/>
          </a:blip>
          <a:srcRect t="10044" b="10044"/>
          <a:stretch/>
        </p:blipFill>
        <p:spPr>
          <a:xfrm>
            <a:off x="0" y="195943"/>
            <a:ext cx="12192000" cy="6858000"/>
          </a:xfrm>
          <a:prstGeom prst="rect">
            <a:avLst/>
          </a:prstGeom>
          <a:noFill/>
          <a:ln>
            <a:noFill/>
          </a:ln>
        </p:spPr>
      </p:pic>
      <p:pic>
        <p:nvPicPr>
          <p:cNvPr id="77" name="Google Shape;77;p1"/>
          <p:cNvPicPr preferRelativeResize="0"/>
          <p:nvPr/>
        </p:nvPicPr>
        <p:blipFill rotWithShape="1">
          <a:blip r:embed="rId4">
            <a:alphaModFix/>
          </a:blip>
          <a:srcRect/>
          <a:stretch/>
        </p:blipFill>
        <p:spPr>
          <a:xfrm>
            <a:off x="325367" y="6107347"/>
            <a:ext cx="5571067" cy="254000"/>
          </a:xfrm>
          <a:prstGeom prst="rect">
            <a:avLst/>
          </a:prstGeom>
          <a:noFill/>
          <a:ln>
            <a:noFill/>
          </a:ln>
        </p:spPr>
      </p:pic>
      <p:sp>
        <p:nvSpPr>
          <p:cNvPr id="78" name="Google Shape;78;p1"/>
          <p:cNvSpPr txBox="1"/>
          <p:nvPr/>
        </p:nvSpPr>
        <p:spPr>
          <a:xfrm>
            <a:off x="325367" y="6059940"/>
            <a:ext cx="5141200" cy="348824"/>
          </a:xfrm>
          <a:prstGeom prst="rect">
            <a:avLst/>
          </a:prstGeom>
          <a:noFill/>
          <a:ln>
            <a:noFill/>
          </a:ln>
        </p:spPr>
        <p:txBody>
          <a:bodyPr spcFirstLastPara="1" wrap="square" lIns="121900" tIns="60933" rIns="121900" bIns="60933" anchor="t" anchorCtr="0">
            <a:spAutoFit/>
          </a:bodyPr>
          <a:lstStyle/>
          <a:p>
            <a:pPr algn="ctr" defTabSz="609585">
              <a:buClr>
                <a:srgbClr val="000000"/>
              </a:buClr>
              <a:buSzPts val="1100"/>
            </a:pPr>
            <a:r>
              <a:rPr lang="en-US" sz="1467">
                <a:solidFill>
                  <a:srgbClr val="003CA6"/>
                </a:solidFill>
                <a:latin typeface="Arial"/>
                <a:ea typeface="Arial"/>
                <a:cs typeface="Arial"/>
                <a:sym typeface="Arial"/>
              </a:rPr>
              <a:t>BOLIVIA    COLOMBIA    ECUADOR    PERÚ</a:t>
            </a:r>
            <a:endParaRPr sz="1867">
              <a:solidFill>
                <a:srgbClr val="000000"/>
              </a:solidFill>
              <a:latin typeface="Arial"/>
              <a:ea typeface="Arial"/>
              <a:cs typeface="Arial"/>
              <a:sym typeface="Arial"/>
            </a:endParaRPr>
          </a:p>
        </p:txBody>
      </p:sp>
      <p:sp>
        <p:nvSpPr>
          <p:cNvPr id="79" name="Google Shape;79;p1"/>
          <p:cNvSpPr/>
          <p:nvPr/>
        </p:nvSpPr>
        <p:spPr>
          <a:xfrm>
            <a:off x="7902875" y="553734"/>
            <a:ext cx="60959" cy="60959"/>
          </a:xfrm>
          <a:prstGeom prst="ellipse">
            <a:avLst/>
          </a:prstGeom>
          <a:solidFill>
            <a:srgbClr val="D1A701"/>
          </a:solidFill>
          <a:ln>
            <a:noFill/>
          </a:ln>
        </p:spPr>
        <p:txBody>
          <a:bodyPr spcFirstLastPara="1" wrap="square" lIns="121900" tIns="60933" rIns="121900" bIns="60933" anchor="ctr" anchorCtr="0">
            <a:noAutofit/>
          </a:bodyPr>
          <a:lstStyle/>
          <a:p>
            <a:pPr algn="ctr" defTabSz="609585">
              <a:buClr>
                <a:srgbClr val="000000"/>
              </a:buClr>
              <a:buSzPts val="1800"/>
            </a:pPr>
            <a:endParaRPr sz="2400">
              <a:solidFill>
                <a:prstClr val="white"/>
              </a:solidFill>
              <a:latin typeface="Calibri"/>
              <a:ea typeface="Calibri"/>
              <a:cs typeface="Calibri"/>
              <a:sym typeface="Calibri"/>
            </a:endParaRPr>
          </a:p>
        </p:txBody>
      </p:sp>
      <p:sp>
        <p:nvSpPr>
          <p:cNvPr id="80" name="Google Shape;80;p1"/>
          <p:cNvSpPr/>
          <p:nvPr/>
        </p:nvSpPr>
        <p:spPr>
          <a:xfrm>
            <a:off x="9090595" y="545622"/>
            <a:ext cx="60959" cy="60959"/>
          </a:xfrm>
          <a:prstGeom prst="ellipse">
            <a:avLst/>
          </a:prstGeom>
          <a:solidFill>
            <a:srgbClr val="D1A701"/>
          </a:solidFill>
          <a:ln>
            <a:noFill/>
          </a:ln>
        </p:spPr>
        <p:txBody>
          <a:bodyPr spcFirstLastPara="1" wrap="square" lIns="121900" tIns="60933" rIns="121900" bIns="60933" anchor="ctr" anchorCtr="0">
            <a:noAutofit/>
          </a:bodyPr>
          <a:lstStyle/>
          <a:p>
            <a:pPr algn="ctr" defTabSz="609585">
              <a:buClr>
                <a:srgbClr val="000000"/>
              </a:buClr>
              <a:buSzPts val="1800"/>
            </a:pPr>
            <a:endParaRPr sz="2400">
              <a:solidFill>
                <a:prstClr val="white"/>
              </a:solidFill>
              <a:latin typeface="Calibri"/>
              <a:ea typeface="Calibri"/>
              <a:cs typeface="Calibri"/>
              <a:sym typeface="Calibri"/>
            </a:endParaRPr>
          </a:p>
        </p:txBody>
      </p:sp>
      <p:sp>
        <p:nvSpPr>
          <p:cNvPr id="81" name="Google Shape;81;p1"/>
          <p:cNvSpPr/>
          <p:nvPr/>
        </p:nvSpPr>
        <p:spPr>
          <a:xfrm>
            <a:off x="10236387" y="553733"/>
            <a:ext cx="60959" cy="60959"/>
          </a:xfrm>
          <a:prstGeom prst="ellipse">
            <a:avLst/>
          </a:prstGeom>
          <a:solidFill>
            <a:srgbClr val="D1A701"/>
          </a:solidFill>
          <a:ln>
            <a:noFill/>
          </a:ln>
        </p:spPr>
        <p:txBody>
          <a:bodyPr spcFirstLastPara="1" wrap="square" lIns="121900" tIns="60933" rIns="121900" bIns="60933" anchor="ctr" anchorCtr="0">
            <a:noAutofit/>
          </a:bodyPr>
          <a:lstStyle/>
          <a:p>
            <a:pPr algn="ctr" defTabSz="609585">
              <a:buClr>
                <a:srgbClr val="000000"/>
              </a:buClr>
              <a:buSzPts val="1800"/>
            </a:pPr>
            <a:endParaRPr sz="2400">
              <a:solidFill>
                <a:prstClr val="white"/>
              </a:solidFill>
              <a:latin typeface="Calibri"/>
              <a:ea typeface="Calibri"/>
              <a:cs typeface="Calibri"/>
              <a:sym typeface="Calibri"/>
            </a:endParaRPr>
          </a:p>
        </p:txBody>
      </p:sp>
      <p:sp>
        <p:nvSpPr>
          <p:cNvPr id="82" name="Google Shape;82;p1"/>
          <p:cNvSpPr txBox="1"/>
          <p:nvPr/>
        </p:nvSpPr>
        <p:spPr>
          <a:xfrm>
            <a:off x="6488389" y="1873248"/>
            <a:ext cx="5655600" cy="1785050"/>
          </a:xfrm>
          <a:prstGeom prst="rect">
            <a:avLst/>
          </a:prstGeom>
          <a:noFill/>
          <a:ln>
            <a:noFill/>
          </a:ln>
        </p:spPr>
        <p:txBody>
          <a:bodyPr spcFirstLastPara="1" wrap="square" lIns="121900" tIns="60933" rIns="121900" bIns="60933" anchor="t" anchorCtr="0">
            <a:spAutoFit/>
          </a:bodyPr>
          <a:lstStyle/>
          <a:p>
            <a:pPr algn="ctr" defTabSz="609585"/>
            <a:r>
              <a:rPr lang="en-US" sz="3600" dirty="0">
                <a:solidFill>
                  <a:prstClr val="white"/>
                </a:solidFill>
              </a:rPr>
              <a:t>REGIONAL CHALLENGES</a:t>
            </a:r>
            <a:endParaRPr lang="es-BO" sz="3600" dirty="0">
              <a:solidFill>
                <a:prstClr val="white"/>
              </a:solidFill>
            </a:endParaRPr>
          </a:p>
          <a:p>
            <a:pPr algn="ctr" defTabSz="609585"/>
            <a:r>
              <a:rPr lang="es-BO" sz="3600" dirty="0" smtClean="0">
                <a:solidFill>
                  <a:prstClr val="white"/>
                </a:solidFill>
                <a:latin typeface="Arial"/>
                <a:ea typeface="Arial"/>
                <a:cs typeface="Arial"/>
                <a:sym typeface="Arial"/>
              </a:rPr>
              <a:t>ANDEAN COMMUNITY  CAN</a:t>
            </a:r>
            <a:endParaRPr sz="3600" dirty="0">
              <a:solidFill>
                <a:prstClr val="white"/>
              </a:solidFill>
              <a:latin typeface="Arial"/>
              <a:ea typeface="Arial"/>
              <a:cs typeface="Arial"/>
              <a:sym typeface="Arial"/>
            </a:endParaRPr>
          </a:p>
        </p:txBody>
      </p:sp>
      <p:sp>
        <p:nvSpPr>
          <p:cNvPr id="3" name="CuadroTexto 2">
            <a:extLst>
              <a:ext uri="{FF2B5EF4-FFF2-40B4-BE49-F238E27FC236}">
                <a16:creationId xmlns:a16="http://schemas.microsoft.com/office/drawing/2014/main" id="{39038F86-BD77-76FB-D202-11B55A9B7E8B}"/>
              </a:ext>
            </a:extLst>
          </p:cNvPr>
          <p:cNvSpPr txBox="1"/>
          <p:nvPr/>
        </p:nvSpPr>
        <p:spPr>
          <a:xfrm>
            <a:off x="3090333" y="3182780"/>
            <a:ext cx="6180667" cy="461665"/>
          </a:xfrm>
          <a:prstGeom prst="rect">
            <a:avLst/>
          </a:prstGeom>
          <a:noFill/>
        </p:spPr>
        <p:txBody>
          <a:bodyPr wrap="square">
            <a:spAutoFit/>
          </a:bodyPr>
          <a:lstStyle/>
          <a:p>
            <a:pPr defTabSz="609585"/>
            <a:r>
              <a:rPr lang="es-PE" sz="2400" dirty="0">
                <a:solidFill>
                  <a:prstClr val="black"/>
                </a:solidFill>
                <a:latin typeface="Calibri" panose="020F0502020204030204"/>
              </a:rPr>
              <a:t> </a:t>
            </a:r>
          </a:p>
        </p:txBody>
      </p:sp>
      <p:sp>
        <p:nvSpPr>
          <p:cNvPr id="5" name="CuadroTexto 4">
            <a:extLst>
              <a:ext uri="{FF2B5EF4-FFF2-40B4-BE49-F238E27FC236}">
                <a16:creationId xmlns:a16="http://schemas.microsoft.com/office/drawing/2014/main" id="{71877327-4318-691F-6FE7-8DAD2A2FF9F2}"/>
              </a:ext>
            </a:extLst>
          </p:cNvPr>
          <p:cNvSpPr txBox="1"/>
          <p:nvPr/>
        </p:nvSpPr>
        <p:spPr>
          <a:xfrm>
            <a:off x="3090333" y="3182780"/>
            <a:ext cx="6180667" cy="461665"/>
          </a:xfrm>
          <a:prstGeom prst="rect">
            <a:avLst/>
          </a:prstGeom>
          <a:noFill/>
        </p:spPr>
        <p:txBody>
          <a:bodyPr wrap="square">
            <a:spAutoFit/>
          </a:bodyPr>
          <a:lstStyle/>
          <a:p>
            <a:pPr defTabSz="609585"/>
            <a:r>
              <a:rPr lang="es-PE" sz="2400" dirty="0">
                <a:solidFill>
                  <a:prstClr val="black"/>
                </a:solidFill>
                <a:latin typeface="Calibri" panose="020F0502020204030204"/>
              </a:rPr>
              <a:t> </a:t>
            </a:r>
          </a:p>
        </p:txBody>
      </p:sp>
      <p:sp>
        <p:nvSpPr>
          <p:cNvPr id="2" name="CuadroTexto 1"/>
          <p:cNvSpPr txBox="1"/>
          <p:nvPr/>
        </p:nvSpPr>
        <p:spPr>
          <a:xfrm>
            <a:off x="172280" y="353337"/>
            <a:ext cx="3670709" cy="748988"/>
          </a:xfrm>
          <a:prstGeom prst="rect">
            <a:avLst/>
          </a:prstGeom>
          <a:noFill/>
        </p:spPr>
        <p:txBody>
          <a:bodyPr wrap="square" rtlCol="0">
            <a:spAutoFit/>
          </a:bodyPr>
          <a:lstStyle/>
          <a:p>
            <a:pPr algn="ctr" defTabSz="609585"/>
            <a:endParaRPr lang="es-BO" sz="4267" dirty="0">
              <a:solidFill>
                <a:prstClr val="white"/>
              </a:solidFill>
              <a:latin typeface="Calibri" panose="020F0502020204030204"/>
            </a:endParaRPr>
          </a:p>
        </p:txBody>
      </p:sp>
      <p:pic>
        <p:nvPicPr>
          <p:cNvPr id="12" name="Imagen 11"/>
          <p:cNvPicPr/>
          <p:nvPr/>
        </p:nvPicPr>
        <p:blipFill>
          <a:blip r:embed="rId5">
            <a:extLst>
              <a:ext uri="{28A0092B-C50C-407E-A947-70E740481C1C}">
                <a14:useLocalDpi xmlns:a14="http://schemas.microsoft.com/office/drawing/2010/main" val="0"/>
              </a:ext>
            </a:extLst>
          </a:blip>
          <a:stretch>
            <a:fillRect/>
          </a:stretch>
        </p:blipFill>
        <p:spPr>
          <a:xfrm>
            <a:off x="916312" y="353337"/>
            <a:ext cx="2110657" cy="1385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320E4A5-135C-AC41-9431-5A3030B085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8" cy="6858000"/>
          </a:xfrm>
          <a:prstGeom prst="rect">
            <a:avLst/>
          </a:prstGeom>
        </p:spPr>
      </p:pic>
      <p:sp>
        <p:nvSpPr>
          <p:cNvPr id="20" name="Rectángulo 19">
            <a:extLst>
              <a:ext uri="{FF2B5EF4-FFF2-40B4-BE49-F238E27FC236}">
                <a16:creationId xmlns:a16="http://schemas.microsoft.com/office/drawing/2014/main" id="{CA69EFF5-09B8-E346-897A-E4D6B933BC4C}"/>
              </a:ext>
            </a:extLst>
          </p:cNvPr>
          <p:cNvSpPr/>
          <p:nvPr/>
        </p:nvSpPr>
        <p:spPr>
          <a:xfrm>
            <a:off x="110532" y="1337019"/>
            <a:ext cx="4522429" cy="1275431"/>
          </a:xfrm>
          <a:prstGeom prst="rect">
            <a:avLst/>
          </a:prstGeom>
          <a:solidFill>
            <a:srgbClr val="003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14" name="Rectángulo 13">
            <a:extLst>
              <a:ext uri="{FF2B5EF4-FFF2-40B4-BE49-F238E27FC236}">
                <a16:creationId xmlns:a16="http://schemas.microsoft.com/office/drawing/2014/main" id="{080E3925-73D8-8E4F-B057-86D474275335}"/>
              </a:ext>
            </a:extLst>
          </p:cNvPr>
          <p:cNvSpPr/>
          <p:nvPr/>
        </p:nvSpPr>
        <p:spPr>
          <a:xfrm>
            <a:off x="1" y="5388563"/>
            <a:ext cx="12195612" cy="1379651"/>
          </a:xfrm>
          <a:prstGeom prst="rect">
            <a:avLst/>
          </a:prstGeom>
          <a:solidFill>
            <a:srgbClr val="003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12" name="Text Box 80">
            <a:extLst>
              <a:ext uri="{FF2B5EF4-FFF2-40B4-BE49-F238E27FC236}">
                <a16:creationId xmlns:a16="http://schemas.microsoft.com/office/drawing/2014/main" id="{BD08BEED-31D3-6449-9848-F9AF257B2F77}"/>
              </a:ext>
            </a:extLst>
          </p:cNvPr>
          <p:cNvSpPr txBox="1">
            <a:spLocks noChangeArrowheads="1"/>
          </p:cNvSpPr>
          <p:nvPr/>
        </p:nvSpPr>
        <p:spPr bwMode="auto">
          <a:xfrm>
            <a:off x="2707862" y="5893536"/>
            <a:ext cx="1714404" cy="5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s-PE" altLang="es-ES_tradnl" sz="933" dirty="0">
                <a:solidFill>
                  <a:schemeClr val="bg1"/>
                </a:solidFill>
              </a:rPr>
              <a:t>Av. Paseo de la Republica 3895, Lima 27 – Perú</a:t>
            </a:r>
          </a:p>
          <a:p>
            <a:pPr eaLnBrk="1" fontAlgn="base" hangingPunct="1">
              <a:spcBef>
                <a:spcPct val="0"/>
              </a:spcBef>
              <a:spcAft>
                <a:spcPct val="0"/>
              </a:spcAft>
            </a:pPr>
            <a:r>
              <a:rPr lang="es-PE" altLang="es-ES_tradnl" sz="933" dirty="0">
                <a:solidFill>
                  <a:schemeClr val="bg1"/>
                </a:solidFill>
              </a:rPr>
              <a:t>Teléfono: (511) 710 6400</a:t>
            </a:r>
          </a:p>
        </p:txBody>
      </p:sp>
      <p:sp>
        <p:nvSpPr>
          <p:cNvPr id="15" name="CuadroTexto 493">
            <a:extLst>
              <a:ext uri="{FF2B5EF4-FFF2-40B4-BE49-F238E27FC236}">
                <a16:creationId xmlns:a16="http://schemas.microsoft.com/office/drawing/2014/main" id="{81007356-D603-EB47-8DC2-D2E9C7C0A6C8}"/>
              </a:ext>
            </a:extLst>
          </p:cNvPr>
          <p:cNvSpPr txBox="1">
            <a:spLocks noChangeArrowheads="1"/>
          </p:cNvSpPr>
          <p:nvPr/>
        </p:nvSpPr>
        <p:spPr bwMode="auto">
          <a:xfrm>
            <a:off x="4513438" y="5956040"/>
            <a:ext cx="4066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base" hangingPunct="1">
              <a:spcBef>
                <a:spcPct val="0"/>
              </a:spcBef>
              <a:spcAft>
                <a:spcPct val="0"/>
              </a:spcAft>
            </a:pPr>
            <a:r>
              <a:rPr lang="es-ES_tradnl" altLang="es-ES_tradnl" sz="1600" b="1" dirty="0" err="1">
                <a:solidFill>
                  <a:schemeClr val="bg1"/>
                </a:solidFill>
              </a:rPr>
              <a:t>www.comunidadandina.org</a:t>
            </a:r>
            <a:endParaRPr lang="es-ES_tradnl" altLang="es-ES_tradnl" sz="1600" b="1" dirty="0">
              <a:solidFill>
                <a:schemeClr val="bg1"/>
              </a:solidFill>
            </a:endParaRPr>
          </a:p>
        </p:txBody>
      </p:sp>
      <p:pic>
        <p:nvPicPr>
          <p:cNvPr id="16" name="Imagen 15">
            <a:extLst>
              <a:ext uri="{FF2B5EF4-FFF2-40B4-BE49-F238E27FC236}">
                <a16:creationId xmlns:a16="http://schemas.microsoft.com/office/drawing/2014/main" id="{DF91752E-F3A5-6E48-914D-DE41474A2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957" y="5943106"/>
            <a:ext cx="1958601" cy="444471"/>
          </a:xfrm>
          <a:prstGeom prst="rect">
            <a:avLst/>
          </a:prstGeom>
        </p:spPr>
      </p:pic>
      <p:pic>
        <p:nvPicPr>
          <p:cNvPr id="17" name="Imagen 16">
            <a:extLst>
              <a:ext uri="{FF2B5EF4-FFF2-40B4-BE49-F238E27FC236}">
                <a16:creationId xmlns:a16="http://schemas.microsoft.com/office/drawing/2014/main" id="{C24FC052-9EF2-7045-830D-2C671C04848E}"/>
              </a:ext>
            </a:extLst>
          </p:cNvPr>
          <p:cNvPicPr>
            <a:picLocks noChangeAspect="1"/>
          </p:cNvPicPr>
          <p:nvPr/>
        </p:nvPicPr>
        <p:blipFill>
          <a:blip r:embed="rId4"/>
          <a:stretch>
            <a:fillRect/>
          </a:stretch>
        </p:blipFill>
        <p:spPr>
          <a:xfrm>
            <a:off x="9143348" y="5685634"/>
            <a:ext cx="2589365" cy="902631"/>
          </a:xfrm>
          <a:prstGeom prst="rect">
            <a:avLst/>
          </a:prstGeom>
        </p:spPr>
      </p:pic>
      <p:cxnSp>
        <p:nvCxnSpPr>
          <p:cNvPr id="18" name="Conector recto 17">
            <a:extLst>
              <a:ext uri="{FF2B5EF4-FFF2-40B4-BE49-F238E27FC236}">
                <a16:creationId xmlns:a16="http://schemas.microsoft.com/office/drawing/2014/main" id="{91568FA3-4DDA-DA4B-A656-D7701CE9E9AF}"/>
              </a:ext>
            </a:extLst>
          </p:cNvPr>
          <p:cNvCxnSpPr>
            <a:cxnSpLocks/>
          </p:cNvCxnSpPr>
          <p:nvPr/>
        </p:nvCxnSpPr>
        <p:spPr>
          <a:xfrm>
            <a:off x="4517049" y="5685634"/>
            <a:ext cx="0" cy="909405"/>
          </a:xfrm>
          <a:prstGeom prst="line">
            <a:avLst/>
          </a:prstGeom>
          <a:ln w="1905">
            <a:solidFill>
              <a:schemeClr val="bg1">
                <a:alpha val="24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FA7DC80-2209-794F-AC58-3B1B617E71F3}"/>
              </a:ext>
            </a:extLst>
          </p:cNvPr>
          <p:cNvCxnSpPr>
            <a:cxnSpLocks/>
          </p:cNvCxnSpPr>
          <p:nvPr/>
        </p:nvCxnSpPr>
        <p:spPr>
          <a:xfrm>
            <a:off x="8583833" y="5635530"/>
            <a:ext cx="0" cy="909405"/>
          </a:xfrm>
          <a:prstGeom prst="line">
            <a:avLst/>
          </a:prstGeom>
          <a:ln w="1905">
            <a:solidFill>
              <a:schemeClr val="bg1">
                <a:alpha val="24000"/>
              </a:schemeClr>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C8FC1A04-9EE5-FA40-89C2-1363301166D2}"/>
              </a:ext>
            </a:extLst>
          </p:cNvPr>
          <p:cNvPicPr>
            <a:picLocks noChangeAspect="1"/>
          </p:cNvPicPr>
          <p:nvPr/>
        </p:nvPicPr>
        <p:blipFill>
          <a:blip r:embed="rId5"/>
          <a:stretch>
            <a:fillRect/>
          </a:stretch>
        </p:blipFill>
        <p:spPr>
          <a:xfrm>
            <a:off x="209484" y="942597"/>
            <a:ext cx="599841" cy="623391"/>
          </a:xfrm>
          <a:prstGeom prst="rect">
            <a:avLst/>
          </a:prstGeom>
        </p:spPr>
      </p:pic>
      <p:pic>
        <p:nvPicPr>
          <p:cNvPr id="25" name="Imagen 24">
            <a:extLst>
              <a:ext uri="{FF2B5EF4-FFF2-40B4-BE49-F238E27FC236}">
                <a16:creationId xmlns:a16="http://schemas.microsoft.com/office/drawing/2014/main" id="{216454B7-309E-5F45-BC70-DD9BB41078C0}"/>
              </a:ext>
            </a:extLst>
          </p:cNvPr>
          <p:cNvPicPr>
            <a:picLocks noChangeAspect="1"/>
          </p:cNvPicPr>
          <p:nvPr/>
        </p:nvPicPr>
        <p:blipFill>
          <a:blip r:embed="rId5"/>
          <a:stretch>
            <a:fillRect/>
          </a:stretch>
        </p:blipFill>
        <p:spPr>
          <a:xfrm>
            <a:off x="11432793" y="5034533"/>
            <a:ext cx="599841" cy="623391"/>
          </a:xfrm>
          <a:prstGeom prst="rect">
            <a:avLst/>
          </a:prstGeom>
        </p:spPr>
      </p:pic>
      <p:sp>
        <p:nvSpPr>
          <p:cNvPr id="26" name="CuadroTexto 25">
            <a:extLst>
              <a:ext uri="{FF2B5EF4-FFF2-40B4-BE49-F238E27FC236}">
                <a16:creationId xmlns:a16="http://schemas.microsoft.com/office/drawing/2014/main" id="{89D6522F-5275-E04E-A159-95B105B7832D}"/>
              </a:ext>
            </a:extLst>
          </p:cNvPr>
          <p:cNvSpPr txBox="1">
            <a:spLocks noChangeArrowheads="1"/>
          </p:cNvSpPr>
          <p:nvPr/>
        </p:nvSpPr>
        <p:spPr bwMode="auto">
          <a:xfrm>
            <a:off x="426018" y="1501127"/>
            <a:ext cx="3921335" cy="913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s-ES_tradnl" sz="5333" dirty="0">
                <a:solidFill>
                  <a:schemeClr val="bg1"/>
                </a:solidFill>
              </a:rPr>
              <a:t>¡</a:t>
            </a:r>
            <a:r>
              <a:rPr lang="es-ES_tradnl" sz="5333" dirty="0" err="1">
                <a:solidFill>
                  <a:schemeClr val="bg1"/>
                </a:solidFill>
              </a:rPr>
              <a:t>THANKS</a:t>
            </a:r>
            <a:r>
              <a:rPr lang="es-ES_tradnl" sz="5333" dirty="0">
                <a:solidFill>
                  <a:schemeClr val="bg1"/>
                </a:solidFill>
              </a:rPr>
              <a:t>!</a:t>
            </a:r>
            <a:endParaRPr lang="es-ES" sz="5333" dirty="0">
              <a:solidFill>
                <a:schemeClr val="bg1"/>
              </a:solidFill>
            </a:endParaRPr>
          </a:p>
        </p:txBody>
      </p:sp>
    </p:spTree>
    <p:extLst>
      <p:ext uri="{BB962C8B-B14F-4D97-AF65-F5344CB8AC3E}">
        <p14:creationId xmlns:p14="http://schemas.microsoft.com/office/powerpoint/2010/main" val="334281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333523" y="589937"/>
            <a:ext cx="7839587" cy="461665"/>
          </a:xfrm>
          <a:prstGeom prst="rect">
            <a:avLst/>
          </a:prstGeom>
          <a:noFill/>
        </p:spPr>
        <p:txBody>
          <a:bodyPr wrap="square" rtlCol="0">
            <a:spAutoFit/>
          </a:bodyPr>
          <a:lstStyle/>
          <a:p>
            <a:pPr algn="ctr"/>
            <a:r>
              <a:rPr lang="es-BO" sz="2400" b="1" dirty="0" err="1">
                <a:solidFill>
                  <a:srgbClr val="0070C0"/>
                </a:solidFill>
              </a:rPr>
              <a:t>REGULATORY</a:t>
            </a:r>
            <a:r>
              <a:rPr lang="es-BO" sz="2400" b="1" dirty="0">
                <a:solidFill>
                  <a:srgbClr val="0070C0"/>
                </a:solidFill>
              </a:rPr>
              <a:t> FRAMEWORK</a:t>
            </a:r>
          </a:p>
        </p:txBody>
      </p:sp>
      <p:sp>
        <p:nvSpPr>
          <p:cNvPr id="2" name="CuadroTexto 1"/>
          <p:cNvSpPr txBox="1"/>
          <p:nvPr/>
        </p:nvSpPr>
        <p:spPr>
          <a:xfrm>
            <a:off x="871794" y="1536174"/>
            <a:ext cx="10763044" cy="3785652"/>
          </a:xfrm>
          <a:prstGeom prst="rect">
            <a:avLst/>
          </a:prstGeom>
          <a:noFill/>
        </p:spPr>
        <p:txBody>
          <a:bodyPr wrap="square" rtlCol="0">
            <a:spAutoFit/>
          </a:bodyPr>
          <a:lstStyle/>
          <a:p>
            <a:pPr algn="just"/>
            <a:r>
              <a:rPr lang="en-US" sz="2400" dirty="0"/>
              <a:t>The Andean Community is made up of Bolivia, Colombia, Ecuador and Peru. It is governed by the Cartagena Agreement and has the following objectives: </a:t>
            </a:r>
          </a:p>
          <a:p>
            <a:pPr algn="just"/>
            <a:endParaRPr lang="en-US" sz="2400" dirty="0"/>
          </a:p>
          <a:p>
            <a:pPr marL="342900" indent="-342900" algn="just">
              <a:buFont typeface="Arial" panose="020B0604020202020204" pitchFamily="34" charset="0"/>
              <a:buChar char="•"/>
            </a:pPr>
            <a:r>
              <a:rPr lang="en-US" sz="2400" dirty="0"/>
              <a:t>Promote the balanced and harmonious development of the Member Countries in conditions of equity, through integration and economic and social cooperation;</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 Accelerate their growth and the generation of employment;</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 To facilitate their participation in the regional integration process, with a view to the gradual formation of a Latin American common market.</a:t>
            </a:r>
            <a:endParaRPr lang="es-BO" sz="2400" dirty="0"/>
          </a:p>
        </p:txBody>
      </p:sp>
    </p:spTree>
    <p:extLst>
      <p:ext uri="{BB962C8B-B14F-4D97-AF65-F5344CB8AC3E}">
        <p14:creationId xmlns:p14="http://schemas.microsoft.com/office/powerpoint/2010/main" val="388445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12799" y="1520785"/>
            <a:ext cx="10631948" cy="4093428"/>
          </a:xfrm>
          <a:prstGeom prst="rect">
            <a:avLst/>
          </a:prstGeom>
        </p:spPr>
        <p:txBody>
          <a:bodyPr wrap="square">
            <a:spAutoFit/>
          </a:bodyPr>
          <a:lstStyle/>
          <a:p>
            <a:pPr marL="86358" marR="52492" algn="just"/>
            <a:r>
              <a:rPr lang="en-US" sz="2000" b="1" dirty="0">
                <a:solidFill>
                  <a:srgbClr val="0070C0"/>
                </a:solidFill>
                <a:ea typeface="Times New Roman" panose="02020603050405020304" pitchFamily="18" charset="0"/>
              </a:rPr>
              <a:t>DECISION </a:t>
            </a:r>
            <a:r>
              <a:rPr lang="en-US" sz="2000" b="1" dirty="0" smtClean="0">
                <a:solidFill>
                  <a:srgbClr val="0070C0"/>
                </a:solidFill>
                <a:ea typeface="Times New Roman" panose="02020603050405020304" pitchFamily="18" charset="0"/>
              </a:rPr>
              <a:t>515</a:t>
            </a:r>
          </a:p>
          <a:p>
            <a:pPr marL="86358" marR="52492" algn="just"/>
            <a:endParaRPr lang="en-US" sz="2000" b="1" dirty="0">
              <a:solidFill>
                <a:srgbClr val="0070C0"/>
              </a:solidFill>
              <a:ea typeface="Times New Roman" panose="02020603050405020304" pitchFamily="18" charset="0"/>
            </a:endParaRPr>
          </a:p>
          <a:p>
            <a:pPr marL="86358" marR="52492" algn="just"/>
            <a:r>
              <a:rPr lang="en-US" sz="2000" dirty="0">
                <a:ea typeface="Times New Roman" panose="02020603050405020304" pitchFamily="18" charset="0"/>
              </a:rPr>
              <a:t>Plant health falls within the scope of the Andean Agricultural Health System (</a:t>
            </a:r>
            <a:r>
              <a:rPr lang="en-US" sz="2000" dirty="0" err="1">
                <a:ea typeface="Times New Roman" panose="02020603050405020304" pitchFamily="18" charset="0"/>
              </a:rPr>
              <a:t>SASA</a:t>
            </a:r>
            <a:r>
              <a:rPr lang="en-US" sz="2000" dirty="0">
                <a:ea typeface="Times New Roman" panose="02020603050405020304" pitchFamily="18" charset="0"/>
              </a:rPr>
              <a:t>), which is responsible for:</a:t>
            </a:r>
          </a:p>
          <a:p>
            <a:pPr marL="86358" marR="52492" algn="just"/>
            <a:endParaRPr lang="en-US" sz="2000" dirty="0">
              <a:ea typeface="Times New Roman" panose="02020603050405020304" pitchFamily="18" charset="0"/>
            </a:endParaRPr>
          </a:p>
          <a:p>
            <a:pPr marL="372108" marR="52492" indent="-285750" algn="just">
              <a:buFont typeface="Arial" panose="020B0604020202020204" pitchFamily="34" charset="0"/>
              <a:buChar char="•"/>
            </a:pPr>
            <a:r>
              <a:rPr lang="en-US" sz="2000" dirty="0">
                <a:ea typeface="Times New Roman" panose="02020603050405020304" pitchFamily="18" charset="0"/>
              </a:rPr>
              <a:t>Harmonization of sanitary and phytosanitary standards;</a:t>
            </a:r>
          </a:p>
          <a:p>
            <a:pPr marL="372108" marR="52492" indent="-285750" algn="just">
              <a:buFont typeface="Arial" panose="020B0604020202020204" pitchFamily="34" charset="0"/>
              <a:buChar char="•"/>
            </a:pPr>
            <a:endParaRPr lang="en-US" sz="2000" dirty="0">
              <a:ea typeface="Times New Roman" panose="02020603050405020304" pitchFamily="18" charset="0"/>
            </a:endParaRPr>
          </a:p>
          <a:p>
            <a:pPr marL="372108" marR="52492" indent="-285750" algn="just">
              <a:buFont typeface="Arial" panose="020B0604020202020204" pitchFamily="34" charset="0"/>
              <a:buChar char="•"/>
            </a:pPr>
            <a:r>
              <a:rPr lang="en-US" sz="2000" dirty="0">
                <a:ea typeface="Times New Roman" panose="02020603050405020304" pitchFamily="18" charset="0"/>
              </a:rPr>
              <a:t>Protection and improvement of animal and plant health; </a:t>
            </a:r>
          </a:p>
          <a:p>
            <a:pPr marL="372108" marR="52492" indent="-285750" algn="just">
              <a:buFont typeface="Arial" panose="020B0604020202020204" pitchFamily="34" charset="0"/>
              <a:buChar char="•"/>
            </a:pPr>
            <a:endParaRPr lang="en-US" sz="2000" dirty="0">
              <a:ea typeface="Times New Roman" panose="02020603050405020304" pitchFamily="18" charset="0"/>
            </a:endParaRPr>
          </a:p>
          <a:p>
            <a:pPr marL="372108" marR="52492" indent="-285750" algn="just">
              <a:buFont typeface="Arial" panose="020B0604020202020204" pitchFamily="34" charset="0"/>
              <a:buChar char="•"/>
            </a:pPr>
            <a:r>
              <a:rPr lang="en-US" sz="2000" dirty="0">
                <a:ea typeface="Times New Roman" panose="02020603050405020304" pitchFamily="18" charset="0"/>
              </a:rPr>
              <a:t>Facilitating trade in plants, plant products, regulated articles, and animals and their products; </a:t>
            </a:r>
            <a:r>
              <a:rPr lang="en-US" sz="2000" dirty="0" smtClean="0">
                <a:ea typeface="Times New Roman" panose="02020603050405020304" pitchFamily="18" charset="0"/>
              </a:rPr>
              <a:t>and,</a:t>
            </a:r>
            <a:endParaRPr lang="en-US" sz="2000" dirty="0">
              <a:ea typeface="Times New Roman" panose="02020603050405020304" pitchFamily="18" charset="0"/>
            </a:endParaRPr>
          </a:p>
          <a:p>
            <a:pPr marL="372108" marR="52492" indent="-285750" algn="just">
              <a:buFont typeface="Arial" panose="020B0604020202020204" pitchFamily="34" charset="0"/>
              <a:buChar char="•"/>
            </a:pPr>
            <a:endParaRPr lang="en-US" sz="2000" dirty="0">
              <a:ea typeface="Times New Roman" panose="02020603050405020304" pitchFamily="18" charset="0"/>
            </a:endParaRPr>
          </a:p>
          <a:p>
            <a:pPr marL="372108" marR="52492" indent="-285750" algn="just">
              <a:buFont typeface="Arial" panose="020B0604020202020204" pitchFamily="34" charset="0"/>
              <a:buChar char="•"/>
            </a:pPr>
            <a:r>
              <a:rPr lang="en-US" sz="2000" dirty="0">
                <a:ea typeface="Times New Roman" panose="02020603050405020304" pitchFamily="18" charset="0"/>
              </a:rPr>
              <a:t>Ensuring compliance with the sanitary and phytosanitary standards of the Andean legal system.</a:t>
            </a:r>
            <a:endParaRPr lang="es-BO" sz="2000" dirty="0">
              <a:ea typeface="Times New Roman" panose="02020603050405020304" pitchFamily="18" charset="0"/>
            </a:endParaRPr>
          </a:p>
        </p:txBody>
      </p:sp>
      <p:sp>
        <p:nvSpPr>
          <p:cNvPr id="3" name="CuadroTexto 2">
            <a:extLst>
              <a:ext uri="{FF2B5EF4-FFF2-40B4-BE49-F238E27FC236}">
                <a16:creationId xmlns:a16="http://schemas.microsoft.com/office/drawing/2014/main" id="{36942F02-258D-8F67-C219-9A4D94887899}"/>
              </a:ext>
            </a:extLst>
          </p:cNvPr>
          <p:cNvSpPr txBox="1"/>
          <p:nvPr/>
        </p:nvSpPr>
        <p:spPr>
          <a:xfrm>
            <a:off x="2333523" y="589937"/>
            <a:ext cx="7839587" cy="461665"/>
          </a:xfrm>
          <a:prstGeom prst="rect">
            <a:avLst/>
          </a:prstGeom>
          <a:noFill/>
        </p:spPr>
        <p:txBody>
          <a:bodyPr wrap="square" rtlCol="0">
            <a:spAutoFit/>
          </a:bodyPr>
          <a:lstStyle/>
          <a:p>
            <a:pPr algn="ctr"/>
            <a:r>
              <a:rPr lang="es-BO" sz="2400" b="1" dirty="0" err="1">
                <a:solidFill>
                  <a:srgbClr val="0070C0"/>
                </a:solidFill>
              </a:rPr>
              <a:t>REGULATORY</a:t>
            </a:r>
            <a:r>
              <a:rPr lang="es-BO" sz="2400" b="1" dirty="0">
                <a:solidFill>
                  <a:srgbClr val="0070C0"/>
                </a:solidFill>
              </a:rPr>
              <a:t> FRAMEWORK</a:t>
            </a:r>
          </a:p>
        </p:txBody>
      </p:sp>
    </p:spTree>
    <p:extLst>
      <p:ext uri="{BB962C8B-B14F-4D97-AF65-F5344CB8AC3E}">
        <p14:creationId xmlns:p14="http://schemas.microsoft.com/office/powerpoint/2010/main" val="419129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333523" y="589937"/>
            <a:ext cx="7839587" cy="461665"/>
          </a:xfrm>
          <a:prstGeom prst="rect">
            <a:avLst/>
          </a:prstGeom>
          <a:noFill/>
        </p:spPr>
        <p:txBody>
          <a:bodyPr wrap="square" rtlCol="0">
            <a:spAutoFit/>
          </a:bodyPr>
          <a:lstStyle/>
          <a:p>
            <a:pPr algn="ctr"/>
            <a:r>
              <a:rPr lang="es-BO" sz="2400" b="1" dirty="0">
                <a:solidFill>
                  <a:srgbClr val="0070C0"/>
                </a:solidFill>
              </a:rPr>
              <a:t>1. </a:t>
            </a:r>
            <a:r>
              <a:rPr lang="en-US" sz="2400" b="1" dirty="0">
                <a:solidFill>
                  <a:srgbClr val="0070C0"/>
                </a:solidFill>
              </a:rPr>
              <a:t>TECHNICAL AND CAPACITY BUILDING ACHIEVEMENTS</a:t>
            </a:r>
            <a:endParaRPr lang="es-BO" sz="2400" b="1" dirty="0">
              <a:solidFill>
                <a:srgbClr val="0070C0"/>
              </a:solidFill>
            </a:endParaRPr>
          </a:p>
        </p:txBody>
      </p:sp>
      <p:sp>
        <p:nvSpPr>
          <p:cNvPr id="3" name="CuadroTexto 2"/>
          <p:cNvSpPr txBox="1"/>
          <p:nvPr/>
        </p:nvSpPr>
        <p:spPr>
          <a:xfrm>
            <a:off x="705395" y="1051602"/>
            <a:ext cx="10765576" cy="5001369"/>
          </a:xfrm>
          <a:prstGeom prst="rect">
            <a:avLst/>
          </a:prstGeom>
          <a:noFill/>
        </p:spPr>
        <p:txBody>
          <a:bodyPr wrap="square" rtlCol="0">
            <a:spAutoFit/>
          </a:bodyPr>
          <a:lstStyle/>
          <a:p>
            <a:pPr algn="just"/>
            <a:r>
              <a:rPr lang="en-US" dirty="0"/>
              <a:t>Within the framework of the Work Plan of the Andean Technical Committee on Agricultural Health </a:t>
            </a:r>
            <a:r>
              <a:rPr lang="en-US" dirty="0" err="1"/>
              <a:t>COTASA</a:t>
            </a:r>
            <a:r>
              <a:rPr lang="en-US" dirty="0"/>
              <a:t> - Plant Health, the updating or issuance of :</a:t>
            </a:r>
          </a:p>
          <a:p>
            <a:pPr algn="just"/>
            <a:endParaRPr lang="en-US" dirty="0"/>
          </a:p>
          <a:p>
            <a:pPr marL="285750" indent="-285750" algn="just">
              <a:lnSpc>
                <a:spcPct val="150000"/>
              </a:lnSpc>
              <a:buFont typeface="Wingdings" panose="05000000000000000000" pitchFamily="2" charset="2"/>
              <a:buChar char="Ø"/>
            </a:pPr>
            <a:r>
              <a:rPr lang="en-US" dirty="0" smtClean="0"/>
              <a:t>Regional </a:t>
            </a:r>
            <a:r>
              <a:rPr lang="en-US" dirty="0"/>
              <a:t>List of Quarantine Pests Absent in the Andean Community and repeal of JUNAC 419. </a:t>
            </a:r>
            <a:endParaRPr lang="en-US" dirty="0" smtClean="0"/>
          </a:p>
          <a:p>
            <a:pPr algn="just">
              <a:lnSpc>
                <a:spcPct val="150000"/>
              </a:lnSpc>
            </a:pPr>
            <a:endParaRPr lang="en-US" sz="800" dirty="0" smtClean="0"/>
          </a:p>
          <a:p>
            <a:pPr marL="285750" indent="-285750" algn="just">
              <a:buFont typeface="Wingdings" panose="05000000000000000000" pitchFamily="2" charset="2"/>
              <a:buChar char="Ø"/>
            </a:pPr>
            <a:r>
              <a:rPr lang="en-US" dirty="0" smtClean="0"/>
              <a:t>Update </a:t>
            </a:r>
            <a:r>
              <a:rPr lang="en-US" dirty="0"/>
              <a:t>of SGCAN Resolution 1475 Replacement of Resolution 1008: "Adoption of Phytosanitary Risk Categories for Intra-Subregional and Third Country Trade in Plants, Plant Products and Other Regulated Articles</a:t>
            </a:r>
            <a:r>
              <a:rPr lang="en-US" dirty="0" smtClean="0"/>
              <a:t>".</a:t>
            </a:r>
          </a:p>
          <a:p>
            <a:pPr algn="just"/>
            <a:endParaRPr lang="en-US" sz="800" dirty="0" smtClean="0"/>
          </a:p>
          <a:p>
            <a:pPr marL="285750" indent="-285750" algn="just">
              <a:buFont typeface="Wingdings" panose="05000000000000000000" pitchFamily="2" charset="2"/>
              <a:buChar char="Ø"/>
            </a:pPr>
            <a:r>
              <a:rPr lang="en-US" dirty="0" smtClean="0"/>
              <a:t>Regional </a:t>
            </a:r>
            <a:r>
              <a:rPr lang="en-US" dirty="0"/>
              <a:t>Harmonized Protocol for the Management and Control of the Giant African Snail of the Andean Community</a:t>
            </a:r>
            <a:r>
              <a:rPr lang="en-US" dirty="0" smtClean="0"/>
              <a:t>.</a:t>
            </a:r>
          </a:p>
          <a:p>
            <a:pPr marL="285750" indent="-285750" algn="just">
              <a:buFont typeface="Wingdings" panose="05000000000000000000" pitchFamily="2" charset="2"/>
              <a:buChar char="Ø"/>
            </a:pPr>
            <a:endParaRPr lang="en-US" sz="800" dirty="0" smtClean="0"/>
          </a:p>
          <a:p>
            <a:pPr marL="285750" indent="-285750" algn="just">
              <a:lnSpc>
                <a:spcPct val="150000"/>
              </a:lnSpc>
              <a:buFont typeface="Wingdings" panose="05000000000000000000" pitchFamily="2" charset="2"/>
              <a:buChar char="Ø"/>
            </a:pPr>
            <a:r>
              <a:rPr lang="en-US" dirty="0" err="1" smtClean="0"/>
              <a:t>Phytosanitary</a:t>
            </a:r>
            <a:r>
              <a:rPr lang="en-US" dirty="0" smtClean="0"/>
              <a:t> </a:t>
            </a:r>
            <a:r>
              <a:rPr lang="en-US" dirty="0"/>
              <a:t>Emergency Response Plan. </a:t>
            </a:r>
            <a:endParaRPr lang="en-US" dirty="0" smtClean="0"/>
          </a:p>
          <a:p>
            <a:pPr marL="285750" indent="-285750" algn="just">
              <a:lnSpc>
                <a:spcPct val="150000"/>
              </a:lnSpc>
              <a:buFont typeface="Wingdings" panose="05000000000000000000" pitchFamily="2" charset="2"/>
              <a:buChar char="Ø"/>
            </a:pPr>
            <a:endParaRPr lang="en-US" sz="800" dirty="0" smtClean="0"/>
          </a:p>
          <a:p>
            <a:pPr marL="285750" indent="-285750" algn="just">
              <a:buFont typeface="Wingdings" panose="05000000000000000000" pitchFamily="2" charset="2"/>
              <a:buChar char="Ø"/>
            </a:pPr>
            <a:r>
              <a:rPr lang="en-US" dirty="0" smtClean="0"/>
              <a:t>"</a:t>
            </a:r>
            <a:r>
              <a:rPr lang="en-US" dirty="0"/>
              <a:t>Regional Methodology (standard/harmonized) for </a:t>
            </a:r>
            <a:r>
              <a:rPr lang="en-US" i="1" dirty="0"/>
              <a:t>Ceratitis capitata </a:t>
            </a:r>
            <a:r>
              <a:rPr lang="en-US" dirty="0"/>
              <a:t>(Mediterranean fruit fly) control in urban areas</a:t>
            </a:r>
            <a:r>
              <a:rPr lang="en-US" dirty="0" smtClean="0"/>
              <a:t>".</a:t>
            </a:r>
          </a:p>
          <a:p>
            <a:pPr marL="285750" indent="-285750" algn="just">
              <a:buFont typeface="Wingdings" panose="05000000000000000000" pitchFamily="2" charset="2"/>
              <a:buChar char="Ø"/>
            </a:pPr>
            <a:endParaRPr lang="en-US" sz="800" dirty="0" smtClean="0"/>
          </a:p>
          <a:p>
            <a:pPr marL="285750" indent="-285750" algn="just">
              <a:lnSpc>
                <a:spcPct val="150000"/>
              </a:lnSpc>
              <a:buFont typeface="Wingdings" panose="05000000000000000000" pitchFamily="2" charset="2"/>
              <a:buChar char="Ø"/>
            </a:pPr>
            <a:r>
              <a:rPr lang="en-US" dirty="0" smtClean="0"/>
              <a:t> </a:t>
            </a:r>
            <a:r>
              <a:rPr lang="en-US" dirty="0"/>
              <a:t>"Potato psyllid </a:t>
            </a:r>
            <a:r>
              <a:rPr lang="en-US" dirty="0" err="1"/>
              <a:t>Bactericera</a:t>
            </a:r>
            <a:r>
              <a:rPr lang="en-US" dirty="0"/>
              <a:t> </a:t>
            </a:r>
            <a:r>
              <a:rPr lang="en-US" dirty="0" err="1"/>
              <a:t>cockerelli</a:t>
            </a:r>
            <a:r>
              <a:rPr lang="en-US" dirty="0"/>
              <a:t> management strategy".</a:t>
            </a:r>
            <a:endParaRPr lang="es-ES" dirty="0"/>
          </a:p>
        </p:txBody>
      </p:sp>
    </p:spTree>
    <p:extLst>
      <p:ext uri="{BB962C8B-B14F-4D97-AF65-F5344CB8AC3E}">
        <p14:creationId xmlns:p14="http://schemas.microsoft.com/office/powerpoint/2010/main" val="333379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34143" y="1153652"/>
            <a:ext cx="10736827" cy="420564"/>
          </a:xfrm>
          <a:prstGeom prst="rect">
            <a:avLst/>
          </a:prstGeom>
          <a:noFill/>
        </p:spPr>
        <p:txBody>
          <a:bodyPr wrap="square" rtlCol="0">
            <a:spAutoFit/>
          </a:bodyPr>
          <a:lstStyle/>
          <a:p>
            <a:pPr algn="just"/>
            <a:endParaRPr lang="es-BO" sz="2133" dirty="0"/>
          </a:p>
        </p:txBody>
      </p:sp>
      <p:sp>
        <p:nvSpPr>
          <p:cNvPr id="4" name="Rectángulo 3"/>
          <p:cNvSpPr/>
          <p:nvPr/>
        </p:nvSpPr>
        <p:spPr>
          <a:xfrm>
            <a:off x="734143" y="1336642"/>
            <a:ext cx="10736827" cy="3970318"/>
          </a:xfrm>
          <a:prstGeom prst="rect">
            <a:avLst/>
          </a:prstGeom>
        </p:spPr>
        <p:txBody>
          <a:bodyPr wrap="square">
            <a:spAutoFit/>
          </a:bodyPr>
          <a:lstStyle/>
          <a:p>
            <a:pPr marL="342900" indent="-342900" algn="just">
              <a:buFont typeface="Wingdings" panose="05000000000000000000" pitchFamily="2" charset="2"/>
              <a:buChar char="Ø"/>
            </a:pPr>
            <a:r>
              <a:rPr lang="en-US" sz="2000" dirty="0"/>
              <a:t>An exploratory visit was made to SENASICA in Mexico for the Plant Health Representatives of the Member Countries to learn about SENASICA's experiences in the design and implementation of the Plant Health Intelligence Unit</a:t>
            </a:r>
            <a:r>
              <a:rPr lang="en-US" sz="2000" dirty="0" smtClean="0"/>
              <a:t>.</a:t>
            </a:r>
          </a:p>
          <a:p>
            <a:pPr marL="342900" indent="-342900" algn="just">
              <a:buFont typeface="Wingdings" panose="05000000000000000000" pitchFamily="2" charset="2"/>
              <a:buChar char="Ø"/>
            </a:pPr>
            <a:endParaRPr lang="es-ES" sz="800" dirty="0"/>
          </a:p>
          <a:p>
            <a:pPr marL="342900" indent="-342900" algn="just">
              <a:buFont typeface="Wingdings" panose="05000000000000000000" pitchFamily="2" charset="2"/>
              <a:buChar char="Ø"/>
            </a:pPr>
            <a:r>
              <a:rPr lang="en-US" sz="2000" dirty="0"/>
              <a:t>Within the framework of COTASA, internal workshops have been held to learn about the phytosanitary status of </a:t>
            </a:r>
            <a:r>
              <a:rPr lang="en-US" sz="2000" dirty="0" err="1"/>
              <a:t>Foc</a:t>
            </a:r>
            <a:r>
              <a:rPr lang="en-US" sz="2000" dirty="0"/>
              <a:t> R4T, African snail, </a:t>
            </a:r>
            <a:r>
              <a:rPr lang="en-US" sz="2000" i="1" dirty="0" err="1"/>
              <a:t>ceratitis</a:t>
            </a:r>
            <a:r>
              <a:rPr lang="en-US" sz="2000" i="1" dirty="0"/>
              <a:t> capitata</a:t>
            </a:r>
            <a:r>
              <a:rPr lang="en-US" sz="2000" dirty="0"/>
              <a:t>, flying locust, HLB, phytosanitary emergency, </a:t>
            </a:r>
            <a:r>
              <a:rPr lang="en-US" sz="2000" i="1" dirty="0" err="1"/>
              <a:t>Bactericera</a:t>
            </a:r>
            <a:r>
              <a:rPr lang="en-US" sz="2000" i="1" dirty="0"/>
              <a:t> </a:t>
            </a:r>
            <a:r>
              <a:rPr lang="en-US" sz="2000" i="1" dirty="0" err="1"/>
              <a:t>cockerelly</a:t>
            </a:r>
            <a:r>
              <a:rPr lang="en-US" sz="2000" i="1" dirty="0"/>
              <a:t>, </a:t>
            </a:r>
            <a:r>
              <a:rPr lang="en-US" sz="2000" dirty="0"/>
              <a:t>among others</a:t>
            </a:r>
            <a:r>
              <a:rPr lang="en-US" sz="2000" dirty="0" smtClean="0"/>
              <a:t>.</a:t>
            </a:r>
          </a:p>
          <a:p>
            <a:pPr marL="342900" indent="-342900" algn="just">
              <a:buFont typeface="Wingdings" panose="05000000000000000000" pitchFamily="2" charset="2"/>
              <a:buChar char="Ø"/>
            </a:pPr>
            <a:endParaRPr lang="es-ES" sz="800" dirty="0"/>
          </a:p>
          <a:p>
            <a:pPr marL="342900" indent="-342900" algn="just">
              <a:buFont typeface="Wingdings" panose="05000000000000000000" pitchFamily="2" charset="2"/>
              <a:buChar char="Ø"/>
            </a:pPr>
            <a:r>
              <a:rPr lang="en-US" sz="2000" dirty="0"/>
              <a:t>An exploratory visit to El Salvador is planned for October to learn about OIRSA's experience in the implementation of its Monitoring Center, the implementation of a Phytosanitary Command and the use of canine units</a:t>
            </a:r>
            <a:r>
              <a:rPr lang="en-US" sz="2000" dirty="0" smtClean="0"/>
              <a:t>.</a:t>
            </a:r>
          </a:p>
          <a:p>
            <a:pPr marL="342900" indent="-342900" algn="just">
              <a:buFont typeface="Wingdings" panose="05000000000000000000" pitchFamily="2" charset="2"/>
              <a:buChar char="Ø"/>
            </a:pPr>
            <a:endParaRPr lang="es-ES" sz="800" dirty="0"/>
          </a:p>
          <a:p>
            <a:pPr marL="342900" indent="-342900" algn="just">
              <a:buFont typeface="Wingdings" panose="05000000000000000000" pitchFamily="2" charset="2"/>
              <a:buChar char="Ø"/>
            </a:pPr>
            <a:r>
              <a:rPr lang="en-US" sz="2000" dirty="0"/>
              <a:t>With GIZ, a regional workshop is planned for October to conduct a cabinet simulation in </a:t>
            </a:r>
            <a:r>
              <a:rPr lang="en-US" sz="2000" dirty="0" err="1"/>
              <a:t>Foc</a:t>
            </a:r>
            <a:r>
              <a:rPr lang="en-US" sz="2000" dirty="0"/>
              <a:t> R4T</a:t>
            </a:r>
            <a:r>
              <a:rPr lang="en-US" sz="2000" dirty="0" smtClean="0"/>
              <a:t>.</a:t>
            </a:r>
          </a:p>
          <a:p>
            <a:pPr marL="342900" indent="-342900" algn="just">
              <a:buFont typeface="Wingdings" panose="05000000000000000000" pitchFamily="2" charset="2"/>
              <a:buChar char="Ø"/>
            </a:pPr>
            <a:endParaRPr lang="es-ES" sz="800" dirty="0"/>
          </a:p>
          <a:p>
            <a:pPr marL="342900" indent="-342900" algn="just">
              <a:buFont typeface="Wingdings" panose="05000000000000000000" pitchFamily="2" charset="2"/>
              <a:buChar char="Ø"/>
            </a:pPr>
            <a:r>
              <a:rPr lang="en-US" sz="2000" dirty="0"/>
              <a:t>With the FAS Project (USDA-APHIS), the Biopesticide Registration Standard is being developed.</a:t>
            </a:r>
            <a:endParaRPr lang="es-ES" sz="2000" dirty="0"/>
          </a:p>
        </p:txBody>
      </p:sp>
      <p:sp>
        <p:nvSpPr>
          <p:cNvPr id="5" name="CuadroTexto 4">
            <a:extLst>
              <a:ext uri="{FF2B5EF4-FFF2-40B4-BE49-F238E27FC236}">
                <a16:creationId xmlns:a16="http://schemas.microsoft.com/office/drawing/2014/main" id="{A5515E4C-F819-14E9-F53E-28CC2FD75B2C}"/>
              </a:ext>
            </a:extLst>
          </p:cNvPr>
          <p:cNvSpPr txBox="1"/>
          <p:nvPr/>
        </p:nvSpPr>
        <p:spPr>
          <a:xfrm>
            <a:off x="2333523" y="589937"/>
            <a:ext cx="7839587" cy="461665"/>
          </a:xfrm>
          <a:prstGeom prst="rect">
            <a:avLst/>
          </a:prstGeom>
          <a:noFill/>
        </p:spPr>
        <p:txBody>
          <a:bodyPr wrap="square" rtlCol="0">
            <a:spAutoFit/>
          </a:bodyPr>
          <a:lstStyle/>
          <a:p>
            <a:pPr algn="ctr"/>
            <a:r>
              <a:rPr lang="es-BO" sz="2400" b="1" dirty="0">
                <a:solidFill>
                  <a:srgbClr val="0070C0"/>
                </a:solidFill>
              </a:rPr>
              <a:t>1. </a:t>
            </a:r>
            <a:r>
              <a:rPr lang="en-US" sz="2400" b="1" dirty="0">
                <a:solidFill>
                  <a:srgbClr val="0070C0"/>
                </a:solidFill>
              </a:rPr>
              <a:t>TECHNICAL AND CAPACITY BUILDING ACHIEVEMENTS</a:t>
            </a:r>
            <a:endParaRPr lang="es-BO" sz="2400" b="1" dirty="0">
              <a:solidFill>
                <a:srgbClr val="0070C0"/>
              </a:solidFill>
            </a:endParaRPr>
          </a:p>
        </p:txBody>
      </p:sp>
    </p:spTree>
    <p:extLst>
      <p:ext uri="{BB962C8B-B14F-4D97-AF65-F5344CB8AC3E}">
        <p14:creationId xmlns:p14="http://schemas.microsoft.com/office/powerpoint/2010/main" val="323840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333523" y="589937"/>
            <a:ext cx="7839587" cy="461665"/>
          </a:xfrm>
          <a:prstGeom prst="rect">
            <a:avLst/>
          </a:prstGeom>
          <a:noFill/>
        </p:spPr>
        <p:txBody>
          <a:bodyPr wrap="square" rtlCol="0">
            <a:spAutoFit/>
          </a:bodyPr>
          <a:lstStyle/>
          <a:p>
            <a:pPr algn="ctr"/>
            <a:r>
              <a:rPr lang="es-BO" sz="2400" b="1" dirty="0">
                <a:solidFill>
                  <a:srgbClr val="0070C0"/>
                </a:solidFill>
              </a:rPr>
              <a:t>2. </a:t>
            </a:r>
            <a:r>
              <a:rPr lang="es-BO" sz="2400" b="1" dirty="0" err="1">
                <a:solidFill>
                  <a:srgbClr val="0070C0"/>
                </a:solidFill>
              </a:rPr>
              <a:t>PESTS</a:t>
            </a:r>
            <a:r>
              <a:rPr lang="es-BO" sz="2400" b="1" dirty="0">
                <a:solidFill>
                  <a:srgbClr val="0070C0"/>
                </a:solidFill>
              </a:rPr>
              <a:t> AND </a:t>
            </a:r>
            <a:r>
              <a:rPr lang="es-BO" sz="2400" b="1" dirty="0" err="1">
                <a:solidFill>
                  <a:srgbClr val="0070C0"/>
                </a:solidFill>
              </a:rPr>
              <a:t>EMERGING</a:t>
            </a:r>
            <a:r>
              <a:rPr lang="es-BO" sz="2400" b="1" dirty="0">
                <a:solidFill>
                  <a:srgbClr val="0070C0"/>
                </a:solidFill>
              </a:rPr>
              <a:t> </a:t>
            </a:r>
            <a:r>
              <a:rPr lang="es-BO" sz="2400" b="1" dirty="0" err="1">
                <a:solidFill>
                  <a:srgbClr val="0070C0"/>
                </a:solidFill>
              </a:rPr>
              <a:t>PROBLEMS</a:t>
            </a:r>
            <a:endParaRPr lang="es-BO" sz="2400" b="1" dirty="0">
              <a:solidFill>
                <a:srgbClr val="0070C0"/>
              </a:solidFill>
            </a:endParaRPr>
          </a:p>
        </p:txBody>
      </p:sp>
      <p:sp>
        <p:nvSpPr>
          <p:cNvPr id="3" name="CuadroTexto 2"/>
          <p:cNvSpPr txBox="1"/>
          <p:nvPr/>
        </p:nvSpPr>
        <p:spPr>
          <a:xfrm>
            <a:off x="1442065" y="1546941"/>
            <a:ext cx="10186220" cy="4524315"/>
          </a:xfrm>
          <a:prstGeom prst="rect">
            <a:avLst/>
          </a:prstGeom>
          <a:noFill/>
        </p:spPr>
        <p:txBody>
          <a:bodyPr wrap="square" rtlCol="0">
            <a:spAutoFit/>
          </a:bodyPr>
          <a:lstStyle/>
          <a:p>
            <a:r>
              <a:rPr lang="es-BO" sz="2400" dirty="0" err="1"/>
              <a:t>Pests</a:t>
            </a:r>
            <a:r>
              <a:rPr lang="es-BO" sz="2400" dirty="0"/>
              <a:t> </a:t>
            </a:r>
            <a:r>
              <a:rPr lang="es-BO" sz="2400" dirty="0" err="1"/>
              <a:t>of</a:t>
            </a:r>
            <a:r>
              <a:rPr lang="es-BO" sz="2400" dirty="0"/>
              <a:t> regional </a:t>
            </a:r>
            <a:r>
              <a:rPr lang="es-BO" sz="2400" dirty="0" err="1"/>
              <a:t>concern</a:t>
            </a:r>
            <a:r>
              <a:rPr lang="es-BO" sz="2400" dirty="0"/>
              <a:t> </a:t>
            </a:r>
            <a:r>
              <a:rPr lang="es-BO" sz="2400" dirty="0" err="1"/>
              <a:t>include</a:t>
            </a:r>
            <a:r>
              <a:rPr lang="es-BO" sz="2400" dirty="0"/>
              <a:t>:</a:t>
            </a:r>
          </a:p>
          <a:p>
            <a:endParaRPr lang="es-BO" sz="2400" dirty="0"/>
          </a:p>
          <a:p>
            <a:pPr marL="342900" indent="-342900">
              <a:buFont typeface="Arial" panose="020B0604020202020204" pitchFamily="34" charset="0"/>
              <a:buChar char="•"/>
            </a:pPr>
            <a:r>
              <a:rPr lang="es-BO" sz="2400" i="1" dirty="0" smtClean="0"/>
              <a:t>Fusarium </a:t>
            </a:r>
            <a:r>
              <a:rPr lang="es-BO" sz="2400" i="1" dirty="0" err="1" smtClean="0"/>
              <a:t>oxysporum</a:t>
            </a:r>
            <a:r>
              <a:rPr lang="es-BO" sz="2400" i="1" dirty="0" smtClean="0"/>
              <a:t> f. </a:t>
            </a:r>
            <a:r>
              <a:rPr lang="es-BO" sz="2400" i="1" dirty="0" err="1" smtClean="0"/>
              <a:t>Sp</a:t>
            </a:r>
            <a:r>
              <a:rPr lang="es-BO" sz="2400" i="1" dirty="0" smtClean="0"/>
              <a:t> </a:t>
            </a:r>
            <a:r>
              <a:rPr lang="es-BO" sz="2400" i="1" dirty="0" err="1" smtClean="0"/>
              <a:t>cubense</a:t>
            </a:r>
            <a:r>
              <a:rPr lang="es-BO" sz="2400" i="1" dirty="0" smtClean="0"/>
              <a:t> </a:t>
            </a:r>
            <a:r>
              <a:rPr lang="es-BO" sz="2400" dirty="0" smtClean="0"/>
              <a:t>TROPICAL </a:t>
            </a:r>
            <a:r>
              <a:rPr lang="es-BO" sz="2400" dirty="0"/>
              <a:t>RACE 4.</a:t>
            </a:r>
          </a:p>
          <a:p>
            <a:pPr marL="342900" indent="-342900">
              <a:buFont typeface="Arial" panose="020B0604020202020204" pitchFamily="34" charset="0"/>
              <a:buChar char="•"/>
            </a:pPr>
            <a:r>
              <a:rPr lang="es-BO" sz="2400" dirty="0"/>
              <a:t>FRUIT </a:t>
            </a:r>
            <a:r>
              <a:rPr lang="es-BO" sz="2400" dirty="0" smtClean="0"/>
              <a:t>FLY (Mosca del </a:t>
            </a:r>
            <a:r>
              <a:rPr lang="es-BO" sz="2400" dirty="0" err="1" smtClean="0"/>
              <a:t>mediterraneo</a:t>
            </a:r>
            <a:r>
              <a:rPr lang="es-BO" sz="2400" dirty="0" smtClean="0"/>
              <a:t>)</a:t>
            </a:r>
            <a:endParaRPr lang="es-BO" sz="2400" dirty="0"/>
          </a:p>
          <a:p>
            <a:pPr marL="342900" indent="-342900">
              <a:buFont typeface="Arial" panose="020B0604020202020204" pitchFamily="34" charset="0"/>
              <a:buChar char="•"/>
            </a:pPr>
            <a:r>
              <a:rPr lang="es-BO" sz="2400" dirty="0"/>
              <a:t>CITRUS </a:t>
            </a:r>
            <a:r>
              <a:rPr lang="es-BO" sz="2400" dirty="0" err="1"/>
              <a:t>HUANGLONGBING</a:t>
            </a:r>
            <a:r>
              <a:rPr lang="es-BO" sz="2400" dirty="0"/>
              <a:t> (</a:t>
            </a:r>
            <a:r>
              <a:rPr lang="es-BO" sz="2400" dirty="0" err="1"/>
              <a:t>HLB</a:t>
            </a:r>
            <a:r>
              <a:rPr lang="es-BO" sz="2400" dirty="0"/>
              <a:t>)</a:t>
            </a:r>
          </a:p>
          <a:p>
            <a:pPr marL="342900" indent="-342900">
              <a:buFont typeface="Arial" panose="020B0604020202020204" pitchFamily="34" charset="0"/>
              <a:buChar char="•"/>
            </a:pPr>
            <a:r>
              <a:rPr lang="es-BO" sz="2400" dirty="0"/>
              <a:t>LOCUSTS (</a:t>
            </a:r>
            <a:r>
              <a:rPr lang="es-BO" sz="2400" dirty="0" err="1" smtClean="0"/>
              <a:t>Orthopthera</a:t>
            </a:r>
            <a:r>
              <a:rPr lang="es-BO" sz="2400" dirty="0" smtClean="0"/>
              <a:t>)</a:t>
            </a:r>
            <a:endParaRPr lang="es-BO" sz="2400" dirty="0"/>
          </a:p>
          <a:p>
            <a:pPr marL="342900" indent="-342900">
              <a:buFont typeface="Arial" panose="020B0604020202020204" pitchFamily="34" charset="0"/>
              <a:buChar char="•"/>
            </a:pPr>
            <a:r>
              <a:rPr lang="es-BO" sz="2400" dirty="0"/>
              <a:t>POTATO ZEBRA </a:t>
            </a:r>
            <a:r>
              <a:rPr lang="es-BO" sz="2400" dirty="0" smtClean="0"/>
              <a:t>CHIP</a:t>
            </a:r>
          </a:p>
          <a:p>
            <a:endParaRPr lang="es-ES" sz="2400" dirty="0"/>
          </a:p>
          <a:p>
            <a:r>
              <a:rPr lang="en-US" sz="2400" dirty="0"/>
              <a:t>In this framework, actions have been </a:t>
            </a:r>
            <a:r>
              <a:rPr lang="en-US" sz="2400" dirty="0" err="1"/>
              <a:t>prioritised</a:t>
            </a:r>
            <a:r>
              <a:rPr lang="en-US" sz="2400" dirty="0"/>
              <a:t> to develop regional regulations to share information and propose projects for funding.</a:t>
            </a:r>
            <a:endParaRPr lang="es-BO" sz="2400" dirty="0"/>
          </a:p>
          <a:p>
            <a:endParaRPr lang="es-ES" sz="2400" dirty="0"/>
          </a:p>
          <a:p>
            <a:endParaRPr lang="es-BO" sz="2400" dirty="0"/>
          </a:p>
        </p:txBody>
      </p:sp>
    </p:spTree>
    <p:extLst>
      <p:ext uri="{BB962C8B-B14F-4D97-AF65-F5344CB8AC3E}">
        <p14:creationId xmlns:p14="http://schemas.microsoft.com/office/powerpoint/2010/main" val="250979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333523" y="485059"/>
            <a:ext cx="7839587" cy="461665"/>
          </a:xfrm>
          <a:prstGeom prst="rect">
            <a:avLst/>
          </a:prstGeom>
          <a:noFill/>
        </p:spPr>
        <p:txBody>
          <a:bodyPr wrap="square" rtlCol="0">
            <a:spAutoFit/>
          </a:bodyPr>
          <a:lstStyle/>
          <a:p>
            <a:pPr algn="ctr"/>
            <a:r>
              <a:rPr lang="es-BO" sz="2400" b="1" dirty="0">
                <a:solidFill>
                  <a:srgbClr val="0070C0"/>
                </a:solidFill>
              </a:rPr>
              <a:t>3. </a:t>
            </a:r>
            <a:r>
              <a:rPr lang="es-BO" sz="2400" b="1" dirty="0" err="1">
                <a:solidFill>
                  <a:srgbClr val="0070C0"/>
                </a:solidFill>
              </a:rPr>
              <a:t>MONITORING</a:t>
            </a:r>
            <a:r>
              <a:rPr lang="es-BO" sz="2400" b="1" dirty="0">
                <a:solidFill>
                  <a:srgbClr val="0070C0"/>
                </a:solidFill>
              </a:rPr>
              <a:t> </a:t>
            </a:r>
            <a:r>
              <a:rPr lang="es-BO" sz="2400" b="1" dirty="0" err="1">
                <a:solidFill>
                  <a:srgbClr val="0070C0"/>
                </a:solidFill>
              </a:rPr>
              <a:t>PROJECTS</a:t>
            </a:r>
            <a:r>
              <a:rPr lang="es-BO" sz="2400" b="1" dirty="0">
                <a:solidFill>
                  <a:srgbClr val="0070C0"/>
                </a:solidFill>
              </a:rPr>
              <a:t> AND </a:t>
            </a:r>
            <a:r>
              <a:rPr lang="es-BO" sz="2400" b="1" dirty="0" err="1">
                <a:solidFill>
                  <a:srgbClr val="0070C0"/>
                </a:solidFill>
              </a:rPr>
              <a:t>ACTIVITIES</a:t>
            </a:r>
            <a:endParaRPr lang="es-BO" sz="2400" b="1" dirty="0">
              <a:solidFill>
                <a:srgbClr val="0070C0"/>
              </a:solidFill>
            </a:endParaRPr>
          </a:p>
        </p:txBody>
      </p:sp>
      <p:sp>
        <p:nvSpPr>
          <p:cNvPr id="4" name="CuadroTexto 3"/>
          <p:cNvSpPr txBox="1"/>
          <p:nvPr/>
        </p:nvSpPr>
        <p:spPr>
          <a:xfrm flipH="1">
            <a:off x="1022555" y="1127431"/>
            <a:ext cx="9845368" cy="1015663"/>
          </a:xfrm>
          <a:prstGeom prst="rect">
            <a:avLst/>
          </a:prstGeom>
          <a:noFill/>
        </p:spPr>
        <p:txBody>
          <a:bodyPr wrap="square" rtlCol="0">
            <a:spAutoFit/>
          </a:bodyPr>
          <a:lstStyle/>
          <a:p>
            <a:pPr algn="just"/>
            <a:r>
              <a:rPr lang="en-US" sz="2000" dirty="0"/>
              <a:t>In compliance with resolutions 1850 and 2234 which oblige NPPOs of Member Countries to report on </a:t>
            </a:r>
            <a:r>
              <a:rPr lang="en-US" sz="2000" dirty="0" err="1"/>
              <a:t>Phytosanitary</a:t>
            </a:r>
            <a:r>
              <a:rPr lang="en-US" sz="2000" dirty="0"/>
              <a:t> Surveillance activities and issue epidemiological bulletins for </a:t>
            </a:r>
            <a:r>
              <a:rPr lang="en-US" sz="2000" dirty="0" err="1"/>
              <a:t>Foc</a:t>
            </a:r>
            <a:r>
              <a:rPr lang="en-US" sz="2000" dirty="0"/>
              <a:t> R4T and HLB respectively:</a:t>
            </a:r>
            <a:endParaRPr lang="es-BO" sz="2000" dirty="0"/>
          </a:p>
        </p:txBody>
      </p:sp>
      <p:pic>
        <p:nvPicPr>
          <p:cNvPr id="7" name="Imagen 6"/>
          <p:cNvPicPr/>
          <p:nvPr/>
        </p:nvPicPr>
        <p:blipFill rotWithShape="1">
          <a:blip r:embed="rId2"/>
          <a:srcRect l="55122" t="10201" r="10264" b="9206"/>
          <a:stretch/>
        </p:blipFill>
        <p:spPr bwMode="auto">
          <a:xfrm>
            <a:off x="552431" y="2337514"/>
            <a:ext cx="4979853" cy="3994461"/>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srcRect l="58646" t="17001" r="12465" b="15947"/>
          <a:stretch/>
        </p:blipFill>
        <p:spPr bwMode="auto">
          <a:xfrm>
            <a:off x="5888270" y="2409297"/>
            <a:ext cx="5056293" cy="3922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732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flipH="1">
            <a:off x="1022555" y="1127431"/>
            <a:ext cx="10029758" cy="4893647"/>
          </a:xfrm>
          <a:prstGeom prst="rect">
            <a:avLst/>
          </a:prstGeom>
          <a:noFill/>
        </p:spPr>
        <p:txBody>
          <a:bodyPr wrap="square" rtlCol="0">
            <a:spAutoFit/>
          </a:bodyPr>
          <a:lstStyle/>
          <a:p>
            <a:pPr algn="just"/>
            <a:r>
              <a:rPr lang="en-US" sz="2400" dirty="0"/>
              <a:t>a) Decision No. 895 </a:t>
            </a:r>
            <a:r>
              <a:rPr lang="en-US" sz="2400" dirty="0" smtClean="0"/>
              <a:t>approved </a:t>
            </a:r>
            <a:r>
              <a:rPr lang="en-US" sz="2400" dirty="0"/>
              <a:t>the Project: Diagnosis for a Regional Phytosanitary Intelligence Center of the Andean Community, for an amount of $ 218,500.00 (In execution). </a:t>
            </a:r>
          </a:p>
          <a:p>
            <a:pPr algn="just"/>
            <a:endParaRPr lang="es-BO" sz="2400" dirty="0"/>
          </a:p>
          <a:p>
            <a:pPr algn="just"/>
            <a:r>
              <a:rPr lang="en-US" sz="2400" dirty="0"/>
              <a:t>b) With Note STDF/PG/838, the Standards and Trade Development Facility STDF approved the request for a donation of US$1 million for the implementation of the Regional Center for Phytosanitary Intelligence of the Andean Community.</a:t>
            </a:r>
          </a:p>
          <a:p>
            <a:pPr algn="just"/>
            <a:endParaRPr lang="en-US" sz="2400" dirty="0"/>
          </a:p>
          <a:p>
            <a:pPr algn="just"/>
            <a:r>
              <a:rPr lang="en-US" sz="2400" dirty="0"/>
              <a:t>c) Within the framework of the Andean Agricultural Agenda, three profiles have been developed. One corresponds to the establishment of an Andean Exchange Network for the management of knowledge on sanitary and phytosanitary challenges facing the requirements of Andean countries and third countries (RAGO).</a:t>
            </a:r>
            <a:endParaRPr lang="es-BO" sz="2400" dirty="0"/>
          </a:p>
        </p:txBody>
      </p:sp>
      <p:sp>
        <p:nvSpPr>
          <p:cNvPr id="3" name="CuadroTexto 2">
            <a:extLst>
              <a:ext uri="{FF2B5EF4-FFF2-40B4-BE49-F238E27FC236}">
                <a16:creationId xmlns:a16="http://schemas.microsoft.com/office/drawing/2014/main" id="{A7DACADF-0098-0AA5-EE9E-63A686094A6F}"/>
              </a:ext>
            </a:extLst>
          </p:cNvPr>
          <p:cNvSpPr txBox="1"/>
          <p:nvPr/>
        </p:nvSpPr>
        <p:spPr>
          <a:xfrm>
            <a:off x="2333523" y="485059"/>
            <a:ext cx="7839587" cy="461665"/>
          </a:xfrm>
          <a:prstGeom prst="rect">
            <a:avLst/>
          </a:prstGeom>
          <a:noFill/>
        </p:spPr>
        <p:txBody>
          <a:bodyPr wrap="square" rtlCol="0">
            <a:spAutoFit/>
          </a:bodyPr>
          <a:lstStyle/>
          <a:p>
            <a:pPr algn="ctr"/>
            <a:r>
              <a:rPr lang="es-BO" sz="2400" b="1" dirty="0">
                <a:solidFill>
                  <a:srgbClr val="0070C0"/>
                </a:solidFill>
              </a:rPr>
              <a:t>3. </a:t>
            </a:r>
            <a:r>
              <a:rPr lang="es-BO" sz="2400" b="1" dirty="0" err="1">
                <a:solidFill>
                  <a:srgbClr val="0070C0"/>
                </a:solidFill>
              </a:rPr>
              <a:t>MONITORING</a:t>
            </a:r>
            <a:r>
              <a:rPr lang="es-BO" sz="2400" b="1" dirty="0">
                <a:solidFill>
                  <a:srgbClr val="0070C0"/>
                </a:solidFill>
              </a:rPr>
              <a:t> </a:t>
            </a:r>
            <a:r>
              <a:rPr lang="es-BO" sz="2400" b="1" dirty="0" err="1">
                <a:solidFill>
                  <a:srgbClr val="0070C0"/>
                </a:solidFill>
              </a:rPr>
              <a:t>PROJECTS</a:t>
            </a:r>
            <a:r>
              <a:rPr lang="es-BO" sz="2400" b="1" dirty="0">
                <a:solidFill>
                  <a:srgbClr val="0070C0"/>
                </a:solidFill>
              </a:rPr>
              <a:t> AND </a:t>
            </a:r>
            <a:r>
              <a:rPr lang="es-BO" sz="2400" b="1" dirty="0" err="1">
                <a:solidFill>
                  <a:srgbClr val="0070C0"/>
                </a:solidFill>
              </a:rPr>
              <a:t>ACTIVITIES</a:t>
            </a:r>
            <a:endParaRPr lang="es-BO" sz="2400" b="1" dirty="0">
              <a:solidFill>
                <a:srgbClr val="0070C0"/>
              </a:solidFill>
            </a:endParaRPr>
          </a:p>
        </p:txBody>
      </p:sp>
    </p:spTree>
    <p:extLst>
      <p:ext uri="{BB962C8B-B14F-4D97-AF65-F5344CB8AC3E}">
        <p14:creationId xmlns:p14="http://schemas.microsoft.com/office/powerpoint/2010/main" val="278577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333522" y="485059"/>
            <a:ext cx="8770375" cy="461665"/>
          </a:xfrm>
          <a:prstGeom prst="rect">
            <a:avLst/>
          </a:prstGeom>
          <a:noFill/>
        </p:spPr>
        <p:txBody>
          <a:bodyPr wrap="square" rtlCol="0">
            <a:spAutoFit/>
          </a:bodyPr>
          <a:lstStyle/>
          <a:p>
            <a:pPr algn="ctr"/>
            <a:r>
              <a:rPr lang="es-BO" sz="2400" b="1" dirty="0">
                <a:solidFill>
                  <a:srgbClr val="0070C0"/>
                </a:solidFill>
              </a:rPr>
              <a:t>4. </a:t>
            </a:r>
            <a:r>
              <a:rPr lang="en-US" sz="2400" b="1" dirty="0">
                <a:solidFill>
                  <a:srgbClr val="0070C0"/>
                </a:solidFill>
              </a:rPr>
              <a:t>PROPOSALS FOR FURTHER COLLABORATION/COOPERATION</a:t>
            </a:r>
            <a:endParaRPr lang="es-BO" sz="2400" b="1" dirty="0">
              <a:solidFill>
                <a:srgbClr val="0070C0"/>
              </a:solidFill>
            </a:endParaRPr>
          </a:p>
        </p:txBody>
      </p:sp>
      <p:sp>
        <p:nvSpPr>
          <p:cNvPr id="4" name="CuadroTexto 3"/>
          <p:cNvSpPr txBox="1"/>
          <p:nvPr/>
        </p:nvSpPr>
        <p:spPr>
          <a:xfrm>
            <a:off x="825910" y="1350868"/>
            <a:ext cx="10277987" cy="3046988"/>
          </a:xfrm>
          <a:prstGeom prst="rect">
            <a:avLst/>
          </a:prstGeom>
          <a:noFill/>
        </p:spPr>
        <p:txBody>
          <a:bodyPr wrap="square" rtlCol="0">
            <a:spAutoFit/>
          </a:bodyPr>
          <a:lstStyle/>
          <a:p>
            <a:pPr marL="342900" indent="-342900" algn="just">
              <a:buFontTx/>
              <a:buChar char="-"/>
            </a:pPr>
            <a:r>
              <a:rPr lang="en-US" sz="2400" dirty="0"/>
              <a:t>There is interest from Member Countries for the implementation of a Regional </a:t>
            </a:r>
            <a:r>
              <a:rPr lang="en-US" sz="2400" dirty="0" err="1"/>
              <a:t>Phytosanitary</a:t>
            </a:r>
            <a:r>
              <a:rPr lang="en-US" sz="2400" dirty="0"/>
              <a:t> Command</a:t>
            </a:r>
            <a:r>
              <a:rPr lang="en-US" sz="2400" dirty="0" smtClean="0"/>
              <a:t>.</a:t>
            </a:r>
          </a:p>
          <a:p>
            <a:pPr algn="just"/>
            <a:endParaRPr lang="es-ES" sz="2400" dirty="0"/>
          </a:p>
          <a:p>
            <a:pPr marL="342900" indent="-342900" algn="just">
              <a:buFontTx/>
              <a:buChar char="-"/>
            </a:pPr>
            <a:r>
              <a:rPr lang="en-US" sz="2400" dirty="0"/>
              <a:t>Establish guidelines for the development of phytosanitary simulations and drills.</a:t>
            </a:r>
          </a:p>
          <a:p>
            <a:pPr marL="342900" indent="-342900" algn="just">
              <a:buFontTx/>
              <a:buChar char="-"/>
            </a:pPr>
            <a:endParaRPr lang="en-US" sz="2400" dirty="0"/>
          </a:p>
          <a:p>
            <a:pPr marL="342900" indent="-342900" algn="just">
              <a:buFontTx/>
              <a:buChar char="-"/>
            </a:pPr>
            <a:r>
              <a:rPr lang="en-US" sz="2400" dirty="0"/>
              <a:t>It would be interesting to have the experience of the countries in the development and implementation of a Phytosanitary Emergency Plan.</a:t>
            </a:r>
            <a:endParaRPr lang="es-ES" sz="2400" dirty="0"/>
          </a:p>
        </p:txBody>
      </p:sp>
    </p:spTree>
    <p:extLst>
      <p:ext uri="{BB962C8B-B14F-4D97-AF65-F5344CB8AC3E}">
        <p14:creationId xmlns:p14="http://schemas.microsoft.com/office/powerpoint/2010/main" val="1528395037"/>
      </p:ext>
    </p:extLst>
  </p:cSld>
  <p:clrMapOvr>
    <a:masterClrMapping/>
  </p:clrMapOvr>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757</Words>
  <Application>Microsoft Office PowerPoint</Application>
  <PresentationFormat>Widescreen</PresentationFormat>
  <Paragraphs>77</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Calibri</vt:lpstr>
      <vt:lpstr>Calibri Light</vt:lpstr>
      <vt:lpstr>Times New Roman</vt:lpstr>
      <vt:lpstr>Wingdings</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Nicole</dc:creator>
  <cp:lastModifiedBy>Nicora, Natalie (NSP)</cp:lastModifiedBy>
  <cp:revision>7</cp:revision>
  <dcterms:created xsi:type="dcterms:W3CDTF">2022-09-12T23:14:12Z</dcterms:created>
  <dcterms:modified xsi:type="dcterms:W3CDTF">2022-09-20T09:26:03Z</dcterms:modified>
</cp:coreProperties>
</file>