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  <p:sldMasterId id="2147483690" r:id="rId5"/>
    <p:sldMasterId id="2147483863" r:id="rId6"/>
    <p:sldMasterId id="2147483870" r:id="rId7"/>
  </p:sldMasterIdLst>
  <p:notesMasterIdLst>
    <p:notesMasterId r:id="rId20"/>
  </p:notesMasterIdLst>
  <p:handoutMasterIdLst>
    <p:handoutMasterId r:id="rId21"/>
  </p:handoutMasterIdLst>
  <p:sldIdLst>
    <p:sldId id="313" r:id="rId8"/>
    <p:sldId id="315" r:id="rId9"/>
    <p:sldId id="732" r:id="rId10"/>
    <p:sldId id="323" r:id="rId11"/>
    <p:sldId id="731" r:id="rId12"/>
    <p:sldId id="335" r:id="rId13"/>
    <p:sldId id="256" r:id="rId14"/>
    <p:sldId id="332" r:id="rId15"/>
    <p:sldId id="735" r:id="rId16"/>
    <p:sldId id="733" r:id="rId17"/>
    <p:sldId id="734" r:id="rId18"/>
    <p:sldId id="278" r:id="rId19"/>
  </p:sldIdLst>
  <p:sldSz cx="9144000" cy="6858000" type="screen4x3"/>
  <p:notesSz cx="6810375" cy="99425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E20"/>
    <a:srgbClr val="738AC8"/>
    <a:srgbClr val="4786D4"/>
    <a:srgbClr val="1895E4"/>
    <a:srgbClr val="00ADDC"/>
    <a:srgbClr val="CF4031"/>
    <a:srgbClr val="BB392B"/>
    <a:srgbClr val="D4542C"/>
    <a:srgbClr val="FF3300"/>
    <a:srgbClr val="BE0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5790" autoAdjust="0"/>
  </p:normalViewPr>
  <p:slideViewPr>
    <p:cSldViewPr showGuide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8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366" cy="496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487" y="0"/>
            <a:ext cx="2951366" cy="496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81C9B044-D521-43E7-9471-8A9FFA7AF7F0}" type="datetimeFigureOut">
              <a:rPr lang="fr-FR"/>
              <a:pPr>
                <a:defRPr/>
              </a:pPr>
              <a:t>13/09/2022</a:t>
            </a:fld>
            <a:endParaRPr lang="fr-FR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386"/>
            <a:ext cx="2951366" cy="496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487" y="9444386"/>
            <a:ext cx="2951366" cy="496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F4DD4658-AF7F-4710-B738-A9BD589C83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825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366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87" y="0"/>
            <a:ext cx="2951366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35" y="4722192"/>
            <a:ext cx="5448909" cy="44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386"/>
            <a:ext cx="2951366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87" y="9444386"/>
            <a:ext cx="2951366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E31B060-0351-454C-8860-4388424353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722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987" indent="-2761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4595" indent="-22091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6433" indent="-22091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8271" indent="-22091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0109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1948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3786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5624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40AD98-EADD-4DF6-A4F1-559A019FD463}" type="slidenum">
              <a:rPr lang="fr-FR" smtClean="0"/>
              <a:pPr eaLnBrk="1" hangingPunct="1"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BD377E-8F20-457E-B015-D98ADDFCC173}" type="slidenum">
              <a:rPr lang="fr-FR"/>
              <a:pPr eaLnBrk="1" hangingPunct="1"/>
              <a:t>2</a:t>
            </a:fld>
            <a:endParaRPr lang="fr-F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770B0-C5A1-4B93-9C8D-276360217CF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6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770B0-C5A1-4B93-9C8D-276360217CF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866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770B0-C5A1-4B93-9C8D-276360217CF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68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1B060-0351-454C-8860-43884243536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987" indent="-2761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4595" indent="-22091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6433" indent="-22091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8271" indent="-22091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0109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1948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3786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5624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40AD98-EADD-4DF6-A4F1-559A019FD463}" type="slidenum">
              <a:rPr lang="fr-FR" smtClean="0"/>
              <a:pPr eaLnBrk="1" hangingPunct="1"/>
              <a:t>12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5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1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84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0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7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206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49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822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47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AAFE-FF12-55E1-7566-808D93D28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8DA89-D9D2-795E-4BA4-2F70475B9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5D24-7666-E473-C403-B3C5038C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F3CA-85AC-4897-AD10-0E3D3318B67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052CD-FA35-566A-B4D2-DAB99055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55C50-993C-F338-4EF9-B5B79644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134E-F898-4052-B2A3-7B4D8AECE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4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 hasCustomPrompt="1"/>
          </p:nvPr>
        </p:nvSpPr>
        <p:spPr>
          <a:xfrm>
            <a:off x="755576" y="1844824"/>
            <a:ext cx="7702624" cy="25922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800" b="1" kern="1200" cap="none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704856" cy="1371600"/>
          </a:xfrm>
        </p:spPr>
        <p:txBody>
          <a:bodyPr/>
          <a:lstStyle>
            <a:lvl1pPr marL="0" indent="0" algn="l">
              <a:buNone/>
              <a:defRPr lang="fr-FR" sz="3200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72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238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12289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cap="none" baseline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68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Connecteur droit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5638800" cy="57515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04F7-9F69-4C4A-8BA8-54A2A3400D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205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417638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053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D3431-3296-4611-8593-30B3197259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07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88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93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18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25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 hasCustomPrompt="1"/>
          </p:nvPr>
        </p:nvSpPr>
        <p:spPr>
          <a:xfrm>
            <a:off x="755576" y="1844824"/>
            <a:ext cx="7702624" cy="25922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800" b="1" kern="1200" cap="none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704856" cy="1371600"/>
          </a:xfrm>
        </p:spPr>
        <p:txBody>
          <a:bodyPr/>
          <a:lstStyle>
            <a:lvl1pPr marL="0" indent="0" algn="l">
              <a:buNone/>
              <a:defRPr lang="fr-FR" sz="3200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58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12289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cap="none" baseline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Connecteur droit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5638800" cy="57515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04F7-9F69-4C4A-8BA8-54A2A3400D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586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4" y="4941168"/>
            <a:ext cx="1691680" cy="16916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1" r:id="rId2"/>
    <p:sldLayoutId id="2147483852" r:id="rId3"/>
    <p:sldLayoutId id="2147483853" r:id="rId4"/>
    <p:sldLayoutId id="2147483854" r:id="rId5"/>
    <p:sldLayoutId id="2147483856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5" name="Espace réservé de la date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0A5AEA-A185-4DFE-927E-3A6ABFBA51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27" name="Espace réservé du pied de page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7384"/>
            <a:ext cx="92011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4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941168"/>
            <a:ext cx="1691680" cy="16916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1" r:id="rId2"/>
    <p:sldLayoutId id="2147483862" r:id="rId3"/>
    <p:sldLayoutId id="2147483874" r:id="rId4"/>
    <p:sldLayoutId id="2147483875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54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90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5" name="Espace réservé de la date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0A5AEA-A185-4DFE-927E-3A6ABFBA51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27" name="Espace réservé du pied de page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7384"/>
            <a:ext cx="92011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5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6" r:id="rId4"/>
    <p:sldLayoutId id="21474838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po.in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jpg"/><Relationship Id="rId5" Type="http://schemas.openxmlformats.org/officeDocument/2006/relationships/hyperlink" Target="https://www.forestryimages.org/browse/subthumb.cfm?sub=33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808" y="1628800"/>
            <a:ext cx="7702624" cy="259228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fr-FR" sz="8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EPPO</a:t>
            </a:r>
            <a:r>
              <a:rPr lang="fr-FR" sz="6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sz="6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32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fr-FR" sz="32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fr-F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Activities</a:t>
            </a: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2021 - 2022</a:t>
            </a:r>
            <a:endParaRPr lang="fr-FR" sz="2000" cap="none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195" name="Sous-titre 4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704856" cy="1728192"/>
          </a:xfrm>
        </p:spPr>
        <p:txBody>
          <a:bodyPr/>
          <a:lstStyle/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Nico Horn</a:t>
            </a:r>
          </a:p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Director-General</a:t>
            </a:r>
          </a:p>
          <a:p>
            <a:pPr>
              <a:spcBef>
                <a:spcPts val="1200"/>
              </a:spcBef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OEPP/EPPO</a:t>
            </a:r>
            <a:b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 </a:t>
            </a:r>
            <a:r>
              <a:rPr lang="en-GB" sz="16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bd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Richard Lenoir, Paris 75011</a:t>
            </a:r>
            <a:b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www.eppo.int</a:t>
            </a:r>
            <a:endParaRPr lang="en-GB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1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268760"/>
            <a:ext cx="2597049" cy="274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7568" y="382549"/>
            <a:ext cx="8064896" cy="1084982"/>
          </a:xfrm>
        </p:spPr>
        <p:txBody>
          <a:bodyPr/>
          <a:lstStyle/>
          <a:p>
            <a:r>
              <a:rPr lang="en-GB" dirty="0"/>
              <a:t>Future activities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C8C003-024D-4382-9F3B-89B8F1AB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68" y="1484784"/>
            <a:ext cx="8148864" cy="4873625"/>
          </a:xfrm>
        </p:spPr>
        <p:txBody>
          <a:bodyPr/>
          <a:lstStyle/>
          <a:p>
            <a:r>
              <a:rPr lang="en-GB" dirty="0"/>
              <a:t>Continue work on Diagnostic Protocols, PRA, information Services, Biological control agents, efficacy testing of plant protection products.</a:t>
            </a:r>
          </a:p>
          <a:p>
            <a:r>
              <a:rPr lang="en-GB" dirty="0"/>
              <a:t>EPPO workshop on pest reporting, including pest status according to revised ISPM 8, first half 2023</a:t>
            </a:r>
          </a:p>
          <a:p>
            <a:r>
              <a:rPr lang="en-GB" dirty="0"/>
              <a:t>EPPO Inspector’s workshop on targeted inspection,  first half 2023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Both workshops with practical case studies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66A653-4A51-1BFC-09E4-7CFF4E5AE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37" y="4088595"/>
            <a:ext cx="1796288" cy="254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872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7568" y="382549"/>
            <a:ext cx="8064896" cy="1084982"/>
          </a:xfrm>
        </p:spPr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C8C003-024D-4382-9F3B-89B8F1AB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68" y="2204864"/>
            <a:ext cx="8148864" cy="4873625"/>
          </a:xfrm>
        </p:spPr>
        <p:txBody>
          <a:bodyPr/>
          <a:lstStyle/>
          <a:p>
            <a:r>
              <a:rPr lang="en-GB" dirty="0"/>
              <a:t>Coordinated monitoring of the spread and control of </a:t>
            </a:r>
            <a:r>
              <a:rPr lang="en-GB" i="1" dirty="0" err="1"/>
              <a:t>Agrilus</a:t>
            </a:r>
            <a:r>
              <a:rPr lang="en-GB" i="1" dirty="0"/>
              <a:t> </a:t>
            </a:r>
            <a:r>
              <a:rPr lang="en-GB" i="1" dirty="0" err="1"/>
              <a:t>planipennis</a:t>
            </a:r>
            <a:r>
              <a:rPr lang="en-GB" dirty="0"/>
              <a:t>, the Emerald Ash Borer</a:t>
            </a:r>
          </a:p>
          <a:p>
            <a:r>
              <a:rPr lang="en-GB" dirty="0"/>
              <a:t>Geopolitical situation: makes travelling in the region more difficult</a:t>
            </a:r>
          </a:p>
          <a:p>
            <a:r>
              <a:rPr lang="en-GB" dirty="0"/>
              <a:t>Consultation deadline 31</a:t>
            </a:r>
            <a:r>
              <a:rPr lang="en-GB" baseline="30000" dirty="0"/>
              <a:t>st</a:t>
            </a:r>
            <a:r>
              <a:rPr lang="en-GB" dirty="0"/>
              <a:t> August for draft Specifications: during holiday time, no discussion in RW</a:t>
            </a:r>
          </a:p>
          <a:p>
            <a:r>
              <a:rPr lang="en-GB" dirty="0"/>
              <a:t>Avoiding overlap of work, e.g. EFSA and EU reference laboratories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5CAA7A-F6BB-3534-4B44-D1EC5CB1E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16" y="705714"/>
            <a:ext cx="2095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9569D7-9515-619F-B69C-583ACB6F2E45}"/>
              </a:ext>
            </a:extLst>
          </p:cNvPr>
          <p:cNvSpPr txBox="1"/>
          <p:nvPr/>
        </p:nvSpPr>
        <p:spPr>
          <a:xfrm>
            <a:off x="6660232" y="382549"/>
            <a:ext cx="190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Courtesy: Eduard </a:t>
            </a:r>
            <a:r>
              <a:rPr lang="en-US" dirty="0" err="1"/>
              <a:t>Jendek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2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ANNE\Downloads\PRNPS_2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84568" cy="7263426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4653136"/>
            <a:ext cx="9324528" cy="2204864"/>
          </a:xfrm>
          <a:solidFill>
            <a:schemeClr val="bg1">
              <a:lumMod val="75000"/>
              <a:alpha val="56000"/>
            </a:schemeClr>
          </a:solidFill>
        </p:spPr>
        <p:txBody>
          <a:bodyPr lIns="252000" tIns="252000" rIns="252000" bIns="252000"/>
          <a:lstStyle/>
          <a:p>
            <a:pPr algn="ctr" eaLnBrk="1" hangingPunct="1">
              <a:defRPr/>
            </a:pPr>
            <a:r>
              <a:rPr lang="fr-FR" sz="11500" b="1" dirty="0" err="1">
                <a:solidFill>
                  <a:srgbClr val="CF40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fr-FR" sz="11500" b="1" dirty="0">
                <a:solidFill>
                  <a:srgbClr val="CF40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1500" b="1" dirty="0" err="1">
                <a:solidFill>
                  <a:srgbClr val="CF40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r-FR" sz="11500" b="1" dirty="0">
                <a:solidFill>
                  <a:srgbClr val="CF40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A6795D-04C1-D8C7-6F9F-89DCDD706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DC0765-1B30-4C49-9F40-A8B9D3A9A8B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82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olorado beetle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04396">
            <a:off x="5360544" y="5225656"/>
            <a:ext cx="1238949" cy="1238949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-108519" y="-27384"/>
            <a:ext cx="9361038" cy="1417638"/>
          </a:xfrm>
        </p:spPr>
        <p:txBody>
          <a:bodyPr lIns="0"/>
          <a:lstStyle/>
          <a:p>
            <a:pPr marL="355600" algn="l" eaLnBrk="1" hangingPunct="1"/>
            <a:r>
              <a:rPr lang="fr-FR" sz="4400" b="1" cap="none" dirty="0">
                <a:solidFill>
                  <a:schemeClr val="tx1"/>
                </a:solidFill>
                <a:latin typeface="Calibri" pitchFamily="34" charset="0"/>
              </a:rPr>
              <a:t>EPPO</a:t>
            </a:r>
            <a:r>
              <a:rPr lang="fr-FR" sz="4400" b="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FR" sz="4400" b="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fr-FR" sz="2100" b="1" dirty="0" err="1">
                <a:solidFill>
                  <a:schemeClr val="tx1"/>
                </a:solidFill>
                <a:latin typeface="Calibri" pitchFamily="34" charset="0"/>
              </a:rPr>
              <a:t>European</a:t>
            </a:r>
            <a:r>
              <a:rPr lang="fr-FR" sz="2100" b="1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fr-FR" sz="2100" b="1" dirty="0" err="1">
                <a:solidFill>
                  <a:schemeClr val="tx1"/>
                </a:solidFill>
                <a:latin typeface="Calibri" pitchFamily="34" charset="0"/>
              </a:rPr>
              <a:t>Mediterranean</a:t>
            </a:r>
            <a:r>
              <a:rPr lang="fr-FR" sz="2100" b="1" dirty="0">
                <a:solidFill>
                  <a:schemeClr val="tx1"/>
                </a:solidFill>
                <a:latin typeface="Calibri" pitchFamily="34" charset="0"/>
              </a:rPr>
              <a:t> Plant Protection </a:t>
            </a:r>
            <a:r>
              <a:rPr lang="fr-FR" sz="2100" b="1" dirty="0" err="1">
                <a:solidFill>
                  <a:schemeClr val="tx1"/>
                </a:solidFill>
                <a:latin typeface="Calibri" pitchFamily="34" charset="0"/>
              </a:rPr>
              <a:t>Organization</a:t>
            </a:r>
            <a:endParaRPr lang="fr-FR" sz="21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>
          <a:xfrm>
            <a:off x="395536" y="1867743"/>
            <a:ext cx="3929608" cy="4873625"/>
          </a:xfrm>
        </p:spPr>
        <p:txBody>
          <a:bodyPr/>
          <a:lstStyle/>
          <a:p>
            <a:pPr marL="342900" indent="-342900" eaLnBrk="1" hangingPunct="1">
              <a:spcBef>
                <a:spcPct val="40000"/>
              </a:spcBef>
              <a:buClr>
                <a:srgbClr val="9BBB59"/>
              </a:buClr>
              <a:buSzPct val="100000"/>
              <a:buFont typeface="Trebuchet MS" pitchFamily="34" charset="0"/>
              <a:buChar char="●"/>
            </a:pPr>
            <a:r>
              <a:rPr lang="en-GB" sz="2100" dirty="0">
                <a:latin typeface="Calibri" pitchFamily="34" charset="0"/>
                <a:cs typeface="Arial" charset="0"/>
              </a:rPr>
              <a:t>Intergovernmental Organization</a:t>
            </a:r>
            <a:endParaRPr lang="en-GB" sz="2100" kern="1200" dirty="0">
              <a:latin typeface="Calibri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40000"/>
              </a:spcBef>
              <a:buClr>
                <a:srgbClr val="9BBB59"/>
              </a:buClr>
              <a:buSzPct val="100000"/>
              <a:buFont typeface="Trebuchet MS" pitchFamily="34" charset="0"/>
              <a:buChar char="●"/>
            </a:pPr>
            <a:r>
              <a:rPr lang="en-GB" sz="2100" kern="1200" dirty="0">
                <a:latin typeface="Calibri" pitchFamily="34" charset="0"/>
                <a:cs typeface="Arial" charset="0"/>
              </a:rPr>
              <a:t>Created in 1951 by 15 countries (EPPO Convention)</a:t>
            </a:r>
          </a:p>
          <a:p>
            <a:pPr marL="342900" indent="-342900" eaLnBrk="1" hangingPunct="1">
              <a:spcBef>
                <a:spcPct val="40000"/>
              </a:spcBef>
              <a:buClr>
                <a:srgbClr val="9BBB59"/>
              </a:buClr>
              <a:buSzPct val="100000"/>
              <a:buFont typeface="Trebuchet MS" pitchFamily="34" charset="0"/>
              <a:buChar char="●"/>
            </a:pPr>
            <a:r>
              <a:rPr lang="fr-FR" sz="2100" kern="1200" dirty="0">
                <a:latin typeface="Calibri" pitchFamily="34" charset="0"/>
                <a:cs typeface="Arial" charset="0"/>
              </a:rPr>
              <a:t>52 </a:t>
            </a:r>
            <a:r>
              <a:rPr lang="fr-FR" sz="2100" kern="1200" dirty="0" err="1">
                <a:latin typeface="Calibri" pitchFamily="34" charset="0"/>
                <a:cs typeface="Arial" charset="0"/>
              </a:rPr>
              <a:t>member</a:t>
            </a:r>
            <a:r>
              <a:rPr lang="fr-FR" sz="2100" kern="1200" dirty="0">
                <a:latin typeface="Calibri" pitchFamily="34" charset="0"/>
                <a:cs typeface="Arial" charset="0"/>
              </a:rPr>
              <a:t> countries in 2022</a:t>
            </a:r>
          </a:p>
          <a:p>
            <a:pPr marL="342900" indent="-342900" eaLnBrk="1" hangingPunct="1">
              <a:spcBef>
                <a:spcPct val="40000"/>
              </a:spcBef>
              <a:buClr>
                <a:srgbClr val="9BBB59"/>
              </a:buClr>
              <a:buSzPct val="100000"/>
              <a:buFont typeface="Trebuchet MS" pitchFamily="34" charset="0"/>
              <a:buChar char="●"/>
            </a:pPr>
            <a:r>
              <a:rPr lang="en-GB" sz="2100" kern="1200" dirty="0">
                <a:latin typeface="Calibri" pitchFamily="34" charset="0"/>
                <a:cs typeface="Arial" charset="0"/>
              </a:rPr>
              <a:t>International cooperation in </a:t>
            </a:r>
            <a:br>
              <a:rPr lang="en-GB" sz="2100" kern="1200" dirty="0">
                <a:latin typeface="Calibri" pitchFamily="34" charset="0"/>
                <a:cs typeface="Arial" charset="0"/>
              </a:rPr>
            </a:br>
            <a:r>
              <a:rPr lang="en-GB" sz="2100" kern="1200" dirty="0">
                <a:latin typeface="Calibri" pitchFamily="34" charset="0"/>
                <a:cs typeface="Arial" charset="0"/>
              </a:rPr>
              <a:t>plant health</a:t>
            </a:r>
            <a:br>
              <a:rPr lang="en-GB" sz="2100" kern="1200" dirty="0">
                <a:latin typeface="Calibri" pitchFamily="34" charset="0"/>
                <a:cs typeface="Arial" charset="0"/>
              </a:rPr>
            </a:br>
            <a:r>
              <a:rPr lang="en-GB" sz="2100" kern="1200" dirty="0">
                <a:latin typeface="Calibri" pitchFamily="34" charset="0"/>
                <a:cs typeface="Arial" charset="0"/>
              </a:rPr>
              <a:t>- plant quarantine </a:t>
            </a:r>
            <a:br>
              <a:rPr lang="en-GB" sz="2100" kern="1200" dirty="0">
                <a:latin typeface="Calibri" pitchFamily="34" charset="0"/>
                <a:cs typeface="Arial" charset="0"/>
              </a:rPr>
            </a:br>
            <a:r>
              <a:rPr lang="en-GB" sz="2100" kern="1200" dirty="0">
                <a:latin typeface="Calibri" pitchFamily="34" charset="0"/>
                <a:cs typeface="Arial" charset="0"/>
              </a:rPr>
              <a:t>- plant protection products</a:t>
            </a:r>
          </a:p>
          <a:p>
            <a:pPr marL="342900" indent="-342900" eaLnBrk="1" hangingPunct="1">
              <a:spcBef>
                <a:spcPct val="40000"/>
              </a:spcBef>
              <a:buClr>
                <a:srgbClr val="9BBB59"/>
              </a:buClr>
              <a:buSzPct val="100000"/>
              <a:buFont typeface="Trebuchet MS" pitchFamily="34" charset="0"/>
              <a:buChar char="●"/>
            </a:pPr>
            <a:r>
              <a:rPr lang="fr-FR" sz="2100" dirty="0">
                <a:latin typeface="Calibri" pitchFamily="34" charset="0"/>
              </a:rPr>
              <a:t>Works for and </a:t>
            </a:r>
            <a:r>
              <a:rPr lang="fr-FR" sz="2100" dirty="0" err="1">
                <a:latin typeface="Calibri" pitchFamily="34" charset="0"/>
              </a:rPr>
              <a:t>with</a:t>
            </a:r>
            <a:r>
              <a:rPr lang="fr-FR" sz="2100" dirty="0">
                <a:latin typeface="Calibri" pitchFamily="34" charset="0"/>
              </a:rPr>
              <a:t> National Plant Protection </a:t>
            </a:r>
            <a:r>
              <a:rPr lang="fr-FR" sz="2100" dirty="0" err="1">
                <a:latin typeface="Calibri" pitchFamily="34" charset="0"/>
              </a:rPr>
              <a:t>Organizations</a:t>
            </a:r>
            <a:endParaRPr lang="en-GB" sz="2100" dirty="0">
              <a:latin typeface="Calibri" pitchFamily="34" charset="0"/>
              <a:cs typeface="Arial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6565290" y="5220097"/>
            <a:ext cx="2448272" cy="5341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1E270B"/>
                </a:solidFill>
              </a:rPr>
              <a:t>www.eppo.int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6296" y="0"/>
            <a:ext cx="1656184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020272" y="-459432"/>
            <a:ext cx="2448272" cy="25202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9367"/>
            <a:ext cx="1368152" cy="1444767"/>
          </a:xfrm>
          <a:prstGeom prst="rect">
            <a:avLst/>
          </a:prstGeom>
        </p:spPr>
      </p:pic>
      <p:pic>
        <p:nvPicPr>
          <p:cNvPr id="4403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1916832"/>
            <a:ext cx="4850677" cy="289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87EF9-9820-FA6C-2EBE-398541B69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304B9-1171-4263-83D0-1CE2E6ADE3C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A67C2A-A90C-2944-4FD0-3EFC5155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6" y="188640"/>
            <a:ext cx="8496944" cy="1228998"/>
          </a:xfrm>
        </p:spPr>
        <p:txBody>
          <a:bodyPr/>
          <a:lstStyle/>
          <a:p>
            <a:r>
              <a:rPr lang="en-US" dirty="0"/>
              <a:t>EPPO Standards for approval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46C4B-95A0-A384-1ACA-5B6A9D384ECC}"/>
              </a:ext>
            </a:extLst>
          </p:cNvPr>
          <p:cNvSpPr txBox="1"/>
          <p:nvPr/>
        </p:nvSpPr>
        <p:spPr>
          <a:xfrm>
            <a:off x="304821" y="1094637"/>
            <a:ext cx="8676456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Update: </a:t>
            </a:r>
            <a:r>
              <a:rPr lang="en-US" sz="2400" dirty="0"/>
              <a:t>PM 3/77 (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) Vegetable plants for planting under protected conditions – inspection of places of production</a:t>
            </a:r>
            <a:endParaRPr lang="en-GB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Update: </a:t>
            </a: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PM 3/81 (</a:t>
            </a:r>
            <a:r>
              <a:rPr lang="en-GB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Inspection of consignments for </a:t>
            </a:r>
            <a:r>
              <a:rPr lang="en-GB" sz="2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Xylella fastidiosa</a:t>
            </a:r>
          </a:p>
          <a:p>
            <a:r>
              <a:rPr lang="en-GB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Update: 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PM 3/82 (</a:t>
            </a:r>
            <a:r>
              <a:rPr lang="en-GB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Inspection of places of production </a:t>
            </a:r>
            <a:r>
              <a:rPr lang="en-GB" sz="2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Xylella fastidiosa</a:t>
            </a:r>
          </a:p>
          <a:p>
            <a:endParaRPr lang="en-GB" sz="2400" dirty="0">
              <a:solidFill>
                <a:srgbClr val="FF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Update: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PM 3/66 Plant health risks of biowaste of plant origin</a:t>
            </a:r>
          </a:p>
          <a:p>
            <a:r>
              <a:rPr lang="en-GB" sz="2400" dirty="0">
                <a:solidFill>
                  <a:srgbClr val="FF0000"/>
                </a:solidFill>
              </a:rPr>
              <a:t>Update: </a:t>
            </a:r>
            <a:r>
              <a:rPr lang="en-GB" sz="2400" dirty="0"/>
              <a:t>PM 4/17 Pathogen-tested olive trees and rootstocks</a:t>
            </a:r>
            <a:endParaRPr lang="en-GB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i="1" dirty="0"/>
          </a:p>
          <a:p>
            <a:r>
              <a:rPr lang="en-GB" sz="24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New Standard: </a:t>
            </a: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Raising professional operators’ </a:t>
            </a:r>
          </a:p>
          <a:p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awareness of regulated and emerging plant pests</a:t>
            </a:r>
          </a:p>
          <a:p>
            <a:r>
              <a:rPr lang="nl-NL" sz="2400" dirty="0" err="1"/>
              <a:t>Many</a:t>
            </a:r>
            <a:r>
              <a:rPr lang="nl-NL" sz="2400" dirty="0"/>
              <a:t> new and </a:t>
            </a:r>
            <a:r>
              <a:rPr lang="nl-NL" sz="2400" dirty="0" err="1"/>
              <a:t>revised</a:t>
            </a:r>
            <a:r>
              <a:rPr lang="nl-NL" sz="2400" dirty="0"/>
              <a:t> </a:t>
            </a:r>
            <a:r>
              <a:rPr lang="nl-NL" sz="2400" dirty="0" err="1"/>
              <a:t>Diagnostic</a:t>
            </a:r>
            <a:r>
              <a:rPr lang="nl-NL" sz="2400" dirty="0"/>
              <a:t> </a:t>
            </a:r>
            <a:r>
              <a:rPr lang="nl-NL" sz="2400" dirty="0" err="1"/>
              <a:t>Protocols</a:t>
            </a:r>
            <a:endParaRPr lang="nl-NL" sz="2400" dirty="0"/>
          </a:p>
          <a:p>
            <a:endParaRPr lang="nl-NL" sz="2400" i="1" dirty="0"/>
          </a:p>
          <a:p>
            <a:r>
              <a:rPr lang="nl-NL" sz="2400" i="1" dirty="0" err="1"/>
              <a:t>All</a:t>
            </a:r>
            <a:r>
              <a:rPr lang="nl-NL" sz="2400" i="1" dirty="0"/>
              <a:t> </a:t>
            </a:r>
            <a:r>
              <a:rPr lang="nl-NL" sz="2400" i="1" dirty="0" err="1"/>
              <a:t>for</a:t>
            </a:r>
            <a:r>
              <a:rPr lang="nl-NL" sz="2400" i="1" dirty="0"/>
              <a:t> </a:t>
            </a:r>
            <a:r>
              <a:rPr lang="nl-NL" sz="2400" i="1" dirty="0" err="1"/>
              <a:t>approval</a:t>
            </a:r>
            <a:r>
              <a:rPr lang="nl-NL" sz="2400" i="1" dirty="0"/>
              <a:t> </a:t>
            </a:r>
            <a:r>
              <a:rPr lang="nl-NL" sz="2400" i="1" dirty="0" err="1"/>
              <a:t>by</a:t>
            </a:r>
            <a:r>
              <a:rPr lang="nl-NL" sz="2400" i="1" dirty="0"/>
              <a:t> Council </a:t>
            </a:r>
            <a:r>
              <a:rPr lang="nl-NL" sz="2400" i="1" dirty="0" err="1"/>
              <a:t>this</a:t>
            </a:r>
            <a:r>
              <a:rPr lang="nl-NL" sz="2400" i="1" dirty="0"/>
              <a:t> </a:t>
            </a:r>
            <a:r>
              <a:rPr lang="nl-NL" sz="2400" i="1" dirty="0" err="1"/>
              <a:t>year</a:t>
            </a:r>
            <a:endParaRPr lang="nl-NL" sz="2400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en-US" dirty="0"/>
          </a:p>
        </p:txBody>
      </p:sp>
      <p:pic>
        <p:nvPicPr>
          <p:cNvPr id="2" name="Picture 2" descr="Olive Tree Cuttings Wholesale Direct from Spain">
            <a:extLst>
              <a:ext uri="{FF2B5EF4-FFF2-40B4-BE49-F238E27FC236}">
                <a16:creationId xmlns:a16="http://schemas.microsoft.com/office/drawing/2014/main" id="{2A48BA11-9A5D-04A5-752F-BB5C573E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4557124"/>
            <a:ext cx="1584176" cy="211223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777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A67C2A-A90C-2944-4FD0-3EFC5155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228998"/>
          </a:xfrm>
        </p:spPr>
        <p:txBody>
          <a:bodyPr/>
          <a:lstStyle/>
          <a:p>
            <a:r>
              <a:rPr lang="en-US" dirty="0"/>
              <a:t>PRAs and listed on EPPO A1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46C4B-95A0-A384-1ACA-5B6A9D384ECC}"/>
              </a:ext>
            </a:extLst>
          </p:cNvPr>
          <p:cNvSpPr txBox="1"/>
          <p:nvPr/>
        </p:nvSpPr>
        <p:spPr>
          <a:xfrm>
            <a:off x="827584" y="1441837"/>
            <a:ext cx="7272808" cy="861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i="1" dirty="0"/>
              <a:t>                  </a:t>
            </a:r>
            <a:r>
              <a:rPr lang="nl-NL" sz="2800" i="1" dirty="0" err="1"/>
              <a:t>Chionaspis</a:t>
            </a:r>
            <a:r>
              <a:rPr lang="nl-NL" sz="2800" i="1" dirty="0"/>
              <a:t> </a:t>
            </a:r>
            <a:r>
              <a:rPr lang="nl-NL" sz="2800" i="1" dirty="0" err="1"/>
              <a:t>pinifoliae</a:t>
            </a:r>
            <a:r>
              <a:rPr lang="nl-NL" sz="2800" i="1" dirty="0"/>
              <a:t>	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r>
              <a:rPr lang="fr-FR" altLang="fr-FR" sz="2800" i="1" kern="0" dirty="0" err="1"/>
              <a:t>Dendroctonus</a:t>
            </a:r>
            <a:r>
              <a:rPr lang="fr-FR" altLang="fr-FR" sz="2800" i="1" kern="0" dirty="0"/>
              <a:t> </a:t>
            </a:r>
            <a:r>
              <a:rPr lang="fr-FR" altLang="fr-FR" sz="2800" i="1" kern="0" dirty="0" err="1"/>
              <a:t>valens</a:t>
            </a:r>
            <a:r>
              <a:rPr lang="fr-FR" altLang="fr-FR" sz="2800" kern="0" dirty="0"/>
              <a:t>	A1</a:t>
            </a:r>
          </a:p>
          <a:p>
            <a:endParaRPr lang="fr-FR" altLang="fr-FR" sz="2800" kern="0" dirty="0"/>
          </a:p>
          <a:p>
            <a:endParaRPr lang="fr-FR" altLang="fr-FR" sz="2800" kern="0" dirty="0"/>
          </a:p>
          <a:p>
            <a:endParaRPr lang="fr-FR" altLang="fr-FR" sz="2800" kern="0" dirty="0"/>
          </a:p>
          <a:p>
            <a:endParaRPr lang="nl-NL" altLang="fr-FR" sz="2800" kern="0" dirty="0"/>
          </a:p>
          <a:p>
            <a:endParaRPr lang="nl-NL" sz="2800" kern="0" dirty="0"/>
          </a:p>
          <a:p>
            <a:r>
              <a:rPr lang="nl-NL" sz="2800" kern="0" dirty="0"/>
              <a:t>             </a:t>
            </a:r>
            <a:r>
              <a:rPr lang="nl-NL" sz="2800" kern="0" dirty="0" err="1"/>
              <a:t>Grapevine</a:t>
            </a:r>
            <a:r>
              <a:rPr lang="nl-NL" sz="2800" kern="0" dirty="0"/>
              <a:t> red </a:t>
            </a:r>
            <a:r>
              <a:rPr lang="nl-NL" sz="2800" kern="0" dirty="0" err="1"/>
              <a:t>blotch</a:t>
            </a:r>
            <a:r>
              <a:rPr lang="nl-NL" sz="2800" kern="0" dirty="0"/>
              <a:t> virus </a:t>
            </a:r>
          </a:p>
          <a:p>
            <a:endParaRPr lang="nl-NL" sz="2800" kern="0" dirty="0"/>
          </a:p>
          <a:p>
            <a:endParaRPr lang="nl-NL" sz="2800" kern="0" dirty="0"/>
          </a:p>
          <a:p>
            <a:endParaRPr lang="nl-NL" sz="2800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en-US" dirty="0"/>
          </a:p>
        </p:txBody>
      </p:sp>
      <p:pic>
        <p:nvPicPr>
          <p:cNvPr id="11" name="Image 14">
            <a:extLst>
              <a:ext uri="{FF2B5EF4-FFF2-40B4-BE49-F238E27FC236}">
                <a16:creationId xmlns:a16="http://schemas.microsoft.com/office/drawing/2014/main" id="{145D252C-5F05-27DF-08A7-B9476F9740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4" b="4850"/>
          <a:stretch/>
        </p:blipFill>
        <p:spPr>
          <a:xfrm rot="5400000">
            <a:off x="5803921" y="1234762"/>
            <a:ext cx="4587417" cy="209274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F5061BF-6341-6395-8A1F-27E8896E4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54682"/>
            <a:ext cx="2291072" cy="14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7">
            <a:extLst>
              <a:ext uri="{FF2B5EF4-FFF2-40B4-BE49-F238E27FC236}">
                <a16:creationId xmlns:a16="http://schemas.microsoft.com/office/drawing/2014/main" id="{3C577810-8758-10D9-ADFD-1F6E1CB40014}"/>
              </a:ext>
            </a:extLst>
          </p:cNvPr>
          <p:cNvSpPr txBox="1"/>
          <p:nvPr/>
        </p:nvSpPr>
        <p:spPr>
          <a:xfrm>
            <a:off x="835295" y="5312250"/>
            <a:ext cx="17210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Adult </a:t>
            </a:r>
            <a:r>
              <a:rPr lang="en-US" sz="80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D. valens </a:t>
            </a:r>
            <a:r>
              <a:rPr lang="en-US" sz="8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– Steven Valley, Oregon Department of Agriculture, </a:t>
            </a:r>
            <a:r>
              <a:rPr lang="en-US" sz="800" i="0" u="none" strike="noStrike" dirty="0">
                <a:solidFill>
                  <a:srgbClr val="6AB43E"/>
                </a:solidFill>
                <a:effectLst/>
                <a:latin typeface="Open Sans" panose="020B0606030504020204" pitchFamily="34" charset="0"/>
                <a:hlinkClick r:id="rId5"/>
              </a:rPr>
              <a:t>Bugwood.org</a:t>
            </a:r>
            <a:endParaRPr lang="fr-FR" sz="800" dirty="0"/>
          </a:p>
        </p:txBody>
      </p:sp>
      <p:pic>
        <p:nvPicPr>
          <p:cNvPr id="14" name="Image 10" descr="Une image contenant arbre, extérieur, plante&#10;&#10;Description générée automatiquement">
            <a:extLst>
              <a:ext uri="{FF2B5EF4-FFF2-40B4-BE49-F238E27FC236}">
                <a16:creationId xmlns:a16="http://schemas.microsoft.com/office/drawing/2014/main" id="{D3134240-EDC9-11C9-491C-C16A8C0F96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2229178"/>
            <a:ext cx="1844216" cy="2766324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CB22BCF9-EBF6-A83A-AFE0-FB55295683BB}"/>
              </a:ext>
            </a:extLst>
          </p:cNvPr>
          <p:cNvSpPr txBox="1"/>
          <p:nvPr/>
        </p:nvSpPr>
        <p:spPr>
          <a:xfrm>
            <a:off x="4302036" y="5112195"/>
            <a:ext cx="459066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b="0" i="0" dirty="0">
                <a:solidFill>
                  <a:srgbClr val="333333"/>
                </a:solidFill>
                <a:effectLst/>
                <a:latin typeface="Helvetica Neue"/>
              </a:rPr>
              <a:t>Daniel Miller, USDA Forest Service, Bugwood.org</a:t>
            </a:r>
            <a:endParaRPr lang="fr-FR" sz="700" dirty="0"/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9E957F76-0445-CC89-CB7B-055A3E21C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4213" y="5056116"/>
            <a:ext cx="2099004" cy="1393870"/>
          </a:xfrm>
          <a:prstGeom prst="rect">
            <a:avLst/>
          </a:prstGeom>
        </p:spPr>
      </p:pic>
      <p:sp>
        <p:nvSpPr>
          <p:cNvPr id="4" name="ZoneTexte 12">
            <a:extLst>
              <a:ext uri="{FF2B5EF4-FFF2-40B4-BE49-F238E27FC236}">
                <a16:creationId xmlns:a16="http://schemas.microsoft.com/office/drawing/2014/main" id="{B4258662-BFF7-FBCB-7A96-7E068A0349C0}"/>
              </a:ext>
            </a:extLst>
          </p:cNvPr>
          <p:cNvSpPr txBox="1"/>
          <p:nvPr/>
        </p:nvSpPr>
        <p:spPr>
          <a:xfrm>
            <a:off x="5386096" y="6193851"/>
            <a:ext cx="14463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dirty="0"/>
              <a:t>Pinot noir: Red blotch on leaves of Vitis vinifera ‘Pinot noir’</a:t>
            </a:r>
          </a:p>
          <a:p>
            <a:endParaRPr lang="en-GB" sz="600" dirty="0"/>
          </a:p>
          <a:p>
            <a:r>
              <a:rPr lang="en-GB" sz="600" dirty="0"/>
              <a:t>Courtesy: Professor Marc Fuchs, Cornell University</a:t>
            </a:r>
          </a:p>
        </p:txBody>
      </p:sp>
    </p:spTree>
    <p:extLst>
      <p:ext uri="{BB962C8B-B14F-4D97-AF65-F5344CB8AC3E}">
        <p14:creationId xmlns:p14="http://schemas.microsoft.com/office/powerpoint/2010/main" val="263952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A67C2A-A90C-2944-4FD0-3EFC5155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228998"/>
          </a:xfrm>
        </p:spPr>
        <p:txBody>
          <a:bodyPr/>
          <a:lstStyle/>
          <a:p>
            <a:r>
              <a:rPr lang="en-US" dirty="0"/>
              <a:t>PRAs and listed on EPPO A2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46C4B-95A0-A384-1ACA-5B6A9D384ECC}"/>
              </a:ext>
            </a:extLst>
          </p:cNvPr>
          <p:cNvSpPr txBox="1"/>
          <p:nvPr/>
        </p:nvSpPr>
        <p:spPr>
          <a:xfrm>
            <a:off x="683568" y="1648767"/>
            <a:ext cx="7272808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2800" dirty="0"/>
          </a:p>
          <a:p>
            <a:r>
              <a:rPr lang="nl-NL" sz="2800" dirty="0" err="1"/>
              <a:t>Tomato</a:t>
            </a:r>
            <a:r>
              <a:rPr lang="nl-NL" sz="2800" dirty="0"/>
              <a:t> </a:t>
            </a:r>
            <a:r>
              <a:rPr lang="nl-NL" sz="2800" dirty="0" err="1"/>
              <a:t>leaf</a:t>
            </a:r>
            <a:r>
              <a:rPr lang="nl-NL" sz="2800" dirty="0"/>
              <a:t> </a:t>
            </a:r>
            <a:r>
              <a:rPr lang="nl-NL" sz="2800" dirty="0" err="1"/>
              <a:t>curl</a:t>
            </a:r>
            <a:r>
              <a:rPr lang="nl-NL" sz="2800" dirty="0"/>
              <a:t> New Delhi virus	</a:t>
            </a:r>
          </a:p>
          <a:p>
            <a:endParaRPr lang="nl-NL" sz="2800" dirty="0"/>
          </a:p>
          <a:p>
            <a:endParaRPr lang="nl-NL" sz="2800" i="1" dirty="0"/>
          </a:p>
          <a:p>
            <a:endParaRPr lang="nl-NL" sz="2800" i="1" dirty="0"/>
          </a:p>
          <a:p>
            <a:r>
              <a:rPr lang="nl-NL" sz="2800" i="1" dirty="0" err="1"/>
              <a:t>Solanum</a:t>
            </a:r>
            <a:r>
              <a:rPr lang="nl-NL" sz="2800" i="1" dirty="0"/>
              <a:t> </a:t>
            </a:r>
            <a:r>
              <a:rPr lang="nl-NL" sz="2800" i="1" dirty="0" err="1"/>
              <a:t>carolinense</a:t>
            </a:r>
            <a:r>
              <a:rPr lang="nl-NL" sz="2800" i="1" dirty="0"/>
              <a:t> </a:t>
            </a:r>
          </a:p>
          <a:p>
            <a:r>
              <a:rPr lang="nl-NL" sz="2800" dirty="0"/>
              <a:t>(</a:t>
            </a:r>
            <a:r>
              <a:rPr lang="nl-NL" sz="2800" dirty="0" err="1"/>
              <a:t>invasive</a:t>
            </a:r>
            <a:r>
              <a:rPr lang="nl-NL" sz="2800" dirty="0"/>
              <a:t> plant) </a:t>
            </a:r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en-US" dirty="0"/>
          </a:p>
        </p:txBody>
      </p:sp>
      <p:pic>
        <p:nvPicPr>
          <p:cNvPr id="8" name="Grafik 4">
            <a:extLst>
              <a:ext uri="{FF2B5EF4-FFF2-40B4-BE49-F238E27FC236}">
                <a16:creationId xmlns:a16="http://schemas.microsoft.com/office/drawing/2014/main" id="{AD401FB6-9DCE-C263-229E-F70BAB0C34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725" y="3861048"/>
            <a:ext cx="3021686" cy="235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AC66FED-E9F2-28DE-7FF3-5E8C7B1CF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92463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1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E1B682-7A5C-421D-A7AC-088FB713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PRA Platform (pra.eppo.int)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F7F5C8-D0AE-4A50-BC91-1A7151B99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369" y="1291335"/>
            <a:ext cx="8075240" cy="4873625"/>
          </a:xfrm>
        </p:spPr>
        <p:txBody>
          <a:bodyPr/>
          <a:lstStyle/>
          <a:p>
            <a:r>
              <a:rPr lang="fr-FR" dirty="0"/>
              <a:t>Central hub for </a:t>
            </a:r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assessments</a:t>
            </a:r>
            <a:r>
              <a:rPr lang="fr-FR" dirty="0"/>
              <a:t> in EPPO countries</a:t>
            </a:r>
          </a:p>
          <a:p>
            <a:r>
              <a:rPr lang="fr-FR" dirty="0"/>
              <a:t>More </a:t>
            </a:r>
            <a:r>
              <a:rPr lang="fr-FR" dirty="0" err="1"/>
              <a:t>than</a:t>
            </a:r>
            <a:r>
              <a:rPr lang="fr-FR" dirty="0"/>
              <a:t> 1500 documents </a:t>
            </a:r>
            <a:r>
              <a:rPr lang="fr-FR" dirty="0" err="1"/>
              <a:t>available</a:t>
            </a:r>
            <a:r>
              <a:rPr lang="fr-FR" dirty="0"/>
              <a:t> (</a:t>
            </a:r>
            <a:r>
              <a:rPr lang="fr-FR" dirty="0" err="1"/>
              <a:t>partly</a:t>
            </a:r>
            <a:r>
              <a:rPr lang="fr-FR" dirty="0"/>
              <a:t> </a:t>
            </a:r>
            <a:r>
              <a:rPr lang="fr-FR" dirty="0" err="1"/>
              <a:t>restricted</a:t>
            </a:r>
            <a:r>
              <a:rPr lang="fr-FR" dirty="0"/>
              <a:t> </a:t>
            </a:r>
            <a:r>
              <a:rPr lang="fr-FR" dirty="0" err="1"/>
              <a:t>access</a:t>
            </a:r>
            <a:r>
              <a:rPr lang="fr-FR" dirty="0"/>
              <a:t>)</a:t>
            </a:r>
          </a:p>
          <a:p>
            <a:r>
              <a:rPr lang="fr-FR" dirty="0" err="1"/>
              <a:t>Includes</a:t>
            </a:r>
            <a:r>
              <a:rPr lang="fr-FR" dirty="0"/>
              <a:t> EPPO, EFSA, national </a:t>
            </a:r>
            <a:r>
              <a:rPr lang="fr-FR" dirty="0" err="1"/>
              <a:t>assessments</a:t>
            </a:r>
            <a:r>
              <a:rPr lang="fr-FR" dirty="0"/>
              <a:t> + relevant documents (e.g. ISTA </a:t>
            </a:r>
            <a:r>
              <a:rPr lang="fr-FR" dirty="0" err="1"/>
              <a:t>list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E72F63-B8B4-4AE7-84CA-EF2A2C1BD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2" t="9915" r="27164" b="-525"/>
          <a:stretch/>
        </p:blipFill>
        <p:spPr>
          <a:xfrm>
            <a:off x="5436096" y="3717032"/>
            <a:ext cx="2619723" cy="263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F58CC-9AEC-1B60-71BF-8686C23B4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28148"/>
            <a:ext cx="3035052" cy="2622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A2553E-E5B4-22F7-E8BD-8A464B8D7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03" y="3729828"/>
            <a:ext cx="2908176" cy="27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2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34EE3D-4436-DC62-9DAF-92354245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" y="1338443"/>
            <a:ext cx="8801756" cy="4847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4206F4-0933-E9AD-8621-E529208E9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058" y="1294210"/>
            <a:ext cx="4329113" cy="671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B88271-BCD6-3710-6ECD-551D7A7FE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945" y="332656"/>
            <a:ext cx="5274642" cy="87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8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1225AA8-AA14-4C89-B247-1144B10CE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792"/>
            <a:ext cx="7306287" cy="6858000"/>
          </a:xfrm>
          <a:prstGeom prst="rect">
            <a:avLst/>
          </a:prstGeom>
          <a:ln w="12700">
            <a:solidFill>
              <a:srgbClr val="318E20"/>
            </a:solidFill>
          </a:ln>
        </p:spPr>
      </p:pic>
      <p:sp>
        <p:nvSpPr>
          <p:cNvPr id="5" name="Rectangle à coins arrondis 4"/>
          <p:cNvSpPr/>
          <p:nvPr/>
        </p:nvSpPr>
        <p:spPr>
          <a:xfrm>
            <a:off x="5330163" y="6224980"/>
            <a:ext cx="3240360" cy="576064"/>
          </a:xfrm>
          <a:prstGeom prst="roundRect">
            <a:avLst/>
          </a:prstGeom>
          <a:solidFill>
            <a:srgbClr val="FF33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https://gd.eppo.int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BA177C4-8111-43D2-9EDE-B2CADE5C16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01754"/>
            <a:ext cx="3278443" cy="1642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37F538-2A1F-43C3-673A-C8958159245C}"/>
              </a:ext>
            </a:extLst>
          </p:cNvPr>
          <p:cNvSpPr txBox="1"/>
          <p:nvPr/>
        </p:nvSpPr>
        <p:spPr>
          <a:xfrm>
            <a:off x="973617" y="3676561"/>
            <a:ext cx="817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&gt; 190 new and revised dynamic Datasheets</a:t>
            </a:r>
          </a:p>
        </p:txBody>
      </p:sp>
    </p:spTree>
    <p:extLst>
      <p:ext uri="{BB962C8B-B14F-4D97-AF65-F5344CB8AC3E}">
        <p14:creationId xmlns:p14="http://schemas.microsoft.com/office/powerpoint/2010/main" val="218941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7568" y="0"/>
            <a:ext cx="8064896" cy="1084982"/>
          </a:xfrm>
        </p:spPr>
        <p:txBody>
          <a:bodyPr/>
          <a:lstStyle/>
          <a:p>
            <a:r>
              <a:rPr lang="en-GB" dirty="0"/>
              <a:t>Recent workshop(s)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C8C003-024D-4382-9F3B-89B8F1AB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00" y="697474"/>
            <a:ext cx="8148864" cy="4873625"/>
          </a:xfrm>
        </p:spPr>
        <p:txBody>
          <a:bodyPr/>
          <a:lstStyle/>
          <a:p>
            <a:r>
              <a:rPr lang="en-GB" dirty="0"/>
              <a:t>Difficult due to COVID-19 restrictions</a:t>
            </a:r>
          </a:p>
          <a:p>
            <a:r>
              <a:rPr lang="en-GB" dirty="0"/>
              <a:t>Several workshops postponed:</a:t>
            </a:r>
          </a:p>
          <a:p>
            <a:r>
              <a:rPr lang="en-GB" dirty="0"/>
              <a:t>EPPO workshop on pest reporting, EPPO Inspector’s workshop on targeted inspection, EPPO/EU workshop on </a:t>
            </a:r>
            <a:r>
              <a:rPr lang="en-GB" i="1" dirty="0" err="1"/>
              <a:t>Agrilus</a:t>
            </a:r>
            <a:r>
              <a:rPr lang="en-GB" i="1" dirty="0"/>
              <a:t> </a:t>
            </a:r>
            <a:r>
              <a:rPr lang="en-GB" i="1" dirty="0" err="1"/>
              <a:t>plannipennis</a:t>
            </a:r>
            <a:r>
              <a:rPr lang="en-GB" dirty="0"/>
              <a:t>, monitoring and control</a:t>
            </a:r>
          </a:p>
          <a:p>
            <a:r>
              <a:rPr lang="en-GB" dirty="0"/>
              <a:t>Recently first workshop since 2019: end of June, Workshop on the use of digital technology in efficacy evaluation of plant protection products</a:t>
            </a:r>
          </a:p>
          <a:p>
            <a:r>
              <a:rPr lang="en-GB" dirty="0"/>
              <a:t>Outcome of workshop: amongst others, EPPO will develop a Standard to support its use and acceptance</a:t>
            </a:r>
          </a:p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FE5897-7E0B-71B5-C8CE-A162516BB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78" y="160043"/>
            <a:ext cx="2408939" cy="13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BD86E01-BC08-99E6-5485-9B69627F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142701"/>
            <a:ext cx="2162695" cy="14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90C4951-E0F8-306E-A1C1-B76E0B078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23" y="4894856"/>
            <a:ext cx="3217540" cy="175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5378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traight leaves rightl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rve leaves top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7_Orie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aight leaves right sans log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rve leaves top sans logo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7_Orie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17" ma:contentTypeDescription="Create a new document." ma:contentTypeScope="" ma:versionID="b97c355e8ddb83b53e10132d4d0c39dd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7ee668c2352abc57114714e7d7c6a8d9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40dbf57-1e7b-4a73-94c8-cbcaaea3fe5a}" ma:internalName="TaxCatchAll" ma:showField="CatchAllData" ma:web="a05d7f75-f42e-4288-8809-604fd4d96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5d7f75-f42e-4288-8809-604fd4d9691f" xsi:nil="true"/>
    <lcf76f155ced4ddcb4097134ff3c332f xmlns="ea6feb38-a85a-45e8-92e9-814486bbe375">
      <Terms xmlns="http://schemas.microsoft.com/office/infopath/2007/PartnerControls"/>
    </lcf76f155ced4ddcb4097134ff3c332f>
    <_Flow_SignoffStatus xmlns="ea6feb38-a85a-45e8-92e9-814486bbe375" xsi:nil="true"/>
  </documentManagement>
</p:properties>
</file>

<file path=customXml/itemProps1.xml><?xml version="1.0" encoding="utf-8"?>
<ds:datastoreItem xmlns:ds="http://schemas.openxmlformats.org/officeDocument/2006/customXml" ds:itemID="{8F5969AD-4107-4D9B-9825-46B2F05CB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d7f75-f42e-4288-8809-604fd4d9691f"/>
    <ds:schemaRef ds:uri="ea6feb38-a85a-45e8-92e9-814486bbe3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568EE0-E063-45AF-8CB5-E961D535D8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8E5280-A730-4033-A407-ADA0DFC5145C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a6feb38-a85a-45e8-92e9-814486bbe375"/>
    <ds:schemaRef ds:uri="a05d7f75-f42e-4288-8809-604fd4d9691f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6885</TotalTime>
  <Words>511</Words>
  <Application>Microsoft Office PowerPoint</Application>
  <PresentationFormat>On-screen Show (4:3)</PresentationFormat>
  <Paragraphs>103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Century Schoolbook</vt:lpstr>
      <vt:lpstr>Helvetica Neue</vt:lpstr>
      <vt:lpstr>Open Sans</vt:lpstr>
      <vt:lpstr>Times New Roman</vt:lpstr>
      <vt:lpstr>Trebuchet MS</vt:lpstr>
      <vt:lpstr>Wingdings</vt:lpstr>
      <vt:lpstr>Wingdings 2</vt:lpstr>
      <vt:lpstr>Straight leaves rightl</vt:lpstr>
      <vt:lpstr>Curve leaves top</vt:lpstr>
      <vt:lpstr>Straight leaves right sans logo</vt:lpstr>
      <vt:lpstr>Curve leaves top sans logo</vt:lpstr>
      <vt:lpstr>EPPO  Activities 2021 - 2022</vt:lpstr>
      <vt:lpstr>EPPO European and Mediterranean Plant Protection Organization</vt:lpstr>
      <vt:lpstr>EPPO Standards for approval</vt:lpstr>
      <vt:lpstr>PRAs and listed on EPPO A1 list</vt:lpstr>
      <vt:lpstr>PRAs and listed on EPPO A2 list</vt:lpstr>
      <vt:lpstr>PRA Platform (pra.eppo.int)</vt:lpstr>
      <vt:lpstr>PowerPoint Presentation</vt:lpstr>
      <vt:lpstr>PowerPoint Presentation</vt:lpstr>
      <vt:lpstr>Recent workshop(s)</vt:lpstr>
      <vt:lpstr>Future activities</vt:lpstr>
      <vt:lpstr>Challenges</vt:lpstr>
      <vt:lpstr>Thank you !</vt:lpstr>
    </vt:vector>
  </TitlesOfParts>
  <Company>OEPP / EPPO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15_Roy</dc:title>
  <dc:creator>OEPP</dc:creator>
  <cp:lastModifiedBy>Gilmore, John (NSPD)</cp:lastModifiedBy>
  <cp:revision>439</cp:revision>
  <cp:lastPrinted>2018-07-04T16:55:15Z</cp:lastPrinted>
  <dcterms:created xsi:type="dcterms:W3CDTF">2009-11-23T13:16:32Z</dcterms:created>
  <dcterms:modified xsi:type="dcterms:W3CDTF">2022-09-13T07:07:47Z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MediaServiceImageTags">
    <vt:lpwstr/>
  </property>
</Properties>
</file>