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315" r:id="rId3"/>
    <p:sldId id="317" r:id="rId4"/>
    <p:sldId id="318" r:id="rId5"/>
    <p:sldId id="269" r:id="rId6"/>
    <p:sldId id="278" r:id="rId7"/>
    <p:sldId id="321" r:id="rId8"/>
    <p:sldId id="305" r:id="rId9"/>
    <p:sldId id="323" r:id="rId10"/>
    <p:sldId id="324" r:id="rId11"/>
    <p:sldId id="325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MRLs –noncompliance</a:t>
            </a:r>
            <a:r>
              <a:rPr lang="en-US" sz="1100" b="1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baseline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100" b="1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Sheet1!$B$59:$B$63</c:f>
              <c:strCache>
                <c:ptCount val="5"/>
                <c:pt idx="0">
                  <c:v>MRLs</c:v>
                </c:pt>
                <c:pt idx="1">
                  <c:v>Pesticides</c:v>
                </c:pt>
                <c:pt idx="2">
                  <c:v>Toxins</c:v>
                </c:pt>
                <c:pt idx="3">
                  <c:v>Additives/Dye</c:v>
                </c:pt>
                <c:pt idx="4">
                  <c:v>Heavy metal</c:v>
                </c:pt>
              </c:strCache>
            </c:strRef>
          </c:cat>
          <c:val>
            <c:numRef>
              <c:f>Sheet1!$C$59:$C$63</c:f>
              <c:numCache>
                <c:formatCode>General</c:formatCode>
                <c:ptCount val="5"/>
                <c:pt idx="1">
                  <c:v>77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5-404C-9378-C00C530C48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797622335"/>
        <c:axId val="886601007"/>
      </c:barChart>
      <c:catAx>
        <c:axId val="7976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601007"/>
        <c:crosses val="autoZero"/>
        <c:auto val="1"/>
        <c:lblAlgn val="ctr"/>
        <c:lblOffset val="100"/>
        <c:noMultiLvlLbl val="0"/>
      </c:catAx>
      <c:valAx>
        <c:axId val="88660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62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28086412300077"/>
          <c:y val="5.7060012768674187E-2"/>
          <c:w val="0.81085170603674561"/>
          <c:h val="0.4893062846310878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8.3333333333333766E-3"/>
                  <c:y val="-9.25925925925947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5-4E5B-A988-D1CAEF1C0D9B}"/>
                </c:ext>
              </c:extLst>
            </c:dLbl>
            <c:dLbl>
              <c:idx val="1"/>
              <c:layout>
                <c:manualLayout>
                  <c:x val="-5.5555555555555558E-3"/>
                  <c:y val="-0.143518518518518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5-4E5B-A988-D1CAEF1C0D9B}"/>
                </c:ext>
              </c:extLst>
            </c:dLbl>
            <c:dLbl>
              <c:idx val="2"/>
              <c:layout>
                <c:manualLayout>
                  <c:x val="-8.3333333333333766E-3"/>
                  <c:y val="-0.10648148148148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5-4E5B-A988-D1CAEF1C0D9B}"/>
                </c:ext>
              </c:extLst>
            </c:dLbl>
            <c:dLbl>
              <c:idx val="3"/>
              <c:layout>
                <c:manualLayout>
                  <c:x val="-2.1872265966756048E-7"/>
                  <c:y val="-0.17577136191309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5-4E5B-A988-D1CAEF1C0D9B}"/>
                </c:ext>
              </c:extLst>
            </c:dLbl>
            <c:dLbl>
              <c:idx val="4"/>
              <c:layout>
                <c:manualLayout>
                  <c:x val="-8.3333333333333766E-3"/>
                  <c:y val="-9.25925925925947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85-4E5B-A988-D1CAEF1C0D9B}"/>
                </c:ext>
              </c:extLst>
            </c:dLbl>
            <c:dLbl>
              <c:idx val="5"/>
              <c:layout>
                <c:manualLayout>
                  <c:x val="-5.5557742782152055E-3"/>
                  <c:y val="-0.120370370370370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85-4E5B-A988-D1CAEF1C0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Sheet1!$A$1:$A$6</c:f>
              <c:strCache>
                <c:ptCount val="6"/>
                <c:pt idx="0">
                  <c:v>Acaricide</c:v>
                </c:pt>
                <c:pt idx="1">
                  <c:v>Fungicide</c:v>
                </c:pt>
                <c:pt idx="2">
                  <c:v>Herbicide</c:v>
                </c:pt>
                <c:pt idx="3">
                  <c:v>Insecticide</c:v>
                </c:pt>
                <c:pt idx="4">
                  <c:v>Nematicide</c:v>
                </c:pt>
                <c:pt idx="5">
                  <c:v>Rodenticide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6</c:v>
                </c:pt>
                <c:pt idx="3">
                  <c:v>33</c:v>
                </c:pt>
                <c:pt idx="4">
                  <c:v>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85-4E5B-A988-D1CAEF1C0D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06823968"/>
        <c:axId val="306817984"/>
      </c:barChart>
      <c:catAx>
        <c:axId val="3068239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en-US" sz="1000"/>
                  <a:t>Types of Pesticides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306817984"/>
        <c:crosses val="autoZero"/>
        <c:auto val="1"/>
        <c:lblAlgn val="ctr"/>
        <c:lblOffset val="100"/>
        <c:noMultiLvlLbl val="0"/>
      </c:catAx>
      <c:valAx>
        <c:axId val="30681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# of HHPs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30682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15203626832294"/>
          <c:y val="1.9650967259037182E-2"/>
          <c:w val="0.80296894945703756"/>
          <c:h val="0.8923609428629109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dLbls>
            <c:dLbl>
              <c:idx val="5"/>
              <c:spPr>
                <a:noFill/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05-440D-B75B-3646F6762EF8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Sheet2!$A$1:$A$10</c:f>
              <c:strCache>
                <c:ptCount val="10"/>
                <c:pt idx="0">
                  <c:v>Acaricide</c:v>
                </c:pt>
                <c:pt idx="1">
                  <c:v>Bactericide</c:v>
                </c:pt>
                <c:pt idx="2">
                  <c:v>Bio-pesticide</c:v>
                </c:pt>
                <c:pt idx="3">
                  <c:v>Fungicide</c:v>
                </c:pt>
                <c:pt idx="4">
                  <c:v>Herbicide</c:v>
                </c:pt>
                <c:pt idx="5">
                  <c:v>Insecticide</c:v>
                </c:pt>
                <c:pt idx="6">
                  <c:v>Molluscicide</c:v>
                </c:pt>
                <c:pt idx="7">
                  <c:v>Nematicide</c:v>
                </c:pt>
                <c:pt idx="8">
                  <c:v>Rodenticide</c:v>
                </c:pt>
                <c:pt idx="9">
                  <c:v>Other</c:v>
                </c:pt>
              </c:strCache>
            </c:strRef>
          </c:cat>
          <c:val>
            <c:numRef>
              <c:f>Sheet2!$B$1:$B$10</c:f>
              <c:numCache>
                <c:formatCode>General</c:formatCode>
                <c:ptCount val="10"/>
                <c:pt idx="0">
                  <c:v>49</c:v>
                </c:pt>
                <c:pt idx="1">
                  <c:v>5</c:v>
                </c:pt>
                <c:pt idx="2">
                  <c:v>80</c:v>
                </c:pt>
                <c:pt idx="3">
                  <c:v>740</c:v>
                </c:pt>
                <c:pt idx="4">
                  <c:v>741</c:v>
                </c:pt>
                <c:pt idx="5">
                  <c:v>980</c:v>
                </c:pt>
                <c:pt idx="6">
                  <c:v>16</c:v>
                </c:pt>
                <c:pt idx="7">
                  <c:v>9</c:v>
                </c:pt>
                <c:pt idx="8">
                  <c:v>39</c:v>
                </c:pt>
                <c:pt idx="9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05-440D-B75B-3646F6762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29408"/>
        <c:axId val="306822880"/>
      </c:lineChart>
      <c:catAx>
        <c:axId val="30682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6822880"/>
        <c:crosses val="autoZero"/>
        <c:auto val="1"/>
        <c:lblAlgn val="ctr"/>
        <c:lblOffset val="100"/>
        <c:noMultiLvlLbl val="0"/>
      </c:catAx>
      <c:valAx>
        <c:axId val="306822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Pesticide a.i.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06829408"/>
        <c:crosses val="autoZero"/>
        <c:crossBetween val="between"/>
      </c:valAx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solidFill>
                  <a:srgbClr val="FF0000"/>
                </a:solidFill>
              </a:rPr>
              <a:t>Fall Armyworm</a:t>
            </a:r>
            <a:r>
              <a:rPr lang="en-US" sz="900" b="1" baseline="0" dirty="0">
                <a:solidFill>
                  <a:srgbClr val="FF0000"/>
                </a:solidFill>
              </a:rPr>
              <a:t> </a:t>
            </a:r>
            <a:r>
              <a:rPr lang="en-US" sz="900" b="1" baseline="0" dirty="0" smtClean="0">
                <a:solidFill>
                  <a:srgbClr val="FF0000"/>
                </a:solidFill>
              </a:rPr>
              <a:t>infestation </a:t>
            </a:r>
            <a:r>
              <a:rPr lang="en-US" sz="900" b="1" baseline="0" dirty="0">
                <a:solidFill>
                  <a:srgbClr val="FF0000"/>
                </a:solidFill>
              </a:rPr>
              <a:t>in India</a:t>
            </a:r>
            <a:endParaRPr lang="vi-VN" sz="9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3855765007224317"/>
          <c:y val="2.0050125313283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India!$A$5</c:f>
              <c:strCache>
                <c:ptCount val="1"/>
                <c:pt idx="0">
                  <c:v>Cultivated area (ha)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India!$B$4:$D$4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India!$B$5:$D$5</c:f>
              <c:numCache>
                <c:formatCode>#,##0</c:formatCode>
                <c:ptCount val="3"/>
                <c:pt idx="0">
                  <c:v>9000000</c:v>
                </c:pt>
                <c:pt idx="1">
                  <c:v>9800000</c:v>
                </c:pt>
                <c:pt idx="2">
                  <c:v>8340000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F-4AD2-8BB1-94E2664AF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3981312"/>
        <c:axId val="113982848"/>
      </c:barChart>
      <c:lineChart>
        <c:grouping val="standard"/>
        <c:varyColors val="0"/>
        <c:ser>
          <c:idx val="1"/>
          <c:order val="1"/>
          <c:tx>
            <c:strRef>
              <c:f>India!$A$6</c:f>
              <c:strCache>
                <c:ptCount val="1"/>
                <c:pt idx="0">
                  <c:v>FAW Infested area (ha)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India!$B$4:$D$4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India!$B$6:$D$6</c:f>
              <c:numCache>
                <c:formatCode>#,##0</c:formatCode>
                <c:ptCount val="3"/>
                <c:pt idx="0">
                  <c:v>990000</c:v>
                </c:pt>
                <c:pt idx="1">
                  <c:v>911400</c:v>
                </c:pt>
                <c:pt idx="2">
                  <c:v>550440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F-4AD2-8BB1-94E2664AF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3584"/>
        <c:axId val="114354816"/>
      </c:lineChart>
      <c:catAx>
        <c:axId val="1139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82848"/>
        <c:crosses val="autoZero"/>
        <c:auto val="1"/>
        <c:lblAlgn val="ctr"/>
        <c:lblOffset val="100"/>
        <c:noMultiLvlLbl val="0"/>
      </c:catAx>
      <c:valAx>
        <c:axId val="11398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81312"/>
        <c:crosses val="autoZero"/>
        <c:crossBetween val="between"/>
      </c:valAx>
      <c:valAx>
        <c:axId val="11435481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43584"/>
        <c:crosses val="max"/>
        <c:crossBetween val="between"/>
      </c:valAx>
      <c:catAx>
        <c:axId val="10424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354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solidFill>
                  <a:srgbClr val="FF0000"/>
                </a:solidFill>
              </a:rPr>
              <a:t>Fall Armyworm</a:t>
            </a:r>
            <a:r>
              <a:rPr lang="en-US" sz="900" b="1" baseline="0" dirty="0">
                <a:solidFill>
                  <a:srgbClr val="FF0000"/>
                </a:solidFill>
              </a:rPr>
              <a:t> </a:t>
            </a:r>
            <a:r>
              <a:rPr lang="en-US" sz="900" b="1" baseline="0" dirty="0" smtClean="0">
                <a:solidFill>
                  <a:srgbClr val="FF0000"/>
                </a:solidFill>
              </a:rPr>
              <a:t>infestation in </a:t>
            </a:r>
            <a:r>
              <a:rPr lang="en-US" sz="900" b="1" baseline="0" dirty="0">
                <a:solidFill>
                  <a:srgbClr val="FF0000"/>
                </a:solidFill>
              </a:rPr>
              <a:t>Vietnam</a:t>
            </a:r>
            <a:endParaRPr lang="vi-VN" sz="900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'C:\Users\Wilke\AppData\Local\Microsoft\Windows\INetCache\Content.Outlook\89UC0NIW\[2021.12.10. FAW status in Vietnam (002).xlsx]FAW status in Vietnam'!$A$4</c:f>
              <c:strCache>
                <c:ptCount val="1"/>
                <c:pt idx="0">
                  <c:v>MaizeCultivated area (ha)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'[1]FAW status in Vietnam'!$B$3:$D$3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'[1]FAW status in Vietnam'!$B$4:$D$4</c:f>
              <c:numCache>
                <c:formatCode>General</c:formatCode>
                <c:ptCount val="3"/>
                <c:pt idx="0">
                  <c:v>866687</c:v>
                </c:pt>
                <c:pt idx="1">
                  <c:v>958694</c:v>
                </c:pt>
                <c:pt idx="2">
                  <c:v>901456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3-4FE3-8432-E2C0869DE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4232832"/>
        <c:axId val="104234368"/>
      </c:barChart>
      <c:lineChart>
        <c:grouping val="standard"/>
        <c:varyColors val="0"/>
        <c:ser>
          <c:idx val="1"/>
          <c:order val="1"/>
          <c:tx>
            <c:strRef>
              <c:f>'C:\Users\Wilke\AppData\Local\Microsoft\Windows\INetCache\Content.Outlook\89UC0NIW\[2021.12.10. FAW status in Vietnam (002).xlsx]FAW status in Vietnam'!$A$5</c:f>
              <c:strCache>
                <c:ptCount val="1"/>
                <c:pt idx="0">
                  <c:v>FAW Infested area (ha)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'[1]FAW status in Vietnam'!$B$3:$D$3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'[1]FAW status in Vietnam'!$B$5:$D$5</c:f>
              <c:numCache>
                <c:formatCode>General</c:formatCode>
                <c:ptCount val="3"/>
                <c:pt idx="0">
                  <c:v>76538</c:v>
                </c:pt>
                <c:pt idx="1">
                  <c:v>26925</c:v>
                </c:pt>
                <c:pt idx="2">
                  <c:v>13299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E3-4FE3-8432-E2C0869DE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340096"/>
        <c:axId val="104338560"/>
      </c:lineChart>
      <c:catAx>
        <c:axId val="10423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34368"/>
        <c:crosses val="autoZero"/>
        <c:auto val="1"/>
        <c:lblAlgn val="ctr"/>
        <c:lblOffset val="100"/>
        <c:noMultiLvlLbl val="0"/>
      </c:catAx>
      <c:valAx>
        <c:axId val="10423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32832"/>
        <c:crosses val="autoZero"/>
        <c:crossBetween val="between"/>
      </c:valAx>
      <c:valAx>
        <c:axId val="1043385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40096"/>
        <c:crosses val="max"/>
        <c:crossBetween val="between"/>
      </c:valAx>
      <c:catAx>
        <c:axId val="104340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338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ID" sz="1100" b="1" dirty="0">
                <a:solidFill>
                  <a:srgbClr val="FF0000"/>
                </a:solidFill>
              </a:rPr>
              <a:t>FAW Infested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875070781120995E-2"/>
          <c:y val="0.15960497427259654"/>
          <c:w val="0.87922903690127818"/>
          <c:h val="0.71608401513775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Invested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0DDFF69-1C7E-4BF6-8735-36507A717ADB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C4-42F6-B2F6-863A771983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1792AD-07CA-4734-B0ED-03DD82FE6ED0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C4-42F6-B2F6-863A771983D4}"/>
                </c:ext>
              </c:extLst>
            </c:dLbl>
            <c:dLbl>
              <c:idx val="2"/>
              <c:layout>
                <c:manualLayout>
                  <c:x val="0"/>
                  <c:y val="9.7767212418129579E-2"/>
                </c:manualLayout>
              </c:layout>
              <c:tx>
                <c:rich>
                  <a:bodyPr/>
                  <a:lstStyle/>
                  <a:p>
                    <a:fld id="{D785AA30-02ED-4E45-8305-37DFF588E6D5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C4-42F6-B2F6-863A771983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0FEBE37-0198-4E67-8AE5-1E3371E1E4AC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2C4-42F6-B2F6-863A77198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Sheet1!$C$6:$F$6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Sheet1!$C$7:$F$7</c:f>
              <c:numCache>
                <c:formatCode>General</c:formatCode>
                <c:ptCount val="4"/>
                <c:pt idx="0">
                  <c:v>1587</c:v>
                </c:pt>
                <c:pt idx="1">
                  <c:v>81520</c:v>
                </c:pt>
                <c:pt idx="2">
                  <c:v>11900</c:v>
                </c:pt>
                <c:pt idx="3">
                  <c:v>12735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4-42F6-B2F6-863A771983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39079615"/>
        <c:axId val="539093759"/>
      </c:barChart>
      <c:catAx>
        <c:axId val="53907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093759"/>
        <c:crosses val="autoZero"/>
        <c:auto val="1"/>
        <c:lblAlgn val="ctr"/>
        <c:lblOffset val="100"/>
        <c:noMultiLvlLbl val="0"/>
      </c:catAx>
      <c:valAx>
        <c:axId val="539093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9079615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ID" sz="1000" b="1" dirty="0">
                <a:solidFill>
                  <a:srgbClr val="FF0000"/>
                </a:solidFill>
              </a:rPr>
              <a:t>Crop Failure Caused by FAW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Crop failure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DCEB91-EEAB-466E-B208-C2926CA62110}" type="VALUE">
                      <a:rPr lang="en-US" sz="11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A9-4247-A656-B5B6D455CA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8D7119-32DA-4ED3-8DDB-3218634545A2}" type="VALUE">
                      <a:rPr lang="en-US" sz="1050" b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DA9-4247-A656-B5B6D455CA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3DE40C-CE69-4677-8941-ABA84A28CBFF}" type="VALUE">
                      <a:rPr lang="en-US" sz="105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A9-4247-A656-B5B6D455CA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F2ADDC-82BE-43B0-AC21-1E7C5C1204B6}" type="VALUE">
                      <a:rPr lang="en-US" sz="105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DA9-4247-A656-B5B6D455C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Sheet1!$C$13:$F$13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Sheet1!$C$14:$F$14</c:f>
              <c:numCache>
                <c:formatCode>General</c:formatCode>
                <c:ptCount val="4"/>
                <c:pt idx="0">
                  <c:v>0</c:v>
                </c:pt>
                <c:pt idx="1">
                  <c:v>440</c:v>
                </c:pt>
                <c:pt idx="2">
                  <c:v>29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9-4247-A656-B5B6D455CA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65089631"/>
        <c:axId val="665092959"/>
      </c:barChart>
      <c:catAx>
        <c:axId val="66508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92959"/>
        <c:crosses val="autoZero"/>
        <c:auto val="1"/>
        <c:lblAlgn val="ctr"/>
        <c:lblOffset val="100"/>
        <c:noMultiLvlLbl val="0"/>
      </c:catAx>
      <c:valAx>
        <c:axId val="665092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508963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[FAW-Data-Trend-2019-2022 (as of July 28, 2022).xlsx]Pivot Chart!PivotTable5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1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Fall</a:t>
            </a:r>
            <a:r>
              <a:rPr lang="en-PH" sz="1100" b="1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Armyworm Infestation in Philippines</a:t>
            </a:r>
            <a:endParaRPr lang="en-PH" sz="1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5628394664952597"/>
          <c:y val="1.673582824559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Chart'!$B$3</c:f>
              <c:strCache>
                <c:ptCount val="1"/>
                <c:pt idx="0">
                  <c:v>Sum of Standing Crop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Chart'!$A$4:$A$7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'Pivot Chart'!$B$4:$B$7</c:f>
              <c:numCache>
                <c:formatCode>_-* #,##0.00_-;\-* #,##0.00_-;_-* "-"??_-;_-@_-</c:formatCode>
                <c:ptCount val="3"/>
                <c:pt idx="0">
                  <c:v>2553780.5499999998</c:v>
                </c:pt>
                <c:pt idx="1">
                  <c:v>2564382.77</c:v>
                </c:pt>
                <c:pt idx="2">
                  <c:v>1091181.1200000001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F-4BC7-B914-C75BD2FFF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796895"/>
        <c:axId val="340797311"/>
      </c:barChart>
      <c:lineChart>
        <c:grouping val="standard"/>
        <c:varyColors val="0"/>
        <c:ser>
          <c:idx val="1"/>
          <c:order val="1"/>
          <c:tx>
            <c:strRef>
              <c:f>'Pivot Chart'!$C$3</c:f>
              <c:strCache>
                <c:ptCount val="1"/>
                <c:pt idx="0">
                  <c:v>Sum of Area Affected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'Pivot Chart'!$A$4:$A$7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'Pivot Chart'!$C$4:$C$7</c:f>
              <c:numCache>
                <c:formatCode>_-* #,##0.00_-;\-* #,##0.00_-;_-* "-"??_-;_-@_-</c:formatCode>
                <c:ptCount val="3"/>
                <c:pt idx="0">
                  <c:v>19690.189999999999</c:v>
                </c:pt>
                <c:pt idx="1">
                  <c:v>15977.25</c:v>
                </c:pt>
                <c:pt idx="2">
                  <c:v>12699.78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6F-4BC7-B914-C75BD2FFF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751359"/>
        <c:axId val="260750943"/>
      </c:lineChart>
      <c:catAx>
        <c:axId val="34079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97311"/>
        <c:crosses val="autoZero"/>
        <c:auto val="1"/>
        <c:lblAlgn val="ctr"/>
        <c:lblOffset val="100"/>
        <c:noMultiLvlLbl val="0"/>
      </c:catAx>
      <c:valAx>
        <c:axId val="34079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96895"/>
        <c:crosses val="autoZero"/>
        <c:crossBetween val="between"/>
      </c:valAx>
      <c:valAx>
        <c:axId val="260750943"/>
        <c:scaling>
          <c:orientation val="minMax"/>
        </c:scaling>
        <c:delete val="0"/>
        <c:axPos val="r"/>
        <c:numFmt formatCode="_-* #,##0.00_-;\-* #,##0.0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51359"/>
        <c:crosses val="max"/>
        <c:crossBetween val="between"/>
      </c:valAx>
      <c:catAx>
        <c:axId val="260751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07509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43173590370167"/>
          <c:y val="0.9110542432195976"/>
          <c:w val="0.45150777035276912"/>
          <c:h val="8.7859069699620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92C1-F827-4874-B7B3-F93A0AA40A3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B513-105E-4E52-B6FE-DDC146A2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669FF-5CA5-463A-A1E5-36A4DF2F82C2}" type="slidenum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8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8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5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2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31D7-B632-4036-9CF0-DFB5B97355B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0130-E531-4353-B5ED-96EF96A9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bak.gc@fao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utbreak.gov.a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i.org/10.4060/cc0147en" TargetMode="External"/><Relationship Id="rId7" Type="http://schemas.openxmlformats.org/officeDocument/2006/relationships/hyperlink" Target="https://doi.org/10.3389/fsufs.2022.853359" TargetMode="External"/><Relationship Id="rId2" Type="http://schemas.openxmlformats.org/officeDocument/2006/relationships/hyperlink" Target="https://doi.org/10.4060/cc0227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iencedirect.com/journal/journal-of-environmental-management" TargetMode="External"/><Relationship Id="rId5" Type="http://schemas.openxmlformats.org/officeDocument/2006/relationships/hyperlink" Target="https://www.sciencedirect.com/science/article/pii/S0301479722001025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doi.org/10.4060/cb7502en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BD297-55FA-47CB-8C58-37AA2525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7568" y="163629"/>
            <a:ext cx="12015631" cy="6574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89781F-E774-4BBE-AF54-CFBD64630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0670"/>
            <a:ext cx="9144000" cy="130197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pests and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phystosanitary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challenges in Asia and Pacific Region 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DE621-0743-423C-9B6F-C9C599C8C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59215"/>
            <a:ext cx="9384145" cy="3475330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7030A0"/>
                </a:solidFill>
              </a:rPr>
              <a:t>Yubak Dhoj </a:t>
            </a:r>
            <a:r>
              <a:rPr lang="en-US" sz="2100" dirty="0" smtClean="0">
                <a:solidFill>
                  <a:srgbClr val="7030A0"/>
                </a:solidFill>
              </a:rPr>
              <a:t>GC, PhD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Senior Agriculture Officer (Plant Protection)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Member Secretary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Asia and Pacific Plant Protection Commission (APPPC)</a:t>
            </a:r>
            <a:endParaRPr lang="en-US" sz="2100" dirty="0">
              <a:solidFill>
                <a:srgbClr val="7030A0"/>
              </a:solidFill>
            </a:endParaRPr>
          </a:p>
          <a:p>
            <a:r>
              <a:rPr lang="en-US" sz="2100" dirty="0">
                <a:solidFill>
                  <a:srgbClr val="7030A0"/>
                </a:solidFill>
              </a:rPr>
              <a:t>FAO Regional Office for Asia and the Pacific (RAP</a:t>
            </a:r>
            <a:r>
              <a:rPr lang="en-US" sz="21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Bangkok, Thailand</a:t>
            </a:r>
          </a:p>
          <a:p>
            <a:r>
              <a:rPr lang="en-US" sz="2100" i="1" dirty="0" smtClean="0">
                <a:solidFill>
                  <a:srgbClr val="7030A0"/>
                </a:solidFill>
              </a:rPr>
              <a:t>21 September, 2022, UK, London</a:t>
            </a:r>
          </a:p>
          <a:p>
            <a:r>
              <a:rPr lang="en-US" sz="2100" i="1" dirty="0">
                <a:solidFill>
                  <a:srgbClr val="7030A0"/>
                </a:solidFill>
                <a:hlinkClick r:id="rId3"/>
              </a:rPr>
              <a:t>Yubak.gc@fao.org</a:t>
            </a:r>
            <a:endParaRPr lang="en-US" sz="2100" i="1" dirty="0">
              <a:solidFill>
                <a:srgbClr val="7030A0"/>
              </a:solidFill>
            </a:endParaRPr>
          </a:p>
          <a:p>
            <a:endParaRPr lang="en-US" sz="2100" i="1" dirty="0">
              <a:solidFill>
                <a:srgbClr val="7030A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49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92A0-7215-6291-F46E-0E4D2CFA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97" y="86424"/>
            <a:ext cx="11549849" cy="4199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	</a:t>
            </a:r>
            <a:r>
              <a:rPr lang="en-IN" sz="2200" dirty="0" smtClean="0"/>
              <a:t>         </a:t>
            </a:r>
            <a:r>
              <a:rPr lang="en-US" sz="2200" b="1" dirty="0">
                <a:solidFill>
                  <a:srgbClr val="FF0000"/>
                </a:solidFill>
              </a:rPr>
              <a:t>Surveillance projects and activities </a:t>
            </a:r>
            <a:br>
              <a:rPr lang="en-US" sz="2200" b="1" dirty="0">
                <a:solidFill>
                  <a:srgbClr val="FF0000"/>
                </a:solidFill>
              </a:rPr>
            </a:br>
            <a:endParaRPr lang="en-IN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18A4-AD22-BFE0-C232-695B1E26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91" y="540615"/>
            <a:ext cx="11461618" cy="631738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800" b="1" dirty="0">
                <a:solidFill>
                  <a:srgbClr val="00B0F0"/>
                </a:solidFill>
              </a:rPr>
              <a:t>Australia</a:t>
            </a:r>
          </a:p>
          <a:p>
            <a:pPr marL="285750" lvl="0" indent="-285750"/>
            <a:r>
              <a:rPr lang="en-AU" sz="1800" dirty="0"/>
              <a:t>Pest surveillance activities in PNG and Timor-Leste with NPPO</a:t>
            </a:r>
            <a:endParaRPr lang="en-US" sz="1800" dirty="0"/>
          </a:p>
          <a:p>
            <a:pPr marL="285750" indent="-285750"/>
            <a:r>
              <a:rPr lang="en-AU" sz="1800" dirty="0"/>
              <a:t>Pest surveillance and project- ASEAN Regional Diagnostic Network Project and STDF </a:t>
            </a:r>
          </a:p>
          <a:p>
            <a:pPr marL="285750" indent="-285750"/>
            <a:r>
              <a:rPr lang="en-AU" sz="1800" dirty="0"/>
              <a:t>International trade of sea containers, contaminant and hitchhiker pests</a:t>
            </a:r>
            <a:endParaRPr lang="en-US" sz="1800" dirty="0"/>
          </a:p>
          <a:p>
            <a:pPr marL="285750" lvl="0" indent="-285750"/>
            <a:r>
              <a:rPr lang="en-AU" sz="1800" dirty="0"/>
              <a:t>Safe provision of humanitarian aid in disaster </a:t>
            </a:r>
            <a:r>
              <a:rPr lang="en-AU" sz="1800" dirty="0" smtClean="0"/>
              <a:t>situations</a:t>
            </a:r>
            <a:endParaRPr lang="en-US" sz="1800" dirty="0" smtClean="0"/>
          </a:p>
          <a:p>
            <a:pPr marL="285750" lvl="0" indent="-285750"/>
            <a:r>
              <a:rPr lang="en-AU" sz="1800" dirty="0" smtClean="0"/>
              <a:t>Biosecurity </a:t>
            </a:r>
            <a:r>
              <a:rPr lang="en-AU" sz="1800" dirty="0"/>
              <a:t>capacity and capability of Pacific Island </a:t>
            </a:r>
            <a:r>
              <a:rPr lang="en-AU" sz="1800" dirty="0" smtClean="0"/>
              <a:t>Countries </a:t>
            </a:r>
          </a:p>
          <a:p>
            <a:pPr marL="285750" lvl="0" indent="-285750"/>
            <a:r>
              <a:rPr lang="en-AU" sz="1800" dirty="0" smtClean="0"/>
              <a:t>Implementation </a:t>
            </a:r>
            <a:r>
              <a:rPr lang="en-AU" sz="1800" dirty="0"/>
              <a:t>of </a:t>
            </a:r>
            <a:r>
              <a:rPr lang="en-AU" sz="1800" dirty="0" err="1"/>
              <a:t>ePhyto</a:t>
            </a:r>
            <a:r>
              <a:rPr lang="en-AU" sz="1800" dirty="0"/>
              <a:t> - South west Pacific countries 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en-AU" sz="1800" b="1" dirty="0">
                <a:solidFill>
                  <a:srgbClr val="00B0F0"/>
                </a:solidFill>
              </a:rPr>
              <a:t>Extensive post-border </a:t>
            </a:r>
            <a:r>
              <a:rPr lang="en-AU" sz="1800" b="1" dirty="0" smtClean="0">
                <a:solidFill>
                  <a:srgbClr val="00B0F0"/>
                </a:solidFill>
              </a:rPr>
              <a:t>surveillance on different pests  </a:t>
            </a:r>
            <a:r>
              <a:rPr lang="en-AU" sz="1800" dirty="0" err="1" smtClean="0"/>
              <a:t>Xylella</a:t>
            </a:r>
            <a:r>
              <a:rPr lang="en-AU" sz="1800" dirty="0" smtClean="0"/>
              <a:t> </a:t>
            </a:r>
            <a:r>
              <a:rPr lang="en-AU" sz="1800" dirty="0"/>
              <a:t>(</a:t>
            </a:r>
            <a:r>
              <a:rPr lang="en-AU" sz="1800" dirty="0" err="1"/>
              <a:t>Xylella</a:t>
            </a:r>
            <a:r>
              <a:rPr lang="en-AU" sz="1800" dirty="0"/>
              <a:t> </a:t>
            </a:r>
            <a:r>
              <a:rPr lang="en-AU" sz="1800" dirty="0" err="1"/>
              <a:t>fastidiosa</a:t>
            </a:r>
            <a:r>
              <a:rPr lang="en-AU" sz="1800" dirty="0"/>
              <a:t>)/</a:t>
            </a:r>
            <a:r>
              <a:rPr lang="en-AU" sz="1800" dirty="0" smtClean="0"/>
              <a:t>Glassy, Winged </a:t>
            </a:r>
            <a:r>
              <a:rPr lang="en-AU" sz="1800" dirty="0"/>
              <a:t>sharpshooter (</a:t>
            </a:r>
            <a:r>
              <a:rPr lang="en-AU" sz="1800" dirty="0" err="1"/>
              <a:t>Homalodisca</a:t>
            </a:r>
            <a:r>
              <a:rPr lang="en-AU" sz="1800" dirty="0"/>
              <a:t> </a:t>
            </a:r>
            <a:r>
              <a:rPr lang="en-AU" sz="1800" dirty="0" err="1"/>
              <a:t>vitripennis</a:t>
            </a:r>
            <a:r>
              <a:rPr lang="en-AU" sz="1800" dirty="0" smtClean="0"/>
              <a:t>), </a:t>
            </a:r>
            <a:r>
              <a:rPr lang="en-AU" sz="1800" dirty="0" err="1" smtClean="0"/>
              <a:t>Khapra</a:t>
            </a:r>
            <a:r>
              <a:rPr lang="en-AU" sz="1800" dirty="0" smtClean="0"/>
              <a:t> </a:t>
            </a:r>
            <a:r>
              <a:rPr lang="en-AU" sz="1800" dirty="0"/>
              <a:t>beetle (</a:t>
            </a:r>
            <a:r>
              <a:rPr lang="en-AU" sz="1800" dirty="0" err="1"/>
              <a:t>Trogoderma</a:t>
            </a:r>
            <a:r>
              <a:rPr lang="en-AU" sz="1800" dirty="0"/>
              <a:t> </a:t>
            </a:r>
            <a:r>
              <a:rPr lang="en-AU" sz="1800" dirty="0" err="1" smtClean="0"/>
              <a:t>granarium</a:t>
            </a:r>
            <a:r>
              <a:rPr lang="en-AU" sz="1800" dirty="0" smtClean="0"/>
              <a:t>), Spotted-wing </a:t>
            </a:r>
            <a:r>
              <a:rPr lang="en-AU" sz="1800" dirty="0"/>
              <a:t>drosophila (Drosophila </a:t>
            </a:r>
            <a:r>
              <a:rPr lang="en-AU" sz="1800" dirty="0" err="1"/>
              <a:t>suzukii</a:t>
            </a:r>
            <a:r>
              <a:rPr lang="en-AU" sz="1800" dirty="0" smtClean="0"/>
              <a:t>), Exotic/economic </a:t>
            </a:r>
            <a:r>
              <a:rPr lang="en-AU" sz="1800" dirty="0"/>
              <a:t>fruit </a:t>
            </a:r>
            <a:r>
              <a:rPr lang="en-AU" sz="1800" dirty="0" smtClean="0"/>
              <a:t>fly, (</a:t>
            </a:r>
            <a:r>
              <a:rPr lang="en-AU" sz="1800" dirty="0" err="1"/>
              <a:t>Bactrocera</a:t>
            </a:r>
            <a:r>
              <a:rPr lang="en-AU" sz="1800" dirty="0"/>
              <a:t>, </a:t>
            </a:r>
            <a:r>
              <a:rPr lang="en-AU" sz="1800" dirty="0" err="1"/>
              <a:t>Zeugodacus</a:t>
            </a:r>
            <a:r>
              <a:rPr lang="en-AU" sz="1800" dirty="0"/>
              <a:t> and </a:t>
            </a:r>
            <a:r>
              <a:rPr lang="en-AU" sz="1800" dirty="0" err="1"/>
              <a:t>Ceratitis</a:t>
            </a:r>
            <a:r>
              <a:rPr lang="en-AU" sz="1800" dirty="0"/>
              <a:t> spp</a:t>
            </a:r>
            <a:r>
              <a:rPr lang="en-AU" sz="1800" dirty="0" smtClean="0"/>
              <a:t>.), Citrus </a:t>
            </a:r>
            <a:r>
              <a:rPr lang="en-AU" sz="1800" dirty="0"/>
              <a:t>canker (</a:t>
            </a:r>
            <a:r>
              <a:rPr lang="en-AU" sz="1800" dirty="0" err="1"/>
              <a:t>Xanthomonas</a:t>
            </a:r>
            <a:r>
              <a:rPr lang="en-AU" sz="1800" dirty="0"/>
              <a:t> </a:t>
            </a:r>
            <a:r>
              <a:rPr lang="en-AU" sz="1800" dirty="0" err="1"/>
              <a:t>citri</a:t>
            </a:r>
            <a:r>
              <a:rPr lang="en-AU" sz="1800" dirty="0" smtClean="0"/>
              <a:t>), </a:t>
            </a:r>
            <a:r>
              <a:rPr lang="en-AU" sz="1800" dirty="0" err="1" smtClean="0"/>
              <a:t>Huanglongbing</a:t>
            </a:r>
            <a:r>
              <a:rPr lang="en-AU" sz="1800" dirty="0" smtClean="0"/>
              <a:t> </a:t>
            </a:r>
            <a:r>
              <a:rPr lang="en-AU" sz="1800" dirty="0"/>
              <a:t>(</a:t>
            </a:r>
            <a:r>
              <a:rPr lang="en-AU" sz="1800" dirty="0" err="1"/>
              <a:t>Candidatus</a:t>
            </a:r>
            <a:r>
              <a:rPr lang="en-AU" sz="1800" dirty="0"/>
              <a:t> </a:t>
            </a:r>
            <a:r>
              <a:rPr lang="en-AU" sz="1800" dirty="0" err="1"/>
              <a:t>Liberibacter</a:t>
            </a:r>
            <a:r>
              <a:rPr lang="en-AU" sz="1800" dirty="0"/>
              <a:t> </a:t>
            </a:r>
            <a:r>
              <a:rPr lang="en-AU" sz="1800" dirty="0" err="1"/>
              <a:t>asiaticus</a:t>
            </a:r>
            <a:r>
              <a:rPr lang="en-AU" sz="1800" dirty="0" smtClean="0"/>
              <a:t>), Spongy </a:t>
            </a:r>
            <a:r>
              <a:rPr lang="en-AU" sz="1800" dirty="0"/>
              <a:t>moths (</a:t>
            </a:r>
            <a:r>
              <a:rPr lang="en-AU" sz="1800" dirty="0" err="1"/>
              <a:t>Lymantria</a:t>
            </a:r>
            <a:r>
              <a:rPr lang="en-AU" sz="1800" dirty="0"/>
              <a:t> spp</a:t>
            </a:r>
            <a:r>
              <a:rPr lang="en-AU" sz="1800" dirty="0" smtClean="0"/>
              <a:t>.), Brown </a:t>
            </a:r>
            <a:r>
              <a:rPr lang="en-AU" sz="1800" dirty="0" err="1"/>
              <a:t>marmorated</a:t>
            </a:r>
            <a:r>
              <a:rPr lang="en-AU" sz="1800" dirty="0"/>
              <a:t> stink bug (</a:t>
            </a:r>
            <a:r>
              <a:rPr lang="en-AU" sz="1800" dirty="0" err="1"/>
              <a:t>Halyomorpha</a:t>
            </a:r>
            <a:r>
              <a:rPr lang="en-AU" sz="1800" dirty="0"/>
              <a:t> </a:t>
            </a:r>
            <a:r>
              <a:rPr lang="en-AU" sz="1800" dirty="0" err="1"/>
              <a:t>halys</a:t>
            </a:r>
            <a:r>
              <a:rPr lang="en-AU" sz="1800" dirty="0" smtClean="0"/>
              <a:t>), Internal </a:t>
            </a:r>
            <a:r>
              <a:rPr lang="en-AU" sz="1800" dirty="0"/>
              <a:t>and external bee mites/ Exotic bees (</a:t>
            </a:r>
            <a:r>
              <a:rPr lang="en-AU" sz="1800" dirty="0" err="1"/>
              <a:t>Apis</a:t>
            </a:r>
            <a:r>
              <a:rPr lang="en-AU" sz="1800" dirty="0"/>
              <a:t> spp</a:t>
            </a:r>
            <a:r>
              <a:rPr lang="en-AU" sz="1800" dirty="0" smtClean="0"/>
              <a:t>.), Exotic </a:t>
            </a:r>
            <a:r>
              <a:rPr lang="en-AU" sz="1800" dirty="0"/>
              <a:t>invasive ants (</a:t>
            </a:r>
            <a:r>
              <a:rPr lang="en-AU" sz="1800" dirty="0" err="1"/>
              <a:t>Anoplolepis</a:t>
            </a:r>
            <a:r>
              <a:rPr lang="en-AU" sz="1800" dirty="0"/>
              <a:t> </a:t>
            </a:r>
            <a:r>
              <a:rPr lang="en-AU" sz="1800" dirty="0" err="1"/>
              <a:t>gracilipes</a:t>
            </a:r>
            <a:r>
              <a:rPr lang="en-AU" sz="1800" dirty="0"/>
              <a:t>, </a:t>
            </a:r>
            <a:r>
              <a:rPr lang="en-AU" sz="1800" dirty="0" err="1"/>
              <a:t>Brachyponera</a:t>
            </a:r>
            <a:r>
              <a:rPr lang="en-AU" sz="1800" dirty="0"/>
              <a:t> </a:t>
            </a:r>
            <a:r>
              <a:rPr lang="en-AU" sz="1800" dirty="0" err="1"/>
              <a:t>chinensis</a:t>
            </a:r>
            <a:r>
              <a:rPr lang="en-AU" sz="1800" dirty="0"/>
              <a:t>, </a:t>
            </a:r>
            <a:r>
              <a:rPr lang="en-AU" sz="1800" dirty="0" err="1"/>
              <a:t>Nylanderia</a:t>
            </a:r>
            <a:r>
              <a:rPr lang="en-AU" sz="1800" dirty="0"/>
              <a:t> </a:t>
            </a:r>
            <a:r>
              <a:rPr lang="en-AU" sz="1800" dirty="0" err="1"/>
              <a:t>fulva</a:t>
            </a:r>
            <a:r>
              <a:rPr lang="en-AU" sz="1800" dirty="0"/>
              <a:t>, </a:t>
            </a:r>
            <a:r>
              <a:rPr lang="en-AU" sz="1800" dirty="0" err="1"/>
              <a:t>Solenopsis</a:t>
            </a:r>
            <a:r>
              <a:rPr lang="en-AU" sz="1800" dirty="0"/>
              <a:t> spp., </a:t>
            </a:r>
            <a:r>
              <a:rPr lang="en-AU" sz="1800" dirty="0" err="1"/>
              <a:t>Wasmannia</a:t>
            </a:r>
            <a:r>
              <a:rPr lang="en-AU" sz="1800" dirty="0"/>
              <a:t> </a:t>
            </a:r>
            <a:r>
              <a:rPr lang="en-AU" sz="1800" dirty="0" err="1"/>
              <a:t>auropunctata</a:t>
            </a:r>
            <a:r>
              <a:rPr lang="en-AU" sz="1800" dirty="0"/>
              <a:t>) </a:t>
            </a: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Management </a:t>
            </a:r>
            <a:r>
              <a:rPr lang="en-AU" sz="1800" dirty="0"/>
              <a:t>of </a:t>
            </a:r>
            <a:r>
              <a:rPr lang="en-AU" sz="1800" dirty="0" err="1"/>
              <a:t>Spodoptera</a:t>
            </a:r>
            <a:r>
              <a:rPr lang="en-AU" sz="1800" dirty="0"/>
              <a:t> </a:t>
            </a:r>
            <a:r>
              <a:rPr lang="en-AU" sz="1800" dirty="0" err="1"/>
              <a:t>frugiperda</a:t>
            </a:r>
            <a:r>
              <a:rPr lang="en-AU" sz="1800" dirty="0"/>
              <a:t> (fall armyworm) detections in Australia</a:t>
            </a:r>
            <a:r>
              <a:rPr lang="en-US" sz="1800" dirty="0"/>
              <a:t> </a:t>
            </a:r>
            <a:r>
              <a:rPr lang="en-AU" sz="1800" u="sng" dirty="0">
                <a:hlinkClick r:id="rId2"/>
              </a:rPr>
              <a:t>www.outbreak.gov.au</a:t>
            </a:r>
            <a:r>
              <a:rPr lang="en-AU" sz="1800" dirty="0"/>
              <a:t> 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Early </a:t>
            </a:r>
            <a:r>
              <a:rPr lang="en-US" sz="1800" b="1" dirty="0">
                <a:solidFill>
                  <a:srgbClr val="00B0F0"/>
                </a:solidFill>
              </a:rPr>
              <a:t>Warning and Migration </a:t>
            </a:r>
            <a:r>
              <a:rPr lang="en-US" sz="1800" b="1" dirty="0" smtClean="0">
                <a:solidFill>
                  <a:srgbClr val="00B0F0"/>
                </a:solidFill>
              </a:rPr>
              <a:t>monitoring </a:t>
            </a:r>
            <a:endParaRPr lang="en-US" sz="1800" b="1" dirty="0">
              <a:solidFill>
                <a:srgbClr val="00B0F0"/>
              </a:solidFill>
            </a:endParaRPr>
          </a:p>
          <a:p>
            <a:pPr marL="285750" indent="-285750"/>
            <a:r>
              <a:rPr lang="en-US" sz="1800" dirty="0"/>
              <a:t>FAMEWS </a:t>
            </a:r>
            <a:r>
              <a:rPr lang="en-US" sz="1800" dirty="0" smtClean="0"/>
              <a:t>and </a:t>
            </a:r>
            <a:r>
              <a:rPr lang="en-US" sz="1800" dirty="0"/>
              <a:t>traditional monitoring </a:t>
            </a:r>
          </a:p>
          <a:p>
            <a:pPr marL="285750" indent="-285750"/>
            <a:r>
              <a:rPr lang="en-AU" sz="1800" b="1" dirty="0" smtClean="0"/>
              <a:t>China</a:t>
            </a:r>
            <a:r>
              <a:rPr lang="en-AU" sz="1800" b="1" dirty="0"/>
              <a:t>: </a:t>
            </a:r>
            <a:r>
              <a:rPr lang="en-AU" sz="1800" dirty="0"/>
              <a:t>Migration </a:t>
            </a:r>
            <a:r>
              <a:rPr lang="en-AU" sz="1800" dirty="0" smtClean="0"/>
              <a:t>monitoring on FAW </a:t>
            </a:r>
            <a:r>
              <a:rPr lang="en-AU" sz="1800" dirty="0"/>
              <a:t>through radar technology</a:t>
            </a:r>
          </a:p>
          <a:p>
            <a:pPr marL="285750" indent="-285750"/>
            <a:r>
              <a:rPr lang="en-AU" sz="1800" b="1" dirty="0"/>
              <a:t>Japan: </a:t>
            </a:r>
            <a:r>
              <a:rPr lang="en-AU" sz="1800" dirty="0"/>
              <a:t>Early warning monitoring of fruit fly (remote trapping), </a:t>
            </a:r>
            <a:r>
              <a:rPr lang="en-AU" sz="1800" i="1" dirty="0">
                <a:solidFill>
                  <a:srgbClr val="00B0F0"/>
                </a:solidFill>
              </a:rPr>
              <a:t>https://magpi/raspberrypi.com/articles/remote-agricultural-monitoring </a:t>
            </a:r>
            <a:endParaRPr lang="en-US" sz="1800" i="1" dirty="0">
              <a:solidFill>
                <a:srgbClr val="00B0F0"/>
              </a:solidFill>
            </a:endParaRPr>
          </a:p>
          <a:p>
            <a:pPr marL="742950" lvl="1" indent="-285750"/>
            <a:endParaRPr lang="en-US" sz="1800" dirty="0"/>
          </a:p>
          <a:p>
            <a:pPr marL="0" indent="0">
              <a:buNone/>
            </a:pPr>
            <a:endParaRPr lang="en-IN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157" y="52199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6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92A0-7215-6291-F46E-0E4D2CFA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365126"/>
            <a:ext cx="11549849" cy="4199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	</a:t>
            </a:r>
            <a:r>
              <a:rPr lang="en-IN" sz="2200" dirty="0" smtClean="0"/>
              <a:t>         </a:t>
            </a:r>
            <a:r>
              <a:rPr lang="en-US" sz="2200" b="1" dirty="0">
                <a:solidFill>
                  <a:srgbClr val="FF0000"/>
                </a:solidFill>
              </a:rPr>
              <a:t>Surveillance projects and activities </a:t>
            </a:r>
            <a:br>
              <a:rPr lang="en-US" sz="2200" b="1" dirty="0">
                <a:solidFill>
                  <a:srgbClr val="FF0000"/>
                </a:solidFill>
              </a:rPr>
            </a:br>
            <a:endParaRPr lang="en-IN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18A4-AD22-BFE0-C232-695B1E26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22" y="960582"/>
            <a:ext cx="107232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Issues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Surveillance </a:t>
            </a:r>
            <a:r>
              <a:rPr lang="en-US" sz="2000" dirty="0"/>
              <a:t>programs: different </a:t>
            </a:r>
            <a:r>
              <a:rPr lang="en-US" sz="2000" dirty="0" smtClean="0">
                <a:solidFill>
                  <a:srgbClr val="00B0F0"/>
                </a:solidFill>
              </a:rPr>
              <a:t>levels of maturity, inclusiveness and technological advance</a:t>
            </a:r>
          </a:p>
          <a:p>
            <a:pPr marL="742950" lvl="1" indent="-285750"/>
            <a:r>
              <a:rPr lang="en-US" sz="2000" dirty="0" smtClean="0"/>
              <a:t>Traditional, labor-intensive approaches: most countries, pheromone traps</a:t>
            </a:r>
          </a:p>
          <a:p>
            <a:pPr marL="742950" lvl="1" indent="-285750"/>
            <a:r>
              <a:rPr lang="en-US" sz="2000" dirty="0" smtClean="0"/>
              <a:t>Radar-tracking (China), remote trapping (Japan), epidemiological modeling and forecasting: handful of nations</a:t>
            </a:r>
          </a:p>
          <a:p>
            <a:r>
              <a:rPr lang="en-US" sz="2000" dirty="0" smtClean="0"/>
              <a:t>Developing Information Systems for Surveillance and Pest Reporting at national level</a:t>
            </a:r>
          </a:p>
          <a:p>
            <a:r>
              <a:rPr lang="en-US" sz="2000" dirty="0" smtClean="0"/>
              <a:t>Engagement with stakeholders at national level (community, universities, Research Institutes, extension officers and farmers)</a:t>
            </a:r>
          </a:p>
          <a:p>
            <a:r>
              <a:rPr lang="en-US" sz="2000" dirty="0" smtClean="0"/>
              <a:t>Managing and sharing surveillance data </a:t>
            </a:r>
            <a:endParaRPr lang="en-US" sz="2000" dirty="0"/>
          </a:p>
          <a:p>
            <a:pPr marL="0" indent="0">
              <a:buNone/>
            </a:pPr>
            <a:r>
              <a:rPr lang="en-IN" sz="20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endParaRPr lang="en-IN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157" y="52199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92A0-7215-6291-F46E-0E4D2CFA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365126"/>
            <a:ext cx="11549849" cy="327602"/>
          </a:xfrm>
        </p:spPr>
        <p:txBody>
          <a:bodyPr>
            <a:normAutofit fontScale="90000"/>
          </a:bodyPr>
          <a:lstStyle/>
          <a:p>
            <a:r>
              <a:rPr lang="en-IN" dirty="0"/>
              <a:t> 	         </a:t>
            </a:r>
            <a:r>
              <a:rPr lang="en-US" sz="2200" b="1" dirty="0">
                <a:solidFill>
                  <a:srgbClr val="FF0000"/>
                </a:solidFill>
              </a:rPr>
              <a:t>Proposals for further </a:t>
            </a:r>
            <a:r>
              <a:rPr lang="en-US" sz="2200" b="1" dirty="0" smtClean="0">
                <a:solidFill>
                  <a:srgbClr val="FF0000"/>
                </a:solidFill>
              </a:rPr>
              <a:t>collaboration/cooperation</a:t>
            </a:r>
            <a:r>
              <a:rPr lang="en-IN" sz="2200" b="1" dirty="0">
                <a:solidFill>
                  <a:srgbClr val="FF0000"/>
                </a:solidFill>
              </a:rPr>
              <a:t/>
            </a:r>
            <a:br>
              <a:rPr lang="en-IN" sz="2200" b="1" dirty="0">
                <a:solidFill>
                  <a:srgbClr val="FF0000"/>
                </a:solidFill>
              </a:rPr>
            </a:br>
            <a:endParaRPr lang="en-IN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18A4-AD22-BFE0-C232-695B1E26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831273"/>
            <a:ext cx="11853493" cy="5770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 smtClean="0">
                <a:solidFill>
                  <a:schemeClr val="accent1"/>
                </a:solidFill>
              </a:rPr>
              <a:t>1. Collaboration </a:t>
            </a:r>
            <a:r>
              <a:rPr lang="en-IN" sz="1800" dirty="0">
                <a:solidFill>
                  <a:schemeClr val="accent1"/>
                </a:solidFill>
              </a:rPr>
              <a:t>with STDF for scaling up projects on Asia pesticide risk </a:t>
            </a:r>
            <a:r>
              <a:rPr lang="en-IN" sz="1800" dirty="0" smtClean="0">
                <a:solidFill>
                  <a:schemeClr val="accent1"/>
                </a:solidFill>
              </a:rPr>
              <a:t>mitigation </a:t>
            </a:r>
            <a:r>
              <a:rPr lang="en-IN" sz="1800" dirty="0">
                <a:solidFill>
                  <a:schemeClr val="accent1"/>
                </a:solidFill>
              </a:rPr>
              <a:t>for promotion of biopesticides (STDF/PG/634) </a:t>
            </a:r>
            <a:endParaRPr lang="en-IN" sz="1800" dirty="0" smtClean="0">
              <a:solidFill>
                <a:schemeClr val="accent1"/>
              </a:solidFill>
            </a:endParaRPr>
          </a:p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STDF project is being implements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9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South and South East Asian countries that needs to be complemented by APPPC in other countries of the pacific region with the following objectives: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Residue decline studies and field studies to work out the optimal pre-harvest interval period when biopesticides are to be sprayed in the field to avoid the residue (MRL) issues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Capacity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building- researchers,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manufacturing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of microbial biopesticides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Regulatory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coordination, registration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collaboration for biopesticides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Farmers outreach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biopesticide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education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zh-CN" sz="1800" dirty="0" smtClean="0"/>
              <a:t>Promotion of nature-based solutions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Strengthen­ing </a:t>
            </a:r>
            <a:r>
              <a:rPr lang="en-I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national surveillance systems such as diagnostic </a:t>
            </a:r>
            <a:r>
              <a:rPr lang="en-I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laboratories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Establishing </a:t>
            </a:r>
            <a:r>
              <a:rPr lang="en-I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a regional platform for a knowledge exchange on monitoring and early warning system </a:t>
            </a:r>
            <a:r>
              <a:rPr lang="en-US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dirty="0"/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2. Exploring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collaborations with USDA, GIZ, regional organizations and other agencies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S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trengthening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need-based phytosanitary compliance actives by building institutional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capacities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and digitalization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lang="en-IN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N" sz="18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endParaRPr lang="en-IN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157" y="0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485"/>
            <a:ext cx="10030691" cy="535709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Key regional challenges- </a:t>
            </a:r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rop protection, plant pests, diseases and </a:t>
            </a:r>
            <a:r>
              <a:rPr lang="en-US" sz="2400" b="1" dirty="0" err="1" smtClean="0">
                <a:solidFill>
                  <a:schemeClr val="bg1"/>
                </a:solidFill>
              </a:rPr>
              <a:t>phytosanitary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5745" y="1191491"/>
            <a:ext cx="2335873" cy="3275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688975" algn="l"/>
              </a:tabLst>
            </a:pPr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The Fall Armyworm 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688975" algn="l"/>
              </a:tabLst>
            </a:pP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A major threat to food security and spreads quickly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688975" algn="l"/>
              </a:tabLst>
            </a:pP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From 2018, its march is continued till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pacific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688975" algn="l"/>
              </a:tabLst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Estimated value of  loss: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tabLst>
                <a:tab pos="688975" algn="l"/>
              </a:tabLst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USD 2400 to 4800 million per year</a:t>
            </a:r>
          </a:p>
          <a:p>
            <a:pPr lvl="1" algn="l">
              <a:tabLst>
                <a:tab pos="688975" algn="l"/>
              </a:tabLst>
            </a:pPr>
            <a:endParaRPr lang="en-US" sz="16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129" y="1191491"/>
            <a:ext cx="4214403" cy="556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688975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1) Invasive plant pests </a:t>
            </a:r>
            <a:r>
              <a:rPr lang="en-US" sz="1800" dirty="0">
                <a:solidFill>
                  <a:srgbClr val="FF0000"/>
                </a:solidFill>
              </a:rPr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diseases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688975" algn="l"/>
              </a:tabLs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FAW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1800" i="1" dirty="0" smtClean="0">
                <a:solidFill>
                  <a:srgbClr val="9BBB59">
                    <a:lumMod val="75000"/>
                  </a:srgbClr>
                </a:solidFill>
              </a:rPr>
              <a:t>Desert locust, Fruit fly, BPH, </a:t>
            </a:r>
            <a:r>
              <a:rPr lang="en-GB" sz="1800" dirty="0" smtClean="0">
                <a:solidFill>
                  <a:srgbClr val="9BBB59">
                    <a:lumMod val="75000"/>
                  </a:srgbClr>
                </a:solidFill>
              </a:rPr>
              <a:t>Wheat yellow rusts:  </a:t>
            </a:r>
            <a:endParaRPr lang="en-GB" sz="1800" dirty="0">
              <a:solidFill>
                <a:srgbClr val="9BBB59">
                  <a:lumMod val="75000"/>
                </a:srgbClr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GB" sz="1800" i="1" dirty="0" smtClean="0">
                <a:solidFill>
                  <a:srgbClr val="9BBB59">
                    <a:lumMod val="75000"/>
                  </a:srgbClr>
                </a:solidFill>
              </a:rPr>
              <a:t>UG99: A </a:t>
            </a:r>
            <a:r>
              <a:rPr lang="en-GB" sz="1800" i="1" dirty="0">
                <a:solidFill>
                  <a:srgbClr val="9BBB59">
                    <a:lumMod val="75000"/>
                  </a:srgbClr>
                </a:solidFill>
              </a:rPr>
              <a:t>virulent strain of stem rust, a recent threat for </a:t>
            </a:r>
            <a:r>
              <a:rPr lang="en-GB" sz="1800" i="1" dirty="0" smtClean="0">
                <a:solidFill>
                  <a:srgbClr val="9BBB59">
                    <a:lumMod val="75000"/>
                  </a:srgbClr>
                </a:solidFill>
              </a:rPr>
              <a:t>wheat </a:t>
            </a:r>
            <a:r>
              <a:rPr lang="en-GB" sz="1800" i="1" dirty="0">
                <a:solidFill>
                  <a:srgbClr val="9BBB59">
                    <a:lumMod val="75000"/>
                  </a:srgbClr>
                </a:solidFill>
              </a:rPr>
              <a:t>in Central  and South </a:t>
            </a:r>
            <a:r>
              <a:rPr lang="en-GB" sz="1800" i="1" dirty="0" smtClean="0">
                <a:solidFill>
                  <a:srgbClr val="9BBB59">
                    <a:lumMod val="75000"/>
                  </a:srgbClr>
                </a:solidFill>
              </a:rPr>
              <a:t>Asia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2. Phytosanitary issues (MRLs, non-compliances </a:t>
            </a:r>
            <a:r>
              <a:rPr lang="en-GB" sz="1800" dirty="0" smtClean="0">
                <a:solidFill>
                  <a:srgbClr val="9BBB59">
                    <a:lumMod val="75000"/>
                  </a:srgbClr>
                </a:solidFill>
              </a:rPr>
              <a:t>and trade)</a:t>
            </a:r>
            <a:endParaRPr lang="en-GB" sz="1800" dirty="0">
              <a:solidFill>
                <a:srgbClr val="9BBB59">
                  <a:lumMod val="75000"/>
                </a:srgbClr>
              </a:solidFill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3. Dominance of chemical pesticides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4. Inadequate institutional strengths on,</a:t>
            </a:r>
          </a:p>
          <a:p>
            <a:pPr marL="800100" lvl="1" indent="-342900" algn="l" eaLnBrk="0" fontAlgn="base" hangingPunct="0">
              <a:spcAft>
                <a:spcPct val="0"/>
              </a:spcAft>
              <a:buClr>
                <a:srgbClr val="37833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Monitoring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and early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warning system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 algn="l" eaLnBrk="0" fontAlgn="base" hangingPunct="0">
              <a:spcAft>
                <a:spcPct val="0"/>
              </a:spcAft>
              <a:buClr>
                <a:srgbClr val="37833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Surveillance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and capacity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retention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 algn="l" eaLnBrk="0" fontAlgn="base" hangingPunct="0">
              <a:spcAft>
                <a:spcPct val="0"/>
              </a:spcAft>
              <a:buClr>
                <a:srgbClr val="37833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Pest alerts and risk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communication</a:t>
            </a:r>
          </a:p>
          <a:p>
            <a:pPr marL="800100" lvl="1" indent="-342900" algn="l" eaLnBrk="0" fontAlgn="base" hangingPunct="0">
              <a:spcAft>
                <a:spcPct val="0"/>
              </a:spcAft>
              <a:buClr>
                <a:srgbClr val="37833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Addressing second generation problem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defRPr/>
            </a:pPr>
            <a:endParaRPr lang="en-GB" sz="1800" i="1" dirty="0">
              <a:solidFill>
                <a:srgbClr val="9BBB59">
                  <a:lumMod val="75000"/>
                </a:srgbClr>
              </a:solidFill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>
                <a:solidFill>
                  <a:srgbClr val="9BBB59">
                    <a:lumMod val="75000"/>
                  </a:srgbClr>
                </a:solidFill>
              </a:rPr>
              <a:t> </a:t>
            </a:r>
            <a:endParaRPr lang="en-GB" sz="1800" dirty="0">
              <a:solidFill>
                <a:srgbClr val="F79646">
                  <a:lumMod val="75000"/>
                </a:srgbClr>
              </a:solidFill>
            </a:endParaRPr>
          </a:p>
          <a:p>
            <a:pPr lvl="2" algn="just">
              <a:defRPr/>
            </a:pP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lvl="2" algn="just">
              <a:defRPr/>
            </a:pP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635000" lvl="1" indent="-177800" algn="l" eaLnBrk="0" fontAlgn="base" hangingPunct="0">
              <a:spcAft>
                <a:spcPct val="0"/>
              </a:spcAft>
              <a:buClr>
                <a:srgbClr val="37833B"/>
              </a:buClr>
              <a:buFont typeface="Arial" charset="0"/>
              <a:buChar char="•"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tabLst>
                <a:tab pos="688975" algn="l"/>
              </a:tabLst>
            </a:pPr>
            <a:endParaRPr lang="en-US" sz="1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>
              <a:tabLst>
                <a:tab pos="688975" algn="l"/>
              </a:tabLst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05745" y="4568369"/>
            <a:ext cx="2324604" cy="2100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688975" algn="l"/>
              </a:tabLst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Desert locust </a:t>
            </a:r>
            <a:r>
              <a:rPr lang="en-GB" sz="1800" dirty="0" smtClean="0">
                <a:solidFill>
                  <a:srgbClr val="9BBB59">
                    <a:lumMod val="75000"/>
                  </a:srgbClr>
                </a:solidFill>
              </a:rPr>
              <a:t>fastest </a:t>
            </a:r>
            <a:r>
              <a:rPr lang="en-GB" sz="1800" dirty="0">
                <a:solidFill>
                  <a:srgbClr val="9BBB59">
                    <a:lumMod val="75000"/>
                  </a:srgbClr>
                </a:solidFill>
              </a:rPr>
              <a:t>flying transboundary plant </a:t>
            </a:r>
            <a:r>
              <a:rPr lang="en-GB" sz="1800" dirty="0" smtClean="0">
                <a:solidFill>
                  <a:srgbClr val="9BBB59">
                    <a:lumMod val="75000"/>
                  </a:srgbClr>
                </a:solidFill>
              </a:rPr>
              <a:t>pest </a:t>
            </a:r>
            <a:endParaRPr lang="en-GB" sz="1800" dirty="0">
              <a:solidFill>
                <a:srgbClr val="9BBB59">
                  <a:lumMod val="75000"/>
                </a:srgbClr>
              </a:solidFill>
            </a:endParaRPr>
          </a:p>
          <a:p>
            <a:pPr algn="l">
              <a:tabLst>
                <a:tab pos="688975" algn="l"/>
              </a:tabLst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Iran, Afghanistan, Pakistan, India and occasionally in some other countries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C4D0546-9B05-406A-B1EF-0BD9F14D8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06976"/>
              </p:ext>
            </p:extLst>
          </p:nvPr>
        </p:nvGraphicFramePr>
        <p:xfrm>
          <a:off x="6803563" y="535709"/>
          <a:ext cx="5249894" cy="519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F543174-DFEB-4BD3-927B-EE28090D7242}"/>
              </a:ext>
            </a:extLst>
          </p:cNvPr>
          <p:cNvSpPr txBox="1"/>
          <p:nvPr/>
        </p:nvSpPr>
        <p:spPr>
          <a:xfrm rot="16200000">
            <a:off x="5457568" y="3160305"/>
            <a:ext cx="23913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 compliance rate (N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511" y="-101600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B252-A0E3-4F70-8005-85A675B7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7" y="151323"/>
            <a:ext cx="6961072" cy="449568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eye view- AP Region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51686-62BA-4618-997A-DCFD843B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23" y="526275"/>
            <a:ext cx="1905959" cy="509075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Food security and livelihood threats by FAW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Dominance of Chemical pesticides  </a:t>
            </a:r>
            <a:endParaRPr lang="en-US" sz="1600" dirty="0"/>
          </a:p>
          <a:p>
            <a:r>
              <a:rPr lang="en-US" sz="1600" dirty="0" smtClean="0">
                <a:solidFill>
                  <a:srgbClr val="C00000"/>
                </a:solidFill>
              </a:rPr>
              <a:t>Country-level efforts inadequate  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Agro-ecological </a:t>
            </a:r>
            <a:r>
              <a:rPr lang="en-US" sz="1600" dirty="0">
                <a:solidFill>
                  <a:srgbClr val="FF0000"/>
                </a:solidFill>
              </a:rPr>
              <a:t>tactics are </a:t>
            </a:r>
            <a:r>
              <a:rPr lang="en-US" sz="1600" dirty="0" smtClean="0">
                <a:solidFill>
                  <a:srgbClr val="FF0000"/>
                </a:solidFill>
              </a:rPr>
              <a:t>systematically-  overlooked</a:t>
            </a:r>
          </a:p>
          <a:p>
            <a:r>
              <a:rPr lang="en-US" sz="1600" dirty="0" smtClean="0"/>
              <a:t>Nature-based solutions- much talked but inadequately placed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67E1A-C8E1-43D9-AEFB-FACB7D61B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28" b="19727"/>
          <a:stretch/>
        </p:blipFill>
        <p:spPr>
          <a:xfrm>
            <a:off x="0" y="6133513"/>
            <a:ext cx="12192000" cy="640715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C98E8842-E39B-47B7-BD02-9737CBD6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20" y="2023981"/>
            <a:ext cx="5307980" cy="38950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BF4BAE-6EB0-429F-A352-029AD85F2821}"/>
              </a:ext>
            </a:extLst>
          </p:cNvPr>
          <p:cNvSpPr txBox="1">
            <a:spLocks/>
          </p:cNvSpPr>
          <p:nvPr/>
        </p:nvSpPr>
        <p:spPr>
          <a:xfrm>
            <a:off x="8191164" y="1744059"/>
            <a:ext cx="3257804" cy="21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Farmers’ pest management behavior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AD1D582-E151-4A7D-A523-BC97277D8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5921" r="1924" b="3835"/>
          <a:stretch/>
        </p:blipFill>
        <p:spPr>
          <a:xfrm>
            <a:off x="2297942" y="266605"/>
            <a:ext cx="4718253" cy="306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347" y="72083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B63CC6-C7ED-4BA0-8032-72AA3C07D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28" b="19727"/>
          <a:stretch/>
        </p:blipFill>
        <p:spPr>
          <a:xfrm>
            <a:off x="0" y="6133513"/>
            <a:ext cx="12192000" cy="6407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BF4BAE-6EB0-429F-A352-029AD85F2821}"/>
              </a:ext>
            </a:extLst>
          </p:cNvPr>
          <p:cNvSpPr txBox="1">
            <a:spLocks/>
          </p:cNvSpPr>
          <p:nvPr/>
        </p:nvSpPr>
        <p:spPr bwMode="auto">
          <a:xfrm>
            <a:off x="2382982" y="143610"/>
            <a:ext cx="6724073" cy="4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anose="020B0604020202020204" pitchFamily="34" charset="0"/>
              </a:defRPr>
            </a:lvl2pPr>
            <a:lvl3pPr lvl="2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anose="020B0604020202020204" pitchFamily="34" charset="0"/>
              </a:defRPr>
            </a:lvl3pPr>
            <a:lvl4pPr lvl="3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anose="020B0604020202020204" pitchFamily="34" charset="0"/>
              </a:defRPr>
            </a:lvl4pPr>
            <a:lvl5pPr lvl="4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anose="020B0604020202020204" pitchFamily="34" charset="0"/>
              </a:defRPr>
            </a:lvl5pPr>
            <a:lvl6pPr marL="457200" lvl="5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14400" lvl="6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71600" lvl="7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28800" lvl="8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Use: dominant measure of pest control in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region 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212436" y="1210112"/>
          <a:ext cx="5237019" cy="468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5814292" y="1339479"/>
          <a:ext cx="5968214" cy="405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3697" y="646550"/>
            <a:ext cx="4969164" cy="563562"/>
          </a:xfrm>
        </p:spPr>
        <p:txBody>
          <a:bodyPr>
            <a:normAutofit/>
          </a:bodyPr>
          <a:lstStyle/>
          <a:p>
            <a:r>
              <a:rPr lang="en-US" sz="1400" b="1" i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Regional Situation: </a:t>
            </a:r>
            <a:r>
              <a:rPr lang="en-US" sz="1400" b="1" i="1" dirty="0">
                <a:solidFill>
                  <a:schemeClr val="accent1"/>
                </a:solidFill>
                <a:latin typeface="+mn-lt"/>
              </a:rPr>
              <a:t>Number of HHPs in 13 Asian Countries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03999" y="5477627"/>
            <a:ext cx="5920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Proportion of various pesticides in agriculture and PH (</a:t>
            </a:r>
            <a:r>
              <a:rPr lang="en-US" sz="14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a.i</a:t>
            </a:r>
            <a:r>
              <a:rPr lang="en-US" sz="1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as of type)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14291" y="581685"/>
            <a:ext cx="6035964" cy="52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Regional Situation: Proportion of Various Pesticides in Agriculture and PH (12 Asian Countries)</a:t>
            </a:r>
            <a:r>
              <a:rPr lang="en-US" sz="27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2700" dirty="0" smtClean="0">
                <a:solidFill>
                  <a:schemeClr val="accent1"/>
                </a:solidFill>
                <a:latin typeface="+mn-lt"/>
              </a:rPr>
            </a:br>
            <a:endParaRPr lang="en-US" sz="27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842" y="-46561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95340"/>
              </p:ext>
            </p:extLst>
          </p:nvPr>
        </p:nvGraphicFramePr>
        <p:xfrm>
          <a:off x="95794" y="481297"/>
          <a:ext cx="10950897" cy="614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988">
                  <a:extLst>
                    <a:ext uri="{9D8B030D-6E8A-4147-A177-3AD203B41FA5}">
                      <a16:colId xmlns:a16="http://schemas.microsoft.com/office/drawing/2014/main" val="4043458200"/>
                    </a:ext>
                  </a:extLst>
                </a:gridCol>
                <a:gridCol w="8100291">
                  <a:extLst>
                    <a:ext uri="{9D8B030D-6E8A-4147-A177-3AD203B41FA5}">
                      <a16:colId xmlns:a16="http://schemas.microsoft.com/office/drawing/2014/main" val="3188446830"/>
                    </a:ext>
                  </a:extLst>
                </a:gridCol>
                <a:gridCol w="1782618">
                  <a:extLst>
                    <a:ext uri="{9D8B030D-6E8A-4147-A177-3AD203B41FA5}">
                      <a16:colId xmlns:a16="http://schemas.microsoft.com/office/drawing/2014/main" val="1891986496"/>
                    </a:ext>
                  </a:extLst>
                </a:gridCol>
              </a:tblGrid>
              <a:tr h="550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Intervention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Achievements/Impact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502309"/>
                  </a:ext>
                </a:extLst>
              </a:tr>
              <a:tr h="82525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Individual 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FAWMEWS </a:t>
                      </a:r>
                      <a:r>
                        <a:rPr lang="en-US" sz="1800" dirty="0" smtClean="0">
                          <a:effectLst/>
                        </a:rPr>
                        <a:t>(900</a:t>
                      </a:r>
                      <a:r>
                        <a:rPr lang="en-US" sz="1800" dirty="0">
                          <a:effectLst/>
                        </a:rPr>
                        <a:t>) -Cambodia, Indonesia, Lao PDR, Nepal, and the Philippines, Bangladesh, Pakistan, Timor </a:t>
                      </a:r>
                      <a:r>
                        <a:rPr lang="en-US" sz="1800" dirty="0" err="1">
                          <a:effectLst/>
                        </a:rPr>
                        <a:t>Leste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PNG and other country</a:t>
                      </a: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Individual </a:t>
                      </a:r>
                      <a:r>
                        <a:rPr lang="en-US" sz="1800" dirty="0">
                          <a:solidFill>
                            <a:srgbClr val="00B0F0"/>
                          </a:solidFill>
                          <a:effectLst/>
                        </a:rPr>
                        <a:t>skills, knowledge and </a:t>
                      </a: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performance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4769"/>
                  </a:ext>
                </a:extLst>
              </a:tr>
              <a:tr h="275085">
                <a:tc rowSpan="5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Organization 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Developing a SPS Technical Platform with guidance documents and toolkit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Plans</a:t>
                      </a:r>
                      <a:r>
                        <a:rPr lang="en-US" sz="1800" dirty="0">
                          <a:solidFill>
                            <a:srgbClr val="00B0F0"/>
                          </a:solidFill>
                          <a:effectLst/>
                        </a:rPr>
                        <a:t>, rules and regulations, partnerships, </a:t>
                      </a: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leadership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172400"/>
                  </a:ext>
                </a:extLst>
              </a:tr>
              <a:tr h="36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Technical guidance on </a:t>
                      </a:r>
                      <a:r>
                        <a:rPr lang="en-US" sz="1800" dirty="0" smtClean="0">
                          <a:effectLst/>
                        </a:rPr>
                        <a:t>Locust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36264"/>
                  </a:ext>
                </a:extLst>
              </a:tr>
              <a:tr h="275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Plant Protection Outlook in AP </a:t>
                      </a:r>
                      <a:r>
                        <a:rPr lang="en-US" sz="1800" dirty="0" smtClean="0">
                          <a:effectLst/>
                        </a:rPr>
                        <a:t>region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32846"/>
                  </a:ext>
                </a:extLst>
              </a:tr>
              <a:tr h="275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Technical guidance on </a:t>
                      </a:r>
                      <a:r>
                        <a:rPr lang="en-US" sz="1800" dirty="0" smtClean="0">
                          <a:effectLst/>
                        </a:rPr>
                        <a:t>FAW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50902"/>
                  </a:ext>
                </a:extLst>
              </a:tr>
              <a:tr h="825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Capacity building</a:t>
                      </a:r>
                      <a:r>
                        <a:rPr lang="en-US" sz="1800" baseline="0" dirty="0" smtClean="0">
                          <a:effectLst/>
                        </a:rPr>
                        <a:t> IPM (BCAs), </a:t>
                      </a:r>
                      <a:r>
                        <a:rPr lang="en-US" sz="1800" baseline="0" dirty="0" err="1" smtClean="0">
                          <a:effectLst/>
                        </a:rPr>
                        <a:t>ephyto</a:t>
                      </a:r>
                      <a:r>
                        <a:rPr lang="en-US" sz="1800" baseline="0" dirty="0" smtClean="0">
                          <a:effectLst/>
                        </a:rPr>
                        <a:t> (led by Australia)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on Insect Pest Identification Using Remote Microscopy System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Philippines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52004"/>
                  </a:ext>
                </a:extLst>
              </a:tr>
              <a:tr h="275085">
                <a:tc rowSpan="9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Enabling environment 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Regional Steering Committee on FAW 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</a:rPr>
                        <a:t>Capacities</a:t>
                      </a:r>
                      <a:r>
                        <a:rPr lang="en-US" sz="18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improvement</a:t>
                      </a:r>
                      <a:endParaRPr lang="en-US" sz="1800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618716"/>
                  </a:ext>
                </a:extLst>
              </a:tr>
              <a:tr h="275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National </a:t>
                      </a:r>
                      <a:r>
                        <a:rPr lang="en-US" sz="1800" dirty="0">
                          <a:effectLst/>
                        </a:rPr>
                        <a:t>Plant Health Strategy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Vietnam), IPM policy (Nepal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778122"/>
                  </a:ext>
                </a:extLst>
              </a:tr>
              <a:tr h="268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Review of pesticide rules, guidelines (Afghanistan, Bangladesh)</a:t>
                      </a: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84315"/>
                  </a:ext>
                </a:extLst>
              </a:tr>
              <a:tr h="275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RSPM on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mango, </a:t>
                      </a:r>
                      <a:r>
                        <a:rPr lang="en-US" sz="1800" dirty="0">
                          <a:effectLst/>
                        </a:rPr>
                        <a:t>RIG on </a:t>
                      </a:r>
                      <a:r>
                        <a:rPr lang="en-US" sz="1800" dirty="0" smtClean="0">
                          <a:effectLst/>
                        </a:rPr>
                        <a:t>chili </a:t>
                      </a: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81162"/>
                  </a:ext>
                </a:extLst>
              </a:tr>
              <a:tr h="275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Regional IPM Package on FAW  </a:t>
                      </a: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23057"/>
                  </a:ext>
                </a:extLst>
              </a:tr>
              <a:tr h="257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Developing Bio protection portal 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18966"/>
                  </a:ext>
                </a:extLst>
              </a:tr>
              <a:tr h="257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APPPC Regional Workshop on Strategic Planning for 2022-2028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1467"/>
                  </a:ext>
                </a:extLst>
              </a:tr>
              <a:tr h="257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Surveillance projects and activities in Philippines supported by APQA 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40654"/>
                  </a:ext>
                </a:extLst>
              </a:tr>
              <a:tr h="244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44866" marR="448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001614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5794" y="121920"/>
            <a:ext cx="5954150" cy="28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b="1" dirty="0" smtClean="0">
                <a:solidFill>
                  <a:srgbClr val="FF0000"/>
                </a:solidFill>
              </a:rPr>
              <a:t>1. Technical and capacity development achievements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399" y="-47793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44342"/>
            <a:ext cx="12192000" cy="41365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BEF2A849-00B7-ED4C-9022-F107BF38B1FB}"/>
              </a:ext>
            </a:extLst>
          </p:cNvPr>
          <p:cNvSpPr txBox="1">
            <a:spLocks/>
          </p:cNvSpPr>
          <p:nvPr/>
        </p:nvSpPr>
        <p:spPr>
          <a:xfrm>
            <a:off x="4182460" y="162391"/>
            <a:ext cx="2456298" cy="532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095" y="721939"/>
            <a:ext cx="946137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</a:t>
            </a:r>
            <a:r>
              <a:rPr lang="en-US" dirty="0" smtClean="0"/>
              <a:t>Technical </a:t>
            </a:r>
            <a:r>
              <a:rPr lang="en-US" dirty="0"/>
              <a:t>guidance on FAW management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doi.org/10.4060/cc0227en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/>
              <a:t>Technical guidance on desert locust Early warning system and sustainable management of transboundary pests, with special reference to desert locust (</a:t>
            </a:r>
            <a:r>
              <a:rPr lang="en-US" dirty="0" err="1"/>
              <a:t>Schistocerca</a:t>
            </a:r>
            <a:r>
              <a:rPr lang="en-US" dirty="0"/>
              <a:t> </a:t>
            </a:r>
            <a:r>
              <a:rPr lang="en-US" dirty="0" err="1"/>
              <a:t>gregaria</a:t>
            </a:r>
            <a:r>
              <a:rPr lang="en-US" dirty="0"/>
              <a:t> [</a:t>
            </a:r>
            <a:r>
              <a:rPr lang="en-US" dirty="0" err="1"/>
              <a:t>Forskål</a:t>
            </a:r>
            <a:r>
              <a:rPr lang="en-US" dirty="0"/>
              <a:t>]) in South </a:t>
            </a:r>
            <a:r>
              <a:rPr lang="en-US" dirty="0" smtClean="0"/>
              <a:t>Asia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doi.org/10.4060/cc0147en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3. Plant </a:t>
            </a:r>
            <a:r>
              <a:rPr lang="en-US" dirty="0"/>
              <a:t>Protection Outlook in AP region with in depth studies on </a:t>
            </a:r>
            <a:r>
              <a:rPr lang="en-US" dirty="0" smtClean="0"/>
              <a:t>FAW</a:t>
            </a:r>
            <a:r>
              <a:rPr lang="en-US" dirty="0" smtClean="0">
                <a:hlinkClick r:id="rId4"/>
              </a:rPr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doi.org/10.4060/cb7502en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4. </a:t>
            </a:r>
            <a:r>
              <a:rPr lang="en-US" dirty="0"/>
              <a:t> Agro-ecology science relates to economic development but not global pesticide pollution” </a:t>
            </a:r>
            <a:r>
              <a:rPr lang="en-US" dirty="0">
                <a:hlinkClick r:id="rId5"/>
              </a:rPr>
              <a:t>in </a:t>
            </a:r>
            <a:r>
              <a:rPr lang="en-US" dirty="0">
                <a:hlinkClick r:id="rId6" tooltip="Go to Journal of Environmental Management on ScienceDirect"/>
              </a:rPr>
              <a:t>Journal of Environmental Management</a:t>
            </a:r>
            <a:r>
              <a:rPr lang="en-US" dirty="0"/>
              <a:t> (JEMA), ELSEVIER; h</a:t>
            </a:r>
            <a:r>
              <a:rPr lang="en-US" dirty="0">
                <a:hlinkClick r:id="rId5"/>
              </a:rPr>
              <a:t>ttps://www.sciencedirect.com/science/article/pii/S0301479722001025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 Contrasting </a:t>
            </a:r>
            <a:r>
              <a:rPr lang="en-US" dirty="0"/>
              <a:t>National Plant Protection Needs, Perceptions and Techno-Scientific Capabilities in the Asia-Pacific Region” in Front. Sustain. Food </a:t>
            </a:r>
            <a:r>
              <a:rPr lang="en-US" dirty="0" err="1" smtClean="0"/>
              <a:t>Syst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doi.org/10.3389/fsufs.2022.853359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climate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mitigation </a:t>
            </a:r>
            <a:r>
              <a:rPr lang="en-US" dirty="0" smtClean="0"/>
              <a:t>High-profile </a:t>
            </a:r>
            <a:r>
              <a:rPr lang="en-US" i="1" dirty="0"/>
              <a:t>Nature Food </a:t>
            </a:r>
            <a:r>
              <a:rPr lang="en-US" dirty="0"/>
              <a:t>describes carbon footprint of insecticide-based (FAW) control and non-chemical alternatives </a:t>
            </a:r>
            <a:r>
              <a:rPr lang="en-US" u="sng" dirty="0">
                <a:hlinkClick r:id="rId5"/>
              </a:rPr>
              <a:t>https://www.sciencedirect.com/science/article/pii/S0301479722001025</a:t>
            </a:r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2185" y="3435926"/>
            <a:ext cx="2399815" cy="2949101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8476" y="65078"/>
            <a:ext cx="2407070" cy="2770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59" y="-25588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869388" y="162436"/>
            <a:ext cx="34124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FAO ADG, Regional Representative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46190" y="1635272"/>
            <a:ext cx="2132715" cy="88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Technical Committee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AFS-GL, RAP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933337" y="1634169"/>
            <a:ext cx="2027314" cy="9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FAO Sub-Regional Representative</a:t>
            </a:r>
          </a:p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31669" y="3138950"/>
            <a:ext cx="2803337" cy="963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Member (Foal Person and Experts)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31668" y="4448021"/>
            <a:ext cx="2803338" cy="903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Member Secretary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APPPC Secretariat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31670" y="5575227"/>
            <a:ext cx="2803336" cy="106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National Task Force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Chair- Agriculture Ministry and Experts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712548" y="1311785"/>
            <a:ext cx="1869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702222" y="1263559"/>
            <a:ext cx="0" cy="34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564784" y="1311785"/>
            <a:ext cx="0" cy="284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712547" y="2543853"/>
            <a:ext cx="0" cy="34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0897575" y="2517016"/>
            <a:ext cx="0" cy="34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8773747" y="2894569"/>
            <a:ext cx="2144136" cy="8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886923" y="5426176"/>
            <a:ext cx="1" cy="16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9633158" y="1076836"/>
            <a:ext cx="0" cy="18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900140" y="2902930"/>
            <a:ext cx="1" cy="21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9886923" y="4225378"/>
            <a:ext cx="1" cy="20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3181" y="915206"/>
            <a:ext cx="73705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Regional Steering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National Task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affected by FAW- reduced to below 5%  (India and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early warning and routine forecasting-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IPM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tactics validation- Philippines and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IPM Package- in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collection on impact of FAW -India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F0C5D04-4801-DA49-BA7A-9BEB3225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92" y="223272"/>
            <a:ext cx="5839582" cy="53347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Achievements: </a:t>
            </a:r>
            <a:r>
              <a:rPr lang="en-GB" sz="2400" b="1" dirty="0" smtClean="0">
                <a:solidFill>
                  <a:srgbClr val="0070C0"/>
                </a:solidFill>
              </a:rPr>
              <a:t>Regional FAW control initiative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" y="35818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708660" y="1052267"/>
          <a:ext cx="5234940" cy="275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617220" y="4080510"/>
          <a:ext cx="5438932" cy="262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63CB1C5-C9A6-565A-CF81-C6653BCF74D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96096" y="1212947"/>
          <a:ext cx="2313470" cy="25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E4D4E2-24D8-9043-A34A-AED4097C711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509565" y="1212947"/>
          <a:ext cx="2988709" cy="25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B463CBA-D6A2-7708-01D4-E6EFF044E974}"/>
              </a:ext>
            </a:extLst>
          </p:cNvPr>
          <p:cNvSpPr txBox="1"/>
          <p:nvPr/>
        </p:nvSpPr>
        <p:spPr>
          <a:xfrm>
            <a:off x="6934201" y="990599"/>
            <a:ext cx="310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Fall Armyworm infestation in Indonesia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9924" y="171539"/>
            <a:ext cx="6592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Achievement: </a:t>
            </a:r>
            <a:r>
              <a:rPr lang="it-IT" sz="2000" b="1" dirty="0" smtClean="0">
                <a:solidFill>
                  <a:srgbClr val="00B0F0"/>
                </a:solidFill>
              </a:rPr>
              <a:t>Reduction </a:t>
            </a:r>
            <a:r>
              <a:rPr lang="it-IT" sz="2000" b="1" dirty="0">
                <a:solidFill>
                  <a:srgbClr val="00B0F0"/>
                </a:solidFill>
              </a:rPr>
              <a:t>of </a:t>
            </a:r>
            <a:r>
              <a:rPr lang="en-US" sz="2000" b="1" dirty="0">
                <a:solidFill>
                  <a:srgbClr val="00B0F0"/>
                </a:solidFill>
              </a:rPr>
              <a:t>FAW infestation in some country</a:t>
            </a:r>
            <a:br>
              <a:rPr lang="en-US" sz="2000" b="1" dirty="0">
                <a:solidFill>
                  <a:srgbClr val="00B0F0"/>
                </a:solidFill>
              </a:rPr>
            </a:b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355080" y="3962401"/>
          <a:ext cx="53035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" y="35818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92A0-7215-6291-F46E-0E4D2CFA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70" y="42962"/>
            <a:ext cx="11549849" cy="586220"/>
          </a:xfrm>
        </p:spPr>
        <p:txBody>
          <a:bodyPr>
            <a:normAutofit fontScale="90000"/>
          </a:bodyPr>
          <a:lstStyle/>
          <a:p>
            <a:r>
              <a:rPr lang="en-IN" dirty="0"/>
              <a:t> 	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>			</a:t>
            </a:r>
            <a:r>
              <a:rPr lang="en-US" sz="2200" b="1" dirty="0" smtClean="0">
                <a:solidFill>
                  <a:srgbClr val="FF0000"/>
                </a:solidFill>
              </a:rPr>
              <a:t>Emerging </a:t>
            </a:r>
            <a:r>
              <a:rPr lang="en-US" sz="2200" b="1" dirty="0">
                <a:solidFill>
                  <a:srgbClr val="FF0000"/>
                </a:solidFill>
              </a:rPr>
              <a:t>pests and issues</a:t>
            </a:r>
            <a:br>
              <a:rPr lang="en-US" sz="2200" b="1" dirty="0">
                <a:solidFill>
                  <a:srgbClr val="FF0000"/>
                </a:solidFill>
              </a:rPr>
            </a:br>
            <a:endParaRPr lang="en-IN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18A4-AD22-BFE0-C232-695B1E26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951346"/>
            <a:ext cx="7533697" cy="57481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8000" b="1" dirty="0" smtClean="0">
                <a:solidFill>
                  <a:srgbClr val="FF0000"/>
                </a:solidFill>
              </a:rPr>
              <a:t>Pests</a:t>
            </a:r>
          </a:p>
          <a:p>
            <a:r>
              <a:rPr lang="en-IN" sz="8000" dirty="0" smtClean="0"/>
              <a:t>Fall </a:t>
            </a:r>
            <a:r>
              <a:rPr lang="en-IN" sz="8000" dirty="0"/>
              <a:t>armyworm </a:t>
            </a:r>
            <a:r>
              <a:rPr lang="en-IN" sz="8000" dirty="0" smtClean="0"/>
              <a:t>on </a:t>
            </a:r>
            <a:r>
              <a:rPr lang="en-IN" sz="8000" dirty="0"/>
              <a:t>corn</a:t>
            </a:r>
          </a:p>
          <a:p>
            <a:r>
              <a:rPr lang="en-IN" sz="8000" dirty="0"/>
              <a:t>Tropical race 4 of </a:t>
            </a:r>
            <a:r>
              <a:rPr lang="en-IN" sz="8000" i="1" dirty="0" err="1"/>
              <a:t>Fusarium</a:t>
            </a:r>
            <a:r>
              <a:rPr lang="en-IN" sz="8000" i="1" dirty="0"/>
              <a:t> </a:t>
            </a:r>
            <a:r>
              <a:rPr lang="en-IN" sz="8000" i="1" dirty="0" err="1"/>
              <a:t>oxysporum</a:t>
            </a:r>
            <a:r>
              <a:rPr lang="en-IN" sz="8000" i="1" dirty="0"/>
              <a:t> f. sp. </a:t>
            </a:r>
            <a:r>
              <a:rPr lang="en-IN" sz="8000" i="1" dirty="0" err="1"/>
              <a:t>cubense</a:t>
            </a:r>
            <a:r>
              <a:rPr lang="en-IN" sz="8000" i="1" dirty="0"/>
              <a:t> </a:t>
            </a:r>
            <a:r>
              <a:rPr lang="en-IN" sz="8000" dirty="0"/>
              <a:t>on banana</a:t>
            </a:r>
          </a:p>
          <a:p>
            <a:r>
              <a:rPr lang="en-IN" sz="8000" i="1" dirty="0" err="1"/>
              <a:t>Tuta</a:t>
            </a:r>
            <a:r>
              <a:rPr lang="en-IN" sz="8000" i="1" dirty="0"/>
              <a:t> </a:t>
            </a:r>
            <a:r>
              <a:rPr lang="en-IN" sz="8000" i="1" dirty="0" err="1"/>
              <a:t>absoluta</a:t>
            </a:r>
            <a:r>
              <a:rPr lang="en-IN" sz="8000" i="1" dirty="0"/>
              <a:t> </a:t>
            </a:r>
            <a:r>
              <a:rPr lang="en-IN" sz="8000" dirty="0"/>
              <a:t>on tomato</a:t>
            </a:r>
          </a:p>
          <a:p>
            <a:r>
              <a:rPr lang="en-IN" sz="8000" i="1" dirty="0" err="1" smtClean="0"/>
              <a:t>Magnaporthe</a:t>
            </a:r>
            <a:r>
              <a:rPr lang="en-IN" sz="8000" i="1" dirty="0" smtClean="0"/>
              <a:t> </a:t>
            </a:r>
            <a:r>
              <a:rPr lang="en-IN" sz="8000" i="1" dirty="0" err="1"/>
              <a:t>oryzae</a:t>
            </a:r>
            <a:r>
              <a:rPr lang="en-IN" sz="8000" i="1" dirty="0"/>
              <a:t> </a:t>
            </a:r>
            <a:r>
              <a:rPr lang="en-IN" sz="8000" dirty="0" err="1"/>
              <a:t>pathotype</a:t>
            </a:r>
            <a:r>
              <a:rPr lang="en-IN" sz="8000" dirty="0"/>
              <a:t> </a:t>
            </a:r>
            <a:r>
              <a:rPr lang="en-IN" sz="8000" dirty="0" err="1"/>
              <a:t>Triticum</a:t>
            </a:r>
            <a:r>
              <a:rPr lang="en-IN" sz="8000" dirty="0"/>
              <a:t> on wheat (wheat Blast)</a:t>
            </a:r>
          </a:p>
          <a:p>
            <a:r>
              <a:rPr lang="en-IN" sz="8000" dirty="0"/>
              <a:t>Locust in south and south west Asia</a:t>
            </a:r>
          </a:p>
          <a:p>
            <a:pPr marL="0" indent="0">
              <a:buNone/>
            </a:pPr>
            <a:endParaRPr lang="en-US" sz="8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Issues</a:t>
            </a:r>
            <a:endParaRPr lang="en-US" sz="8000" b="1" dirty="0">
              <a:solidFill>
                <a:srgbClr val="FF0000"/>
              </a:solidFill>
            </a:endParaRPr>
          </a:p>
          <a:p>
            <a:r>
              <a:rPr lang="en-US" sz="8000" dirty="0" smtClean="0"/>
              <a:t>Addressing country-specific </a:t>
            </a:r>
            <a:r>
              <a:rPr lang="en-US" sz="8000" dirty="0"/>
              <a:t>emerging </a:t>
            </a:r>
            <a:r>
              <a:rPr lang="en-US" sz="8000" dirty="0" smtClean="0"/>
              <a:t>pests through </a:t>
            </a:r>
            <a:r>
              <a:rPr lang="en-US" sz="8000" dirty="0"/>
              <a:t>agro-ecological approaches</a:t>
            </a:r>
          </a:p>
          <a:p>
            <a:r>
              <a:rPr lang="en-US" sz="8000" dirty="0" smtClean="0"/>
              <a:t>Need for PCE of </a:t>
            </a:r>
            <a:r>
              <a:rPr lang="en-US" sz="8000" dirty="0"/>
              <a:t>least developed </a:t>
            </a:r>
            <a:r>
              <a:rPr lang="en-US" sz="8000" dirty="0" smtClean="0"/>
              <a:t>NPPOs</a:t>
            </a:r>
            <a:endParaRPr lang="en-US" sz="8000" dirty="0"/>
          </a:p>
          <a:p>
            <a:r>
              <a:rPr lang="en-US" sz="8000" dirty="0" smtClean="0"/>
              <a:t>Need of commodity </a:t>
            </a:r>
            <a:r>
              <a:rPr lang="en-US" sz="8000" dirty="0"/>
              <a:t>specific standards on war footing</a:t>
            </a:r>
          </a:p>
          <a:p>
            <a:r>
              <a:rPr lang="en-US" sz="8000" dirty="0" smtClean="0"/>
              <a:t>Capacity </a:t>
            </a:r>
            <a:r>
              <a:rPr lang="en-US" sz="8000" dirty="0"/>
              <a:t>development for cross border paperless </a:t>
            </a:r>
            <a:r>
              <a:rPr lang="en-US" sz="8000" dirty="0" smtClean="0"/>
              <a:t>trade</a:t>
            </a:r>
            <a:endParaRPr lang="en-US" sz="8000" dirty="0"/>
          </a:p>
          <a:p>
            <a:r>
              <a:rPr lang="en-US" sz="8000" dirty="0" smtClean="0"/>
              <a:t>Supporting </a:t>
            </a:r>
            <a:r>
              <a:rPr lang="en-US" sz="8000" dirty="0"/>
              <a:t>NPPOs for developing a SPS Information Management System </a:t>
            </a:r>
            <a:r>
              <a:rPr lang="en-US" sz="8000" dirty="0" smtClean="0"/>
              <a:t> </a:t>
            </a:r>
            <a:endParaRPr lang="en-US" sz="8000" dirty="0"/>
          </a:p>
          <a:p>
            <a:r>
              <a:rPr lang="en-US" sz="8000" dirty="0"/>
              <a:t>Need to develop a web portal for regulated pests for seeds and import </a:t>
            </a:r>
            <a:r>
              <a:rPr lang="en-US" sz="8000" dirty="0" smtClean="0"/>
              <a:t>condition</a:t>
            </a:r>
            <a:endParaRPr lang="en-US" sz="8000" dirty="0"/>
          </a:p>
          <a:p>
            <a:r>
              <a:rPr lang="en-US" sz="8000" dirty="0" smtClean="0"/>
              <a:t>Private </a:t>
            </a:r>
            <a:r>
              <a:rPr lang="en-US" sz="8000" dirty="0"/>
              <a:t>seed sector </a:t>
            </a:r>
            <a:r>
              <a:rPr lang="en-US" sz="8000" dirty="0" smtClean="0"/>
              <a:t>engagement for </a:t>
            </a:r>
            <a:r>
              <a:rPr lang="en-US" sz="8000" dirty="0" err="1"/>
              <a:t>phytosanitary</a:t>
            </a:r>
            <a:r>
              <a:rPr lang="en-US" sz="8000" dirty="0"/>
              <a:t> </a:t>
            </a:r>
            <a:r>
              <a:rPr lang="en-US" sz="8000" dirty="0" smtClean="0"/>
              <a:t>compliances</a:t>
            </a:r>
          </a:p>
          <a:p>
            <a:pPr marL="0" indent="0">
              <a:buNone/>
            </a:pPr>
            <a:endParaRPr lang="en-US" sz="9600" dirty="0"/>
          </a:p>
          <a:p>
            <a:pPr marL="0" marR="0" lvl="0" indent="0">
              <a:spcAft>
                <a:spcPts val="800"/>
              </a:spcAft>
              <a:buNone/>
            </a:pPr>
            <a:endParaRPr lang="en-IN" sz="9600" dirty="0"/>
          </a:p>
          <a:p>
            <a:pPr lvl="1">
              <a:spcAft>
                <a:spcPts val="800"/>
              </a:spcAft>
            </a:pPr>
            <a:endParaRPr lang="en-IN" sz="5000" dirty="0"/>
          </a:p>
          <a:p>
            <a:pPr>
              <a:spcAft>
                <a:spcPts val="800"/>
              </a:spcAft>
            </a:pPr>
            <a:endParaRPr lang="en-IN" sz="5000" dirty="0"/>
          </a:p>
          <a:p>
            <a:pPr marL="457200" lvl="1" indent="0">
              <a:spcAft>
                <a:spcPts val="800"/>
              </a:spcAft>
              <a:buNone/>
            </a:pPr>
            <a:endParaRPr lang="en-IN" sz="5000" dirty="0"/>
          </a:p>
          <a:p>
            <a:pPr marL="457200" lvl="1" indent="0">
              <a:spcAft>
                <a:spcPts val="800"/>
              </a:spcAft>
              <a:buNone/>
            </a:pPr>
            <a:endParaRPr lang="en-US" sz="29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IN" sz="36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endParaRPr lang="en-I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2ABC3-803F-2801-C113-D93E6699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5" y="42963"/>
            <a:ext cx="1505843" cy="908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6AF05-6799-45DA-9EB5-7CBA7D7FC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6"/>
          <a:stretch/>
        </p:blipFill>
        <p:spPr>
          <a:xfrm flipH="1">
            <a:off x="8950036" y="3444498"/>
            <a:ext cx="2973200" cy="331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365673" y="3888509"/>
            <a:ext cx="2436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footprints in the Asia-Pacific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96BCD-787F-4DDD-BCAF-E80822F62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12" y="380393"/>
            <a:ext cx="3666235" cy="28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3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1357</Words>
  <Application>Microsoft Office PowerPoint</Application>
  <PresentationFormat>Widescreen</PresentationFormat>
  <Paragraphs>201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Cambria</vt:lpstr>
      <vt:lpstr>等线</vt:lpstr>
      <vt:lpstr>等线</vt:lpstr>
      <vt:lpstr>Times New Roman</vt:lpstr>
      <vt:lpstr>Office Theme</vt:lpstr>
      <vt:lpstr>Plant pests and phystosanitary challenges in Asia and Pacific Region </vt:lpstr>
      <vt:lpstr>Key regional challenges- crop protection, plant pests, diseases and phytosanitary </vt:lpstr>
      <vt:lpstr>Birds eye view- AP Region</vt:lpstr>
      <vt:lpstr>Regional Situation: Number of HHPs in 13 Asian Countries</vt:lpstr>
      <vt:lpstr>PowerPoint Presentation</vt:lpstr>
      <vt:lpstr>PowerPoint Presentation</vt:lpstr>
      <vt:lpstr>Achievements: Regional FAW control initiative</vt:lpstr>
      <vt:lpstr>PowerPoint Presentation</vt:lpstr>
      <vt:lpstr>      Emerging pests and issues </vt:lpstr>
      <vt:lpstr>           Surveillance projects and activities  </vt:lpstr>
      <vt:lpstr>           Surveillance projects and activities  </vt:lpstr>
      <vt:lpstr>           Proposals for further collaboration/cooperation 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Each RPPO will prepare a 10 minutes’ presentation that could include slides on the following issues: 1. Technical and capacity development achievements; 2. Emerging pests and issues; 3. Surveillance projects and activities; 4. Proposals for further collaboration/cooperation.</dc:title>
  <dc:creator>GC, Yubak (FAORAP)</dc:creator>
  <cp:lastModifiedBy>Nicora, Natalie (NSP)</cp:lastModifiedBy>
  <cp:revision>498</cp:revision>
  <dcterms:created xsi:type="dcterms:W3CDTF">2022-08-15T10:10:05Z</dcterms:created>
  <dcterms:modified xsi:type="dcterms:W3CDTF">2022-09-21T06:56:12Z</dcterms:modified>
</cp:coreProperties>
</file>