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 id="2147483944" r:id="rId5"/>
  </p:sldMasterIdLst>
  <p:notesMasterIdLst>
    <p:notesMasterId r:id="rId62"/>
  </p:notesMasterIdLst>
  <p:handoutMasterIdLst>
    <p:handoutMasterId r:id="rId63"/>
  </p:handoutMasterIdLst>
  <p:sldIdLst>
    <p:sldId id="263" r:id="rId6"/>
    <p:sldId id="275" r:id="rId7"/>
    <p:sldId id="377" r:id="rId8"/>
    <p:sldId id="378" r:id="rId9"/>
    <p:sldId id="379" r:id="rId10"/>
    <p:sldId id="380" r:id="rId11"/>
    <p:sldId id="381" r:id="rId12"/>
    <p:sldId id="383" r:id="rId13"/>
    <p:sldId id="384" r:id="rId14"/>
    <p:sldId id="385" r:id="rId15"/>
    <p:sldId id="390" r:id="rId16"/>
    <p:sldId id="431" r:id="rId17"/>
    <p:sldId id="386" r:id="rId18"/>
    <p:sldId id="392" r:id="rId19"/>
    <p:sldId id="393" r:id="rId20"/>
    <p:sldId id="394" r:id="rId21"/>
    <p:sldId id="435" r:id="rId22"/>
    <p:sldId id="432" r:id="rId23"/>
    <p:sldId id="433" r:id="rId24"/>
    <p:sldId id="396" r:id="rId25"/>
    <p:sldId id="375" r:id="rId26"/>
    <p:sldId id="398" r:id="rId27"/>
    <p:sldId id="399" r:id="rId28"/>
    <p:sldId id="397" r:id="rId29"/>
    <p:sldId id="436" r:id="rId30"/>
    <p:sldId id="438" r:id="rId31"/>
    <p:sldId id="344" r:id="rId32"/>
    <p:sldId id="405" r:id="rId33"/>
    <p:sldId id="428" r:id="rId34"/>
    <p:sldId id="406" r:id="rId35"/>
    <p:sldId id="407" r:id="rId36"/>
    <p:sldId id="410" r:id="rId37"/>
    <p:sldId id="409" r:id="rId38"/>
    <p:sldId id="411" r:id="rId39"/>
    <p:sldId id="412" r:id="rId40"/>
    <p:sldId id="413" r:id="rId41"/>
    <p:sldId id="414" r:id="rId42"/>
    <p:sldId id="415" r:id="rId43"/>
    <p:sldId id="434" r:id="rId44"/>
    <p:sldId id="343" r:id="rId45"/>
    <p:sldId id="346" r:id="rId46"/>
    <p:sldId id="345" r:id="rId47"/>
    <p:sldId id="353" r:id="rId48"/>
    <p:sldId id="354" r:id="rId49"/>
    <p:sldId id="357" r:id="rId50"/>
    <p:sldId id="358" r:id="rId51"/>
    <p:sldId id="360" r:id="rId52"/>
    <p:sldId id="372" r:id="rId53"/>
    <p:sldId id="416" r:id="rId54"/>
    <p:sldId id="423" r:id="rId55"/>
    <p:sldId id="424" r:id="rId56"/>
    <p:sldId id="422" r:id="rId57"/>
    <p:sldId id="425" r:id="rId58"/>
    <p:sldId id="426" r:id="rId59"/>
    <p:sldId id="387" r:id="rId60"/>
    <p:sldId id="264" r:id="rId61"/>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 id="3" name="Nersisyan, Avetik (NSP)" initials="NA(" lastIdx="2" clrIdx="3">
    <p:extLst>
      <p:ext uri="{19B8F6BF-5375-455C-9EA6-DF929625EA0E}">
        <p15:presenceInfo xmlns:p15="http://schemas.microsoft.com/office/powerpoint/2012/main" userId="S-1-5-21-2107199734-1002509562-578033828-100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A81E3B"/>
    <a:srgbClr val="00825F"/>
    <a:srgbClr val="AB967C"/>
    <a:srgbClr val="5792C9"/>
    <a:srgbClr val="79B9CF"/>
    <a:srgbClr val="DDA63A"/>
    <a:srgbClr val="1A648C"/>
    <a:srgbClr val="EFA9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0D24F-D526-8E46-99B2-604127B64F5F}" v="13" dt="2021-06-25T09:12:32.718"/>
    <p1510:client id="{3CCF5C4B-D7F5-2006-F4A4-79D2F98F1D29}" v="9" dt="2023-03-27T11:29:43.9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86408" autoAdjust="0"/>
  </p:normalViewPr>
  <p:slideViewPr>
    <p:cSldViewPr>
      <p:cViewPr varScale="1">
        <p:scale>
          <a:sx n="66" d="100"/>
          <a:sy n="66" d="100"/>
        </p:scale>
        <p:origin x="660"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69" d="100"/>
          <a:sy n="169" d="100"/>
        </p:scale>
        <p:origin x="216" y="6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vannini, Cristiana (NSAD)" userId="c6694839-0d3f-40a4-8025-a43006f75b9a" providerId="ADAL" clId="{2730D24F-D526-8E46-99B2-604127B64F5F}"/>
    <pc:docChg chg="undo custSel addSld delSld modSld modMainMaster">
      <pc:chgData name="Giovannini, Cristiana (NSAD)" userId="c6694839-0d3f-40a4-8025-a43006f75b9a" providerId="ADAL" clId="{2730D24F-D526-8E46-99B2-604127B64F5F}" dt="2021-06-25T09:12:35.433" v="124" actId="3626"/>
      <pc:docMkLst>
        <pc:docMk/>
      </pc:docMkLst>
      <pc:sldChg chg="del">
        <pc:chgData name="Giovannini, Cristiana (NSAD)" userId="c6694839-0d3f-40a4-8025-a43006f75b9a" providerId="ADAL" clId="{2730D24F-D526-8E46-99B2-604127B64F5F}" dt="2021-06-23T15:15:39.654" v="88" actId="2696"/>
        <pc:sldMkLst>
          <pc:docMk/>
          <pc:sldMk cId="120517215" sldId="257"/>
        </pc:sldMkLst>
      </pc:sldChg>
      <pc:sldChg chg="addSp delSp modSp mod chgLayout">
        <pc:chgData name="Giovannini, Cristiana (NSAD)" userId="c6694839-0d3f-40a4-8025-a43006f75b9a" providerId="ADAL" clId="{2730D24F-D526-8E46-99B2-604127B64F5F}" dt="2021-06-23T15:15:26.042" v="87" actId="700"/>
        <pc:sldMkLst>
          <pc:docMk/>
          <pc:sldMk cId="2518539011" sldId="263"/>
        </pc:sldMkLst>
        <pc:spChg chg="add del mod">
          <ac:chgData name="Giovannini, Cristiana (NSAD)" userId="c6694839-0d3f-40a4-8025-a43006f75b9a" providerId="ADAL" clId="{2730D24F-D526-8E46-99B2-604127B64F5F}" dt="2021-06-23T15:13:48.740" v="40" actId="931"/>
          <ac:spMkLst>
            <pc:docMk/>
            <pc:sldMk cId="2518539011" sldId="263"/>
            <ac:spMk id="3" creationId="{8CCAB7F1-42D4-7746-96C0-18000AFE7B91}"/>
          </ac:spMkLst>
        </pc:spChg>
        <pc:spChg chg="del mod">
          <ac:chgData name="Giovannini, Cristiana (NSAD)" userId="c6694839-0d3f-40a4-8025-a43006f75b9a" providerId="ADAL" clId="{2730D24F-D526-8E46-99B2-604127B64F5F}" dt="2021-06-23T15:15:26.042" v="87" actId="700"/>
          <ac:spMkLst>
            <pc:docMk/>
            <pc:sldMk cId="2518539011" sldId="263"/>
            <ac:spMk id="5" creationId="{08E76816-12C4-6B47-9C43-1E7AA82E4FB5}"/>
          </ac:spMkLst>
        </pc:spChg>
        <pc:spChg chg="add del">
          <ac:chgData name="Giovannini, Cristiana (NSAD)" userId="c6694839-0d3f-40a4-8025-a43006f75b9a" providerId="ADAL" clId="{2730D24F-D526-8E46-99B2-604127B64F5F}" dt="2021-06-23T14:34:29.815" v="7"/>
          <ac:spMkLst>
            <pc:docMk/>
            <pc:sldMk cId="2518539011" sldId="263"/>
            <ac:spMk id="6" creationId="{BCCA8AD8-4487-0145-8C71-6363159DB447}"/>
          </ac:spMkLst>
        </pc:spChg>
        <pc:spChg chg="add mod ord">
          <ac:chgData name="Giovannini, Cristiana (NSAD)" userId="c6694839-0d3f-40a4-8025-a43006f75b9a" providerId="ADAL" clId="{2730D24F-D526-8E46-99B2-604127B64F5F}" dt="2021-06-23T15:15:26.042" v="87" actId="700"/>
          <ac:spMkLst>
            <pc:docMk/>
            <pc:sldMk cId="2518539011" sldId="263"/>
            <ac:spMk id="7" creationId="{7F00055F-E0E9-4F4D-B87B-8E8D531A57DF}"/>
          </ac:spMkLst>
        </pc:spChg>
        <pc:spChg chg="del mod">
          <ac:chgData name="Giovannini, Cristiana (NSAD)" userId="c6694839-0d3f-40a4-8025-a43006f75b9a" providerId="ADAL" clId="{2730D24F-D526-8E46-99B2-604127B64F5F}" dt="2021-06-23T15:15:26.042" v="87" actId="700"/>
          <ac:spMkLst>
            <pc:docMk/>
            <pc:sldMk cId="2518539011" sldId="263"/>
            <ac:spMk id="8" creationId="{7A2AA9C2-F9A3-C249-97F7-FA5CEF8FD39F}"/>
          </ac:spMkLst>
        </pc:spChg>
        <pc:spChg chg="add del mod">
          <ac:chgData name="Giovannini, Cristiana (NSAD)" userId="c6694839-0d3f-40a4-8025-a43006f75b9a" providerId="ADAL" clId="{2730D24F-D526-8E46-99B2-604127B64F5F}" dt="2021-06-23T14:34:39.077" v="9" actId="478"/>
          <ac:spMkLst>
            <pc:docMk/>
            <pc:sldMk cId="2518539011" sldId="263"/>
            <ac:spMk id="9" creationId="{02A25674-D1E0-1747-B122-CD306417D9D6}"/>
          </ac:spMkLst>
        </pc:spChg>
        <pc:spChg chg="add mod ord">
          <ac:chgData name="Giovannini, Cristiana (NSAD)" userId="c6694839-0d3f-40a4-8025-a43006f75b9a" providerId="ADAL" clId="{2730D24F-D526-8E46-99B2-604127B64F5F}" dt="2021-06-23T15:15:26.042" v="87" actId="700"/>
          <ac:spMkLst>
            <pc:docMk/>
            <pc:sldMk cId="2518539011" sldId="263"/>
            <ac:spMk id="9" creationId="{B80FD00C-FDF7-C641-83A3-7A869D10956B}"/>
          </ac:spMkLst>
        </pc:spChg>
        <pc:spChg chg="add del mod">
          <ac:chgData name="Giovannini, Cristiana (NSAD)" userId="c6694839-0d3f-40a4-8025-a43006f75b9a" providerId="ADAL" clId="{2730D24F-D526-8E46-99B2-604127B64F5F}" dt="2021-06-23T14:39:43.211" v="18" actId="931"/>
          <ac:spMkLst>
            <pc:docMk/>
            <pc:sldMk cId="2518539011" sldId="263"/>
            <ac:spMk id="12" creationId="{E3297AA0-2AFC-BB4B-8BB1-82F684E6DD5D}"/>
          </ac:spMkLst>
        </pc:spChg>
        <pc:spChg chg="add del mod">
          <ac:chgData name="Giovannini, Cristiana (NSAD)" userId="c6694839-0d3f-40a4-8025-a43006f75b9a" providerId="ADAL" clId="{2730D24F-D526-8E46-99B2-604127B64F5F}" dt="2021-06-23T14:50:26.145" v="28" actId="931"/>
          <ac:spMkLst>
            <pc:docMk/>
            <pc:sldMk cId="2518539011" sldId="263"/>
            <ac:spMk id="16" creationId="{D29FC662-EED8-7342-BCAB-38B6AD7DFC99}"/>
          </ac:spMkLst>
        </pc:spChg>
        <pc:spChg chg="add del mod">
          <ac:chgData name="Giovannini, Cristiana (NSAD)" userId="c6694839-0d3f-40a4-8025-a43006f75b9a" providerId="ADAL" clId="{2730D24F-D526-8E46-99B2-604127B64F5F}" dt="2021-06-23T14:51:16.436" v="35" actId="931"/>
          <ac:spMkLst>
            <pc:docMk/>
            <pc:sldMk cId="2518539011" sldId="263"/>
            <ac:spMk id="21" creationId="{24166AFC-D88E-944A-BFE5-92BF63C6329F}"/>
          </ac:spMkLst>
        </pc:spChg>
        <pc:picChg chg="add del mod">
          <ac:chgData name="Giovannini, Cristiana (NSAD)" userId="c6694839-0d3f-40a4-8025-a43006f75b9a" providerId="ADAL" clId="{2730D24F-D526-8E46-99B2-604127B64F5F}" dt="2021-06-23T14:33:31.661" v="6" actId="931"/>
          <ac:picMkLst>
            <pc:docMk/>
            <pc:sldMk cId="2518539011" sldId="263"/>
            <ac:picMk id="3" creationId="{E3332421-C18A-A54B-823A-13E4180B1E43}"/>
          </ac:picMkLst>
        </pc:picChg>
        <pc:picChg chg="add mod ord modCrop">
          <ac:chgData name="Giovannini, Cristiana (NSAD)" userId="c6694839-0d3f-40a4-8025-a43006f75b9a" providerId="ADAL" clId="{2730D24F-D526-8E46-99B2-604127B64F5F}" dt="2021-06-23T15:15:26.042" v="87" actId="700"/>
          <ac:picMkLst>
            <pc:docMk/>
            <pc:sldMk cId="2518539011" sldId="263"/>
            <ac:picMk id="6" creationId="{81B27332-5712-094F-8972-6FC711E18B06}"/>
          </ac:picMkLst>
        </pc:picChg>
        <pc:picChg chg="add del mod">
          <ac:chgData name="Giovannini, Cristiana (NSAD)" userId="c6694839-0d3f-40a4-8025-a43006f75b9a" providerId="ADAL" clId="{2730D24F-D526-8E46-99B2-604127B64F5F}" dt="2021-06-23T14:34:37.302" v="8" actId="478"/>
          <ac:picMkLst>
            <pc:docMk/>
            <pc:sldMk cId="2518539011" sldId="263"/>
            <ac:picMk id="7" creationId="{8C0C6DCA-D244-B344-9BD6-1055FB6BBB41}"/>
          </ac:picMkLst>
        </pc:picChg>
        <pc:picChg chg="add del mod">
          <ac:chgData name="Giovannini, Cristiana (NSAD)" userId="c6694839-0d3f-40a4-8025-a43006f75b9a" providerId="ADAL" clId="{2730D24F-D526-8E46-99B2-604127B64F5F}" dt="2021-06-23T14:37:37.938" v="17" actId="478"/>
          <ac:picMkLst>
            <pc:docMk/>
            <pc:sldMk cId="2518539011" sldId="263"/>
            <ac:picMk id="10" creationId="{0E6C82C9-8904-904E-8746-1BF41442E5D1}"/>
          </ac:picMkLst>
        </pc:picChg>
        <pc:picChg chg="add del mod">
          <ac:chgData name="Giovannini, Cristiana (NSAD)" userId="c6694839-0d3f-40a4-8025-a43006f75b9a" providerId="ADAL" clId="{2730D24F-D526-8E46-99B2-604127B64F5F}" dt="2021-06-23T14:42:20.932" v="23" actId="478"/>
          <ac:picMkLst>
            <pc:docMk/>
            <pc:sldMk cId="2518539011" sldId="263"/>
            <ac:picMk id="14" creationId="{1FBCF403-803E-E748-B867-04CE56B75474}"/>
          </ac:picMkLst>
        </pc:picChg>
        <pc:picChg chg="add del mod">
          <ac:chgData name="Giovannini, Cristiana (NSAD)" userId="c6694839-0d3f-40a4-8025-a43006f75b9a" providerId="ADAL" clId="{2730D24F-D526-8E46-99B2-604127B64F5F}" dt="2021-06-23T14:50:05.416" v="27" actId="478"/>
          <ac:picMkLst>
            <pc:docMk/>
            <pc:sldMk cId="2518539011" sldId="263"/>
            <ac:picMk id="17" creationId="{1D43825C-05A4-E843-905C-C91053E8FEB1}"/>
          </ac:picMkLst>
        </pc:picChg>
        <pc:picChg chg="add del mod">
          <ac:chgData name="Giovannini, Cristiana (NSAD)" userId="c6694839-0d3f-40a4-8025-a43006f75b9a" providerId="ADAL" clId="{2730D24F-D526-8E46-99B2-604127B64F5F}" dt="2021-06-23T14:50:47.969" v="31" actId="478"/>
          <ac:picMkLst>
            <pc:docMk/>
            <pc:sldMk cId="2518539011" sldId="263"/>
            <ac:picMk id="19" creationId="{0EAB54FA-FA0F-4540-959B-BDE4B498F5AA}"/>
          </ac:picMkLst>
        </pc:picChg>
        <pc:picChg chg="add del mod">
          <ac:chgData name="Giovannini, Cristiana (NSAD)" userId="c6694839-0d3f-40a4-8025-a43006f75b9a" providerId="ADAL" clId="{2730D24F-D526-8E46-99B2-604127B64F5F}" dt="2021-06-23T15:13:37.297" v="39" actId="478"/>
          <ac:picMkLst>
            <pc:docMk/>
            <pc:sldMk cId="2518539011" sldId="263"/>
            <ac:picMk id="23" creationId="{531AB5CD-FA5C-4E43-B9F2-56450C200104}"/>
          </ac:picMkLst>
        </pc:picChg>
      </pc:sldChg>
      <pc:sldChg chg="modSp mod">
        <pc:chgData name="Giovannini, Cristiana (NSAD)" userId="c6694839-0d3f-40a4-8025-a43006f75b9a" providerId="ADAL" clId="{2730D24F-D526-8E46-99B2-604127B64F5F}" dt="2021-06-25T09:12:35.433" v="124" actId="3626"/>
        <pc:sldMkLst>
          <pc:docMk/>
          <pc:sldMk cId="2602049988" sldId="264"/>
        </pc:sldMkLst>
        <pc:spChg chg="mod">
          <ac:chgData name="Giovannini, Cristiana (NSAD)" userId="c6694839-0d3f-40a4-8025-a43006f75b9a" providerId="ADAL" clId="{2730D24F-D526-8E46-99B2-604127B64F5F}" dt="2021-06-25T09:12:35.433" v="124" actId="3626"/>
          <ac:spMkLst>
            <pc:docMk/>
            <pc:sldMk cId="2602049988" sldId="264"/>
            <ac:spMk id="3" creationId="{A5343FCF-8DD9-BC48-8DE5-A30633EF8F93}"/>
          </ac:spMkLst>
        </pc:spChg>
      </pc:sldChg>
      <pc:sldChg chg="new">
        <pc:chgData name="Giovannini, Cristiana (NSAD)" userId="c6694839-0d3f-40a4-8025-a43006f75b9a" providerId="ADAL" clId="{2730D24F-D526-8E46-99B2-604127B64F5F}" dt="2021-06-23T15:15:47.836" v="89" actId="680"/>
        <pc:sldMkLst>
          <pc:docMk/>
          <pc:sldMk cId="3601118071" sldId="265"/>
        </pc:sldMkLst>
      </pc:sldChg>
      <pc:sldChg chg="new">
        <pc:chgData name="Giovannini, Cristiana (NSAD)" userId="c6694839-0d3f-40a4-8025-a43006f75b9a" providerId="ADAL" clId="{2730D24F-D526-8E46-99B2-604127B64F5F}" dt="2021-06-23T15:15:52.198" v="90" actId="680"/>
        <pc:sldMkLst>
          <pc:docMk/>
          <pc:sldMk cId="3688008491" sldId="266"/>
        </pc:sldMkLst>
      </pc:sldChg>
      <pc:sldMasterChg chg="modSldLayout">
        <pc:chgData name="Giovannini, Cristiana (NSAD)" userId="c6694839-0d3f-40a4-8025-a43006f75b9a" providerId="ADAL" clId="{2730D24F-D526-8E46-99B2-604127B64F5F}" dt="2021-06-23T15:15:12.848" v="86" actId="1076"/>
        <pc:sldMasterMkLst>
          <pc:docMk/>
          <pc:sldMasterMk cId="721018584" sldId="2147483912"/>
        </pc:sldMasterMkLst>
        <pc:sldLayoutChg chg="modSp mod">
          <pc:chgData name="Giovannini, Cristiana (NSAD)" userId="c6694839-0d3f-40a4-8025-a43006f75b9a" providerId="ADAL" clId="{2730D24F-D526-8E46-99B2-604127B64F5F}" dt="2021-06-23T15:15:12.848" v="86" actId="1076"/>
          <pc:sldLayoutMkLst>
            <pc:docMk/>
            <pc:sldMasterMk cId="721018584" sldId="2147483912"/>
            <pc:sldLayoutMk cId="1990089659" sldId="2147483955"/>
          </pc:sldLayoutMkLst>
          <pc:spChg chg="mod">
            <ac:chgData name="Giovannini, Cristiana (NSAD)" userId="c6694839-0d3f-40a4-8025-a43006f75b9a" providerId="ADAL" clId="{2730D24F-D526-8E46-99B2-604127B64F5F}" dt="2021-06-23T15:14:54.622" v="85" actId="20577"/>
            <ac:spMkLst>
              <pc:docMk/>
              <pc:sldMasterMk cId="721018584" sldId="2147483912"/>
              <pc:sldLayoutMk cId="1990089659" sldId="2147483955"/>
              <ac:spMk id="4" creationId="{00000000-0000-0000-0000-000000000000}"/>
            </ac:spMkLst>
          </pc:spChg>
          <pc:spChg chg="mod">
            <ac:chgData name="Giovannini, Cristiana (NSAD)" userId="c6694839-0d3f-40a4-8025-a43006f75b9a" providerId="ADAL" clId="{2730D24F-D526-8E46-99B2-604127B64F5F}" dt="2021-06-23T15:15:12.848" v="86" actId="1076"/>
            <ac:spMkLst>
              <pc:docMk/>
              <pc:sldMasterMk cId="721018584" sldId="2147483912"/>
              <pc:sldLayoutMk cId="1990089659" sldId="2147483955"/>
              <ac:spMk id="5" creationId="{00000000-0000-0000-0000-000000000000}"/>
            </ac:spMkLst>
          </pc:spChg>
        </pc:sldLayoutChg>
      </pc:sldMasterChg>
      <pc:sldMasterChg chg="addSp delSp modSp mod">
        <pc:chgData name="Giovannini, Cristiana (NSAD)" userId="c6694839-0d3f-40a4-8025-a43006f75b9a" providerId="ADAL" clId="{2730D24F-D526-8E46-99B2-604127B64F5F}" dt="2021-06-24T09:16:48.332" v="121" actId="207"/>
        <pc:sldMasterMkLst>
          <pc:docMk/>
          <pc:sldMasterMk cId="333290649" sldId="2147483944"/>
        </pc:sldMasterMkLst>
        <pc:spChg chg="add mod">
          <ac:chgData name="Giovannini, Cristiana (NSAD)" userId="c6694839-0d3f-40a4-8025-a43006f75b9a" providerId="ADAL" clId="{2730D24F-D526-8E46-99B2-604127B64F5F}" dt="2021-06-24T09:16:48.332" v="121" actId="207"/>
          <ac:spMkLst>
            <pc:docMk/>
            <pc:sldMasterMk cId="333290649" sldId="2147483944"/>
            <ac:spMk id="2" creationId="{1EBFC24B-5A00-3A48-A356-A78F1A7ABB14}"/>
          </ac:spMkLst>
        </pc:spChg>
        <pc:spChg chg="del mod">
          <ac:chgData name="Giovannini, Cristiana (NSAD)" userId="c6694839-0d3f-40a4-8025-a43006f75b9a" providerId="ADAL" clId="{2730D24F-D526-8E46-99B2-604127B64F5F}" dt="2021-06-24T09:13:21.927" v="92" actId="478"/>
          <ac:spMkLst>
            <pc:docMk/>
            <pc:sldMasterMk cId="333290649" sldId="2147483944"/>
            <ac:spMk id="11" creationId="{A133ADE3-A5A0-2645-9D97-F63324C4A172}"/>
          </ac:spMkLst>
        </pc:spChg>
        <pc:spChg chg="mod">
          <ac:chgData name="Giovannini, Cristiana (NSAD)" userId="c6694839-0d3f-40a4-8025-a43006f75b9a" providerId="ADAL" clId="{2730D24F-D526-8E46-99B2-604127B64F5F}" dt="2021-06-24T09:15:25.242" v="114" actId="20577"/>
          <ac:spMkLst>
            <pc:docMk/>
            <pc:sldMasterMk cId="333290649" sldId="2147483944"/>
            <ac:spMk id="12" creationId="{93A70C91-02C0-F544-835F-4CAE731E29B0}"/>
          </ac:spMkLst>
        </pc:spChg>
      </pc:sldMasterChg>
    </pc:docChg>
  </pc:docChgLst>
  <pc:docChgLst>
    <pc:chgData name="Nersisyan, Avetik (NSP)" userId="S::avetik.nersisyan@fao.org::cd355b18-f112-46d5-ab5b-dfc5cc878235" providerId="AD" clId="Web-{3CCF5C4B-D7F5-2006-F4A4-79D2F98F1D29}"/>
    <pc:docChg chg="modSld">
      <pc:chgData name="Nersisyan, Avetik (NSP)" userId="S::avetik.nersisyan@fao.org::cd355b18-f112-46d5-ab5b-dfc5cc878235" providerId="AD" clId="Web-{3CCF5C4B-D7F5-2006-F4A4-79D2F98F1D29}" dt="2023-03-27T11:29:43.654" v="2" actId="20577"/>
      <pc:docMkLst>
        <pc:docMk/>
      </pc:docMkLst>
      <pc:sldChg chg="modSp">
        <pc:chgData name="Nersisyan, Avetik (NSP)" userId="S::avetik.nersisyan@fao.org::cd355b18-f112-46d5-ab5b-dfc5cc878235" providerId="AD" clId="Web-{3CCF5C4B-D7F5-2006-F4A4-79D2F98F1D29}" dt="2023-03-27T11:29:43.654" v="2" actId="20577"/>
        <pc:sldMkLst>
          <pc:docMk/>
          <pc:sldMk cId="3116869765" sldId="432"/>
        </pc:sldMkLst>
        <pc:spChg chg="mod">
          <ac:chgData name="Nersisyan, Avetik (NSP)" userId="S::avetik.nersisyan@fao.org::cd355b18-f112-46d5-ab5b-dfc5cc878235" providerId="AD" clId="Web-{3CCF5C4B-D7F5-2006-F4A4-79D2F98F1D29}" dt="2023-03-27T11:29:43.654" v="2" actId="20577"/>
          <ac:spMkLst>
            <pc:docMk/>
            <pc:sldMk cId="3116869765" sldId="432"/>
            <ac:spMk id="356" creationId="{1D321044-9867-8CEB-B4B4-7C0C7906AC5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9146072087523E-4"/>
          <c:y val="1.0622630504520268E-3"/>
          <c:w val="0.94583058562992128"/>
          <c:h val="0.84185372527966751"/>
        </c:manualLayout>
      </c:layout>
      <c:barChart>
        <c:barDir val="col"/>
        <c:grouping val="clustered"/>
        <c:varyColors val="0"/>
        <c:ser>
          <c:idx val="0"/>
          <c:order val="0"/>
          <c:tx>
            <c:strRef>
              <c:f>Sheet1!$B$1</c:f>
              <c:strCache>
                <c:ptCount val="1"/>
                <c:pt idx="0">
                  <c:v>2020</c:v>
                </c:pt>
              </c:strCache>
            </c:strRef>
          </c:tx>
          <c:spPr>
            <a:solidFill>
              <a:schemeClr val="accent1">
                <a:alpha val="85000"/>
              </a:schemeClr>
            </a:solidFill>
            <a:ln w="2857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FAO</c:v>
                </c:pt>
                <c:pt idx="1">
                  <c:v>MDTF</c:v>
                </c:pt>
                <c:pt idx="2">
                  <c:v>Projects</c:v>
                </c:pt>
                <c:pt idx="3">
                  <c:v>In Kind Contibution</c:v>
                </c:pt>
              </c:strCache>
            </c:strRef>
          </c:cat>
          <c:val>
            <c:numRef>
              <c:f>Sheet1!$B$2:$B$5</c:f>
              <c:numCache>
                <c:formatCode>General</c:formatCode>
                <c:ptCount val="4"/>
                <c:pt idx="0">
                  <c:v>3.43</c:v>
                </c:pt>
                <c:pt idx="1">
                  <c:v>0.76</c:v>
                </c:pt>
                <c:pt idx="2">
                  <c:v>2.2000000000000002</c:v>
                </c:pt>
                <c:pt idx="3">
                  <c:v>0.89</c:v>
                </c:pt>
              </c:numCache>
            </c:numRef>
          </c:val>
          <c:extLst>
            <c:ext xmlns:c16="http://schemas.microsoft.com/office/drawing/2014/chart" uri="{C3380CC4-5D6E-409C-BE32-E72D297353CC}">
              <c16:uniqueId val="{00000000-1896-4F5A-9916-9E53778094F3}"/>
            </c:ext>
          </c:extLst>
        </c:ser>
        <c:ser>
          <c:idx val="1"/>
          <c:order val="1"/>
          <c:tx>
            <c:strRef>
              <c:f>Sheet1!$C$1</c:f>
              <c:strCache>
                <c:ptCount val="1"/>
                <c:pt idx="0">
                  <c:v>2021</c:v>
                </c:pt>
              </c:strCache>
            </c:strRef>
          </c:tx>
          <c:spPr>
            <a:solidFill>
              <a:schemeClr val="accent2">
                <a:alpha val="85000"/>
              </a:schemeClr>
            </a:solidFill>
            <a:ln w="28575" cap="flat" cmpd="sng" algn="ctr">
              <a:solidFill>
                <a:schemeClr val="tx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FAO</c:v>
                </c:pt>
                <c:pt idx="1">
                  <c:v>MDTF</c:v>
                </c:pt>
                <c:pt idx="2">
                  <c:v>Projects</c:v>
                </c:pt>
                <c:pt idx="3">
                  <c:v>In Kind Contibution</c:v>
                </c:pt>
              </c:strCache>
            </c:strRef>
          </c:cat>
          <c:val>
            <c:numRef>
              <c:f>Sheet1!$C$2:$C$5</c:f>
              <c:numCache>
                <c:formatCode>General</c:formatCode>
                <c:ptCount val="4"/>
                <c:pt idx="0">
                  <c:v>3.55</c:v>
                </c:pt>
                <c:pt idx="1">
                  <c:v>0.64</c:v>
                </c:pt>
                <c:pt idx="2">
                  <c:v>1.75</c:v>
                </c:pt>
                <c:pt idx="3">
                  <c:v>0.99</c:v>
                </c:pt>
              </c:numCache>
            </c:numRef>
          </c:val>
          <c:extLst>
            <c:ext xmlns:c16="http://schemas.microsoft.com/office/drawing/2014/chart" uri="{C3380CC4-5D6E-409C-BE32-E72D297353CC}">
              <c16:uniqueId val="{00000001-1896-4F5A-9916-9E53778094F3}"/>
            </c:ext>
          </c:extLst>
        </c:ser>
        <c:ser>
          <c:idx val="2"/>
          <c:order val="2"/>
          <c:tx>
            <c:strRef>
              <c:f>Sheet1!$D$1</c:f>
              <c:strCache>
                <c:ptCount val="1"/>
                <c:pt idx="0">
                  <c:v>2022</c:v>
                </c:pt>
              </c:strCache>
            </c:strRef>
          </c:tx>
          <c:spPr>
            <a:solidFill>
              <a:schemeClr val="accent3">
                <a:alpha val="85000"/>
              </a:schemeClr>
            </a:solidFill>
            <a:ln w="28575" cap="flat" cmpd="sng" algn="ctr">
              <a:solidFill>
                <a:schemeClr val="tx1"/>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FAO</c:v>
                </c:pt>
                <c:pt idx="1">
                  <c:v>MDTF</c:v>
                </c:pt>
                <c:pt idx="2">
                  <c:v>Projects</c:v>
                </c:pt>
                <c:pt idx="3">
                  <c:v>In Kind Contibution</c:v>
                </c:pt>
              </c:strCache>
            </c:strRef>
          </c:cat>
          <c:val>
            <c:numRef>
              <c:f>Sheet1!$D$2:$D$5</c:f>
              <c:numCache>
                <c:formatCode>General</c:formatCode>
                <c:ptCount val="4"/>
                <c:pt idx="0">
                  <c:v>3.5</c:v>
                </c:pt>
                <c:pt idx="1">
                  <c:v>0.71</c:v>
                </c:pt>
                <c:pt idx="2">
                  <c:v>1.6</c:v>
                </c:pt>
                <c:pt idx="3">
                  <c:v>1.2</c:v>
                </c:pt>
              </c:numCache>
            </c:numRef>
          </c:val>
          <c:extLst>
            <c:ext xmlns:c16="http://schemas.microsoft.com/office/drawing/2014/chart" uri="{C3380CC4-5D6E-409C-BE32-E72D297353CC}">
              <c16:uniqueId val="{00000002-1896-4F5A-9916-9E53778094F3}"/>
            </c:ext>
          </c:extLst>
        </c:ser>
        <c:dLbls>
          <c:dLblPos val="inEnd"/>
          <c:showLegendKey val="0"/>
          <c:showVal val="1"/>
          <c:showCatName val="0"/>
          <c:showSerName val="0"/>
          <c:showPercent val="0"/>
          <c:showBubbleSize val="0"/>
        </c:dLbls>
        <c:gapWidth val="65"/>
        <c:axId val="538136608"/>
        <c:axId val="538150384"/>
      </c:barChart>
      <c:catAx>
        <c:axId val="5381366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38150384"/>
        <c:crosses val="autoZero"/>
        <c:auto val="1"/>
        <c:lblAlgn val="ctr"/>
        <c:lblOffset val="100"/>
        <c:noMultiLvlLbl val="0"/>
      </c:catAx>
      <c:valAx>
        <c:axId val="5381503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3813660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tyle>
          <a:lnRef idx="0">
            <a:schemeClr val="accent2"/>
          </a:lnRef>
          <a:fillRef idx="3">
            <a:schemeClr val="accent2"/>
          </a:fillRef>
          <a:effectRef idx="3">
            <a:schemeClr val="accent2"/>
          </a:effectRef>
          <a:fontRef idx="minor">
            <a:schemeClr val="lt1"/>
          </a:fontRef>
        </dgm:style>
      </dgm:prSet>
      <dgm:spPr>
        <a:xfrm>
          <a:off x="8505" y="2957215"/>
          <a:ext cx="2767058" cy="810000"/>
        </a:xfrm>
        <a:prstGeom prst="homePlate">
          <a:avLst>
            <a:gd name="adj" fmla="val 25000"/>
          </a:avLst>
        </a:prstGeom>
        <a:gradFill rotWithShape="1">
          <a:gsLst>
            <a:gs pos="0">
              <a:srgbClr val="F15A24">
                <a:satMod val="103000"/>
                <a:lumMod val="102000"/>
                <a:tint val="94000"/>
              </a:srgbClr>
            </a:gs>
            <a:gs pos="50000">
              <a:srgbClr val="F15A24">
                <a:satMod val="110000"/>
                <a:lumMod val="100000"/>
                <a:shade val="100000"/>
              </a:srgbClr>
            </a:gs>
            <a:gs pos="100000">
              <a:srgbClr val="F15A24">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gm:spPr>
      <dgm:t>
        <a:bodyPr/>
        <a:lstStyle/>
        <a:p>
          <a:r>
            <a:rPr lang="en-US"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01</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a:xfrm>
          <a:off x="229870" y="660034"/>
          <a:ext cx="2246851" cy="1781027"/>
        </a:xfrm>
        <a:prstGeom prst="rect">
          <a:avLst/>
        </a:prstGeom>
        <a:noFill/>
        <a:ln>
          <a:noFill/>
        </a:ln>
        <a:effectLst/>
      </dgm:spPr>
      <dgm:t>
        <a:bodyPr lIns="108000" tIns="648000" rIns="288000" anchor="t" anchorCtr="0"/>
        <a:lstStyle/>
        <a:p>
          <a:pPr>
            <a:lnSpc>
              <a:spcPts val="1500"/>
            </a:lnSpc>
            <a:spcAft>
              <a:spcPts val="0"/>
            </a:spcAft>
          </a:pPr>
          <a:endParaRPr lang="en-GB" sz="1200" b="1" dirty="0">
            <a:solidFill>
              <a:srgbClr val="666666"/>
            </a:solidFill>
            <a:latin typeface="Arial"/>
            <a:ea typeface="+mn-ea"/>
            <a:cs typeface="+mn-cs"/>
          </a:endParaRPr>
        </a:p>
        <a:p>
          <a:pPr>
            <a:lnSpc>
              <a:spcPts val="1500"/>
            </a:lnSpc>
            <a:spcAft>
              <a:spcPts val="0"/>
            </a:spcAft>
          </a:pPr>
          <a:endParaRPr lang="en-GB" sz="1200" b="1" dirty="0">
            <a:solidFill>
              <a:srgbClr val="666666"/>
            </a:solidFill>
            <a:latin typeface="Arial"/>
            <a:ea typeface="+mn-ea"/>
            <a:cs typeface="+mn-cs"/>
          </a:endParaRPr>
        </a:p>
        <a:p>
          <a:pPr>
            <a:lnSpc>
              <a:spcPts val="1500"/>
            </a:lnSpc>
            <a:spcAft>
              <a:spcPts val="0"/>
            </a:spcAft>
          </a:pPr>
          <a:endParaRPr lang="en-GB" sz="1200" b="1" dirty="0">
            <a:solidFill>
              <a:srgbClr val="666666"/>
            </a:solidFill>
            <a:latin typeface="Arial"/>
            <a:ea typeface="+mn-ea"/>
            <a:cs typeface="+mn-cs"/>
          </a:endParaRPr>
        </a:p>
        <a:p>
          <a:pPr>
            <a:lnSpc>
              <a:spcPts val="1500"/>
            </a:lnSpc>
            <a:spcAft>
              <a:spcPts val="0"/>
            </a:spcAft>
          </a:pPr>
          <a:r>
            <a:rPr lang="en-US" sz="1400" b="1" dirty="0">
              <a:solidFill>
                <a:srgbClr val="666666"/>
              </a:solidFill>
              <a:latin typeface="Arial"/>
              <a:ea typeface="+mn-ea"/>
              <a:cs typeface="+mn-cs"/>
            </a:rPr>
            <a:t>Pest Risk Analysis: </a:t>
          </a:r>
        </a:p>
        <a:p>
          <a:pPr>
            <a:lnSpc>
              <a:spcPts val="1500"/>
            </a:lnSpc>
            <a:spcAft>
              <a:spcPts val="0"/>
            </a:spcAft>
          </a:pPr>
          <a:r>
            <a:rPr lang="en-US" sz="1200" dirty="0">
              <a:solidFill>
                <a:srgbClr val="666666"/>
              </a:solidFill>
              <a:latin typeface="Arial"/>
              <a:ea typeface="+mn-ea"/>
              <a:cs typeface="+mn-cs"/>
            </a:rPr>
            <a:t>ISPM 2, ISPM 11, ISMP 12, ISPM 21, and ISPM 32</a:t>
          </a: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a:xfrm>
          <a:off x="2886247" y="660034"/>
          <a:ext cx="2246851" cy="1781027"/>
        </a:xfrm>
        <a:prstGeom prst="rect">
          <a:avLst/>
        </a:prstGeom>
        <a:noFill/>
        <a:ln>
          <a:noFill/>
        </a:ln>
        <a:effectLst/>
      </dgm:spPr>
      <dgm:t>
        <a:bodyPr lIns="108000" tIns="648000" rIns="288000" anchor="t" anchorCtr="0"/>
        <a:lstStyle/>
        <a:p>
          <a:pPr>
            <a:lnSpc>
              <a:spcPts val="1500"/>
            </a:lnSpc>
          </a:pPr>
          <a:endParaRPr lang="en-GB" sz="1200" b="1" dirty="0">
            <a:solidFill>
              <a:srgbClr val="666666"/>
            </a:solidFill>
            <a:latin typeface="Arial"/>
            <a:ea typeface="+mn-ea"/>
            <a:cs typeface="+mn-cs"/>
          </a:endParaRPr>
        </a:p>
        <a:p>
          <a:pPr>
            <a:lnSpc>
              <a:spcPts val="1500"/>
            </a:lnSpc>
          </a:pPr>
          <a:endParaRPr lang="en-GB" sz="1200" b="1" dirty="0">
            <a:solidFill>
              <a:srgbClr val="666666"/>
            </a:solidFill>
            <a:latin typeface="Arial"/>
            <a:ea typeface="+mn-ea"/>
            <a:cs typeface="+mn-cs"/>
          </a:endParaRPr>
        </a:p>
        <a:p>
          <a:pPr>
            <a:lnSpc>
              <a:spcPts val="1500"/>
            </a:lnSpc>
          </a:pPr>
          <a:r>
            <a:rPr lang="en-US" sz="1400" b="1" dirty="0">
              <a:solidFill>
                <a:srgbClr val="666666"/>
              </a:solidFill>
              <a:latin typeface="Arial"/>
              <a:ea typeface="+mn-ea"/>
              <a:cs typeface="+mn-cs"/>
            </a:rPr>
            <a:t>Pest Risk Mitigations:</a:t>
          </a:r>
        </a:p>
        <a:p>
          <a:pPr>
            <a:lnSpc>
              <a:spcPts val="1500"/>
            </a:lnSpc>
          </a:pPr>
          <a:r>
            <a:rPr lang="en-US" sz="1200" dirty="0">
              <a:solidFill>
                <a:srgbClr val="666666"/>
              </a:solidFill>
              <a:latin typeface="Arial"/>
              <a:ea typeface="+mn-ea"/>
              <a:cs typeface="+mn-cs"/>
            </a:rPr>
            <a:t>ISPM 4, ISPM 10,  ISPM 14, </a:t>
          </a:r>
          <a:r>
            <a:rPr lang="en-GB" sz="1200" dirty="0">
              <a:solidFill>
                <a:srgbClr val="666666"/>
              </a:solidFill>
              <a:latin typeface="Arial"/>
              <a:ea typeface="+mn-ea"/>
              <a:cs typeface="+mn-cs"/>
            </a:rPr>
            <a:t>ISPM 20, </a:t>
          </a:r>
          <a:r>
            <a:rPr lang="en-US" sz="1200" dirty="0">
              <a:solidFill>
                <a:srgbClr val="666666"/>
              </a:solidFill>
              <a:latin typeface="Arial"/>
              <a:ea typeface="+mn-ea"/>
              <a:cs typeface="+mn-cs"/>
            </a:rPr>
            <a:t>ISPM 22, ISMP 29, and ISPM 34</a:t>
          </a:r>
          <a:endParaRPr lang="en-US" sz="1200" b="1" dirty="0">
            <a:solidFill>
              <a:srgbClr val="666666"/>
            </a:solidFill>
            <a:latin typeface="Arial"/>
            <a:ea typeface="+mn-ea"/>
            <a:cs typeface="+mn-cs"/>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07AD3FD-84FF-467E-9693-752776549C61}">
      <dgm:prSet phldrT="[Text]">
        <dgm:style>
          <a:lnRef idx="0">
            <a:schemeClr val="accent3"/>
          </a:lnRef>
          <a:fillRef idx="3">
            <a:schemeClr val="accent3"/>
          </a:fillRef>
          <a:effectRef idx="3">
            <a:schemeClr val="accent3"/>
          </a:effectRef>
          <a:fontRef idx="minor">
            <a:schemeClr val="lt1"/>
          </a:fontRef>
        </dgm:style>
      </dgm:prSet>
      <dgm:spPr>
        <a:xfrm>
          <a:off x="2664882" y="2957215"/>
          <a:ext cx="2767058" cy="810000"/>
        </a:xfrm>
        <a:prstGeom prst="chevron">
          <a:avLst>
            <a:gd name="adj" fmla="val 25000"/>
          </a:avLst>
        </a:prstGeom>
        <a:gradFill rotWithShape="1">
          <a:gsLst>
            <a:gs pos="0">
              <a:srgbClr val="F7931E">
                <a:satMod val="103000"/>
                <a:lumMod val="102000"/>
                <a:tint val="94000"/>
              </a:srgbClr>
            </a:gs>
            <a:gs pos="50000">
              <a:srgbClr val="F7931E">
                <a:satMod val="110000"/>
                <a:lumMod val="100000"/>
                <a:shade val="100000"/>
              </a:srgbClr>
            </a:gs>
            <a:gs pos="100000">
              <a:srgbClr val="F7931E">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gm:spPr>
      <dgm:t>
        <a:bodyPr/>
        <a:lstStyle/>
        <a:p>
          <a:r>
            <a:rPr lang="en-US"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02</a:t>
          </a: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tyle>
          <a:lnRef idx="0">
            <a:schemeClr val="accent5"/>
          </a:lnRef>
          <a:fillRef idx="3">
            <a:schemeClr val="accent5"/>
          </a:fillRef>
          <a:effectRef idx="3">
            <a:schemeClr val="accent5"/>
          </a:effectRef>
          <a:fontRef idx="minor">
            <a:schemeClr val="lt1"/>
          </a:fontRef>
        </dgm:style>
      </dgm:prSet>
      <dgm:spPr>
        <a:xfrm>
          <a:off x="5321258" y="2957215"/>
          <a:ext cx="2767058" cy="810000"/>
        </a:xfrm>
        <a:prstGeom prst="chevron">
          <a:avLst>
            <a:gd name="adj" fmla="val 25000"/>
          </a:avLst>
        </a:prstGeom>
        <a:gradFill rotWithShape="1">
          <a:gsLst>
            <a:gs pos="0">
              <a:srgbClr val="FCCB00">
                <a:satMod val="103000"/>
                <a:lumMod val="102000"/>
                <a:tint val="94000"/>
              </a:srgbClr>
            </a:gs>
            <a:gs pos="50000">
              <a:srgbClr val="FCCB00">
                <a:satMod val="110000"/>
                <a:lumMod val="100000"/>
                <a:shade val="100000"/>
              </a:srgbClr>
            </a:gs>
            <a:gs pos="100000">
              <a:srgbClr val="FCCB00">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gm:spPr>
      <dgm:t>
        <a:bodyPr/>
        <a:lstStyle/>
        <a:p>
          <a:r>
            <a:rPr lang="en-US"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03</a:t>
          </a:r>
          <a:endParaRPr lang="ru-RU"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tyle>
          <a:lnRef idx="0">
            <a:schemeClr val="accent6"/>
          </a:lnRef>
          <a:fillRef idx="3">
            <a:schemeClr val="accent6"/>
          </a:fillRef>
          <a:effectRef idx="3">
            <a:schemeClr val="accent6"/>
          </a:effectRef>
          <a:fontRef idx="minor">
            <a:schemeClr val="lt1"/>
          </a:fontRef>
        </dgm:style>
      </dgm:prSet>
      <dgm:spPr>
        <a:xfrm>
          <a:off x="7977635" y="2957215"/>
          <a:ext cx="2767058" cy="810000"/>
        </a:xfrm>
        <a:prstGeom prst="chevron">
          <a:avLst>
            <a:gd name="adj" fmla="val 25000"/>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gm:spPr>
      <dgm:t>
        <a:bodyPr/>
        <a:lstStyle/>
        <a:p>
          <a:r>
            <a:rPr lang="en-US"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04</a:t>
          </a:r>
          <a:endParaRPr lang="ru-RU" b="1"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a:xfrm>
          <a:off x="5542623" y="660034"/>
          <a:ext cx="2246851" cy="1781027"/>
        </a:xfrm>
        <a:prstGeom prst="rect">
          <a:avLst/>
        </a:prstGeom>
        <a:noFill/>
        <a:ln>
          <a:noFill/>
        </a:ln>
        <a:effectLst/>
      </dgm:spPr>
      <dgm:t>
        <a:bodyPr lIns="108000" tIns="648000" rIns="288000" anchor="t" anchorCtr="0"/>
        <a:lstStyle/>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r>
            <a:rPr lang="en-US" sz="1400" b="1" kern="1200" dirty="0">
              <a:solidFill>
                <a:srgbClr val="666666"/>
              </a:solidFill>
              <a:latin typeface="Arial"/>
              <a:ea typeface="+mn-ea"/>
              <a:cs typeface="+mn-cs"/>
            </a:rPr>
            <a:t>Inspection &amp; Testing:</a:t>
          </a:r>
        </a:p>
        <a:p>
          <a:pPr marL="0" lvl="0" indent="0" algn="l" defTabSz="533400">
            <a:lnSpc>
              <a:spcPts val="1500"/>
            </a:lnSpc>
            <a:spcBef>
              <a:spcPct val="0"/>
            </a:spcBef>
            <a:spcAft>
              <a:spcPts val="0"/>
            </a:spcAft>
            <a:buNone/>
          </a:pPr>
          <a:r>
            <a:rPr lang="en-GB" sz="1200" kern="1200" dirty="0">
              <a:solidFill>
                <a:srgbClr val="666666"/>
              </a:solidFill>
              <a:latin typeface="Arial"/>
              <a:ea typeface="+mn-ea"/>
              <a:cs typeface="+mn-cs"/>
            </a:rPr>
            <a:t>ISPM 23, ISPM 31, ISPM 24, and ISPM 27, </a:t>
          </a:r>
          <a:endParaRPr lang="en-US" sz="1200" kern="1200" dirty="0">
            <a:solidFill>
              <a:srgbClr val="666666"/>
            </a:solidFill>
            <a:latin typeface="Arial"/>
            <a:ea typeface="+mn-ea"/>
            <a:cs typeface="+mn-cs"/>
          </a:endParaRP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a:xfrm>
          <a:off x="8198999" y="660034"/>
          <a:ext cx="2246851" cy="1781027"/>
        </a:xfrm>
        <a:prstGeom prst="rect">
          <a:avLst/>
        </a:prstGeom>
        <a:noFill/>
        <a:ln>
          <a:noFill/>
        </a:ln>
        <a:effectLst/>
      </dgm:spPr>
      <dgm:t>
        <a:bodyPr lIns="108000" tIns="648000" rIns="288000" anchor="t" anchorCtr="0"/>
        <a:lstStyle/>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US"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r>
            <a:rPr lang="en-US" sz="1400" b="1" kern="1200" dirty="0">
              <a:solidFill>
                <a:srgbClr val="666666"/>
              </a:solidFill>
              <a:latin typeface="Arial"/>
              <a:ea typeface="+mn-ea"/>
              <a:cs typeface="+mn-cs"/>
            </a:rPr>
            <a:t>Import &amp; Export Requirement:</a:t>
          </a:r>
        </a:p>
        <a:p>
          <a:pPr marL="0" lvl="0" indent="0" algn="l" defTabSz="533400">
            <a:lnSpc>
              <a:spcPts val="1500"/>
            </a:lnSpc>
            <a:spcBef>
              <a:spcPct val="0"/>
            </a:spcBef>
            <a:spcAft>
              <a:spcPts val="0"/>
            </a:spcAft>
            <a:buNone/>
          </a:pPr>
          <a:r>
            <a:rPr lang="en-GB" sz="1200" kern="1200" dirty="0">
              <a:solidFill>
                <a:srgbClr val="666666"/>
              </a:solidFill>
              <a:latin typeface="Arial"/>
              <a:ea typeface="+mn-ea"/>
              <a:cs typeface="+mn-cs"/>
            </a:rPr>
            <a:t>ISPM 1, ISPM 12 , ISPM 20, ISPM 23, ISPM 24, ISPM 27, and ISPM 31 </a:t>
          </a:r>
          <a:endParaRPr lang="en-US" sz="1200" kern="1200" dirty="0">
            <a:solidFill>
              <a:srgbClr val="666666"/>
            </a:solidFill>
            <a:latin typeface="Arial"/>
            <a:ea typeface="+mn-ea"/>
            <a:cs typeface="+mn-cs"/>
          </a:endParaRP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t>
        <a:bodyPr/>
        <a:lstStyle/>
        <a:p>
          <a:endParaRPr lang="en-US"/>
        </a:p>
      </dgm:t>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4">
        <dgm:presLayoutVars>
          <dgm:chMax val="0"/>
          <dgm:chPref val="0"/>
        </dgm:presLayoutVars>
      </dgm:prSet>
      <dgm:spPr>
        <a:xfrm rot="5400000">
          <a:off x="-1095811"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gm:spPr>
    </dgm:pt>
    <dgm:pt modelId="{CA3A6A4E-2D39-41D2-A6B1-B590D0C452D2}" type="pres">
      <dgm:prSet presAssocID="{AACEAFD5-63CF-4AFC-B46F-BE086C5D447C}" presName="parTx" presStyleLbl="alignNode1" presStyleIdx="0" presStyleCnt="4" custLinFactNeighborY="-68245">
        <dgm:presLayoutVars>
          <dgm:chMax val="0"/>
          <dgm:chPref val="0"/>
          <dgm:bulletEnabled val="1"/>
        </dgm:presLayoutVars>
      </dgm:prSet>
      <dgm:spPr/>
      <dgm:t>
        <a:bodyPr/>
        <a:lstStyle/>
        <a:p>
          <a:endParaRPr lang="en-US"/>
        </a:p>
      </dgm:t>
    </dgm:pt>
    <dgm:pt modelId="{810D7AA7-A541-4507-BE7F-36CCF210089F}" type="pres">
      <dgm:prSet presAssocID="{AACEAFD5-63CF-4AFC-B46F-BE086C5D447C}" presName="desTx" presStyleLbl="revTx" presStyleIdx="0" presStyleCnt="4">
        <dgm:presLayoutVars>
          <dgm:chMax val="0"/>
          <dgm:chPref val="0"/>
          <dgm:bulletEnabled val="1"/>
        </dgm:presLayoutVars>
      </dgm:prSet>
      <dgm:spPr/>
      <dgm:t>
        <a:bodyPr/>
        <a:lstStyle/>
        <a:p>
          <a:endParaRPr lang="en-US"/>
        </a:p>
      </dgm:t>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4">
        <dgm:presLayoutVars>
          <dgm:chMax val="0"/>
          <dgm:chPref val="0"/>
        </dgm:presLayoutVars>
      </dgm:prSet>
      <dgm:spPr>
        <a:xfrm rot="5400000">
          <a:off x="1560564"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gm:spPr>
    </dgm:pt>
    <dgm:pt modelId="{6C46E586-0364-4C52-98F9-74A7ACD803D1}" type="pres">
      <dgm:prSet presAssocID="{D07AD3FD-84FF-467E-9693-752776549C61}" presName="parTx" presStyleLbl="alignNode1" presStyleIdx="1" presStyleCnt="4" custLinFactNeighborY="-68245">
        <dgm:presLayoutVars>
          <dgm:chMax val="0"/>
          <dgm:chPref val="0"/>
          <dgm:bulletEnabled val="1"/>
        </dgm:presLayoutVars>
      </dgm:prSet>
      <dgm:spPr/>
      <dgm:t>
        <a:bodyPr/>
        <a:lstStyle/>
        <a:p>
          <a:endParaRPr lang="en-US"/>
        </a:p>
      </dgm:t>
    </dgm:pt>
    <dgm:pt modelId="{5E07F9E4-149C-4A89-848F-4ABDD305F0C5}" type="pres">
      <dgm:prSet presAssocID="{D07AD3FD-84FF-467E-9693-752776549C61}" presName="desTx" presStyleLbl="revTx" presStyleIdx="1" presStyleCnt="4">
        <dgm:presLayoutVars>
          <dgm:chMax val="0"/>
          <dgm:chPref val="0"/>
          <dgm:bulletEnabled val="1"/>
        </dgm:presLayoutVars>
      </dgm:prSet>
      <dgm:spPr/>
      <dgm:t>
        <a:bodyPr/>
        <a:lstStyle/>
        <a:p>
          <a:endParaRPr lang="en-US"/>
        </a:p>
      </dgm:t>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2" presStyleCnt="4">
        <dgm:presLayoutVars>
          <dgm:chMax val="0"/>
          <dgm:chPref val="0"/>
        </dgm:presLayoutVars>
      </dgm:prSet>
      <dgm:spPr>
        <a:xfrm rot="5400000">
          <a:off x="4216941"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gm:spPr>
    </dgm:pt>
    <dgm:pt modelId="{B8046455-4EBB-40A8-838B-B584850A8B8E}" type="pres">
      <dgm:prSet presAssocID="{32CCB050-072A-41BF-BE1B-388CF53E5629}" presName="parTx" presStyleLbl="alignNode1" presStyleIdx="2" presStyleCnt="4" custLinFactNeighborY="-68245">
        <dgm:presLayoutVars>
          <dgm:chMax val="0"/>
          <dgm:chPref val="0"/>
          <dgm:bulletEnabled val="1"/>
        </dgm:presLayoutVars>
      </dgm:prSet>
      <dgm:spPr/>
      <dgm:t>
        <a:bodyPr/>
        <a:lstStyle/>
        <a:p>
          <a:endParaRPr lang="en-US"/>
        </a:p>
      </dgm:t>
    </dgm:pt>
    <dgm:pt modelId="{1D84544C-5924-422B-9546-A86AE4927E4C}" type="pres">
      <dgm:prSet presAssocID="{32CCB050-072A-41BF-BE1B-388CF53E5629}" presName="desTx" presStyleLbl="revTx" presStyleIdx="2" presStyleCnt="4">
        <dgm:presLayoutVars>
          <dgm:chMax val="0"/>
          <dgm:chPref val="0"/>
          <dgm:bulletEnabled val="1"/>
        </dgm:presLayoutVars>
      </dgm:prSet>
      <dgm:spPr/>
      <dgm:t>
        <a:bodyPr/>
        <a:lstStyle/>
        <a:p>
          <a:endParaRPr lang="en-US"/>
        </a:p>
      </dgm:t>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3" presStyleCnt="4">
        <dgm:presLayoutVars>
          <dgm:chMax val="0"/>
          <dgm:chPref val="0"/>
        </dgm:presLayoutVars>
      </dgm:prSet>
      <dgm:spPr>
        <a:xfrm rot="5400000">
          <a:off x="6873317"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gm:spPr>
    </dgm:pt>
    <dgm:pt modelId="{559A9A18-D6AE-4459-8C7F-A17CAB50744A}" type="pres">
      <dgm:prSet presAssocID="{9E838AE2-4659-4603-ABC8-58DF4222C0D4}" presName="parTx" presStyleLbl="alignNode1" presStyleIdx="3" presStyleCnt="4" custLinFactNeighborY="-68245">
        <dgm:presLayoutVars>
          <dgm:chMax val="0"/>
          <dgm:chPref val="0"/>
          <dgm:bulletEnabled val="1"/>
        </dgm:presLayoutVars>
      </dgm:prSet>
      <dgm:spPr/>
      <dgm:t>
        <a:bodyPr/>
        <a:lstStyle/>
        <a:p>
          <a:endParaRPr lang="en-US"/>
        </a:p>
      </dgm:t>
    </dgm:pt>
    <dgm:pt modelId="{7F54B493-FCA8-4A1F-A2B1-FCB26CA9C396}" type="pres">
      <dgm:prSet presAssocID="{9E838AE2-4659-4603-ABC8-58DF4222C0D4}" presName="desTx" presStyleLbl="revTx" presStyleIdx="3" presStyleCnt="4">
        <dgm:presLayoutVars>
          <dgm:chMax val="0"/>
          <dgm:chPref val="0"/>
          <dgm:bulletEnabled val="1"/>
        </dgm:presLayoutVars>
      </dgm:prSet>
      <dgm:spPr/>
      <dgm:t>
        <a:bodyPr/>
        <a:lstStyle/>
        <a:p>
          <a:endParaRPr lang="en-US"/>
        </a:p>
      </dgm:t>
    </dgm:pt>
    <dgm:pt modelId="{D73F5E39-8993-4D6C-9D92-8E8F41E329B8}" type="pres">
      <dgm:prSet presAssocID="{9E838AE2-4659-4603-ABC8-58DF4222C0D4}" presName="EmptyPlaceHolder" presStyleCnt="0"/>
      <dgm:spPr/>
    </dgm:pt>
  </dgm:ptLst>
  <dgm:cxnLst>
    <dgm:cxn modelId="{219EA357-E48B-4A91-91A7-8282DFF10601}" type="presOf" srcId="{55C0B14E-AEA6-48D3-A387-ED4A3A3BF840}" destId="{594BF422-752C-42F3-A230-3D0E6AE9A886}" srcOrd="0" destOrd="0" presId="urn:microsoft.com/office/officeart/2016/7/layout/AccentHomeChevronProcess"/>
    <dgm:cxn modelId="{DB636DF2-EC68-445F-B7E9-11D2D9235026}" type="presOf" srcId="{9E838AE2-4659-4603-ABC8-58DF4222C0D4}" destId="{559A9A18-D6AE-4459-8C7F-A17CAB50744A}" srcOrd="0" destOrd="0" presId="urn:microsoft.com/office/officeart/2016/7/layout/AccentHomeChevronProcess"/>
    <dgm:cxn modelId="{CF54291C-AAFD-4FA4-9A16-20CE892BA907}" srcId="{55C0B14E-AEA6-48D3-A387-ED4A3A3BF840}" destId="{9E838AE2-4659-4603-ABC8-58DF4222C0D4}" srcOrd="3" destOrd="0" parTransId="{5FC53805-9431-4BC8-ADB9-DABF59DE31C7}" sibTransId="{61F1BCD3-232D-4C03-B56C-182BCB6108CD}"/>
    <dgm:cxn modelId="{1D6C5464-DE30-4BEC-9E27-B2C179C39CC4}" srcId="{32CCB050-072A-41BF-BE1B-388CF53E5629}" destId="{04A40292-9119-41B2-B968-7B651F20675D}" srcOrd="0" destOrd="0" parTransId="{70078FF1-F2A9-4A6B-88D1-8CF3595EFE73}" sibTransId="{B4C4972A-0898-484E-AF78-D5D7E0F991F2}"/>
    <dgm:cxn modelId="{6CDEA839-6538-453E-9113-58ECC65280CB}" type="presOf" srcId="{AACEAFD5-63CF-4AFC-B46F-BE086C5D447C}" destId="{CA3A6A4E-2D39-41D2-A6B1-B590D0C452D2}" srcOrd="0" destOrd="0" presId="urn:microsoft.com/office/officeart/2016/7/layout/AccentHomeChevronProcess"/>
    <dgm:cxn modelId="{20190A0D-EF75-4224-80CC-FC8EBDEF2138}" type="presOf" srcId="{C8E903CE-0CFD-4D68-A857-80E14557005E}" destId="{7F54B493-FCA8-4A1F-A2B1-FCB26CA9C396}"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042E0AE1-6450-410A-B96E-AFBADB139BEA}" srcId="{55C0B14E-AEA6-48D3-A387-ED4A3A3BF840}" destId="{32CCB050-072A-41BF-BE1B-388CF53E5629}" srcOrd="2" destOrd="0" parTransId="{B301371B-A53D-4B79-8B8D-7B304894442B}" sibTransId="{BF05D8EE-4413-4737-8721-DAF10D6CAB04}"/>
    <dgm:cxn modelId="{10122CFA-F2C6-4519-A06A-6ABCC8B80C59}" type="presOf" srcId="{32CCB050-072A-41BF-BE1B-388CF53E5629}" destId="{B8046455-4EBB-40A8-838B-B584850A8B8E}" srcOrd="0" destOrd="0" presId="urn:microsoft.com/office/officeart/2016/7/layout/AccentHomeChevronProcess"/>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E97FF64F-8020-497E-AE7D-2395DDA4560D}" srcId="{D07AD3FD-84FF-467E-9693-752776549C61}" destId="{5D70EFF5-8B31-4A1F-AE44-51E4CF0013EB}" srcOrd="0" destOrd="0" parTransId="{96C720A0-FEEF-48D1-8DF6-ABA03C304822}" sibTransId="{B6A59CDE-18AD-4553-B6C5-FF001A8E8510}"/>
    <dgm:cxn modelId="{665C05C7-3CB0-428C-B457-E59A0AF60DA1}" type="presOf" srcId="{D07AD3FD-84FF-467E-9693-752776549C61}" destId="{6C46E586-0364-4C52-98F9-74A7ACD803D1}"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F11AE77-7C6F-4023-B9CA-C466C92E9683}" type="presParOf" srcId="{594BF422-752C-42F3-A230-3D0E6AE9A886}" destId="{62262EA1-D674-4DE8-B444-FEC3F6748520}" srcOrd="4"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5" destOrd="0" presId="urn:microsoft.com/office/officeart/2016/7/layout/AccentHomeChevronProcess"/>
    <dgm:cxn modelId="{B07B5F95-29F3-4EBA-881F-2F9C82CD9290}" type="presParOf" srcId="{594BF422-752C-42F3-A230-3D0E6AE9A886}" destId="{D0A9E9B9-B6D2-49AA-91D6-7CE223E637D0}" srcOrd="6"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095811"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8505" y="2957215"/>
          <a:ext cx="2767058" cy="810000"/>
        </a:xfrm>
        <a:prstGeom prst="homePlate">
          <a:avLst>
            <a:gd name="adj" fmla="val 25000"/>
          </a:avLst>
        </a:prstGeom>
        <a:gradFill rotWithShape="1">
          <a:gsLst>
            <a:gs pos="0">
              <a:srgbClr val="F15A24">
                <a:satMod val="103000"/>
                <a:lumMod val="102000"/>
                <a:tint val="94000"/>
              </a:srgbClr>
            </a:gs>
            <a:gs pos="50000">
              <a:srgbClr val="F15A24">
                <a:satMod val="110000"/>
                <a:lumMod val="100000"/>
                <a:shade val="100000"/>
              </a:srgbClr>
            </a:gs>
            <a:gs pos="100000">
              <a:srgbClr val="F15A24">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127000" tIns="254000" rIns="127000" bIns="254000" numCol="1" spcCol="1270" anchor="ctr" anchorCtr="0">
          <a:noAutofit/>
        </a:bodyPr>
        <a:lstStyle/>
        <a:p>
          <a:pPr lvl="0" algn="ctr" defTabSz="889000">
            <a:lnSpc>
              <a:spcPct val="90000"/>
            </a:lnSpc>
            <a:spcBef>
              <a:spcPct val="0"/>
            </a:spcBef>
            <a:spcAft>
              <a:spcPct val="35000"/>
            </a:spcAft>
          </a:pPr>
          <a:r>
            <a:rPr lang="en-US"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01</a:t>
          </a:r>
        </a:p>
      </dsp:txBody>
      <dsp:txXfrm>
        <a:off x="8505" y="2957215"/>
        <a:ext cx="2665808" cy="810000"/>
      </dsp:txXfrm>
    </dsp:sp>
    <dsp:sp modelId="{810D7AA7-A541-4507-BE7F-36CCF210089F}">
      <dsp:nvSpPr>
        <dsp:cNvPr id="0" name=""/>
        <dsp:cNvSpPr/>
      </dsp:nvSpPr>
      <dsp:spPr>
        <a:xfrm>
          <a:off x="229870" y="660034"/>
          <a:ext cx="2246851" cy="178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lvl="0" algn="l" defTabSz="533400">
            <a:lnSpc>
              <a:spcPts val="1500"/>
            </a:lnSpc>
            <a:spcBef>
              <a:spcPct val="0"/>
            </a:spcBef>
            <a:spcAft>
              <a:spcPts val="0"/>
            </a:spcAft>
          </a:pPr>
          <a:endParaRPr lang="en-GB" sz="1200" b="1" kern="1200" dirty="0">
            <a:solidFill>
              <a:srgbClr val="666666"/>
            </a:solidFill>
            <a:latin typeface="Arial"/>
            <a:ea typeface="+mn-ea"/>
            <a:cs typeface="+mn-cs"/>
          </a:endParaRPr>
        </a:p>
        <a:p>
          <a:pPr lvl="0" algn="l" defTabSz="533400">
            <a:lnSpc>
              <a:spcPts val="1500"/>
            </a:lnSpc>
            <a:spcBef>
              <a:spcPct val="0"/>
            </a:spcBef>
            <a:spcAft>
              <a:spcPts val="0"/>
            </a:spcAft>
          </a:pPr>
          <a:endParaRPr lang="en-GB" sz="1200" b="1" kern="1200" dirty="0">
            <a:solidFill>
              <a:srgbClr val="666666"/>
            </a:solidFill>
            <a:latin typeface="Arial"/>
            <a:ea typeface="+mn-ea"/>
            <a:cs typeface="+mn-cs"/>
          </a:endParaRPr>
        </a:p>
        <a:p>
          <a:pPr lvl="0" algn="l" defTabSz="533400">
            <a:lnSpc>
              <a:spcPts val="1500"/>
            </a:lnSpc>
            <a:spcBef>
              <a:spcPct val="0"/>
            </a:spcBef>
            <a:spcAft>
              <a:spcPts val="0"/>
            </a:spcAft>
          </a:pPr>
          <a:endParaRPr lang="en-GB" sz="1200" b="1" kern="1200" dirty="0">
            <a:solidFill>
              <a:srgbClr val="666666"/>
            </a:solidFill>
            <a:latin typeface="Arial"/>
            <a:ea typeface="+mn-ea"/>
            <a:cs typeface="+mn-cs"/>
          </a:endParaRPr>
        </a:p>
        <a:p>
          <a:pPr lvl="0" algn="l" defTabSz="533400">
            <a:lnSpc>
              <a:spcPts val="1500"/>
            </a:lnSpc>
            <a:spcBef>
              <a:spcPct val="0"/>
            </a:spcBef>
            <a:spcAft>
              <a:spcPts val="0"/>
            </a:spcAft>
          </a:pPr>
          <a:r>
            <a:rPr lang="en-US" sz="1400" b="1" kern="1200" dirty="0">
              <a:solidFill>
                <a:srgbClr val="666666"/>
              </a:solidFill>
              <a:latin typeface="Arial"/>
              <a:ea typeface="+mn-ea"/>
              <a:cs typeface="+mn-cs"/>
            </a:rPr>
            <a:t>Pest Risk Analysis: </a:t>
          </a:r>
        </a:p>
        <a:p>
          <a:pPr lvl="0" algn="l" defTabSz="533400">
            <a:lnSpc>
              <a:spcPts val="1500"/>
            </a:lnSpc>
            <a:spcBef>
              <a:spcPct val="0"/>
            </a:spcBef>
            <a:spcAft>
              <a:spcPts val="0"/>
            </a:spcAft>
          </a:pPr>
          <a:r>
            <a:rPr lang="en-US" sz="1200" kern="1200" dirty="0">
              <a:solidFill>
                <a:srgbClr val="666666"/>
              </a:solidFill>
              <a:latin typeface="Arial"/>
              <a:ea typeface="+mn-ea"/>
              <a:cs typeface="+mn-cs"/>
            </a:rPr>
            <a:t>ISPM 2, ISPM 11, ISMP 12, ISPM 21, and ISPM 32</a:t>
          </a:r>
        </a:p>
      </dsp:txBody>
      <dsp:txXfrm>
        <a:off x="229870" y="660034"/>
        <a:ext cx="2246851" cy="1781027"/>
      </dsp:txXfrm>
    </dsp:sp>
    <dsp:sp modelId="{E41E7729-FD3F-426D-804C-45BD60BD762D}">
      <dsp:nvSpPr>
        <dsp:cNvPr id="0" name=""/>
        <dsp:cNvSpPr/>
      </dsp:nvSpPr>
      <dsp:spPr>
        <a:xfrm rot="5400000">
          <a:off x="1560564"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664882" y="2957215"/>
          <a:ext cx="2767058" cy="810000"/>
        </a:xfrm>
        <a:prstGeom prst="chevron">
          <a:avLst>
            <a:gd name="adj" fmla="val 25000"/>
          </a:avLst>
        </a:prstGeom>
        <a:gradFill rotWithShape="1">
          <a:gsLst>
            <a:gs pos="0">
              <a:srgbClr val="F7931E">
                <a:satMod val="103000"/>
                <a:lumMod val="102000"/>
                <a:tint val="94000"/>
              </a:srgbClr>
            </a:gs>
            <a:gs pos="50000">
              <a:srgbClr val="F7931E">
                <a:satMod val="110000"/>
                <a:lumMod val="100000"/>
                <a:shade val="100000"/>
              </a:srgbClr>
            </a:gs>
            <a:gs pos="100000">
              <a:srgbClr val="F7931E">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127000" tIns="254000" rIns="127000" bIns="254000" numCol="1" spcCol="1270" anchor="ctr" anchorCtr="0">
          <a:noAutofit/>
        </a:bodyPr>
        <a:lstStyle/>
        <a:p>
          <a:pPr lvl="0" algn="ctr" defTabSz="889000">
            <a:lnSpc>
              <a:spcPct val="90000"/>
            </a:lnSpc>
            <a:spcBef>
              <a:spcPct val="0"/>
            </a:spcBef>
            <a:spcAft>
              <a:spcPct val="35000"/>
            </a:spcAft>
          </a:pPr>
          <a:r>
            <a:rPr lang="en-US"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02</a:t>
          </a:r>
        </a:p>
      </dsp:txBody>
      <dsp:txXfrm>
        <a:off x="2867382" y="2957215"/>
        <a:ext cx="2362058" cy="810000"/>
      </dsp:txXfrm>
    </dsp:sp>
    <dsp:sp modelId="{5E07F9E4-149C-4A89-848F-4ABDD305F0C5}">
      <dsp:nvSpPr>
        <dsp:cNvPr id="0" name=""/>
        <dsp:cNvSpPr/>
      </dsp:nvSpPr>
      <dsp:spPr>
        <a:xfrm>
          <a:off x="2886247" y="660034"/>
          <a:ext cx="2246851" cy="178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lvl="0" algn="l" defTabSz="533400">
            <a:lnSpc>
              <a:spcPts val="1500"/>
            </a:lnSpc>
            <a:spcBef>
              <a:spcPct val="0"/>
            </a:spcBef>
            <a:spcAft>
              <a:spcPct val="35000"/>
            </a:spcAft>
          </a:pPr>
          <a:endParaRPr lang="en-GB" sz="1200" b="1" kern="1200" dirty="0">
            <a:solidFill>
              <a:srgbClr val="666666"/>
            </a:solidFill>
            <a:latin typeface="Arial"/>
            <a:ea typeface="+mn-ea"/>
            <a:cs typeface="+mn-cs"/>
          </a:endParaRPr>
        </a:p>
        <a:p>
          <a:pPr lvl="0" algn="l" defTabSz="533400">
            <a:lnSpc>
              <a:spcPts val="1500"/>
            </a:lnSpc>
            <a:spcBef>
              <a:spcPct val="0"/>
            </a:spcBef>
            <a:spcAft>
              <a:spcPct val="35000"/>
            </a:spcAft>
          </a:pPr>
          <a:endParaRPr lang="en-GB" sz="1200" b="1" kern="1200" dirty="0">
            <a:solidFill>
              <a:srgbClr val="666666"/>
            </a:solidFill>
            <a:latin typeface="Arial"/>
            <a:ea typeface="+mn-ea"/>
            <a:cs typeface="+mn-cs"/>
          </a:endParaRPr>
        </a:p>
        <a:p>
          <a:pPr lvl="0" algn="l" defTabSz="533400">
            <a:lnSpc>
              <a:spcPts val="1500"/>
            </a:lnSpc>
            <a:spcBef>
              <a:spcPct val="0"/>
            </a:spcBef>
            <a:spcAft>
              <a:spcPct val="35000"/>
            </a:spcAft>
          </a:pPr>
          <a:r>
            <a:rPr lang="en-US" sz="1400" b="1" kern="1200" dirty="0">
              <a:solidFill>
                <a:srgbClr val="666666"/>
              </a:solidFill>
              <a:latin typeface="Arial"/>
              <a:ea typeface="+mn-ea"/>
              <a:cs typeface="+mn-cs"/>
            </a:rPr>
            <a:t>Pest Risk Mitigations:</a:t>
          </a:r>
        </a:p>
        <a:p>
          <a:pPr lvl="0" algn="l" defTabSz="533400">
            <a:lnSpc>
              <a:spcPts val="1500"/>
            </a:lnSpc>
            <a:spcBef>
              <a:spcPct val="0"/>
            </a:spcBef>
            <a:spcAft>
              <a:spcPct val="35000"/>
            </a:spcAft>
          </a:pPr>
          <a:r>
            <a:rPr lang="en-US" sz="1200" kern="1200" dirty="0">
              <a:solidFill>
                <a:srgbClr val="666666"/>
              </a:solidFill>
              <a:latin typeface="Arial"/>
              <a:ea typeface="+mn-ea"/>
              <a:cs typeface="+mn-cs"/>
            </a:rPr>
            <a:t>ISPM 4, ISPM 10,  ISPM 14, </a:t>
          </a:r>
          <a:r>
            <a:rPr lang="en-GB" sz="1200" kern="1200" dirty="0">
              <a:solidFill>
                <a:srgbClr val="666666"/>
              </a:solidFill>
              <a:latin typeface="Arial"/>
              <a:ea typeface="+mn-ea"/>
              <a:cs typeface="+mn-cs"/>
            </a:rPr>
            <a:t>ISPM 20, </a:t>
          </a:r>
          <a:r>
            <a:rPr lang="en-US" sz="1200" kern="1200" dirty="0">
              <a:solidFill>
                <a:srgbClr val="666666"/>
              </a:solidFill>
              <a:latin typeface="Arial"/>
              <a:ea typeface="+mn-ea"/>
              <a:cs typeface="+mn-cs"/>
            </a:rPr>
            <a:t>ISPM 22, ISMP 29, and ISPM 34</a:t>
          </a:r>
          <a:endParaRPr lang="en-US" sz="1200" b="1" kern="1200" dirty="0">
            <a:solidFill>
              <a:srgbClr val="666666"/>
            </a:solidFill>
            <a:latin typeface="Arial"/>
            <a:ea typeface="+mn-ea"/>
            <a:cs typeface="+mn-cs"/>
          </a:endParaRPr>
        </a:p>
      </dsp:txBody>
      <dsp:txXfrm>
        <a:off x="2886247" y="660034"/>
        <a:ext cx="2246851" cy="1781027"/>
      </dsp:txXfrm>
    </dsp:sp>
    <dsp:sp modelId="{7BF6E820-C6E3-4E2C-BB23-ADF9AD641C6B}">
      <dsp:nvSpPr>
        <dsp:cNvPr id="0" name=""/>
        <dsp:cNvSpPr/>
      </dsp:nvSpPr>
      <dsp:spPr>
        <a:xfrm rot="5400000">
          <a:off x="4216941"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5321258" y="2957215"/>
          <a:ext cx="2767058" cy="810000"/>
        </a:xfrm>
        <a:prstGeom prst="chevron">
          <a:avLst>
            <a:gd name="adj" fmla="val 25000"/>
          </a:avLst>
        </a:prstGeom>
        <a:gradFill rotWithShape="1">
          <a:gsLst>
            <a:gs pos="0">
              <a:srgbClr val="FCCB00">
                <a:satMod val="103000"/>
                <a:lumMod val="102000"/>
                <a:tint val="94000"/>
              </a:srgbClr>
            </a:gs>
            <a:gs pos="50000">
              <a:srgbClr val="FCCB00">
                <a:satMod val="110000"/>
                <a:lumMod val="100000"/>
                <a:shade val="100000"/>
              </a:srgbClr>
            </a:gs>
            <a:gs pos="100000">
              <a:srgbClr val="FCCB00">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127000" tIns="254000" rIns="127000" bIns="254000" numCol="1" spcCol="1270" anchor="ctr" anchorCtr="0">
          <a:noAutofit/>
        </a:bodyPr>
        <a:lstStyle/>
        <a:p>
          <a:pPr lvl="0" algn="ctr" defTabSz="889000">
            <a:lnSpc>
              <a:spcPct val="90000"/>
            </a:lnSpc>
            <a:spcBef>
              <a:spcPct val="0"/>
            </a:spcBef>
            <a:spcAft>
              <a:spcPct val="35000"/>
            </a:spcAft>
          </a:pPr>
          <a:r>
            <a:rPr lang="en-US"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03</a:t>
          </a:r>
          <a:endParaRPr lang="ru-RU"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endParaRPr>
        </a:p>
      </dsp:txBody>
      <dsp:txXfrm>
        <a:off x="5523758" y="2957215"/>
        <a:ext cx="2362058" cy="810000"/>
      </dsp:txXfrm>
    </dsp:sp>
    <dsp:sp modelId="{1D84544C-5924-422B-9546-A86AE4927E4C}">
      <dsp:nvSpPr>
        <dsp:cNvPr id="0" name=""/>
        <dsp:cNvSpPr/>
      </dsp:nvSpPr>
      <dsp:spPr>
        <a:xfrm>
          <a:off x="5542623" y="660034"/>
          <a:ext cx="2246851" cy="178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r>
            <a:rPr lang="en-US" sz="1400" b="1" kern="1200" dirty="0">
              <a:solidFill>
                <a:srgbClr val="666666"/>
              </a:solidFill>
              <a:latin typeface="Arial"/>
              <a:ea typeface="+mn-ea"/>
              <a:cs typeface="+mn-cs"/>
            </a:rPr>
            <a:t>Inspection &amp; Testing:</a:t>
          </a:r>
        </a:p>
        <a:p>
          <a:pPr marL="0" lvl="0" indent="0" algn="l" defTabSz="533400">
            <a:lnSpc>
              <a:spcPts val="1500"/>
            </a:lnSpc>
            <a:spcBef>
              <a:spcPct val="0"/>
            </a:spcBef>
            <a:spcAft>
              <a:spcPts val="0"/>
            </a:spcAft>
            <a:buNone/>
          </a:pPr>
          <a:r>
            <a:rPr lang="en-GB" sz="1200" kern="1200" dirty="0">
              <a:solidFill>
                <a:srgbClr val="666666"/>
              </a:solidFill>
              <a:latin typeface="Arial"/>
              <a:ea typeface="+mn-ea"/>
              <a:cs typeface="+mn-cs"/>
            </a:rPr>
            <a:t>ISPM 23, ISPM 31, ISPM 24, and ISPM 27, </a:t>
          </a:r>
          <a:endParaRPr lang="en-US" sz="1200" kern="1200" dirty="0">
            <a:solidFill>
              <a:srgbClr val="666666"/>
            </a:solidFill>
            <a:latin typeface="Arial"/>
            <a:ea typeface="+mn-ea"/>
            <a:cs typeface="+mn-cs"/>
          </a:endParaRPr>
        </a:p>
      </dsp:txBody>
      <dsp:txXfrm>
        <a:off x="5542623" y="660034"/>
        <a:ext cx="2246851" cy="1781027"/>
      </dsp:txXfrm>
    </dsp:sp>
    <dsp:sp modelId="{0EE416CF-D8AE-41BD-BF35-9148040E1274}">
      <dsp:nvSpPr>
        <dsp:cNvPr id="0" name=""/>
        <dsp:cNvSpPr/>
      </dsp:nvSpPr>
      <dsp:spPr>
        <a:xfrm rot="5400000">
          <a:off x="6873317" y="1631533"/>
          <a:ext cx="2430000" cy="221364"/>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7977635" y="2957215"/>
          <a:ext cx="2767058" cy="810000"/>
        </a:xfrm>
        <a:prstGeom prst="chevron">
          <a:avLst>
            <a:gd name="adj" fmla="val 25000"/>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solidFill>
            <a:sysClr val="windowText" lastClr="000000"/>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27000" tIns="254000" rIns="127000" bIns="254000" numCol="1" spcCol="1270" anchor="ctr" anchorCtr="0">
          <a:noAutofit/>
        </a:bodyPr>
        <a:lstStyle/>
        <a:p>
          <a:pPr lvl="0" algn="ctr" defTabSz="889000">
            <a:lnSpc>
              <a:spcPct val="90000"/>
            </a:lnSpc>
            <a:spcBef>
              <a:spcPct val="0"/>
            </a:spcBef>
            <a:spcAft>
              <a:spcPct val="35000"/>
            </a:spcAft>
          </a:pPr>
          <a:r>
            <a:rPr lang="en-US"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rPr>
            <a:t>STAGE 04</a:t>
          </a:r>
          <a:endParaRPr lang="ru-RU" sz="2000" b="1" kern="1200" dirty="0">
            <a:solidFill>
              <a:sysClr val="window" lastClr="FFFFFF"/>
            </a:solidFill>
            <a:effectLst>
              <a:outerShdw blurRad="50800" dist="38100" dir="2700000" algn="tl" rotWithShape="0">
                <a:sysClr val="windowText" lastClr="000000">
                  <a:alpha val="50000"/>
                </a:sysClr>
              </a:outerShdw>
            </a:effectLst>
            <a:latin typeface="Century Gothic"/>
            <a:ea typeface="+mn-ea"/>
            <a:cs typeface="+mn-cs"/>
          </a:endParaRPr>
        </a:p>
      </dsp:txBody>
      <dsp:txXfrm>
        <a:off x="8180135" y="2957215"/>
        <a:ext cx="2362058" cy="810000"/>
      </dsp:txXfrm>
    </dsp:sp>
    <dsp:sp modelId="{7F54B493-FCA8-4A1F-A2B1-FCB26CA9C396}">
      <dsp:nvSpPr>
        <dsp:cNvPr id="0" name=""/>
        <dsp:cNvSpPr/>
      </dsp:nvSpPr>
      <dsp:spPr>
        <a:xfrm>
          <a:off x="8198999" y="660034"/>
          <a:ext cx="2246851" cy="1781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GB"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endParaRPr lang="en-US" sz="1200" b="1" kern="1200" dirty="0">
            <a:solidFill>
              <a:srgbClr val="666666"/>
            </a:solidFill>
            <a:latin typeface="Arial"/>
            <a:ea typeface="+mn-ea"/>
            <a:cs typeface="+mn-cs"/>
          </a:endParaRPr>
        </a:p>
        <a:p>
          <a:pPr marL="0" lvl="0" indent="0" algn="l" defTabSz="533400">
            <a:lnSpc>
              <a:spcPts val="1500"/>
            </a:lnSpc>
            <a:spcBef>
              <a:spcPct val="0"/>
            </a:spcBef>
            <a:spcAft>
              <a:spcPts val="0"/>
            </a:spcAft>
            <a:buNone/>
          </a:pPr>
          <a:r>
            <a:rPr lang="en-US" sz="1400" b="1" kern="1200" dirty="0">
              <a:solidFill>
                <a:srgbClr val="666666"/>
              </a:solidFill>
              <a:latin typeface="Arial"/>
              <a:ea typeface="+mn-ea"/>
              <a:cs typeface="+mn-cs"/>
            </a:rPr>
            <a:t>Import &amp; Export Requirement:</a:t>
          </a:r>
        </a:p>
        <a:p>
          <a:pPr marL="0" lvl="0" indent="0" algn="l" defTabSz="533400">
            <a:lnSpc>
              <a:spcPts val="1500"/>
            </a:lnSpc>
            <a:spcBef>
              <a:spcPct val="0"/>
            </a:spcBef>
            <a:spcAft>
              <a:spcPts val="0"/>
            </a:spcAft>
            <a:buNone/>
          </a:pPr>
          <a:r>
            <a:rPr lang="en-GB" sz="1200" kern="1200" dirty="0">
              <a:solidFill>
                <a:srgbClr val="666666"/>
              </a:solidFill>
              <a:latin typeface="Arial"/>
              <a:ea typeface="+mn-ea"/>
              <a:cs typeface="+mn-cs"/>
            </a:rPr>
            <a:t>ISPM 1, ISPM 12 , ISPM 20, ISPM 23, ISPM 24, ISPM 27, and ISPM 31 </a:t>
          </a:r>
          <a:endParaRPr lang="en-US" sz="1200" kern="1200" dirty="0">
            <a:solidFill>
              <a:srgbClr val="666666"/>
            </a:solidFill>
            <a:latin typeface="Arial"/>
            <a:ea typeface="+mn-ea"/>
            <a:cs typeface="+mn-cs"/>
          </a:endParaRPr>
        </a:p>
      </dsp:txBody>
      <dsp:txXfrm>
        <a:off x="8198999" y="660034"/>
        <a:ext cx="2246851" cy="1781027"/>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04/04/2023</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7:34.76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5.53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6.17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6.5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7.04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7.47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7.9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58.36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7:35.37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2.4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2.9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3.78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16 0,'-7'0,"-2"0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4.7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5.39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6:48.1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07:47:02.1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04/04/2023</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a:t>
            </a:fld>
            <a:endParaRPr lang="en-GB"/>
          </a:p>
        </p:txBody>
      </p:sp>
    </p:spTree>
    <p:extLst>
      <p:ext uri="{BB962C8B-B14F-4D97-AF65-F5344CB8AC3E}">
        <p14:creationId xmlns:p14="http://schemas.microsoft.com/office/powerpoint/2010/main" val="225111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11</a:t>
            </a:fld>
            <a:endParaRPr lang="en-GB"/>
          </a:p>
        </p:txBody>
      </p:sp>
    </p:spTree>
    <p:extLst>
      <p:ext uri="{BB962C8B-B14F-4D97-AF65-F5344CB8AC3E}">
        <p14:creationId xmlns:p14="http://schemas.microsoft.com/office/powerpoint/2010/main" val="4245538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12</a:t>
            </a:fld>
            <a:endParaRPr lang="en-GB"/>
          </a:p>
        </p:txBody>
      </p:sp>
    </p:spTree>
    <p:extLst>
      <p:ext uri="{BB962C8B-B14F-4D97-AF65-F5344CB8AC3E}">
        <p14:creationId xmlns:p14="http://schemas.microsoft.com/office/powerpoint/2010/main" val="365870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13</a:t>
            </a:fld>
            <a:endParaRPr lang="en-GB"/>
          </a:p>
        </p:txBody>
      </p:sp>
    </p:spTree>
    <p:extLst>
      <p:ext uri="{BB962C8B-B14F-4D97-AF65-F5344CB8AC3E}">
        <p14:creationId xmlns:p14="http://schemas.microsoft.com/office/powerpoint/2010/main" val="371836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14</a:t>
            </a:fld>
            <a:endParaRPr lang="en-GB"/>
          </a:p>
        </p:txBody>
      </p:sp>
    </p:spTree>
    <p:extLst>
      <p:ext uri="{BB962C8B-B14F-4D97-AF65-F5344CB8AC3E}">
        <p14:creationId xmlns:p14="http://schemas.microsoft.com/office/powerpoint/2010/main" val="266119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15</a:t>
            </a:fld>
            <a:endParaRPr lang="en-GB"/>
          </a:p>
        </p:txBody>
      </p:sp>
    </p:spTree>
    <p:extLst>
      <p:ext uri="{BB962C8B-B14F-4D97-AF65-F5344CB8AC3E}">
        <p14:creationId xmlns:p14="http://schemas.microsoft.com/office/powerpoint/2010/main" val="1449276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16</a:t>
            </a:fld>
            <a:endParaRPr lang="en-GB"/>
          </a:p>
        </p:txBody>
      </p:sp>
    </p:spTree>
    <p:extLst>
      <p:ext uri="{BB962C8B-B14F-4D97-AF65-F5344CB8AC3E}">
        <p14:creationId xmlns:p14="http://schemas.microsoft.com/office/powerpoint/2010/main" val="400597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17</a:t>
            </a:fld>
            <a:endParaRPr lang="en-GB"/>
          </a:p>
        </p:txBody>
      </p:sp>
    </p:spTree>
    <p:extLst>
      <p:ext uri="{BB962C8B-B14F-4D97-AF65-F5344CB8AC3E}">
        <p14:creationId xmlns:p14="http://schemas.microsoft.com/office/powerpoint/2010/main" val="337258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18</a:t>
            </a:fld>
            <a:endParaRPr lang="en-GB"/>
          </a:p>
        </p:txBody>
      </p:sp>
    </p:spTree>
    <p:extLst>
      <p:ext uri="{BB962C8B-B14F-4D97-AF65-F5344CB8AC3E}">
        <p14:creationId xmlns:p14="http://schemas.microsoft.com/office/powerpoint/2010/main" val="374165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19</a:t>
            </a:fld>
            <a:endParaRPr lang="en-GB"/>
          </a:p>
        </p:txBody>
      </p:sp>
    </p:spTree>
    <p:extLst>
      <p:ext uri="{BB962C8B-B14F-4D97-AF65-F5344CB8AC3E}">
        <p14:creationId xmlns:p14="http://schemas.microsoft.com/office/powerpoint/2010/main" val="2303731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20</a:t>
            </a:fld>
            <a:endParaRPr lang="en-GB"/>
          </a:p>
        </p:txBody>
      </p:sp>
    </p:spTree>
    <p:extLst>
      <p:ext uri="{BB962C8B-B14F-4D97-AF65-F5344CB8AC3E}">
        <p14:creationId xmlns:p14="http://schemas.microsoft.com/office/powerpoint/2010/main" val="406515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3</a:t>
            </a:fld>
            <a:endParaRPr lang="en-GB"/>
          </a:p>
        </p:txBody>
      </p:sp>
    </p:spTree>
    <p:extLst>
      <p:ext uri="{BB962C8B-B14F-4D97-AF65-F5344CB8AC3E}">
        <p14:creationId xmlns:p14="http://schemas.microsoft.com/office/powerpoint/2010/main" val="998947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21</a:t>
            </a:fld>
            <a:endParaRPr lang="en-GB"/>
          </a:p>
        </p:txBody>
      </p:sp>
    </p:spTree>
    <p:extLst>
      <p:ext uri="{BB962C8B-B14F-4D97-AF65-F5344CB8AC3E}">
        <p14:creationId xmlns:p14="http://schemas.microsoft.com/office/powerpoint/2010/main" val="226848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22</a:t>
            </a:fld>
            <a:endParaRPr lang="en-GB"/>
          </a:p>
        </p:txBody>
      </p:sp>
    </p:spTree>
    <p:extLst>
      <p:ext uri="{BB962C8B-B14F-4D97-AF65-F5344CB8AC3E}">
        <p14:creationId xmlns:p14="http://schemas.microsoft.com/office/powerpoint/2010/main" val="3492000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23</a:t>
            </a:fld>
            <a:endParaRPr lang="en-GB"/>
          </a:p>
        </p:txBody>
      </p:sp>
    </p:spTree>
    <p:extLst>
      <p:ext uri="{BB962C8B-B14F-4D97-AF65-F5344CB8AC3E}">
        <p14:creationId xmlns:p14="http://schemas.microsoft.com/office/powerpoint/2010/main" val="1172078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24</a:t>
            </a:fld>
            <a:endParaRPr lang="en-GB"/>
          </a:p>
        </p:txBody>
      </p:sp>
    </p:spTree>
    <p:extLst>
      <p:ext uri="{BB962C8B-B14F-4D97-AF65-F5344CB8AC3E}">
        <p14:creationId xmlns:p14="http://schemas.microsoft.com/office/powerpoint/2010/main" val="1733063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25</a:t>
            </a:fld>
            <a:endParaRPr lang="en-GB"/>
          </a:p>
        </p:txBody>
      </p:sp>
    </p:spTree>
    <p:extLst>
      <p:ext uri="{BB962C8B-B14F-4D97-AF65-F5344CB8AC3E}">
        <p14:creationId xmlns:p14="http://schemas.microsoft.com/office/powerpoint/2010/main" val="1377150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26</a:t>
            </a:fld>
            <a:endParaRPr lang="en-GB"/>
          </a:p>
        </p:txBody>
      </p:sp>
    </p:spTree>
    <p:extLst>
      <p:ext uri="{BB962C8B-B14F-4D97-AF65-F5344CB8AC3E}">
        <p14:creationId xmlns:p14="http://schemas.microsoft.com/office/powerpoint/2010/main" val="28323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29</a:t>
            </a:fld>
            <a:endParaRPr lang="en-GB"/>
          </a:p>
        </p:txBody>
      </p:sp>
    </p:spTree>
    <p:extLst>
      <p:ext uri="{BB962C8B-B14F-4D97-AF65-F5344CB8AC3E}">
        <p14:creationId xmlns:p14="http://schemas.microsoft.com/office/powerpoint/2010/main" val="1765716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30</a:t>
            </a:fld>
            <a:endParaRPr lang="en-GB"/>
          </a:p>
        </p:txBody>
      </p:sp>
    </p:spTree>
    <p:extLst>
      <p:ext uri="{BB962C8B-B14F-4D97-AF65-F5344CB8AC3E}">
        <p14:creationId xmlns:p14="http://schemas.microsoft.com/office/powerpoint/2010/main" val="744917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31</a:t>
            </a:fld>
            <a:endParaRPr lang="en-GB"/>
          </a:p>
        </p:txBody>
      </p:sp>
    </p:spTree>
    <p:extLst>
      <p:ext uri="{BB962C8B-B14F-4D97-AF65-F5344CB8AC3E}">
        <p14:creationId xmlns:p14="http://schemas.microsoft.com/office/powerpoint/2010/main" val="3615540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32</a:t>
            </a:fld>
            <a:endParaRPr lang="en-GB"/>
          </a:p>
        </p:txBody>
      </p:sp>
    </p:spTree>
    <p:extLst>
      <p:ext uri="{BB962C8B-B14F-4D97-AF65-F5344CB8AC3E}">
        <p14:creationId xmlns:p14="http://schemas.microsoft.com/office/powerpoint/2010/main" val="14095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4</a:t>
            </a:fld>
            <a:endParaRPr lang="en-GB"/>
          </a:p>
        </p:txBody>
      </p:sp>
    </p:spTree>
    <p:extLst>
      <p:ext uri="{BB962C8B-B14F-4D97-AF65-F5344CB8AC3E}">
        <p14:creationId xmlns:p14="http://schemas.microsoft.com/office/powerpoint/2010/main" val="1961028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bg1"/>
                </a:solidFill>
              </a:rPr>
              <a:t>Plant health is crucial to:</a:t>
            </a:r>
          </a:p>
          <a:p>
            <a:r>
              <a:rPr lang="en-GB">
                <a:solidFill>
                  <a:schemeClr val="bg1"/>
                </a:solidFill>
              </a:rPr>
              <a:t>Enhance global food security, increase sustainable agriculture productivity, protect the environment, facilitate safe trade and boost economic development</a:t>
            </a:r>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33</a:t>
            </a:fld>
            <a:endParaRPr lang="en-GB"/>
          </a:p>
        </p:txBody>
      </p:sp>
    </p:spTree>
    <p:extLst>
      <p:ext uri="{BB962C8B-B14F-4D97-AF65-F5344CB8AC3E}">
        <p14:creationId xmlns:p14="http://schemas.microsoft.com/office/powerpoint/2010/main" val="3250010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34</a:t>
            </a:fld>
            <a:endParaRPr lang="en-GB"/>
          </a:p>
        </p:txBody>
      </p:sp>
    </p:spTree>
    <p:extLst>
      <p:ext uri="{BB962C8B-B14F-4D97-AF65-F5344CB8AC3E}">
        <p14:creationId xmlns:p14="http://schemas.microsoft.com/office/powerpoint/2010/main" val="2737270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35</a:t>
            </a:fld>
            <a:endParaRPr lang="en-GB"/>
          </a:p>
        </p:txBody>
      </p:sp>
    </p:spTree>
    <p:extLst>
      <p:ext uri="{BB962C8B-B14F-4D97-AF65-F5344CB8AC3E}">
        <p14:creationId xmlns:p14="http://schemas.microsoft.com/office/powerpoint/2010/main" val="3368401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36</a:t>
            </a:fld>
            <a:endParaRPr lang="en-GB"/>
          </a:p>
        </p:txBody>
      </p:sp>
    </p:spTree>
    <p:extLst>
      <p:ext uri="{BB962C8B-B14F-4D97-AF65-F5344CB8AC3E}">
        <p14:creationId xmlns:p14="http://schemas.microsoft.com/office/powerpoint/2010/main" val="3190528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37</a:t>
            </a:fld>
            <a:endParaRPr lang="en-GB"/>
          </a:p>
        </p:txBody>
      </p:sp>
    </p:spTree>
    <p:extLst>
      <p:ext uri="{BB962C8B-B14F-4D97-AF65-F5344CB8AC3E}">
        <p14:creationId xmlns:p14="http://schemas.microsoft.com/office/powerpoint/2010/main" val="1817420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38</a:t>
            </a:fld>
            <a:endParaRPr lang="en-GB"/>
          </a:p>
        </p:txBody>
      </p:sp>
    </p:spTree>
    <p:extLst>
      <p:ext uri="{BB962C8B-B14F-4D97-AF65-F5344CB8AC3E}">
        <p14:creationId xmlns:p14="http://schemas.microsoft.com/office/powerpoint/2010/main" val="3611387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bg1"/>
                </a:solidFill>
              </a:rPr>
              <a:t>Plant health is crucial to:</a:t>
            </a:r>
          </a:p>
          <a:p>
            <a:r>
              <a:rPr lang="en-GB">
                <a:solidFill>
                  <a:schemeClr val="bg1"/>
                </a:solidFill>
              </a:rPr>
              <a:t>Enhance global food security, increase sustainable agriculture productivity, protect the environment, facilitate safe trade and boost economic development</a:t>
            </a:r>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39</a:t>
            </a:fld>
            <a:endParaRPr lang="en-GB"/>
          </a:p>
        </p:txBody>
      </p:sp>
    </p:spTree>
    <p:extLst>
      <p:ext uri="{BB962C8B-B14F-4D97-AF65-F5344CB8AC3E}">
        <p14:creationId xmlns:p14="http://schemas.microsoft.com/office/powerpoint/2010/main" val="1777821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43</a:t>
            </a:fld>
            <a:endParaRPr lang="en-GB"/>
          </a:p>
        </p:txBody>
      </p:sp>
    </p:spTree>
    <p:extLst>
      <p:ext uri="{BB962C8B-B14F-4D97-AF65-F5344CB8AC3E}">
        <p14:creationId xmlns:p14="http://schemas.microsoft.com/office/powerpoint/2010/main" val="749998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44</a:t>
            </a:fld>
            <a:endParaRPr lang="en-GB"/>
          </a:p>
        </p:txBody>
      </p:sp>
    </p:spTree>
    <p:extLst>
      <p:ext uri="{BB962C8B-B14F-4D97-AF65-F5344CB8AC3E}">
        <p14:creationId xmlns:p14="http://schemas.microsoft.com/office/powerpoint/2010/main" val="4142200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Symbol" panose="05050102010706020507" pitchFamily="18" charset="2"/>
              <a:buChar char=""/>
            </a:pPr>
            <a:r>
              <a:rPr lang="en-US" sz="1800">
                <a:solidFill>
                  <a:srgbClr val="000000"/>
                </a:solidFill>
                <a:effectLst/>
                <a:latin typeface="Calibri" panose="020F0502020204030204" pitchFamily="34" charset="0"/>
                <a:ea typeface="Calibri" panose="020F0502020204030204" pitchFamily="34" charset="0"/>
              </a:rPr>
              <a:t>Safeguarding is designed to aid NPPOs in protecting agriculture and natural resources against the introduction and spread of plant pests and diseases. It includes the following components:  </a:t>
            </a:r>
            <a:r>
              <a:rPr lang="en-US" sz="1800" b="1">
                <a:solidFill>
                  <a:srgbClr val="000000"/>
                </a:solidFill>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Selection – Each country or region will select a number of pests and diseases (initially five), based on set phytosanitary criteria.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Surveillance – Coordinating with cooperators, the IPPC Secretariat will engage subject matter experts to develop the survey, identification, and diagnostics methodology and protocol for each of the selected pests and diseases.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Data Management – Coordinating with cooperators, the IPPC Secretariat will facilitate the selection of the information management system, including data collection devices, data storage, and the analytics designed to provide timely and consumable reports.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Capacity Development and Support – Coordinating with cooperators, the IPPC Secretariat will facilitate the training, both virtually and in person to ensure consistency in the capacity of implementing the program. </a:t>
            </a:r>
          </a:p>
          <a:p>
            <a:pPr marL="342900" lvl="0" indent="-342900">
              <a:buFont typeface="Calibri" panose="020F0502020204030204" pitchFamily="34" charset="0"/>
              <a:buChar char="-"/>
            </a:pPr>
            <a:endParaRPr lang="en-US" sz="1800">
              <a:solidFill>
                <a:srgbClr val="000000"/>
              </a:solidFill>
              <a:effectLst/>
              <a:latin typeface="Calibri" panose="020F050202020403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a:solidFill>
                  <a:srgbClr val="000000"/>
                </a:solidFill>
                <a:effectLst/>
                <a:latin typeface="Calibri" panose="020F0502020204030204" pitchFamily="34" charset="0"/>
                <a:ea typeface="Times New Roman" panose="02020603050405020304" pitchFamily="18" charset="0"/>
              </a:rPr>
              <a:t>It is important to note that the survey data for the selected pests will be used to develop the emergency preparedness, response, and recovery plans as part of the safeguarding component of the program.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45</a:t>
            </a:fld>
            <a:endParaRPr lang="en-GB"/>
          </a:p>
        </p:txBody>
      </p:sp>
    </p:spTree>
    <p:extLst>
      <p:ext uri="{BB962C8B-B14F-4D97-AF65-F5344CB8AC3E}">
        <p14:creationId xmlns:p14="http://schemas.microsoft.com/office/powerpoint/2010/main" val="108158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5</a:t>
            </a:fld>
            <a:endParaRPr lang="en-GB"/>
          </a:p>
        </p:txBody>
      </p:sp>
    </p:spTree>
    <p:extLst>
      <p:ext uri="{BB962C8B-B14F-4D97-AF65-F5344CB8AC3E}">
        <p14:creationId xmlns:p14="http://schemas.microsoft.com/office/powerpoint/2010/main" val="3517045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Symbol" panose="05050102010706020507" pitchFamily="18" charset="2"/>
              <a:buChar char=""/>
            </a:pPr>
            <a:r>
              <a:rPr lang="en-US" sz="1800">
                <a:solidFill>
                  <a:srgbClr val="000000"/>
                </a:solidFill>
                <a:effectLst/>
                <a:latin typeface="Calibri" panose="020F0502020204030204" pitchFamily="34" charset="0"/>
                <a:ea typeface="Calibri" panose="020F0502020204030204" pitchFamily="34" charset="0"/>
              </a:rPr>
              <a:t>Safeguarding is designed to aid NPPOs in protecting agriculture and natural resources against the introduction and spread of plant pests and diseases. It includes the following components:  </a:t>
            </a:r>
            <a:r>
              <a:rPr lang="en-US" sz="1800" b="1">
                <a:solidFill>
                  <a:srgbClr val="000000"/>
                </a:solidFill>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Selection – Each country or region will select a number of pests and diseases (initially five), based on set phytosanitary criteria.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Surveillance – Coordinating with cooperators, the IPPC Secretariat will engage subject matter experts to develop the survey, identification, and diagnostics methodology and protocol for each of the selected pests and diseases.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Data Management – Coordinating with cooperators, the IPPC Secretariat will facilitate the selection of the information management system, including data collection devices, data storage, and the analytics designed to provide timely and consumable reports.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Capacity Development and Support – Coordinating with cooperators, the IPPC Secretariat will facilitate the training, both virtually and in person to ensure consistency in the capacity of implementing the program. </a:t>
            </a:r>
          </a:p>
          <a:p>
            <a:pPr marL="342900" lvl="0" indent="-342900">
              <a:buFont typeface="Calibri" panose="020F0502020204030204" pitchFamily="34" charset="0"/>
              <a:buChar char="-"/>
            </a:pPr>
            <a:endParaRPr lang="en-US" sz="1800">
              <a:solidFill>
                <a:srgbClr val="000000"/>
              </a:solidFill>
              <a:effectLst/>
              <a:latin typeface="Calibri" panose="020F050202020403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a:solidFill>
                  <a:srgbClr val="000000"/>
                </a:solidFill>
                <a:effectLst/>
                <a:latin typeface="Calibri" panose="020F0502020204030204" pitchFamily="34" charset="0"/>
                <a:ea typeface="Times New Roman" panose="02020603050405020304" pitchFamily="18" charset="0"/>
              </a:rPr>
              <a:t>It is important to note that the survey data for the selected pests will be used to develop the emergency preparedness, response, and recovery plans as part of the safeguarding component of the program.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46</a:t>
            </a:fld>
            <a:endParaRPr lang="en-GB"/>
          </a:p>
        </p:txBody>
      </p:sp>
    </p:spTree>
    <p:extLst>
      <p:ext uri="{BB962C8B-B14F-4D97-AF65-F5344CB8AC3E}">
        <p14:creationId xmlns:p14="http://schemas.microsoft.com/office/powerpoint/2010/main" val="335245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Symbol" panose="05050102010706020507" pitchFamily="18" charset="2"/>
              <a:buChar char=""/>
            </a:pPr>
            <a:r>
              <a:rPr lang="en-US" sz="1800">
                <a:solidFill>
                  <a:srgbClr val="000000"/>
                </a:solidFill>
                <a:effectLst/>
                <a:latin typeface="Calibri" panose="020F0502020204030204" pitchFamily="34" charset="0"/>
                <a:ea typeface="Calibri" panose="020F0502020204030204" pitchFamily="34" charset="0"/>
              </a:rPr>
              <a:t>Safeguarding is designed to aid NPPOs in protecting agriculture and natural resources against the introduction and spread of plant pests and diseases. It includes the following components:  </a:t>
            </a:r>
            <a:r>
              <a:rPr lang="en-US" sz="1800" b="1">
                <a:solidFill>
                  <a:srgbClr val="000000"/>
                </a:solidFill>
                <a:effectLst/>
                <a:latin typeface="Calibri" panose="020F0502020204030204" pitchFamily="34" charset="0"/>
                <a:ea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Selection – Each country or region will select a number of pests and diseases (initially five), based on set phytosanitary criteria.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Pest Surveillance – Coordinating with cooperators, the IPPC Secretariat will engage subject matter experts to develop the survey, identification, and diagnostics methodology and protocol for each of the selected pests and diseases.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Data Management – Coordinating with cooperators, the IPPC Secretariat will facilitate the selection of the information management system, including data collection devices, data storage, and the analytics designed to provide timely and consumable reports. </a:t>
            </a:r>
            <a:endParaRPr lang="en-US" sz="1800">
              <a:effectLst/>
              <a:latin typeface="Times New Roman" panose="02020603050405020304" pitchFamily="18" charset="0"/>
              <a:ea typeface="Calibri" panose="020F0502020204030204" pitchFamily="34" charset="0"/>
            </a:endParaRPr>
          </a:p>
          <a:p>
            <a:pPr marL="342900" lvl="0" indent="-342900">
              <a:buFont typeface="Calibri" panose="020F0502020204030204" pitchFamily="34" charset="0"/>
              <a:buChar char="-"/>
            </a:pPr>
            <a:r>
              <a:rPr lang="en-US" sz="1800">
                <a:solidFill>
                  <a:srgbClr val="000000"/>
                </a:solidFill>
                <a:effectLst/>
                <a:latin typeface="Calibri" panose="020F0502020204030204" pitchFamily="34" charset="0"/>
                <a:ea typeface="Calibri" panose="020F0502020204030204" pitchFamily="34" charset="0"/>
              </a:rPr>
              <a:t>Capacity Development and Support – Coordinating with cooperators, the IPPC Secretariat will facilitate the training, both virtually and in person to ensure consistency in the capacity of implementing the program. </a:t>
            </a:r>
          </a:p>
          <a:p>
            <a:pPr marL="342900" lvl="0" indent="-342900">
              <a:buFont typeface="Calibri" panose="020F0502020204030204" pitchFamily="34" charset="0"/>
              <a:buChar char="-"/>
            </a:pPr>
            <a:endParaRPr lang="en-US" sz="1800">
              <a:solidFill>
                <a:srgbClr val="000000"/>
              </a:solidFill>
              <a:effectLst/>
              <a:latin typeface="Calibri" panose="020F050202020403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a:solidFill>
                  <a:srgbClr val="000000"/>
                </a:solidFill>
                <a:effectLst/>
                <a:latin typeface="Calibri" panose="020F0502020204030204" pitchFamily="34" charset="0"/>
                <a:ea typeface="Times New Roman" panose="02020603050405020304" pitchFamily="18" charset="0"/>
              </a:rPr>
              <a:t>It is important to note that the survey data for the selected pests will be used to develop the emergency preparedness, response, and recovery plans as part of the safeguarding component of the program. </a:t>
            </a:r>
            <a:endParaRPr lang="en-US" sz="180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endParaRPr lang="en-US" sz="1800">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47</a:t>
            </a:fld>
            <a:endParaRPr lang="en-GB"/>
          </a:p>
        </p:txBody>
      </p:sp>
    </p:spTree>
    <p:extLst>
      <p:ext uri="{BB962C8B-B14F-4D97-AF65-F5344CB8AC3E}">
        <p14:creationId xmlns:p14="http://schemas.microsoft.com/office/powerpoint/2010/main" val="2615528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81C075-0A87-4D04-85DC-C41B8B8D094E}" type="slidenum">
              <a:rPr lang="en-GB" smtClean="0"/>
              <a:pPr/>
              <a:t>48</a:t>
            </a:fld>
            <a:endParaRPr lang="en-GB"/>
          </a:p>
        </p:txBody>
      </p:sp>
    </p:spTree>
    <p:extLst>
      <p:ext uri="{BB962C8B-B14F-4D97-AF65-F5344CB8AC3E}">
        <p14:creationId xmlns:p14="http://schemas.microsoft.com/office/powerpoint/2010/main" val="385906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bg1"/>
                </a:solidFill>
              </a:rPr>
              <a:t>Plant health is crucial to:</a:t>
            </a:r>
          </a:p>
          <a:p>
            <a:r>
              <a:rPr lang="en-GB">
                <a:solidFill>
                  <a:schemeClr val="bg1"/>
                </a:solidFill>
              </a:rPr>
              <a:t>Enhance global food security, increase sustainable agriculture productivity, protect the environment, facilitate safe trade and boost economic development</a:t>
            </a:r>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49</a:t>
            </a:fld>
            <a:endParaRPr lang="en-GB"/>
          </a:p>
        </p:txBody>
      </p:sp>
    </p:spTree>
    <p:extLst>
      <p:ext uri="{BB962C8B-B14F-4D97-AF65-F5344CB8AC3E}">
        <p14:creationId xmlns:p14="http://schemas.microsoft.com/office/powerpoint/2010/main" val="1724272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bg1"/>
                </a:solidFill>
              </a:rPr>
              <a:t>Plant health is crucial to:</a:t>
            </a:r>
          </a:p>
          <a:p>
            <a:r>
              <a:rPr lang="en-GB">
                <a:solidFill>
                  <a:schemeClr val="bg1"/>
                </a:solidFill>
              </a:rPr>
              <a:t>Enhance global food security, increase sustainable agriculture productivity, protect the environment, facilitate safe trade and boost economic development</a:t>
            </a:r>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50</a:t>
            </a:fld>
            <a:endParaRPr lang="en-GB"/>
          </a:p>
        </p:txBody>
      </p:sp>
    </p:spTree>
    <p:extLst>
      <p:ext uri="{BB962C8B-B14F-4D97-AF65-F5344CB8AC3E}">
        <p14:creationId xmlns:p14="http://schemas.microsoft.com/office/powerpoint/2010/main" val="2161970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bg1"/>
                </a:solidFill>
              </a:rPr>
              <a:t>Plant health is crucial to:</a:t>
            </a:r>
          </a:p>
          <a:p>
            <a:r>
              <a:rPr lang="en-GB">
                <a:solidFill>
                  <a:schemeClr val="bg1"/>
                </a:solidFill>
              </a:rPr>
              <a:t>Enhance global food security, increase sustainable agriculture productivity, protect the environment, facilitate safe trade and boost economic development</a:t>
            </a:r>
            <a:endParaRPr lang="en-US">
              <a:solidFill>
                <a:schemeClr val="bg1"/>
              </a:solidFill>
            </a:endParaRPr>
          </a:p>
          <a:p>
            <a:endParaRPr lang="en-US"/>
          </a:p>
        </p:txBody>
      </p:sp>
      <p:sp>
        <p:nvSpPr>
          <p:cNvPr id="4" name="Slide Number Placeholder 3"/>
          <p:cNvSpPr>
            <a:spLocks noGrp="1"/>
          </p:cNvSpPr>
          <p:nvPr>
            <p:ph type="sldNum" sz="quarter" idx="5"/>
          </p:nvPr>
        </p:nvSpPr>
        <p:spPr/>
        <p:txBody>
          <a:bodyPr/>
          <a:lstStyle/>
          <a:p>
            <a:fld id="{F181C075-0A87-4D04-85DC-C41B8B8D094E}" type="slidenum">
              <a:rPr lang="en-GB" smtClean="0"/>
              <a:pPr/>
              <a:t>51</a:t>
            </a:fld>
            <a:endParaRPr lang="en-GB"/>
          </a:p>
        </p:txBody>
      </p:sp>
    </p:spTree>
    <p:extLst>
      <p:ext uri="{BB962C8B-B14F-4D97-AF65-F5344CB8AC3E}">
        <p14:creationId xmlns:p14="http://schemas.microsoft.com/office/powerpoint/2010/main" val="2835530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53</a:t>
            </a:fld>
            <a:endParaRPr lang="en-GB"/>
          </a:p>
        </p:txBody>
      </p:sp>
    </p:spTree>
    <p:extLst>
      <p:ext uri="{BB962C8B-B14F-4D97-AF65-F5344CB8AC3E}">
        <p14:creationId xmlns:p14="http://schemas.microsoft.com/office/powerpoint/2010/main" val="4575273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54</a:t>
            </a:fld>
            <a:endParaRPr lang="en-GB"/>
          </a:p>
        </p:txBody>
      </p:sp>
    </p:spTree>
    <p:extLst>
      <p:ext uri="{BB962C8B-B14F-4D97-AF65-F5344CB8AC3E}">
        <p14:creationId xmlns:p14="http://schemas.microsoft.com/office/powerpoint/2010/main" val="1503171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55</a:t>
            </a:fld>
            <a:endParaRPr lang="en-GB"/>
          </a:p>
        </p:txBody>
      </p:sp>
    </p:spTree>
    <p:extLst>
      <p:ext uri="{BB962C8B-B14F-4D97-AF65-F5344CB8AC3E}">
        <p14:creationId xmlns:p14="http://schemas.microsoft.com/office/powerpoint/2010/main" val="203406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6</a:t>
            </a:fld>
            <a:endParaRPr lang="en-GB"/>
          </a:p>
        </p:txBody>
      </p:sp>
    </p:spTree>
    <p:extLst>
      <p:ext uri="{BB962C8B-B14F-4D97-AF65-F5344CB8AC3E}">
        <p14:creationId xmlns:p14="http://schemas.microsoft.com/office/powerpoint/2010/main" val="156986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7</a:t>
            </a:fld>
            <a:endParaRPr lang="en-GB"/>
          </a:p>
        </p:txBody>
      </p:sp>
    </p:spTree>
    <p:extLst>
      <p:ext uri="{BB962C8B-B14F-4D97-AF65-F5344CB8AC3E}">
        <p14:creationId xmlns:p14="http://schemas.microsoft.com/office/powerpoint/2010/main" val="336679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8</a:t>
            </a:fld>
            <a:endParaRPr lang="en-GB"/>
          </a:p>
        </p:txBody>
      </p:sp>
    </p:spTree>
    <p:extLst>
      <p:ext uri="{BB962C8B-B14F-4D97-AF65-F5344CB8AC3E}">
        <p14:creationId xmlns:p14="http://schemas.microsoft.com/office/powerpoint/2010/main" val="1872488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9</a:t>
            </a:fld>
            <a:endParaRPr lang="en-GB"/>
          </a:p>
        </p:txBody>
      </p:sp>
    </p:spTree>
    <p:extLst>
      <p:ext uri="{BB962C8B-B14F-4D97-AF65-F5344CB8AC3E}">
        <p14:creationId xmlns:p14="http://schemas.microsoft.com/office/powerpoint/2010/main" val="189548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CPM-16  held virtually </a:t>
            </a:r>
            <a:r>
              <a:rPr lang="en-US" sz="1600" kern="1200" dirty="0">
                <a:solidFill>
                  <a:schemeClr val="tx1"/>
                </a:solidFill>
                <a:effectLst/>
                <a:latin typeface="+mn-lt"/>
                <a:ea typeface="+mn-ea"/>
                <a:cs typeface="+mn-cs"/>
              </a:rPr>
              <a:t>held for virtually with over </a:t>
            </a:r>
            <a:r>
              <a:rPr lang="en-US" sz="1600" b="1" kern="1200" dirty="0">
                <a:solidFill>
                  <a:schemeClr val="tx1"/>
                </a:solidFill>
                <a:effectLst/>
                <a:latin typeface="+mn-lt"/>
                <a:ea typeface="+mn-ea"/>
                <a:cs typeface="+mn-cs"/>
              </a:rPr>
              <a:t>330</a:t>
            </a:r>
            <a:r>
              <a:rPr lang="en-US" sz="1600" kern="1200" dirty="0">
                <a:solidFill>
                  <a:schemeClr val="tx1"/>
                </a:solidFill>
                <a:effectLst/>
                <a:latin typeface="+mn-lt"/>
                <a:ea typeface="+mn-ea"/>
                <a:cs typeface="+mn-cs"/>
              </a:rPr>
              <a:t> participants from </a:t>
            </a:r>
            <a:r>
              <a:rPr lang="en-US" sz="1600" b="1" kern="1200" dirty="0">
                <a:solidFill>
                  <a:schemeClr val="tx1"/>
                </a:solidFill>
                <a:effectLst/>
                <a:latin typeface="+mn-lt"/>
                <a:ea typeface="+mn-ea"/>
                <a:cs typeface="+mn-cs"/>
              </a:rPr>
              <a:t>120</a:t>
            </a:r>
            <a:r>
              <a:rPr lang="en-US" sz="1600" kern="1200" dirty="0">
                <a:solidFill>
                  <a:schemeClr val="tx1"/>
                </a:solidFill>
                <a:effectLst/>
                <a:latin typeface="+mn-lt"/>
                <a:ea typeface="+mn-ea"/>
                <a:cs typeface="+mn-cs"/>
              </a:rPr>
              <a:t> contracting parties and </a:t>
            </a:r>
            <a:r>
              <a:rPr lang="en-US" sz="1600" b="1" kern="1200" dirty="0">
                <a:solidFill>
                  <a:schemeClr val="tx1"/>
                </a:solidFill>
                <a:effectLst/>
                <a:latin typeface="+mn-lt"/>
                <a:ea typeface="+mn-ea"/>
                <a:cs typeface="+mn-cs"/>
              </a:rPr>
              <a:t>20 </a:t>
            </a:r>
            <a:r>
              <a:rPr lang="en-US" sz="1600" kern="1200" dirty="0">
                <a:solidFill>
                  <a:schemeClr val="tx1"/>
                </a:solidFill>
                <a:effectLst/>
                <a:latin typeface="+mn-lt"/>
                <a:ea typeface="+mn-ea"/>
                <a:cs typeface="+mn-cs"/>
              </a:rPr>
              <a:t>observers</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10</a:t>
            </a:fld>
            <a:endParaRPr lang="en-GB"/>
          </a:p>
        </p:txBody>
      </p:sp>
    </p:spTree>
    <p:extLst>
      <p:ext uri="{BB962C8B-B14F-4D97-AF65-F5344CB8AC3E}">
        <p14:creationId xmlns:p14="http://schemas.microsoft.com/office/powerpoint/2010/main" val="88164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2 - photo cover">
    <p:spTree>
      <p:nvGrpSpPr>
        <p:cNvPr id="1" name=""/>
        <p:cNvGrpSpPr/>
        <p:nvPr/>
      </p:nvGrpSpPr>
      <p:grpSpPr>
        <a:xfrm>
          <a:off x="0" y="0"/>
          <a:ext cx="0" cy="0"/>
          <a:chOff x="0" y="0"/>
          <a:chExt cx="0" cy="0"/>
        </a:xfrm>
      </p:grpSpPr>
      <p:sp>
        <p:nvSpPr>
          <p:cNvPr id="12" name="Picture Placeholder 9"/>
          <p:cNvSpPr>
            <a:spLocks noGrp="1"/>
          </p:cNvSpPr>
          <p:nvPr>
            <p:ph type="pic" sz="quarter" idx="10" hasCustomPrompt="1"/>
          </p:nvPr>
        </p:nvSpPr>
        <p:spPr>
          <a:xfrm>
            <a:off x="-1200" y="3810000"/>
            <a:ext cx="12193200" cy="3048000"/>
          </a:xfrm>
          <a:prstGeom prst="rect">
            <a:avLst/>
          </a:prstGeom>
          <a:solidFill>
            <a:schemeClr val="bg1">
              <a:lumMod val="95000"/>
            </a:schemeClr>
          </a:solidFill>
        </p:spPr>
        <p:txBody>
          <a:bodyPr anchor="ctr" anchorCtr="1"/>
          <a:lstStyle>
            <a:lvl1pPr>
              <a:defRPr sz="2000" b="0">
                <a:solidFill>
                  <a:schemeClr val="tx1"/>
                </a:solidFill>
              </a:defRPr>
            </a:lvl1pPr>
          </a:lstStyle>
          <a:p>
            <a:r>
              <a:rPr lang="en-US" dirty="0"/>
              <a:t>Picture</a:t>
            </a:r>
          </a:p>
        </p:txBody>
      </p:sp>
      <p:sp>
        <p:nvSpPr>
          <p:cNvPr id="4" name="Title 1"/>
          <p:cNvSpPr>
            <a:spLocks noGrp="1"/>
          </p:cNvSpPr>
          <p:nvPr>
            <p:ph type="ctrTitle" hasCustomPrompt="1"/>
          </p:nvPr>
        </p:nvSpPr>
        <p:spPr>
          <a:xfrm>
            <a:off x="-1200" y="2057400"/>
            <a:ext cx="12192000" cy="1066800"/>
          </a:xfrm>
          <a:prstGeom prst="rect">
            <a:avLst/>
          </a:prstGeom>
          <a:noFill/>
        </p:spPr>
        <p:txBody>
          <a:bodyPr lIns="1224000" tIns="46800" rIns="1224000" bIns="0" anchor="t" anchorCtr="0"/>
          <a:lstStyle>
            <a:lvl1pPr algn="l">
              <a:defRPr sz="3800">
                <a:solidFill>
                  <a:srgbClr val="00825F"/>
                </a:solidFill>
              </a:defRPr>
            </a:lvl1pPr>
          </a:lstStyle>
          <a:p>
            <a:r>
              <a:rPr lang="en-US" dirty="0"/>
              <a:t>Click to edit Master title style </a:t>
            </a:r>
            <a:br>
              <a:rPr lang="en-US" dirty="0"/>
            </a:br>
            <a:r>
              <a:rPr lang="en-US" dirty="0"/>
              <a:t>Long title in two lines</a:t>
            </a:r>
          </a:p>
        </p:txBody>
      </p:sp>
      <p:sp>
        <p:nvSpPr>
          <p:cNvPr id="5" name="Subtitle 2"/>
          <p:cNvSpPr>
            <a:spLocks noGrp="1"/>
          </p:cNvSpPr>
          <p:nvPr>
            <p:ph type="subTitle" idx="1"/>
          </p:nvPr>
        </p:nvSpPr>
        <p:spPr>
          <a:xfrm>
            <a:off x="-4513" y="3395870"/>
            <a:ext cx="12192000" cy="245913"/>
          </a:xfrm>
          <a:prstGeom prst="rect">
            <a:avLst/>
          </a:prstGeom>
        </p:spPr>
        <p:txBody>
          <a:bodyPr lIns="1224000" tIns="0" rIns="2160000" anchor="t" anchorCtr="0"/>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008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hoto back cove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0" y="2276872"/>
            <a:ext cx="12192000" cy="2448272"/>
          </a:xfrm>
          <a:prstGeom prst="rect">
            <a:avLst/>
          </a:prstGeom>
        </p:spPr>
        <p:txBody>
          <a:bodyPr lIns="2160000" tIns="46800" rIns="2160000" anchor="t"/>
          <a:lstStyle>
            <a:lvl1pPr algn="ctr">
              <a:defRPr sz="4400" baseline="0">
                <a:solidFill>
                  <a:srgbClr val="00825F"/>
                </a:solidFill>
                <a:latin typeface="Georgia" charset="0"/>
                <a:ea typeface="Georgia" charset="0"/>
                <a:cs typeface="Georgia" charset="0"/>
              </a:defRPr>
            </a:lvl1pPr>
          </a:lstStyle>
          <a:p>
            <a:r>
              <a:rPr lang="en-US" dirty="0"/>
              <a:t>Click to edit </a:t>
            </a:r>
            <a:br>
              <a:rPr lang="en-US" dirty="0"/>
            </a:br>
            <a:r>
              <a:rPr lang="en-US" dirty="0"/>
              <a:t>Thank you</a:t>
            </a:r>
          </a:p>
        </p:txBody>
      </p:sp>
      <p:sp>
        <p:nvSpPr>
          <p:cNvPr id="2" name="Rectangle 1">
            <a:extLst>
              <a:ext uri="{FF2B5EF4-FFF2-40B4-BE49-F238E27FC236}">
                <a16:creationId xmlns:a16="http://schemas.microsoft.com/office/drawing/2014/main" id="{E5861B36-1297-EC44-ABCC-CDB48C29ECD5}"/>
              </a:ext>
            </a:extLst>
          </p:cNvPr>
          <p:cNvSpPr/>
          <p:nvPr userDrawn="1"/>
        </p:nvSpPr>
        <p:spPr>
          <a:xfrm>
            <a:off x="-1200" y="3810000"/>
            <a:ext cx="12192000" cy="3048000"/>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6974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104112"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120246"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7376179" y="1616933"/>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sp>
        <p:nvSpPr>
          <p:cNvPr id="44" name="Picture Placeholder 9"/>
          <p:cNvSpPr>
            <a:spLocks noGrp="1"/>
          </p:cNvSpPr>
          <p:nvPr>
            <p:ph type="pic" sz="quarter" idx="10" hasCustomPrompt="1"/>
          </p:nvPr>
        </p:nvSpPr>
        <p:spPr>
          <a:xfrm>
            <a:off x="8256240" y="1620000"/>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8256240" y="3884359"/>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980000"/>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620000"/>
            <a:ext cx="7986304" cy="296840"/>
          </a:xfrm>
          <a:prstGeom prst="rect">
            <a:avLst/>
          </a:prstGeom>
          <a:noFill/>
        </p:spPr>
        <p:txBody>
          <a:bodyPr vert="horz" lIns="540000" tIns="0" rIns="360000" bIns="45720" rtlCol="0" anchor="t" anchorCtr="0">
            <a:noAutofit/>
          </a:bodyPr>
          <a:lstStyle>
            <a:lvl1pPr>
              <a:defRPr sz="2200" b="1">
                <a:solidFill>
                  <a:srgbClr val="00825F"/>
                </a:solidFill>
                <a:latin typeface="+mn-lt"/>
              </a:defRPr>
            </a:lvl1pPr>
          </a:lstStyle>
          <a:p>
            <a:r>
              <a:rPr lang="en-US" dirty="0"/>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980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620000"/>
            <a:ext cx="12204522" cy="360040"/>
          </a:xfrm>
          <a:prstGeom prst="rect">
            <a:avLst/>
          </a:prstGeom>
          <a:noFill/>
        </p:spPr>
        <p:txBody>
          <a:bodyPr vert="horz" lIns="540000" tIns="0" rIns="2880000" bIns="45720" rtlCol="0" anchor="t" anchorCtr="0">
            <a:noAutofit/>
          </a:bodyPr>
          <a:lstStyle>
            <a:lvl1pPr>
              <a:defRPr sz="2200" b="1">
                <a:solidFill>
                  <a:srgbClr val="00825F"/>
                </a:solidFill>
                <a:latin typeface="+mn-lt"/>
              </a:defRPr>
            </a:lvl1pPr>
          </a:lstStyle>
          <a:p>
            <a:r>
              <a:rPr lang="en-US" dirty="0"/>
              <a:t>Click to edit title</a:t>
            </a:r>
          </a:p>
        </p:txBody>
      </p:sp>
    </p:spTree>
    <p:extLst>
      <p:ext uri="{BB962C8B-B14F-4D97-AF65-F5344CB8AC3E}">
        <p14:creationId xmlns:p14="http://schemas.microsoft.com/office/powerpoint/2010/main" val="153816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8030729" y="1620000"/>
            <a:ext cx="3681895" cy="4473296"/>
          </a:xfrm>
          <a:prstGeom prst="rect">
            <a:avLst/>
          </a:prstGeom>
          <a:solidFill>
            <a:srgbClr val="92D050">
              <a:alpha val="21000"/>
            </a:srgbClr>
          </a:solidFill>
        </p:spPr>
        <p:txBody>
          <a:bodyPr vert="horz" lIns="180000" tIns="180000" rIns="180000" bIns="180000" rtlCol="0" anchor="t" anchorCtr="0">
            <a:normAutofit/>
          </a:bodyPr>
          <a:lstStyle>
            <a:lvl1pPr>
              <a:defRPr sz="1800" b="1" baseline="0">
                <a:solidFill>
                  <a:schemeClr val="tx1"/>
                </a:solidFill>
                <a:latin typeface="Calibri" charset="0"/>
                <a:ea typeface="Calibri" charset="0"/>
                <a:cs typeface="Calibri" charset="0"/>
              </a:defRPr>
            </a:lvl1pPr>
          </a:lstStyle>
          <a:p>
            <a:r>
              <a:rPr lang="en-US" dirty="0"/>
              <a:t>Click to edit txt</a:t>
            </a:r>
            <a:br>
              <a:rPr lang="en-US" dirty="0"/>
            </a:b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620000"/>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DFC62-D91A-4FC7-1623-A4D8CAFF0C2A}"/>
              </a:ext>
            </a:extLst>
          </p:cNvPr>
          <p:cNvSpPr>
            <a:spLocks noGrp="1"/>
          </p:cNvSpPr>
          <p:nvPr>
            <p:ph type="dt" sz="half" idx="10"/>
          </p:nvPr>
        </p:nvSpPr>
        <p:spPr/>
        <p:txBody>
          <a:bodyPr/>
          <a:lstStyle/>
          <a:p>
            <a:fld id="{89A60189-2684-4E7F-806A-885A9A5A7356}" type="datetimeFigureOut">
              <a:rPr lang="en-US" smtClean="0"/>
              <a:t>4/4/2023</a:t>
            </a:fld>
            <a:endParaRPr lang="en-US"/>
          </a:p>
        </p:txBody>
      </p:sp>
      <p:sp>
        <p:nvSpPr>
          <p:cNvPr id="3" name="Footer Placeholder 2">
            <a:extLst>
              <a:ext uri="{FF2B5EF4-FFF2-40B4-BE49-F238E27FC236}">
                <a16:creationId xmlns:a16="http://schemas.microsoft.com/office/drawing/2014/main" id="{26EFEB0F-5953-FFBE-6941-050FB7D69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364A1F-974B-455D-3234-3CF8A9E9E9C1}"/>
              </a:ext>
            </a:extLst>
          </p:cNvPr>
          <p:cNvSpPr>
            <a:spLocks noGrp="1"/>
          </p:cNvSpPr>
          <p:nvPr>
            <p:ph type="sldNum" sz="quarter" idx="12"/>
          </p:nvPr>
        </p:nvSpPr>
        <p:spPr/>
        <p:txBody>
          <a:bodyPr/>
          <a:lstStyle/>
          <a:p>
            <a:fld id="{4994F954-7628-450C-8A82-437A05B49D81}" type="slidenum">
              <a:rPr lang="en-US" smtClean="0"/>
              <a:t>‹#›</a:t>
            </a:fld>
            <a:endParaRPr lang="en-US"/>
          </a:p>
        </p:txBody>
      </p:sp>
    </p:spTree>
    <p:extLst>
      <p:ext uri="{BB962C8B-B14F-4D97-AF65-F5344CB8AC3E}">
        <p14:creationId xmlns:p14="http://schemas.microsoft.com/office/powerpoint/2010/main" val="6072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04D7-2901-DB66-BCFC-B389B59FDC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E59924-8BE6-CCB8-C14E-4FF411E06098}"/>
              </a:ext>
            </a:extLst>
          </p:cNvPr>
          <p:cNvSpPr>
            <a:spLocks noGrp="1"/>
          </p:cNvSpPr>
          <p:nvPr>
            <p:ph type="dt" sz="half" idx="10"/>
          </p:nvPr>
        </p:nvSpPr>
        <p:spPr/>
        <p:txBody>
          <a:bodyPr/>
          <a:lstStyle/>
          <a:p>
            <a:fld id="{89A60189-2684-4E7F-806A-885A9A5A7356}" type="datetimeFigureOut">
              <a:rPr lang="en-US" smtClean="0"/>
              <a:t>4/4/2023</a:t>
            </a:fld>
            <a:endParaRPr lang="en-US"/>
          </a:p>
        </p:txBody>
      </p:sp>
      <p:sp>
        <p:nvSpPr>
          <p:cNvPr id="4" name="Footer Placeholder 3">
            <a:extLst>
              <a:ext uri="{FF2B5EF4-FFF2-40B4-BE49-F238E27FC236}">
                <a16:creationId xmlns:a16="http://schemas.microsoft.com/office/drawing/2014/main" id="{F42B8ED7-D50A-B14F-ADA0-487CA1D62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9D05D-1D61-B71B-F08B-1983D5971BB2}"/>
              </a:ext>
            </a:extLst>
          </p:cNvPr>
          <p:cNvSpPr>
            <a:spLocks noGrp="1"/>
          </p:cNvSpPr>
          <p:nvPr>
            <p:ph type="sldNum" sz="quarter" idx="12"/>
          </p:nvPr>
        </p:nvSpPr>
        <p:spPr/>
        <p:txBody>
          <a:bodyPr/>
          <a:lstStyle/>
          <a:p>
            <a:fld id="{4994F954-7628-450C-8A82-437A05B49D81}" type="slidenum">
              <a:rPr lang="en-US" smtClean="0"/>
              <a:t>‹#›</a:t>
            </a:fld>
            <a:endParaRPr lang="en-US"/>
          </a:p>
        </p:txBody>
      </p:sp>
    </p:spTree>
    <p:extLst>
      <p:ext uri="{BB962C8B-B14F-4D97-AF65-F5344CB8AC3E}">
        <p14:creationId xmlns:p14="http://schemas.microsoft.com/office/powerpoint/2010/main" val="263107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97A1B2-C6C7-44CF-BAB2-6F1F9AEA1CE6}"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8D1A8-6471-4BCF-9500-C1C2ED87BF43}" type="slidenum">
              <a:rPr lang="en-US" smtClean="0"/>
              <a:t>‹#›</a:t>
            </a:fld>
            <a:endParaRPr lang="en-US"/>
          </a:p>
        </p:txBody>
      </p:sp>
    </p:spTree>
    <p:extLst>
      <p:ext uri="{BB962C8B-B14F-4D97-AF65-F5344CB8AC3E}">
        <p14:creationId xmlns:p14="http://schemas.microsoft.com/office/powerpoint/2010/main" val="3390700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emf"/><Relationship Id="rId5" Type="http://schemas.openxmlformats.org/officeDocument/2006/relationships/slideLayout" Target="../slideLayouts/slideLayout7.xml"/><Relationship Id="rId10" Type="http://schemas.openxmlformats.org/officeDocument/2006/relationships/image" Target="../media/image2.emf"/><Relationship Id="rId4" Type="http://schemas.openxmlformats.org/officeDocument/2006/relationships/slideLayout" Target="../slideLayouts/slideLayout6.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3352" y="233708"/>
            <a:ext cx="4176465" cy="963044"/>
          </a:xfrm>
          <a:prstGeom prst="rect">
            <a:avLst/>
          </a:prstGeom>
        </p:spPr>
      </p:pic>
      <p:pic>
        <p:nvPicPr>
          <p:cNvPr id="7" name="Immagine 6">
            <a:extLst>
              <a:ext uri="{FF2B5EF4-FFF2-40B4-BE49-F238E27FC236}">
                <a16:creationId xmlns:a16="http://schemas.microsoft.com/office/drawing/2014/main" id="{F5941514-6A3A-7E4E-8480-6FB87E586C6C}"/>
              </a:ext>
            </a:extLst>
          </p:cNvPr>
          <p:cNvPicPr>
            <a:picLocks noChangeAspect="1"/>
          </p:cNvPicPr>
          <p:nvPr userDrawn="1"/>
        </p:nvPicPr>
        <p:blipFill rotWithShape="1">
          <a:blip r:embed="rId5"/>
          <a:srcRect r="29216"/>
          <a:stretch/>
        </p:blipFill>
        <p:spPr>
          <a:xfrm>
            <a:off x="615797" y="432546"/>
            <a:ext cx="2660803" cy="710454"/>
          </a:xfrm>
          <a:prstGeom prst="rect">
            <a:avLst/>
          </a:prstGeom>
        </p:spPr>
      </p:pic>
      <p:pic>
        <p:nvPicPr>
          <p:cNvPr id="5" name="Picture 4">
            <a:extLst>
              <a:ext uri="{FF2B5EF4-FFF2-40B4-BE49-F238E27FC236}">
                <a16:creationId xmlns:a16="http://schemas.microsoft.com/office/drawing/2014/main" id="{24D43C4A-D199-2340-A53A-D845A4878334}"/>
              </a:ext>
            </a:extLst>
          </p:cNvPr>
          <p:cNvPicPr>
            <a:picLocks noChangeAspect="1"/>
          </p:cNvPicPr>
          <p:nvPr userDrawn="1"/>
        </p:nvPicPr>
        <p:blipFill>
          <a:blip r:embed="rId6"/>
          <a:stretch>
            <a:fillRect/>
          </a:stretch>
        </p:blipFill>
        <p:spPr>
          <a:xfrm>
            <a:off x="9011558" y="449606"/>
            <a:ext cx="2564645" cy="656427"/>
          </a:xfrm>
          <a:prstGeom prst="rect">
            <a:avLst/>
          </a:prstGeom>
        </p:spPr>
      </p:pic>
      <p:sp>
        <p:nvSpPr>
          <p:cNvPr id="4" name="Rectangle 3">
            <a:extLst>
              <a:ext uri="{FF2B5EF4-FFF2-40B4-BE49-F238E27FC236}">
                <a16:creationId xmlns:a16="http://schemas.microsoft.com/office/drawing/2014/main" id="{69EFE691-790D-6248-8B26-94860EBAF4EF}"/>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55" r:id="rId1"/>
    <p:sldLayoutId id="2147483954" r:id="rId2"/>
  </p:sldLayoutIdLst>
  <p:hf hdr="0" dt="0"/>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157" y="61200"/>
            <a:ext cx="3278571" cy="756000"/>
          </a:xfrm>
          <a:prstGeom prst="rect">
            <a:avLst/>
          </a:prstGeom>
        </p:spPr>
      </p:pic>
      <p:cxnSp>
        <p:nvCxnSpPr>
          <p:cNvPr id="7" name="Connettore 1 31">
            <a:extLst>
              <a:ext uri="{FF2B5EF4-FFF2-40B4-BE49-F238E27FC236}">
                <a16:creationId xmlns:a16="http://schemas.microsoft.com/office/drawing/2014/main" id="{5D12CE36-5E1D-9348-80C5-AEFF3E6CC0EC}"/>
              </a:ext>
            </a:extLst>
          </p:cNvPr>
          <p:cNvCxnSpPr>
            <a:cxnSpLocks/>
          </p:cNvCxnSpPr>
          <p:nvPr userDrawn="1"/>
        </p:nvCxnSpPr>
        <p:spPr>
          <a:xfrm>
            <a:off x="0" y="6381328"/>
            <a:ext cx="12192000" cy="0"/>
          </a:xfrm>
          <a:prstGeom prst="line">
            <a:avLst/>
          </a:prstGeom>
          <a:ln w="12700">
            <a:solidFill>
              <a:srgbClr val="00825F"/>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7234DD0C-95AB-7940-8105-0A1AE1800F5F}"/>
              </a:ext>
            </a:extLst>
          </p:cNvPr>
          <p:cNvPicPr>
            <a:picLocks noChangeAspect="1"/>
          </p:cNvPicPr>
          <p:nvPr userDrawn="1"/>
        </p:nvPicPr>
        <p:blipFill rotWithShape="1">
          <a:blip r:embed="rId10"/>
          <a:srcRect r="29216"/>
          <a:stretch/>
        </p:blipFill>
        <p:spPr>
          <a:xfrm>
            <a:off x="539598" y="218898"/>
            <a:ext cx="1877238" cy="516014"/>
          </a:xfrm>
          <a:prstGeom prst="rect">
            <a:avLst/>
          </a:prstGeom>
        </p:spPr>
      </p:pic>
      <p:pic>
        <p:nvPicPr>
          <p:cNvPr id="3" name="Picture 2">
            <a:extLst>
              <a:ext uri="{FF2B5EF4-FFF2-40B4-BE49-F238E27FC236}">
                <a16:creationId xmlns:a16="http://schemas.microsoft.com/office/drawing/2014/main" id="{2C4EF50D-19C0-874B-B58B-28F04C603057}"/>
              </a:ext>
            </a:extLst>
          </p:cNvPr>
          <p:cNvPicPr>
            <a:picLocks noChangeAspect="1"/>
          </p:cNvPicPr>
          <p:nvPr userDrawn="1"/>
        </p:nvPicPr>
        <p:blipFill>
          <a:blip r:embed="rId11"/>
          <a:stretch>
            <a:fillRect/>
          </a:stretch>
        </p:blipFill>
        <p:spPr>
          <a:xfrm>
            <a:off x="9806784" y="233705"/>
            <a:ext cx="2016059" cy="516015"/>
          </a:xfrm>
          <a:prstGeom prst="rect">
            <a:avLst/>
          </a:prstGeom>
        </p:spPr>
      </p:pic>
      <p:sp>
        <p:nvSpPr>
          <p:cNvPr id="14" name="Rectangle 13">
            <a:extLst>
              <a:ext uri="{FF2B5EF4-FFF2-40B4-BE49-F238E27FC236}">
                <a16:creationId xmlns:a16="http://schemas.microsoft.com/office/drawing/2014/main" id="{CBFAA4C8-8DDB-DA4C-9D66-A6C43971E9D1}"/>
              </a:ext>
            </a:extLst>
          </p:cNvPr>
          <p:cNvSpPr/>
          <p:nvPr userDrawn="1"/>
        </p:nvSpPr>
        <p:spPr>
          <a:xfrm>
            <a:off x="0" y="-66798"/>
            <a:ext cx="12192000" cy="76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1EBFC24B-5A00-3A48-A356-A78F1A7ABB14}"/>
              </a:ext>
            </a:extLst>
          </p:cNvPr>
          <p:cNvSpPr txBox="1"/>
          <p:nvPr userDrawn="1"/>
        </p:nvSpPr>
        <p:spPr>
          <a:xfrm>
            <a:off x="10744200" y="6413091"/>
            <a:ext cx="1447800" cy="353943"/>
          </a:xfrm>
          <a:prstGeom prst="rect">
            <a:avLst/>
          </a:prstGeom>
        </p:spPr>
        <p:txBody>
          <a:bodyPr wrap="square" lIns="540000" tIns="0" rIns="360000" rtlCol="0" anchor="t" anchorCtr="0">
            <a:spAutoFit/>
          </a:bodyPr>
          <a:lstStyle/>
          <a:p>
            <a:fld id="{B782F2B3-BF2A-3042-AED2-C560A5FC06BC}" type="slidenum">
              <a:rPr lang="en-IT" sz="2000" smtClean="0">
                <a:solidFill>
                  <a:srgbClr val="A81E3B"/>
                </a:solidFill>
              </a:rPr>
              <a:t>‹#›</a:t>
            </a:fld>
            <a:endParaRPr lang="en-IT" dirty="0">
              <a:solidFill>
                <a:srgbClr val="A81E3B"/>
              </a:solidFill>
            </a:endParaRPr>
          </a:p>
        </p:txBody>
      </p:sp>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 id="2147483957" r:id="rId5"/>
    <p:sldLayoutId id="2147483958" r:id="rId6"/>
    <p:sldLayoutId id="2147483960"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tiff"/><Relationship Id="rId9" Type="http://schemas.openxmlformats.org/officeDocument/2006/relationships/image" Target="../media/image30.jpe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customXml" Target="../ink/ink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75.png"/><Relationship Id="rId18" Type="http://schemas.openxmlformats.org/officeDocument/2006/relationships/image" Target="../media/image78.png"/><Relationship Id="rId26" Type="http://schemas.openxmlformats.org/officeDocument/2006/relationships/image" Target="../media/image85.png"/><Relationship Id="rId3" Type="http://schemas.openxmlformats.org/officeDocument/2006/relationships/customXml" Target="../ink/ink3.xml"/><Relationship Id="rId21" Type="http://schemas.openxmlformats.org/officeDocument/2006/relationships/image" Target="../media/image80.png"/><Relationship Id="rId7" Type="http://schemas.openxmlformats.org/officeDocument/2006/relationships/image" Target="../media/image71.png"/><Relationship Id="rId12" Type="http://schemas.openxmlformats.org/officeDocument/2006/relationships/image" Target="../media/image74.png"/><Relationship Id="rId17" Type="http://schemas.openxmlformats.org/officeDocument/2006/relationships/image" Target="../media/image77.png"/><Relationship Id="rId25" Type="http://schemas.openxmlformats.org/officeDocument/2006/relationships/image" Target="../media/image84.png"/><Relationship Id="rId2" Type="http://schemas.openxmlformats.org/officeDocument/2006/relationships/notesSlide" Target="../notesSlides/notesSlide41.xml"/><Relationship Id="rId16" Type="http://schemas.openxmlformats.org/officeDocument/2006/relationships/customXml" Target="../ink/ink8.xml"/><Relationship Id="rId20"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customXml" Target="../ink/ink6.xml"/><Relationship Id="rId24" Type="http://schemas.openxmlformats.org/officeDocument/2006/relationships/image" Target="../media/image83.png"/><Relationship Id="rId5" Type="http://schemas.openxmlformats.org/officeDocument/2006/relationships/customXml" Target="../ink/ink4.xml"/><Relationship Id="rId15" Type="http://schemas.openxmlformats.org/officeDocument/2006/relationships/image" Target="../media/image76.png"/><Relationship Id="rId23" Type="http://schemas.openxmlformats.org/officeDocument/2006/relationships/image" Target="../media/image82.png"/><Relationship Id="rId28" Type="http://schemas.openxmlformats.org/officeDocument/2006/relationships/image" Target="../media/image87.png"/><Relationship Id="rId10" Type="http://schemas.openxmlformats.org/officeDocument/2006/relationships/image" Target="../media/image73.png"/><Relationship Id="rId19" Type="http://schemas.openxmlformats.org/officeDocument/2006/relationships/customXml" Target="../ink/ink9.xml"/><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customXml" Target="../ink/ink7.xml"/><Relationship Id="rId22" Type="http://schemas.openxmlformats.org/officeDocument/2006/relationships/image" Target="../media/image81.png"/><Relationship Id="rId27"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customXml" Target="../ink/ink14.xml"/><Relationship Id="rId17" Type="http://schemas.openxmlformats.org/officeDocument/2006/relationships/image" Target="../media/image95.png"/><Relationship Id="rId2" Type="http://schemas.openxmlformats.org/officeDocument/2006/relationships/notesSlide" Target="../notesSlides/notesSlide42.xml"/><Relationship Id="rId16" Type="http://schemas.openxmlformats.org/officeDocument/2006/relationships/customXml" Target="../ink/ink16.xml"/><Relationship Id="rId1" Type="http://schemas.openxmlformats.org/officeDocument/2006/relationships/slideLayout" Target="../slideLayouts/slideLayout4.xml"/><Relationship Id="rId6" Type="http://schemas.openxmlformats.org/officeDocument/2006/relationships/customXml" Target="../ink/ink11.xml"/><Relationship Id="rId11" Type="http://schemas.openxmlformats.org/officeDocument/2006/relationships/image" Target="../media/image92.png"/><Relationship Id="rId5" Type="http://schemas.openxmlformats.org/officeDocument/2006/relationships/image" Target="../media/image89.png"/><Relationship Id="rId15" Type="http://schemas.openxmlformats.org/officeDocument/2006/relationships/image" Target="../media/image94.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image" Target="../media/image91.png"/><Relationship Id="rId14" Type="http://schemas.openxmlformats.org/officeDocument/2006/relationships/customXml" Target="../ink/ink15.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3.png"/><Relationship Id="rId3" Type="http://schemas.openxmlformats.org/officeDocument/2006/relationships/diagramLayout" Target="../diagrams/layout1.xml"/><Relationship Id="rId7" Type="http://schemas.openxmlformats.org/officeDocument/2006/relationships/image" Target="../media/image100.png"/><Relationship Id="rId12" Type="http://schemas.openxmlformats.org/officeDocument/2006/relationships/image" Target="../media/image104.svg"/><Relationship Id="rId2" Type="http://schemas.openxmlformats.org/officeDocument/2006/relationships/diagramData" Target="../diagrams/data1.xml"/><Relationship Id="rId16" Type="http://schemas.openxmlformats.org/officeDocument/2006/relationships/image" Target="../media/image108.svg"/><Relationship Id="rId1" Type="http://schemas.openxmlformats.org/officeDocument/2006/relationships/slideLayout" Target="../slideLayouts/slideLayout9.xml"/><Relationship Id="rId6" Type="http://schemas.microsoft.com/office/2007/relationships/diagramDrawing" Target="../diagrams/drawing1.xml"/><Relationship Id="rId11" Type="http://schemas.openxmlformats.org/officeDocument/2006/relationships/image" Target="../media/image102.png"/><Relationship Id="rId5" Type="http://schemas.openxmlformats.org/officeDocument/2006/relationships/diagramColors" Target="../diagrams/colors1.xml"/><Relationship Id="rId15" Type="http://schemas.openxmlformats.org/officeDocument/2006/relationships/image" Target="../media/image104.png"/><Relationship Id="rId10" Type="http://schemas.openxmlformats.org/officeDocument/2006/relationships/image" Target="../media/image102.svg"/><Relationship Id="rId4" Type="http://schemas.openxmlformats.org/officeDocument/2006/relationships/diagramQuickStyle" Target="../diagrams/quickStyle1.xml"/><Relationship Id="rId9" Type="http://schemas.openxmlformats.org/officeDocument/2006/relationships/image" Target="../media/image101.png"/><Relationship Id="rId14" Type="http://schemas.openxmlformats.org/officeDocument/2006/relationships/image" Target="../media/image10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00"/>
            <a:ext cx="12192000" cy="685800"/>
          </a:xfrm>
        </p:spPr>
        <p:txBody>
          <a:bodyPr/>
          <a:lstStyle/>
          <a:p>
            <a:r>
              <a:rPr lang="en-GB" b="1" dirty="0">
                <a:latin typeface="+mn-lt"/>
              </a:rPr>
              <a:t>IPPC Secretariat Report</a:t>
            </a:r>
            <a:endParaRPr lang="en-US" sz="1600" u="sng" dirty="0"/>
          </a:p>
        </p:txBody>
      </p:sp>
      <p:sp>
        <p:nvSpPr>
          <p:cNvPr id="8" name="Subtitle 8">
            <a:extLst>
              <a:ext uri="{FF2B5EF4-FFF2-40B4-BE49-F238E27FC236}">
                <a16:creationId xmlns:a16="http://schemas.microsoft.com/office/drawing/2014/main" id="{B80FD00C-FDF7-C641-83A3-7A869D10956B}"/>
              </a:ext>
            </a:extLst>
          </p:cNvPr>
          <p:cNvSpPr txBox="1">
            <a:spLocks/>
          </p:cNvSpPr>
          <p:nvPr/>
        </p:nvSpPr>
        <p:spPr>
          <a:xfrm>
            <a:off x="1828800" y="3318174"/>
            <a:ext cx="12192000" cy="491826"/>
          </a:xfrm>
          <a:prstGeom prst="rect">
            <a:avLst/>
          </a:prstGeom>
        </p:spPr>
        <p:txBody>
          <a:bodyPr lIns="1224000" tIns="0" rIns="2160000" anchor="t" anchorCtr="0"/>
          <a:lstStyle>
            <a:lvl1pPr marL="0" indent="0" algn="l" defTabSz="914400" rtl="0" eaLnBrk="1" latinLnBrk="0" hangingPunct="1">
              <a:lnSpc>
                <a:spcPct val="90000"/>
              </a:lnSpc>
              <a:spcBef>
                <a:spcPts val="1000"/>
              </a:spcBef>
              <a:buFontTx/>
              <a:buNone/>
              <a:defRPr sz="22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GB" sz="2400" dirty="0">
                <a:solidFill>
                  <a:srgbClr val="00825F"/>
                </a:solidFill>
                <a:latin typeface="+mj-lt"/>
                <a:ea typeface="Georgia" charset="0"/>
                <a:cs typeface="Georgia" charset="0"/>
              </a:rPr>
              <a:t>CPM 2023/05</a:t>
            </a:r>
          </a:p>
        </p:txBody>
      </p:sp>
      <p:sp>
        <p:nvSpPr>
          <p:cNvPr id="3" name="Picture Placeholder 2"/>
          <p:cNvSpPr>
            <a:spLocks noGrp="1"/>
          </p:cNvSpPr>
          <p:nvPr>
            <p:ph type="pic" sz="quarter" idx="10"/>
          </p:nvPr>
        </p:nvSpPr>
        <p:spPr/>
      </p:sp>
      <p:pic>
        <p:nvPicPr>
          <p:cNvPr id="9" name="Picture Placeholder 7"/>
          <p:cNvPicPr>
            <a:picLocks noChangeAspect="1"/>
          </p:cNvPicPr>
          <p:nvPr/>
        </p:nvPicPr>
        <p:blipFill>
          <a:blip r:embed="rId2">
            <a:extLst>
              <a:ext uri="{28A0092B-C50C-407E-A947-70E740481C1C}">
                <a14:useLocalDpi xmlns:a14="http://schemas.microsoft.com/office/drawing/2010/main" val="0"/>
              </a:ext>
            </a:extLst>
          </a:blip>
          <a:srcRect t="31262" b="31262"/>
          <a:stretch>
            <a:fillRect/>
          </a:stretch>
        </p:blipFill>
        <p:spPr>
          <a:xfrm>
            <a:off x="0" y="3810000"/>
            <a:ext cx="12190800" cy="3200400"/>
          </a:xfrm>
          <a:prstGeom prst="rect">
            <a:avLst/>
          </a:prstGeom>
          <a:solidFill>
            <a:schemeClr val="bg1">
              <a:lumMod val="95000"/>
            </a:schemeClr>
          </a:solidFill>
        </p:spPr>
      </p:pic>
      <p:sp>
        <p:nvSpPr>
          <p:cNvPr id="7" name="Title 1"/>
          <p:cNvSpPr txBox="1">
            <a:spLocks/>
          </p:cNvSpPr>
          <p:nvPr/>
        </p:nvSpPr>
        <p:spPr>
          <a:xfrm>
            <a:off x="0" y="2590800"/>
            <a:ext cx="12192000" cy="685800"/>
          </a:xfrm>
          <a:prstGeom prst="rect">
            <a:avLst/>
          </a:prstGeom>
          <a:noFill/>
        </p:spPr>
        <p:txBody>
          <a:bodyPr lIns="1224000" tIns="46800" rIns="1224000" bIns="0" anchor="t" anchorCtr="0"/>
          <a:lstStyle>
            <a:lvl1pPr algn="l" defTabSz="914400" rtl="0" eaLnBrk="1" latinLnBrk="0" hangingPunct="1">
              <a:lnSpc>
                <a:spcPct val="90000"/>
              </a:lnSpc>
              <a:spcBef>
                <a:spcPct val="0"/>
              </a:spcBef>
              <a:buNone/>
              <a:defRPr sz="3800" kern="1200">
                <a:solidFill>
                  <a:srgbClr val="00825F"/>
                </a:solidFill>
                <a:latin typeface="Georgia" charset="0"/>
                <a:ea typeface="Georgia" charset="0"/>
                <a:cs typeface="Georgia" charset="0"/>
              </a:defRPr>
            </a:lvl1pPr>
          </a:lstStyle>
          <a:p>
            <a:r>
              <a:rPr lang="en-GB" sz="2800" b="1" dirty="0">
                <a:latin typeface="+mn-lt"/>
              </a:rPr>
              <a:t>Osama El-Lissy, IPPC Secretary</a:t>
            </a:r>
            <a:endParaRPr lang="en-US" sz="1100" u="sng" dirty="0"/>
          </a:p>
        </p:txBody>
      </p:sp>
    </p:spTree>
    <p:extLst>
      <p:ext uri="{BB962C8B-B14F-4D97-AF65-F5344CB8AC3E}">
        <p14:creationId xmlns:p14="http://schemas.microsoft.com/office/powerpoint/2010/main" val="251853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Arop Deng, Team Lead</a:t>
            </a:r>
          </a:p>
          <a:p>
            <a:pPr marL="952485" lvl="1" indent="-342900">
              <a:buFont typeface="Courier New" panose="02070309020205020404" pitchFamily="49" charset="0"/>
              <a:buChar char="o"/>
            </a:pPr>
            <a:r>
              <a:rPr lang="en-US" sz="1800" dirty="0"/>
              <a:t>International Day of Plant Health</a:t>
            </a:r>
          </a:p>
          <a:p>
            <a:pPr marL="952485" lvl="1" indent="-342900">
              <a:buFont typeface="Courier New" panose="02070309020205020404" pitchFamily="49" charset="0"/>
              <a:buChar char="o"/>
            </a:pPr>
            <a:r>
              <a:rPr lang="en-US" sz="1800" dirty="0"/>
              <a:t>International Plant Health Conference</a:t>
            </a:r>
          </a:p>
        </p:txBody>
      </p:sp>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491" y="3962400"/>
            <a:ext cx="2447924" cy="2600324"/>
          </a:xfrm>
          <a:prstGeom prst="rect">
            <a:avLst/>
          </a:prstGeom>
          <a:ln w="19050">
            <a:solidFill>
              <a:schemeClr val="tx1"/>
            </a:solidFill>
          </a:ln>
          <a:effectLst>
            <a:outerShdw blurRad="292100" dist="139700" dir="2700000" algn="tl" rotWithShape="0">
              <a:srgbClr val="333333">
                <a:alpha val="65000"/>
              </a:srgbClr>
            </a:outerShdw>
          </a:effectLst>
        </p:spPr>
      </p:pic>
      <p:pic>
        <p:nvPicPr>
          <p:cNvPr id="12" name="Picture 2" descr="Card image c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962400"/>
            <a:ext cx="2447924" cy="2587778"/>
          </a:xfrm>
          <a:prstGeom prst="rect">
            <a:avLst/>
          </a:prstGeom>
          <a:ln w="190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54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Arop Deng, Team Lead</a:t>
            </a:r>
          </a:p>
          <a:p>
            <a:pPr marL="952485" lvl="1" indent="-342900">
              <a:buFont typeface="Courier New" panose="02070309020205020404" pitchFamily="49" charset="0"/>
              <a:buChar char="o"/>
            </a:pPr>
            <a:r>
              <a:rPr lang="en-US" sz="1800" dirty="0"/>
              <a:t>IPPC Monthly Newsletter</a:t>
            </a:r>
          </a:p>
        </p:txBody>
      </p:sp>
    </p:spTree>
    <p:extLst>
      <p:ext uri="{BB962C8B-B14F-4D97-AF65-F5344CB8AC3E}">
        <p14:creationId xmlns:p14="http://schemas.microsoft.com/office/powerpoint/2010/main" val="22769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Arop Deng, Team Lead</a:t>
            </a:r>
          </a:p>
          <a:p>
            <a:pPr marL="952485" lvl="1" indent="-342900">
              <a:buFont typeface="Courier New" panose="02070309020205020404" pitchFamily="49" charset="0"/>
              <a:buChar char="o"/>
            </a:pPr>
            <a:r>
              <a:rPr lang="en-US" sz="1800" dirty="0"/>
              <a:t>IPPC Monthly Newsletter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63" y="1371600"/>
            <a:ext cx="4075674"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503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tx1"/>
                </a:solidFill>
              </a:rPr>
              <a:t>E-</a:t>
            </a:r>
            <a:r>
              <a:rPr lang="en-US" sz="2000" dirty="0" err="1">
                <a:solidFill>
                  <a:schemeClr val="tx1"/>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Craig Fedchock, Program Manager</a:t>
            </a:r>
          </a:p>
          <a:p>
            <a:pPr marL="952485" lvl="1" indent="-342900">
              <a:buFont typeface="Courier New" panose="02070309020205020404" pitchFamily="49" charset="0"/>
              <a:buChar char="o"/>
            </a:pPr>
            <a:r>
              <a:rPr lang="en-US" sz="1800" dirty="0">
                <a:ea typeface="Times New Roman" panose="02020603050405020304" pitchFamily="18" charset="0"/>
                <a:cs typeface="Times New Roman" panose="02020603050405020304" pitchFamily="18" charset="0"/>
              </a:rPr>
              <a:t>Increased </a:t>
            </a:r>
            <a:r>
              <a:rPr lang="en-US" sz="1800" dirty="0" err="1">
                <a:ea typeface="Times New Roman" panose="02020603050405020304" pitchFamily="18" charset="0"/>
                <a:cs typeface="Times New Roman" panose="02020603050405020304" pitchFamily="18" charset="0"/>
              </a:rPr>
              <a:t>ePhytos</a:t>
            </a:r>
            <a:r>
              <a:rPr lang="en-US" sz="1800" dirty="0">
                <a:ea typeface="Times New Roman" panose="02020603050405020304" pitchFamily="18" charset="0"/>
                <a:cs typeface="Times New Roman" panose="02020603050405020304" pitchFamily="18" charset="0"/>
              </a:rPr>
              <a:t> passing through the system from </a:t>
            </a:r>
            <a:r>
              <a:rPr lang="en-US" sz="1800" b="1" dirty="0">
                <a:ea typeface="Times New Roman" panose="02020603050405020304" pitchFamily="18" charset="0"/>
                <a:cs typeface="Times New Roman" panose="02020603050405020304" pitchFamily="18" charset="0"/>
              </a:rPr>
              <a:t>68,000</a:t>
            </a:r>
            <a:r>
              <a:rPr lang="en-US" sz="1800" b="1" dirty="0">
                <a:solidFill>
                  <a:srgbClr val="00825F"/>
                </a:solidFill>
                <a:ea typeface="Times New Roman" panose="02020603050405020304" pitchFamily="18" charset="0"/>
                <a:cs typeface="Times New Roman" panose="02020603050405020304" pitchFamily="18" charset="0"/>
              </a:rPr>
              <a:t> </a:t>
            </a:r>
            <a:r>
              <a:rPr lang="en-US" sz="1800" dirty="0">
                <a:ea typeface="Times New Roman" panose="02020603050405020304" pitchFamily="18" charset="0"/>
                <a:cs typeface="Times New Roman" panose="02020603050405020304" pitchFamily="18" charset="0"/>
              </a:rPr>
              <a:t>per month in 2021 to</a:t>
            </a:r>
            <a:r>
              <a:rPr lang="en-US" sz="1800" dirty="0"/>
              <a:t> </a:t>
            </a:r>
            <a:r>
              <a:rPr lang="en-US" sz="1800" b="1" dirty="0">
                <a:ea typeface="Times New Roman" panose="02020603050405020304" pitchFamily="18" charset="0"/>
                <a:cs typeface="Times New Roman" panose="02020603050405020304" pitchFamily="18" charset="0"/>
              </a:rPr>
              <a:t>122,000</a:t>
            </a:r>
            <a:r>
              <a:rPr lang="en-US" sz="1800" dirty="0"/>
              <a:t> in </a:t>
            </a:r>
            <a:r>
              <a:rPr lang="en-US" sz="1800" dirty="0">
                <a:ea typeface="Times New Roman" panose="02020603050405020304" pitchFamily="18" charset="0"/>
                <a:cs typeface="Times New Roman" panose="02020603050405020304" pitchFamily="18" charset="0"/>
              </a:rPr>
              <a:t>2022</a:t>
            </a:r>
          </a:p>
          <a:p>
            <a:pPr marL="952485" lvl="1" indent="-342900">
              <a:buFont typeface="Courier New" panose="02070309020205020404" pitchFamily="49" charset="0"/>
              <a:buChar char="o"/>
            </a:pPr>
            <a:r>
              <a:rPr lang="en-GB" sz="1800" dirty="0">
                <a:ea typeface="Times New Roman" panose="02020603050405020304" pitchFamily="18" charset="0"/>
                <a:cs typeface="Times New Roman" panose="02020603050405020304" pitchFamily="18" charset="0"/>
              </a:rPr>
              <a:t>Increased participation from </a:t>
            </a:r>
            <a:r>
              <a:rPr lang="en-US" sz="1800" b="1" dirty="0">
                <a:ea typeface="Times New Roman" panose="02020603050405020304" pitchFamily="18" charset="0"/>
                <a:cs typeface="Times New Roman" panose="02020603050405020304" pitchFamily="18" charset="0"/>
              </a:rPr>
              <a:t>73</a:t>
            </a:r>
            <a:r>
              <a:rPr lang="en-US" sz="1800" dirty="0"/>
              <a:t> to </a:t>
            </a:r>
            <a:r>
              <a:rPr lang="en-US" sz="1800" b="1" dirty="0"/>
              <a:t>122</a:t>
            </a:r>
            <a:r>
              <a:rPr lang="en-US" sz="1800" dirty="0"/>
              <a:t> countries registered</a:t>
            </a:r>
            <a:endParaRPr lang="en-US" sz="1800" dirty="0">
              <a:ea typeface="Times New Roman" panose="02020603050405020304" pitchFamily="18" charset="0"/>
              <a:cs typeface="Times New Roman" panose="02020603050405020304" pitchFamily="18" charset="0"/>
            </a:endParaRPr>
          </a:p>
          <a:p>
            <a:pPr marL="952485" lvl="1" indent="-342900">
              <a:buFont typeface="Courier New" panose="02070309020205020404" pitchFamily="49" charset="0"/>
              <a:buChar char="o"/>
            </a:pPr>
            <a:r>
              <a:rPr lang="en-US" sz="1800" dirty="0">
                <a:ea typeface="Times New Roman" panose="02020603050405020304" pitchFamily="18" charset="0"/>
                <a:cs typeface="Times New Roman" panose="02020603050405020304" pitchFamily="18" charset="0"/>
              </a:rPr>
              <a:t>Arabic and French language versions of </a:t>
            </a:r>
            <a:r>
              <a:rPr lang="en-US" sz="1800" dirty="0" err="1">
                <a:ea typeface="Times New Roman" panose="02020603050405020304" pitchFamily="18" charset="0"/>
                <a:cs typeface="Times New Roman" panose="02020603050405020304" pitchFamily="18" charset="0"/>
              </a:rPr>
              <a:t>ePhyto</a:t>
            </a:r>
            <a:r>
              <a:rPr lang="en-US" sz="1800" dirty="0">
                <a:ea typeface="Times New Roman" panose="02020603050405020304" pitchFamily="18" charset="0"/>
                <a:cs typeface="Times New Roman" panose="02020603050405020304" pitchFamily="18" charset="0"/>
              </a:rPr>
              <a:t> </a:t>
            </a:r>
            <a:r>
              <a:rPr lang="en-US" sz="1800" dirty="0" err="1">
                <a:ea typeface="Times New Roman" panose="02020603050405020304" pitchFamily="18" charset="0"/>
                <a:cs typeface="Times New Roman" panose="02020603050405020304" pitchFamily="18" charset="0"/>
              </a:rPr>
              <a:t>GeNS</a:t>
            </a:r>
            <a:r>
              <a:rPr lang="en-US" sz="1800" dirty="0">
                <a:ea typeface="Times New Roman" panose="02020603050405020304" pitchFamily="18" charset="0"/>
                <a:cs typeface="Times New Roman" panose="02020603050405020304" pitchFamily="18" charset="0"/>
              </a:rPr>
              <a:t> system are now available</a:t>
            </a:r>
          </a:p>
          <a:p>
            <a:pPr marL="952485" lvl="1" indent="-342900">
              <a:buFont typeface="Courier New" panose="02070309020205020404" pitchFamily="49" charset="0"/>
              <a:buChar char="o"/>
            </a:pPr>
            <a:r>
              <a:rPr lang="en-US" sz="1800" dirty="0">
                <a:ea typeface="Times New Roman" panose="02020603050405020304" pitchFamily="18" charset="0"/>
                <a:cs typeface="Times New Roman" panose="02020603050405020304" pitchFamily="18" charset="0"/>
              </a:rPr>
              <a:t>Facilitated the development of digital signature for all </a:t>
            </a:r>
            <a:r>
              <a:rPr lang="en-US" sz="1800" dirty="0" err="1">
                <a:ea typeface="Times New Roman" panose="02020603050405020304" pitchFamily="18" charset="0"/>
                <a:cs typeface="Times New Roman" panose="02020603050405020304" pitchFamily="18" charset="0"/>
              </a:rPr>
              <a:t>GeNS</a:t>
            </a:r>
            <a:r>
              <a:rPr lang="en-US" sz="1800" dirty="0">
                <a:ea typeface="Times New Roman" panose="02020603050405020304" pitchFamily="18" charset="0"/>
                <a:cs typeface="Times New Roman" panose="02020603050405020304" pitchFamily="18" charset="0"/>
              </a:rPr>
              <a:t> countries</a:t>
            </a:r>
          </a:p>
        </p:txBody>
      </p:sp>
      <p:pic>
        <p:nvPicPr>
          <p:cNvPr id="13" name="Picture 4" descr="The IPPC ePhyto Hub is now open for use! - International Plant Protection  Convention"/>
          <p:cNvPicPr>
            <a:picLocks noChangeAspect="1" noChangeArrowheads="1"/>
          </p:cNvPicPr>
          <p:nvPr/>
        </p:nvPicPr>
        <p:blipFill rotWithShape="1">
          <a:blip r:embed="rId3">
            <a:extLst>
              <a:ext uri="{28A0092B-C50C-407E-A947-70E740481C1C}">
                <a14:useLocalDpi xmlns:a14="http://schemas.microsoft.com/office/drawing/2010/main" val="0"/>
              </a:ext>
            </a:extLst>
          </a:blip>
          <a:srcRect t="-4019" b="9504"/>
          <a:stretch/>
        </p:blipFill>
        <p:spPr bwMode="auto">
          <a:xfrm>
            <a:off x="1201319" y="4267200"/>
            <a:ext cx="2513431" cy="170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95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Optimum IPPC</a:t>
            </a:r>
            <a:endParaRPr lang="en-US" sz="2800" dirty="0">
              <a:solidFill>
                <a:schemeClr val="tx1"/>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tx1"/>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tx1"/>
                </a:solidFill>
              </a:rPr>
              <a:t>E-</a:t>
            </a:r>
            <a:r>
              <a:rPr lang="en-US" sz="2000" dirty="0" err="1">
                <a:solidFill>
                  <a:schemeClr val="tx1"/>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Secretariat Update</a:t>
            </a:r>
          </a:p>
          <a:p>
            <a:pPr marL="514350" indent="-514350">
              <a:buAutoNum type="arabicPeriod"/>
            </a:pPr>
            <a:r>
              <a:rPr lang="en-US" sz="2000" dirty="0">
                <a:solidFill>
                  <a:schemeClr val="tx1"/>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tx1"/>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Consistency </a:t>
            </a:r>
          </a:p>
          <a:p>
            <a:pPr marL="514350" indent="-514350">
              <a:buAutoNum type="arabicPeriod"/>
            </a:pPr>
            <a:r>
              <a:rPr lang="en-US" sz="2000" dirty="0">
                <a:solidFill>
                  <a:schemeClr val="tx1"/>
                </a:solidFill>
              </a:rPr>
              <a:t>Focused &amp; Effectiveness </a:t>
            </a:r>
          </a:p>
          <a:p>
            <a:pPr marL="514350" indent="-514350">
              <a:buAutoNum type="arabicPeriod"/>
            </a:pPr>
            <a:r>
              <a:rPr lang="en-US" sz="2000" dirty="0">
                <a:solidFill>
                  <a:schemeClr val="tx1"/>
                </a:solidFill>
              </a:rPr>
              <a:t>Adaptable &amp; Innovative </a:t>
            </a:r>
            <a:br>
              <a:rPr lang="en-US" sz="2000" dirty="0">
                <a:solidFill>
                  <a:schemeClr val="tx1"/>
                </a:solidFill>
              </a:rPr>
            </a:br>
            <a:endParaRPr lang="en-IT" sz="2000" dirty="0">
              <a:solidFill>
                <a:schemeClr val="tx1"/>
              </a:solidFill>
            </a:endParaRPr>
          </a:p>
        </p:txBody>
      </p:sp>
      <p:sp>
        <p:nvSpPr>
          <p:cNvPr id="25" name="Title 2">
            <a:extLst>
              <a:ext uri="{FF2B5EF4-FFF2-40B4-BE49-F238E27FC236}">
                <a16:creationId xmlns:a16="http://schemas.microsoft.com/office/drawing/2014/main" id="{0CE68BB7-DD3C-664A-AC9D-74A5FE280DD9}"/>
              </a:ext>
            </a:extLst>
          </p:cNvPr>
          <p:cNvSpPr txBox="1">
            <a:spLocks/>
          </p:cNvSpPr>
          <p:nvPr/>
        </p:nvSpPr>
        <p:spPr>
          <a:xfrm>
            <a:off x="533400" y="4343400"/>
            <a:ext cx="1110615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3600" dirty="0">
                <a:solidFill>
                  <a:srgbClr val="008000"/>
                </a:solidFill>
              </a:rPr>
              <a:t>Protecting Plant Resources and Facilitating Safe Trade</a:t>
            </a:r>
            <a:endParaRPr lang="en-IT" sz="3600" dirty="0">
              <a:solidFill>
                <a:srgbClr val="008000"/>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5117339"/>
            <a:ext cx="1005840" cy="100584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634" y="5117339"/>
            <a:ext cx="1005840" cy="1005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5117339"/>
            <a:ext cx="1005840" cy="100584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640" y="5117339"/>
            <a:ext cx="1005840" cy="100584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20" y="5126864"/>
            <a:ext cx="1005840" cy="100584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60" y="5117339"/>
            <a:ext cx="1005840" cy="100584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5117339"/>
            <a:ext cx="1005840" cy="1005840"/>
          </a:xfrm>
          <a:prstGeom prst="rect">
            <a:avLst/>
          </a:prstGeom>
        </p:spPr>
      </p:pic>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182765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Secretariat Update</a:t>
            </a:r>
          </a:p>
          <a:p>
            <a:pPr marL="514350" indent="-514350">
              <a:buAutoNum type="arabicPeriod"/>
            </a:pPr>
            <a:r>
              <a:rPr lang="en-US" sz="2000" dirty="0">
                <a:solidFill>
                  <a:schemeClr val="tx1"/>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tx1"/>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34" name="Title 2">
            <a:extLst>
              <a:ext uri="{FF2B5EF4-FFF2-40B4-BE49-F238E27FC236}">
                <a16:creationId xmlns:a16="http://schemas.microsoft.com/office/drawing/2014/main" id="{0CE68BB7-DD3C-664A-AC9D-74A5FE280DD9}"/>
              </a:ext>
            </a:extLst>
          </p:cNvPr>
          <p:cNvSpPr txBox="1">
            <a:spLocks/>
          </p:cNvSpPr>
          <p:nvPr/>
        </p:nvSpPr>
        <p:spPr>
          <a:xfrm>
            <a:off x="533400" y="4343400"/>
            <a:ext cx="1110615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3600" dirty="0">
                <a:solidFill>
                  <a:srgbClr val="008000"/>
                </a:solidFill>
              </a:rPr>
              <a:t>Protecting Plant Resources and Facilitating Safe Trade</a:t>
            </a:r>
            <a:endParaRPr lang="en-IT" sz="3600" dirty="0">
              <a:solidFill>
                <a:srgbClr val="008000"/>
              </a:solidFill>
            </a:endParaRP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5117339"/>
            <a:ext cx="1005840" cy="1005840"/>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634" y="5117339"/>
            <a:ext cx="1005840" cy="100584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5117339"/>
            <a:ext cx="1005840" cy="1005840"/>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640" y="5117339"/>
            <a:ext cx="1005840" cy="1005840"/>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20" y="5126864"/>
            <a:ext cx="1005840" cy="1005840"/>
          </a:xfrm>
          <a:prstGeom prst="rect">
            <a:avLst/>
          </a:prstGeom>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60" y="5117339"/>
            <a:ext cx="1005840" cy="1005840"/>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5117339"/>
            <a:ext cx="1005840" cy="1005840"/>
          </a:xfrm>
          <a:prstGeom prst="rect">
            <a:avLst/>
          </a:prstGeom>
        </p:spPr>
      </p:pic>
    </p:spTree>
    <p:extLst>
      <p:ext uri="{BB962C8B-B14F-4D97-AF65-F5344CB8AC3E}">
        <p14:creationId xmlns:p14="http://schemas.microsoft.com/office/powerpoint/2010/main" val="167655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1761201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pic>
        <p:nvPicPr>
          <p:cNvPr id="11" name="Picture 10"/>
          <p:cNvPicPr>
            <a:picLocks noChangeAspect="1"/>
          </p:cNvPicPr>
          <p:nvPr/>
        </p:nvPicPr>
        <p:blipFill>
          <a:blip r:embed="rId3"/>
          <a:stretch>
            <a:fillRect/>
          </a:stretch>
        </p:blipFill>
        <p:spPr>
          <a:xfrm>
            <a:off x="4495800" y="4114800"/>
            <a:ext cx="3429000" cy="2286000"/>
          </a:xfrm>
          <a:prstGeom prst="rect">
            <a:avLst/>
          </a:prstGeom>
          <a:ln>
            <a:noFill/>
          </a:ln>
          <a:effectLst>
            <a:softEdge rad="112500"/>
          </a:effectLst>
        </p:spPr>
      </p:pic>
    </p:spTree>
    <p:extLst>
      <p:ext uri="{BB962C8B-B14F-4D97-AF65-F5344CB8AC3E}">
        <p14:creationId xmlns:p14="http://schemas.microsoft.com/office/powerpoint/2010/main" val="400749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304800"/>
            <a:ext cx="2133600" cy="533400"/>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Osama El-Lissy</a:t>
            </a:r>
          </a:p>
          <a:p>
            <a:pPr algn="ctr"/>
            <a:r>
              <a:rPr lang="en-US" sz="1400" dirty="0">
                <a:solidFill>
                  <a:schemeClr val="bg1"/>
                </a:solidFill>
              </a:rPr>
              <a:t>Secretary</a:t>
            </a:r>
          </a:p>
        </p:txBody>
      </p:sp>
      <p:sp>
        <p:nvSpPr>
          <p:cNvPr id="106" name="Rectangle 105"/>
          <p:cNvSpPr/>
          <p:nvPr/>
        </p:nvSpPr>
        <p:spPr>
          <a:xfrm>
            <a:off x="2209800" y="1295400"/>
            <a:ext cx="2133600" cy="44278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Marko Benovic</a:t>
            </a:r>
          </a:p>
          <a:p>
            <a:pPr algn="ctr"/>
            <a:r>
              <a:rPr lang="en-US" sz="900" dirty="0">
                <a:solidFill>
                  <a:schemeClr val="tx1"/>
                </a:solidFill>
              </a:rPr>
              <a:t>Budget and Finance Specialist</a:t>
            </a:r>
          </a:p>
        </p:txBody>
      </p:sp>
      <p:sp>
        <p:nvSpPr>
          <p:cNvPr id="107" name="Rectangle 106"/>
          <p:cNvSpPr/>
          <p:nvPr/>
        </p:nvSpPr>
        <p:spPr>
          <a:xfrm>
            <a:off x="7239000" y="1295400"/>
            <a:ext cx="2133600" cy="4572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Tanja Lahti</a:t>
            </a:r>
          </a:p>
          <a:p>
            <a:pPr algn="ctr"/>
            <a:r>
              <a:rPr lang="en-US" sz="900" dirty="0">
                <a:solidFill>
                  <a:schemeClr val="tx1"/>
                </a:solidFill>
              </a:rPr>
              <a:t>Secretariat Office Assistant</a:t>
            </a:r>
          </a:p>
        </p:txBody>
      </p:sp>
      <p:sp>
        <p:nvSpPr>
          <p:cNvPr id="109" name="Rectangle 108"/>
          <p:cNvSpPr/>
          <p:nvPr/>
        </p:nvSpPr>
        <p:spPr>
          <a:xfrm>
            <a:off x="1666875" y="2171700"/>
            <a:ext cx="1609725" cy="352252"/>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Standard Setting Unit</a:t>
            </a:r>
          </a:p>
        </p:txBody>
      </p:sp>
      <p:sp>
        <p:nvSpPr>
          <p:cNvPr id="110" name="Rectangle 109"/>
          <p:cNvSpPr/>
          <p:nvPr/>
        </p:nvSpPr>
        <p:spPr>
          <a:xfrm>
            <a:off x="16002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Avetik Nersisyan</a:t>
            </a:r>
          </a:p>
          <a:p>
            <a:pPr algn="ctr"/>
            <a:r>
              <a:rPr lang="en-US" sz="900" dirty="0">
                <a:solidFill>
                  <a:schemeClr val="tx1"/>
                </a:solidFill>
              </a:rPr>
              <a:t>Unit Leader</a:t>
            </a:r>
          </a:p>
        </p:txBody>
      </p:sp>
      <p:cxnSp>
        <p:nvCxnSpPr>
          <p:cNvPr id="4" name="Straight Connector 3"/>
          <p:cNvCxnSpPr>
            <a:stCxn id="2" idx="2"/>
          </p:cNvCxnSpPr>
          <p:nvPr/>
        </p:nvCxnSpPr>
        <p:spPr>
          <a:xfrm>
            <a:off x="5791200" y="838200"/>
            <a:ext cx="0" cy="106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76600" y="1066800"/>
            <a:ext cx="502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76600" y="10668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305800" y="10668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3733800" y="2166938"/>
            <a:ext cx="1609725" cy="357014"/>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Implementation &amp; Facilitation Unit</a:t>
            </a:r>
          </a:p>
        </p:txBody>
      </p:sp>
      <p:sp>
        <p:nvSpPr>
          <p:cNvPr id="229" name="Rectangle 228"/>
          <p:cNvSpPr/>
          <p:nvPr/>
        </p:nvSpPr>
        <p:spPr>
          <a:xfrm>
            <a:off x="6457950" y="2166938"/>
            <a:ext cx="1609725" cy="357014"/>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Integration &amp; Support Team</a:t>
            </a:r>
          </a:p>
        </p:txBody>
      </p:sp>
      <p:sp>
        <p:nvSpPr>
          <p:cNvPr id="230" name="Rectangle 229"/>
          <p:cNvSpPr/>
          <p:nvPr/>
        </p:nvSpPr>
        <p:spPr>
          <a:xfrm>
            <a:off x="8829675" y="2133600"/>
            <a:ext cx="1609725" cy="390352"/>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ePhyto</a:t>
            </a:r>
            <a:r>
              <a:rPr lang="en-US" sz="1100" b="1" dirty="0">
                <a:solidFill>
                  <a:schemeClr val="bg1"/>
                </a:solidFill>
              </a:rPr>
              <a:t> Program</a:t>
            </a:r>
          </a:p>
        </p:txBody>
      </p:sp>
      <p:cxnSp>
        <p:nvCxnSpPr>
          <p:cNvPr id="231" name="Straight Connector 230"/>
          <p:cNvCxnSpPr/>
          <p:nvPr/>
        </p:nvCxnSpPr>
        <p:spPr>
          <a:xfrm>
            <a:off x="2514600" y="1905000"/>
            <a:ext cx="716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5146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4958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72390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96774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Rectangle 235"/>
          <p:cNvSpPr/>
          <p:nvPr/>
        </p:nvSpPr>
        <p:spPr>
          <a:xfrm>
            <a:off x="37338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Sarah Brunel</a:t>
            </a:r>
            <a:r>
              <a:rPr lang="en-US" sz="700" dirty="0">
                <a:solidFill>
                  <a:schemeClr val="tx1"/>
                </a:solidFill>
              </a:rPr>
              <a:t> </a:t>
            </a:r>
          </a:p>
          <a:p>
            <a:pPr algn="ctr"/>
            <a:r>
              <a:rPr lang="en-US" sz="900" dirty="0">
                <a:solidFill>
                  <a:schemeClr val="tx1"/>
                </a:solidFill>
              </a:rPr>
              <a:t>Unit Leader</a:t>
            </a:r>
          </a:p>
        </p:txBody>
      </p:sp>
      <p:sp>
        <p:nvSpPr>
          <p:cNvPr id="237" name="Rectangle 236"/>
          <p:cNvSpPr/>
          <p:nvPr/>
        </p:nvSpPr>
        <p:spPr>
          <a:xfrm>
            <a:off x="64008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Arop Deng</a:t>
            </a:r>
            <a:endParaRPr lang="en-US" sz="700" dirty="0">
              <a:solidFill>
                <a:schemeClr val="tx1"/>
              </a:solidFill>
            </a:endParaRPr>
          </a:p>
          <a:p>
            <a:pPr algn="ctr"/>
            <a:r>
              <a:rPr lang="en-US" sz="900" dirty="0">
                <a:solidFill>
                  <a:schemeClr val="tx1"/>
                </a:solidFill>
              </a:rPr>
              <a:t>Team Leader</a:t>
            </a:r>
          </a:p>
        </p:txBody>
      </p:sp>
      <p:sp>
        <p:nvSpPr>
          <p:cNvPr id="238" name="Rectangle 237"/>
          <p:cNvSpPr/>
          <p:nvPr/>
        </p:nvSpPr>
        <p:spPr>
          <a:xfrm>
            <a:off x="88392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Craig Fedchock</a:t>
            </a:r>
          </a:p>
          <a:p>
            <a:pPr algn="ctr"/>
            <a:r>
              <a:rPr lang="en-US" sz="900" dirty="0" err="1">
                <a:solidFill>
                  <a:schemeClr val="tx1"/>
                </a:solidFill>
              </a:rPr>
              <a:t>ePhyto</a:t>
            </a:r>
            <a:r>
              <a:rPr lang="en-US" sz="900" dirty="0">
                <a:solidFill>
                  <a:schemeClr val="tx1"/>
                </a:solidFill>
              </a:rPr>
              <a:t> Manager</a:t>
            </a:r>
          </a:p>
        </p:txBody>
      </p:sp>
      <p:sp>
        <p:nvSpPr>
          <p:cNvPr id="239" name="TextBox 238">
            <a:extLst>
              <a:ext uri="{FF2B5EF4-FFF2-40B4-BE49-F238E27FC236}">
                <a16:creationId xmlns:a16="http://schemas.microsoft.com/office/drawing/2014/main" id="{20D26A6C-77B4-25E1-DEA9-1311F46E2D1F}"/>
              </a:ext>
            </a:extLst>
          </p:cNvPr>
          <p:cNvSpPr txBox="1"/>
          <p:nvPr/>
        </p:nvSpPr>
        <p:spPr>
          <a:xfrm>
            <a:off x="1821832" y="3255741"/>
            <a:ext cx="1607168" cy="530915"/>
          </a:xfrm>
          <a:prstGeom prst="rect">
            <a:avLst/>
          </a:prstGeom>
          <a:noFill/>
          <a:ln w="3175">
            <a:noFill/>
          </a:ln>
        </p:spPr>
        <p:txBody>
          <a:bodyPr wrap="square" rtlCol="0">
            <a:spAutoFit/>
          </a:bodyPr>
          <a:lstStyle/>
          <a:p>
            <a:r>
              <a:rPr lang="en-US" sz="1050" b="1" dirty="0"/>
              <a:t>Adriana Moreira</a:t>
            </a:r>
          </a:p>
          <a:p>
            <a:r>
              <a:rPr lang="en-US" sz="900" dirty="0"/>
              <a:t>Standard Setting Officer</a:t>
            </a:r>
          </a:p>
          <a:p>
            <a:r>
              <a:rPr lang="en-US" sz="900" dirty="0"/>
              <a:t>Deputy to Unit Leader</a:t>
            </a:r>
          </a:p>
        </p:txBody>
      </p:sp>
      <p:sp>
        <p:nvSpPr>
          <p:cNvPr id="240" name="TextBox 239">
            <a:extLst>
              <a:ext uri="{FF2B5EF4-FFF2-40B4-BE49-F238E27FC236}">
                <a16:creationId xmlns:a16="http://schemas.microsoft.com/office/drawing/2014/main" id="{96881C83-DE12-E5A6-5F03-9768F997C736}"/>
              </a:ext>
            </a:extLst>
          </p:cNvPr>
          <p:cNvSpPr txBox="1"/>
          <p:nvPr/>
        </p:nvSpPr>
        <p:spPr>
          <a:xfrm>
            <a:off x="1828510" y="3712941"/>
            <a:ext cx="1295690" cy="369332"/>
          </a:xfrm>
          <a:prstGeom prst="rect">
            <a:avLst/>
          </a:prstGeom>
          <a:noFill/>
          <a:ln w="3175">
            <a:noFill/>
          </a:ln>
        </p:spPr>
        <p:txBody>
          <a:bodyPr wrap="square" rtlCol="0">
            <a:spAutoFit/>
          </a:bodyPr>
          <a:lstStyle/>
          <a:p>
            <a:r>
              <a:rPr lang="en-US" sz="1000" b="1" dirty="0"/>
              <a:t>Artur Shamilov</a:t>
            </a:r>
          </a:p>
          <a:p>
            <a:r>
              <a:rPr lang="en-US" sz="800" dirty="0"/>
              <a:t>Standard Setting Officer</a:t>
            </a:r>
          </a:p>
        </p:txBody>
      </p:sp>
      <p:sp>
        <p:nvSpPr>
          <p:cNvPr id="241" name="TextBox 240">
            <a:extLst>
              <a:ext uri="{FF2B5EF4-FFF2-40B4-BE49-F238E27FC236}">
                <a16:creationId xmlns:a16="http://schemas.microsoft.com/office/drawing/2014/main" id="{34B1CC43-BFD4-628D-0341-B02E1D64A089}"/>
              </a:ext>
            </a:extLst>
          </p:cNvPr>
          <p:cNvSpPr txBox="1"/>
          <p:nvPr/>
        </p:nvSpPr>
        <p:spPr>
          <a:xfrm>
            <a:off x="1828510" y="4059190"/>
            <a:ext cx="1295690" cy="369332"/>
          </a:xfrm>
          <a:prstGeom prst="rect">
            <a:avLst/>
          </a:prstGeom>
          <a:noFill/>
          <a:ln w="3175">
            <a:noFill/>
          </a:ln>
        </p:spPr>
        <p:txBody>
          <a:bodyPr wrap="square" rtlCol="0">
            <a:spAutoFit/>
          </a:bodyPr>
          <a:lstStyle/>
          <a:p>
            <a:r>
              <a:rPr lang="en-US" sz="1000" b="1" dirty="0"/>
              <a:t>Janka Kiss</a:t>
            </a:r>
          </a:p>
          <a:p>
            <a:r>
              <a:rPr lang="en-US" sz="800" dirty="0"/>
              <a:t>Standard Setting Associate</a:t>
            </a:r>
          </a:p>
        </p:txBody>
      </p:sp>
      <p:sp>
        <p:nvSpPr>
          <p:cNvPr id="242" name="TextBox 241">
            <a:extLst>
              <a:ext uri="{FF2B5EF4-FFF2-40B4-BE49-F238E27FC236}">
                <a16:creationId xmlns:a16="http://schemas.microsoft.com/office/drawing/2014/main" id="{5D799DA1-AD9A-F3AC-CA1B-EB0384E206B4}"/>
              </a:ext>
            </a:extLst>
          </p:cNvPr>
          <p:cNvSpPr txBox="1"/>
          <p:nvPr/>
        </p:nvSpPr>
        <p:spPr>
          <a:xfrm>
            <a:off x="1828510" y="4363990"/>
            <a:ext cx="1295690" cy="492443"/>
          </a:xfrm>
          <a:prstGeom prst="rect">
            <a:avLst/>
          </a:prstGeom>
          <a:noFill/>
          <a:ln w="3175">
            <a:noFill/>
          </a:ln>
        </p:spPr>
        <p:txBody>
          <a:bodyPr wrap="square" rtlCol="0">
            <a:spAutoFit/>
          </a:bodyPr>
          <a:lstStyle/>
          <a:p>
            <a:r>
              <a:rPr lang="en-US" sz="1000" b="1" dirty="0"/>
              <a:t>Aixa del Greco</a:t>
            </a:r>
          </a:p>
          <a:p>
            <a:r>
              <a:rPr lang="en-US" sz="800" dirty="0"/>
              <a:t>Standard Setting Assistant (part-time)</a:t>
            </a:r>
          </a:p>
        </p:txBody>
      </p:sp>
      <p:sp>
        <p:nvSpPr>
          <p:cNvPr id="243" name="TextBox 242">
            <a:extLst>
              <a:ext uri="{FF2B5EF4-FFF2-40B4-BE49-F238E27FC236}">
                <a16:creationId xmlns:a16="http://schemas.microsoft.com/office/drawing/2014/main" id="{4BE10727-413F-45D0-7EE9-AB22C2688422}"/>
              </a:ext>
            </a:extLst>
          </p:cNvPr>
          <p:cNvSpPr txBox="1"/>
          <p:nvPr/>
        </p:nvSpPr>
        <p:spPr>
          <a:xfrm>
            <a:off x="1828510" y="4821190"/>
            <a:ext cx="1067090" cy="369332"/>
          </a:xfrm>
          <a:prstGeom prst="rect">
            <a:avLst/>
          </a:prstGeom>
          <a:noFill/>
          <a:ln w="3175">
            <a:noFill/>
          </a:ln>
        </p:spPr>
        <p:txBody>
          <a:bodyPr wrap="square" rtlCol="0">
            <a:spAutoFit/>
          </a:bodyPr>
          <a:lstStyle/>
          <a:p>
            <a:r>
              <a:rPr lang="en-US" sz="1000" b="1" dirty="0"/>
              <a:t>Karen Rouen</a:t>
            </a:r>
          </a:p>
          <a:p>
            <a:r>
              <a:rPr lang="en-US" sz="800" dirty="0"/>
              <a:t>Editor (part-time)</a:t>
            </a:r>
          </a:p>
        </p:txBody>
      </p:sp>
      <p:sp>
        <p:nvSpPr>
          <p:cNvPr id="244" name="TextBox 243">
            <a:extLst>
              <a:ext uri="{FF2B5EF4-FFF2-40B4-BE49-F238E27FC236}">
                <a16:creationId xmlns:a16="http://schemas.microsoft.com/office/drawing/2014/main" id="{073B4049-1E7E-E405-0D3B-2BCE180AE5E5}"/>
              </a:ext>
            </a:extLst>
          </p:cNvPr>
          <p:cNvSpPr txBox="1"/>
          <p:nvPr/>
        </p:nvSpPr>
        <p:spPr>
          <a:xfrm>
            <a:off x="1821832" y="5125990"/>
            <a:ext cx="1454768" cy="369332"/>
          </a:xfrm>
          <a:prstGeom prst="rect">
            <a:avLst/>
          </a:prstGeom>
          <a:noFill/>
          <a:ln w="3175">
            <a:noFill/>
          </a:ln>
        </p:spPr>
        <p:txBody>
          <a:bodyPr wrap="square" rtlCol="0">
            <a:spAutoFit/>
          </a:bodyPr>
          <a:lstStyle/>
          <a:p>
            <a:r>
              <a:rPr lang="en-US" sz="1000" b="1" dirty="0"/>
              <a:t>Daniel Torella</a:t>
            </a:r>
          </a:p>
          <a:p>
            <a:r>
              <a:rPr lang="en-US" sz="800" dirty="0"/>
              <a:t>Standard Setting Intern</a:t>
            </a:r>
          </a:p>
        </p:txBody>
      </p:sp>
      <p:sp>
        <p:nvSpPr>
          <p:cNvPr id="245" name="TextBox 244">
            <a:extLst>
              <a:ext uri="{FF2B5EF4-FFF2-40B4-BE49-F238E27FC236}">
                <a16:creationId xmlns:a16="http://schemas.microsoft.com/office/drawing/2014/main" id="{C1295E18-080E-771C-AB6B-561E56FCE927}"/>
              </a:ext>
            </a:extLst>
          </p:cNvPr>
          <p:cNvSpPr txBox="1"/>
          <p:nvPr/>
        </p:nvSpPr>
        <p:spPr>
          <a:xfrm>
            <a:off x="1821830" y="5430790"/>
            <a:ext cx="1302369" cy="369332"/>
          </a:xfrm>
          <a:prstGeom prst="rect">
            <a:avLst/>
          </a:prstGeom>
          <a:noFill/>
          <a:ln w="3175">
            <a:noFill/>
          </a:ln>
        </p:spPr>
        <p:txBody>
          <a:bodyPr wrap="square" rtlCol="0">
            <a:spAutoFit/>
          </a:bodyPr>
          <a:lstStyle/>
          <a:p>
            <a:r>
              <a:rPr lang="en-US" sz="1000" b="1" dirty="0"/>
              <a:t>Emmanuel Krah</a:t>
            </a:r>
          </a:p>
          <a:p>
            <a:r>
              <a:rPr lang="en-US" sz="800" dirty="0"/>
              <a:t>Standard Setting Intern</a:t>
            </a:r>
          </a:p>
        </p:txBody>
      </p:sp>
      <p:sp>
        <p:nvSpPr>
          <p:cNvPr id="246" name="TextBox 245">
            <a:extLst>
              <a:ext uri="{FF2B5EF4-FFF2-40B4-BE49-F238E27FC236}">
                <a16:creationId xmlns:a16="http://schemas.microsoft.com/office/drawing/2014/main" id="{1D321044-9867-8CEB-B4B4-7C0C7906AC50}"/>
              </a:ext>
            </a:extLst>
          </p:cNvPr>
          <p:cNvSpPr txBox="1"/>
          <p:nvPr/>
        </p:nvSpPr>
        <p:spPr>
          <a:xfrm>
            <a:off x="1821832" y="5756449"/>
            <a:ext cx="1530968" cy="369332"/>
          </a:xfrm>
          <a:prstGeom prst="rect">
            <a:avLst/>
          </a:prstGeom>
          <a:noFill/>
          <a:ln w="3175">
            <a:noFill/>
          </a:ln>
        </p:spPr>
        <p:txBody>
          <a:bodyPr wrap="square" rtlCol="0">
            <a:spAutoFit/>
          </a:bodyPr>
          <a:lstStyle/>
          <a:p>
            <a:r>
              <a:rPr lang="en-US" sz="1000" b="1" dirty="0"/>
              <a:t>Lorenzo Monterosa</a:t>
            </a:r>
          </a:p>
          <a:p>
            <a:r>
              <a:rPr lang="en-US" sz="800" dirty="0"/>
              <a:t>Standard Setting Intern</a:t>
            </a:r>
          </a:p>
        </p:txBody>
      </p:sp>
      <p:cxnSp>
        <p:nvCxnSpPr>
          <p:cNvPr id="16" name="Straight Connector 15"/>
          <p:cNvCxnSpPr/>
          <p:nvPr/>
        </p:nvCxnSpPr>
        <p:spPr>
          <a:xfrm>
            <a:off x="1600200" y="3185635"/>
            <a:ext cx="0" cy="3062765"/>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600200" y="3386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7" name="Straight Connector 246"/>
          <p:cNvCxnSpPr/>
          <p:nvPr/>
        </p:nvCxnSpPr>
        <p:spPr>
          <a:xfrm>
            <a:off x="1600200" y="38439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8" name="Straight Connector 247"/>
          <p:cNvCxnSpPr/>
          <p:nvPr/>
        </p:nvCxnSpPr>
        <p:spPr>
          <a:xfrm>
            <a:off x="1600200" y="4148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9" name="Straight Connector 248"/>
          <p:cNvCxnSpPr/>
          <p:nvPr/>
        </p:nvCxnSpPr>
        <p:spPr>
          <a:xfrm>
            <a:off x="1600200" y="44535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0" name="Straight Connector 249"/>
          <p:cNvCxnSpPr/>
          <p:nvPr/>
        </p:nvCxnSpPr>
        <p:spPr>
          <a:xfrm>
            <a:off x="1600200" y="4910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1" name="Straight Connector 250"/>
          <p:cNvCxnSpPr/>
          <p:nvPr/>
        </p:nvCxnSpPr>
        <p:spPr>
          <a:xfrm>
            <a:off x="1600200" y="52155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2" name="Straight Connector 251"/>
          <p:cNvCxnSpPr/>
          <p:nvPr/>
        </p:nvCxnSpPr>
        <p:spPr>
          <a:xfrm>
            <a:off x="1600200" y="554174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3" name="Straight Connector 252"/>
          <p:cNvCxnSpPr/>
          <p:nvPr/>
        </p:nvCxnSpPr>
        <p:spPr>
          <a:xfrm>
            <a:off x="1600200" y="58674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254" name="TextBox 253">
            <a:extLst>
              <a:ext uri="{FF2B5EF4-FFF2-40B4-BE49-F238E27FC236}">
                <a16:creationId xmlns:a16="http://schemas.microsoft.com/office/drawing/2014/main" id="{20D26A6C-77B4-25E1-DEA9-1311F46E2D1F}"/>
              </a:ext>
            </a:extLst>
          </p:cNvPr>
          <p:cNvSpPr txBox="1"/>
          <p:nvPr/>
        </p:nvSpPr>
        <p:spPr>
          <a:xfrm>
            <a:off x="3979244" y="3276600"/>
            <a:ext cx="1607168" cy="500137"/>
          </a:xfrm>
          <a:prstGeom prst="rect">
            <a:avLst/>
          </a:prstGeom>
          <a:noFill/>
          <a:ln w="3175">
            <a:noFill/>
          </a:ln>
        </p:spPr>
        <p:txBody>
          <a:bodyPr wrap="square" rtlCol="0">
            <a:spAutoFit/>
          </a:bodyPr>
          <a:lstStyle/>
          <a:p>
            <a:r>
              <a:rPr lang="en-US" sz="1050" b="1" dirty="0"/>
              <a:t>Descartes Koumba</a:t>
            </a:r>
          </a:p>
          <a:p>
            <a:r>
              <a:rPr lang="en-US" sz="800" dirty="0"/>
              <a:t>Implementation Facilitation Officer</a:t>
            </a:r>
          </a:p>
        </p:txBody>
      </p:sp>
      <p:sp>
        <p:nvSpPr>
          <p:cNvPr id="255" name="TextBox 254">
            <a:extLst>
              <a:ext uri="{FF2B5EF4-FFF2-40B4-BE49-F238E27FC236}">
                <a16:creationId xmlns:a16="http://schemas.microsoft.com/office/drawing/2014/main" id="{96881C83-DE12-E5A6-5F03-9768F997C736}"/>
              </a:ext>
            </a:extLst>
          </p:cNvPr>
          <p:cNvSpPr txBox="1"/>
          <p:nvPr/>
        </p:nvSpPr>
        <p:spPr>
          <a:xfrm>
            <a:off x="3985922" y="3698557"/>
            <a:ext cx="3276890" cy="492443"/>
          </a:xfrm>
          <a:prstGeom prst="rect">
            <a:avLst/>
          </a:prstGeom>
          <a:noFill/>
          <a:ln w="3175">
            <a:noFill/>
          </a:ln>
        </p:spPr>
        <p:txBody>
          <a:bodyPr wrap="square" rtlCol="0">
            <a:spAutoFit/>
          </a:bodyPr>
          <a:lstStyle/>
          <a:p>
            <a:r>
              <a:rPr lang="en-US" sz="1000" b="1" dirty="0"/>
              <a:t>Natsumi Yamada</a:t>
            </a:r>
          </a:p>
          <a:p>
            <a:r>
              <a:rPr lang="en-US" sz="800" dirty="0"/>
              <a:t>Implementation Facilitation Officer </a:t>
            </a:r>
            <a:r>
              <a:rPr lang="en-US" sz="800" b="1" dirty="0"/>
              <a:t>(in-kind)</a:t>
            </a:r>
          </a:p>
          <a:p>
            <a:endParaRPr lang="en-US" sz="800" dirty="0"/>
          </a:p>
        </p:txBody>
      </p:sp>
      <p:sp>
        <p:nvSpPr>
          <p:cNvPr id="256" name="TextBox 255">
            <a:extLst>
              <a:ext uri="{FF2B5EF4-FFF2-40B4-BE49-F238E27FC236}">
                <a16:creationId xmlns:a16="http://schemas.microsoft.com/office/drawing/2014/main" id="{34B1CC43-BFD4-628D-0341-B02E1D64A089}"/>
              </a:ext>
            </a:extLst>
          </p:cNvPr>
          <p:cNvSpPr txBox="1"/>
          <p:nvPr/>
        </p:nvSpPr>
        <p:spPr>
          <a:xfrm>
            <a:off x="3985922" y="4001869"/>
            <a:ext cx="4343690" cy="646331"/>
          </a:xfrm>
          <a:prstGeom prst="rect">
            <a:avLst/>
          </a:prstGeom>
          <a:noFill/>
          <a:ln w="3175">
            <a:noFill/>
          </a:ln>
        </p:spPr>
        <p:txBody>
          <a:bodyPr wrap="square" rtlCol="0">
            <a:spAutoFit/>
          </a:bodyPr>
          <a:lstStyle/>
          <a:p>
            <a:r>
              <a:rPr lang="en-US" sz="1000" b="1" dirty="0"/>
              <a:t>Dominique Menon</a:t>
            </a:r>
          </a:p>
          <a:p>
            <a:r>
              <a:rPr lang="en-US" sz="800" dirty="0"/>
              <a:t>Implementation Facilitation Senior Expert</a:t>
            </a:r>
            <a:r>
              <a:rPr lang="en-US" sz="800" b="1" dirty="0"/>
              <a:t> (in-kind </a:t>
            </a:r>
          </a:p>
          <a:p>
            <a:r>
              <a:rPr lang="en-US" sz="1000" b="1" dirty="0"/>
              <a:t>Rokhila Madaminova</a:t>
            </a:r>
          </a:p>
          <a:p>
            <a:r>
              <a:rPr lang="en-US" sz="800" dirty="0" err="1"/>
              <a:t>Programme</a:t>
            </a:r>
            <a:r>
              <a:rPr lang="en-US" sz="800" dirty="0"/>
              <a:t> Support Specialist</a:t>
            </a:r>
          </a:p>
        </p:txBody>
      </p:sp>
      <p:sp>
        <p:nvSpPr>
          <p:cNvPr id="258" name="TextBox 257">
            <a:extLst>
              <a:ext uri="{FF2B5EF4-FFF2-40B4-BE49-F238E27FC236}">
                <a16:creationId xmlns:a16="http://schemas.microsoft.com/office/drawing/2014/main" id="{4BE10727-413F-45D0-7EE9-AB22C2688422}"/>
              </a:ext>
            </a:extLst>
          </p:cNvPr>
          <p:cNvSpPr txBox="1"/>
          <p:nvPr/>
        </p:nvSpPr>
        <p:spPr>
          <a:xfrm>
            <a:off x="3985922" y="4648200"/>
            <a:ext cx="3276890" cy="369332"/>
          </a:xfrm>
          <a:prstGeom prst="rect">
            <a:avLst/>
          </a:prstGeom>
          <a:noFill/>
          <a:ln w="3175">
            <a:noFill/>
          </a:ln>
        </p:spPr>
        <p:txBody>
          <a:bodyPr wrap="square" rtlCol="0">
            <a:spAutoFit/>
          </a:bodyPr>
          <a:lstStyle/>
          <a:p>
            <a:r>
              <a:rPr lang="en-US" sz="1000" b="1" dirty="0"/>
              <a:t>Barbara Peterson</a:t>
            </a:r>
          </a:p>
          <a:p>
            <a:r>
              <a:rPr lang="en-US" sz="800" dirty="0"/>
              <a:t>Implementation Facilitation Unit Officer </a:t>
            </a:r>
            <a:r>
              <a:rPr lang="en-US" sz="800" b="1" dirty="0"/>
              <a:t>(in-kind )</a:t>
            </a:r>
          </a:p>
        </p:txBody>
      </p:sp>
      <p:sp>
        <p:nvSpPr>
          <p:cNvPr id="259" name="TextBox 258">
            <a:extLst>
              <a:ext uri="{FF2B5EF4-FFF2-40B4-BE49-F238E27FC236}">
                <a16:creationId xmlns:a16="http://schemas.microsoft.com/office/drawing/2014/main" id="{073B4049-1E7E-E405-0D3B-2BCE180AE5E5}"/>
              </a:ext>
            </a:extLst>
          </p:cNvPr>
          <p:cNvSpPr txBox="1"/>
          <p:nvPr/>
        </p:nvSpPr>
        <p:spPr>
          <a:xfrm>
            <a:off x="3979244" y="4953000"/>
            <a:ext cx="2750168" cy="369332"/>
          </a:xfrm>
          <a:prstGeom prst="rect">
            <a:avLst/>
          </a:prstGeom>
          <a:noFill/>
          <a:ln w="3175">
            <a:noFill/>
          </a:ln>
        </p:spPr>
        <p:txBody>
          <a:bodyPr wrap="square" rtlCol="0">
            <a:spAutoFit/>
          </a:bodyPr>
          <a:lstStyle/>
          <a:p>
            <a:r>
              <a:rPr lang="en-US" sz="1000" b="1" dirty="0"/>
              <a:t>Fitzroy White</a:t>
            </a:r>
          </a:p>
          <a:p>
            <a:r>
              <a:rPr lang="en-US" sz="800" dirty="0"/>
              <a:t>Implementation Facilitation Officer</a:t>
            </a:r>
          </a:p>
        </p:txBody>
      </p:sp>
      <p:sp>
        <p:nvSpPr>
          <p:cNvPr id="260" name="TextBox 259">
            <a:extLst>
              <a:ext uri="{FF2B5EF4-FFF2-40B4-BE49-F238E27FC236}">
                <a16:creationId xmlns:a16="http://schemas.microsoft.com/office/drawing/2014/main" id="{C1295E18-080E-771C-AB6B-561E56FCE927}"/>
              </a:ext>
            </a:extLst>
          </p:cNvPr>
          <p:cNvSpPr txBox="1"/>
          <p:nvPr/>
        </p:nvSpPr>
        <p:spPr>
          <a:xfrm>
            <a:off x="3979242" y="5257800"/>
            <a:ext cx="2750170" cy="369332"/>
          </a:xfrm>
          <a:prstGeom prst="rect">
            <a:avLst/>
          </a:prstGeom>
          <a:noFill/>
          <a:ln w="3175">
            <a:noFill/>
          </a:ln>
        </p:spPr>
        <p:txBody>
          <a:bodyPr wrap="square" rtlCol="0">
            <a:spAutoFit/>
          </a:bodyPr>
          <a:lstStyle/>
          <a:p>
            <a:r>
              <a:rPr lang="en-US" sz="1000" b="1" dirty="0"/>
              <a:t>Camilo Beltran Montoya</a:t>
            </a:r>
          </a:p>
          <a:p>
            <a:r>
              <a:rPr lang="en-US" sz="800" dirty="0"/>
              <a:t>Implementation Facilitation Consultant</a:t>
            </a:r>
          </a:p>
        </p:txBody>
      </p:sp>
      <p:sp>
        <p:nvSpPr>
          <p:cNvPr id="261" name="TextBox 260">
            <a:extLst>
              <a:ext uri="{FF2B5EF4-FFF2-40B4-BE49-F238E27FC236}">
                <a16:creationId xmlns:a16="http://schemas.microsoft.com/office/drawing/2014/main" id="{1D321044-9867-8CEB-B4B4-7C0C7906AC50}"/>
              </a:ext>
            </a:extLst>
          </p:cNvPr>
          <p:cNvSpPr txBox="1"/>
          <p:nvPr/>
        </p:nvSpPr>
        <p:spPr>
          <a:xfrm>
            <a:off x="3979243" y="5562600"/>
            <a:ext cx="2971797" cy="369332"/>
          </a:xfrm>
          <a:prstGeom prst="rect">
            <a:avLst/>
          </a:prstGeom>
          <a:noFill/>
          <a:ln w="3175">
            <a:noFill/>
          </a:ln>
        </p:spPr>
        <p:txBody>
          <a:bodyPr wrap="square" rtlCol="0">
            <a:spAutoFit/>
          </a:bodyPr>
          <a:lstStyle/>
          <a:p>
            <a:r>
              <a:rPr lang="en-US" sz="1000" b="1" dirty="0"/>
              <a:t>Juan </a:t>
            </a:r>
            <a:r>
              <a:rPr lang="en-US" sz="1000" b="1" dirty="0" err="1"/>
              <a:t>Rull</a:t>
            </a:r>
            <a:r>
              <a:rPr lang="en-US" sz="1000" b="1" dirty="0"/>
              <a:t> </a:t>
            </a:r>
            <a:r>
              <a:rPr lang="en-US" sz="1000" b="1" dirty="0" err="1"/>
              <a:t>Gabayet</a:t>
            </a:r>
            <a:endParaRPr lang="en-US" sz="1000" b="1" dirty="0"/>
          </a:p>
          <a:p>
            <a:r>
              <a:rPr lang="en-US" sz="800" dirty="0"/>
              <a:t>Implementation Facilitation Consultant</a:t>
            </a:r>
          </a:p>
        </p:txBody>
      </p:sp>
      <p:cxnSp>
        <p:nvCxnSpPr>
          <p:cNvPr id="263" name="Straight Connector 262"/>
          <p:cNvCxnSpPr/>
          <p:nvPr/>
        </p:nvCxnSpPr>
        <p:spPr>
          <a:xfrm>
            <a:off x="3757612" y="342496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4" name="Straight Connector 263"/>
          <p:cNvCxnSpPr/>
          <p:nvPr/>
        </p:nvCxnSpPr>
        <p:spPr>
          <a:xfrm>
            <a:off x="3757612" y="3846923"/>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5" name="Straight Connector 264"/>
          <p:cNvCxnSpPr/>
          <p:nvPr/>
        </p:nvCxnSpPr>
        <p:spPr>
          <a:xfrm>
            <a:off x="3757612" y="410878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6" name="Straight Connector 265"/>
          <p:cNvCxnSpPr/>
          <p:nvPr/>
        </p:nvCxnSpPr>
        <p:spPr>
          <a:xfrm>
            <a:off x="3757612" y="448640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7" name="Straight Connector 266"/>
          <p:cNvCxnSpPr/>
          <p:nvPr/>
        </p:nvCxnSpPr>
        <p:spPr>
          <a:xfrm>
            <a:off x="3757612" y="4749752"/>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8" name="Straight Connector 267"/>
          <p:cNvCxnSpPr/>
          <p:nvPr/>
        </p:nvCxnSpPr>
        <p:spPr>
          <a:xfrm>
            <a:off x="3757612" y="509848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9" name="Straight Connector 268"/>
          <p:cNvCxnSpPr/>
          <p:nvPr/>
        </p:nvCxnSpPr>
        <p:spPr>
          <a:xfrm>
            <a:off x="3757612" y="5399335"/>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70" name="Straight Connector 269"/>
          <p:cNvCxnSpPr/>
          <p:nvPr/>
        </p:nvCxnSpPr>
        <p:spPr>
          <a:xfrm>
            <a:off x="3757612" y="5651144"/>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73" name="Straight Connector 272">
            <a:extLst>
              <a:ext uri="{FF2B5EF4-FFF2-40B4-BE49-F238E27FC236}">
                <a16:creationId xmlns:a16="http://schemas.microsoft.com/office/drawing/2014/main" id="{F39BE17D-4231-2557-2CB7-8E57DBC7D3A1}"/>
              </a:ext>
            </a:extLst>
          </p:cNvPr>
          <p:cNvCxnSpPr>
            <a:cxnSpLocks/>
          </p:cNvCxnSpPr>
          <p:nvPr/>
        </p:nvCxnSpPr>
        <p:spPr>
          <a:xfrm flipH="1">
            <a:off x="3595359" y="38100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F39BE17D-4231-2557-2CB7-8E57DBC7D3A1}"/>
              </a:ext>
            </a:extLst>
          </p:cNvPr>
          <p:cNvCxnSpPr>
            <a:cxnSpLocks/>
          </p:cNvCxnSpPr>
          <p:nvPr/>
        </p:nvCxnSpPr>
        <p:spPr>
          <a:xfrm flipH="1">
            <a:off x="3581400" y="41148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F39BE17D-4231-2557-2CB7-8E57DBC7D3A1}"/>
              </a:ext>
            </a:extLst>
          </p:cNvPr>
          <p:cNvCxnSpPr>
            <a:cxnSpLocks/>
          </p:cNvCxnSpPr>
          <p:nvPr/>
        </p:nvCxnSpPr>
        <p:spPr>
          <a:xfrm flipH="1">
            <a:off x="3567441" y="47244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2" name="TextBox 321">
            <a:extLst>
              <a:ext uri="{FF2B5EF4-FFF2-40B4-BE49-F238E27FC236}">
                <a16:creationId xmlns:a16="http://schemas.microsoft.com/office/drawing/2014/main" id="{20D26A6C-77B4-25E1-DEA9-1311F46E2D1F}"/>
              </a:ext>
            </a:extLst>
          </p:cNvPr>
          <p:cNvSpPr txBox="1"/>
          <p:nvPr/>
        </p:nvSpPr>
        <p:spPr>
          <a:xfrm>
            <a:off x="6622429" y="3290737"/>
            <a:ext cx="1607168" cy="500137"/>
          </a:xfrm>
          <a:prstGeom prst="rect">
            <a:avLst/>
          </a:prstGeom>
          <a:noFill/>
          <a:ln w="3175">
            <a:noFill/>
          </a:ln>
        </p:spPr>
        <p:txBody>
          <a:bodyPr wrap="square" rtlCol="0">
            <a:spAutoFit/>
          </a:bodyPr>
          <a:lstStyle/>
          <a:p>
            <a:r>
              <a:rPr lang="en-US" sz="1050" b="1" dirty="0"/>
              <a:t>Paola Sentinelli</a:t>
            </a:r>
          </a:p>
          <a:p>
            <a:r>
              <a:rPr lang="en-US" sz="800" dirty="0"/>
              <a:t>Information Management Specialist</a:t>
            </a:r>
          </a:p>
        </p:txBody>
      </p:sp>
      <p:sp>
        <p:nvSpPr>
          <p:cNvPr id="323" name="TextBox 322">
            <a:extLst>
              <a:ext uri="{FF2B5EF4-FFF2-40B4-BE49-F238E27FC236}">
                <a16:creationId xmlns:a16="http://schemas.microsoft.com/office/drawing/2014/main" id="{96881C83-DE12-E5A6-5F03-9768F997C736}"/>
              </a:ext>
            </a:extLst>
          </p:cNvPr>
          <p:cNvSpPr txBox="1"/>
          <p:nvPr/>
        </p:nvSpPr>
        <p:spPr>
          <a:xfrm>
            <a:off x="6629107" y="3713065"/>
            <a:ext cx="3276890" cy="492443"/>
          </a:xfrm>
          <a:prstGeom prst="rect">
            <a:avLst/>
          </a:prstGeom>
          <a:noFill/>
          <a:ln w="3175">
            <a:noFill/>
          </a:ln>
        </p:spPr>
        <p:txBody>
          <a:bodyPr wrap="square" rtlCol="0">
            <a:spAutoFit/>
          </a:bodyPr>
          <a:lstStyle/>
          <a:p>
            <a:r>
              <a:rPr lang="en-US" sz="1000" b="1" dirty="0"/>
              <a:t>Aoife Cassin</a:t>
            </a:r>
          </a:p>
          <a:p>
            <a:r>
              <a:rPr lang="en-US" sz="800" dirty="0"/>
              <a:t>IPPC </a:t>
            </a:r>
            <a:r>
              <a:rPr lang="en-US" sz="800" dirty="0" err="1"/>
              <a:t>Programme</a:t>
            </a:r>
            <a:r>
              <a:rPr lang="en-US" sz="800" dirty="0"/>
              <a:t> Specialist</a:t>
            </a:r>
          </a:p>
          <a:p>
            <a:endParaRPr lang="en-US" sz="800" dirty="0"/>
          </a:p>
        </p:txBody>
      </p:sp>
      <p:sp>
        <p:nvSpPr>
          <p:cNvPr id="324" name="TextBox 323">
            <a:extLst>
              <a:ext uri="{FF2B5EF4-FFF2-40B4-BE49-F238E27FC236}">
                <a16:creationId xmlns:a16="http://schemas.microsoft.com/office/drawing/2014/main" id="{34B1CC43-BFD4-628D-0341-B02E1D64A089}"/>
              </a:ext>
            </a:extLst>
          </p:cNvPr>
          <p:cNvSpPr txBox="1"/>
          <p:nvPr/>
        </p:nvSpPr>
        <p:spPr>
          <a:xfrm>
            <a:off x="6629107" y="4016634"/>
            <a:ext cx="4343690" cy="646331"/>
          </a:xfrm>
          <a:prstGeom prst="rect">
            <a:avLst/>
          </a:prstGeom>
          <a:noFill/>
          <a:ln w="3175">
            <a:noFill/>
          </a:ln>
        </p:spPr>
        <p:txBody>
          <a:bodyPr wrap="square" rtlCol="0">
            <a:spAutoFit/>
          </a:bodyPr>
          <a:lstStyle/>
          <a:p>
            <a:r>
              <a:rPr lang="en-US" sz="1000" b="1" dirty="0"/>
              <a:t>John Gilmore</a:t>
            </a:r>
          </a:p>
          <a:p>
            <a:r>
              <a:rPr lang="en-US" sz="800" dirty="0"/>
              <a:t>Integration and Support Officer </a:t>
            </a:r>
            <a:r>
              <a:rPr lang="en-US" sz="800" b="1" dirty="0"/>
              <a:t>(in-kind)</a:t>
            </a:r>
          </a:p>
          <a:p>
            <a:r>
              <a:rPr lang="en-US" sz="1000" b="1" dirty="0"/>
              <a:t>Mutya Frio</a:t>
            </a:r>
          </a:p>
          <a:p>
            <a:r>
              <a:rPr lang="en-US" sz="800" dirty="0"/>
              <a:t>Communications Specialist</a:t>
            </a:r>
          </a:p>
        </p:txBody>
      </p:sp>
      <p:sp>
        <p:nvSpPr>
          <p:cNvPr id="325" name="TextBox 324">
            <a:extLst>
              <a:ext uri="{FF2B5EF4-FFF2-40B4-BE49-F238E27FC236}">
                <a16:creationId xmlns:a16="http://schemas.microsoft.com/office/drawing/2014/main" id="{4BE10727-413F-45D0-7EE9-AB22C2688422}"/>
              </a:ext>
            </a:extLst>
          </p:cNvPr>
          <p:cNvSpPr txBox="1"/>
          <p:nvPr/>
        </p:nvSpPr>
        <p:spPr>
          <a:xfrm>
            <a:off x="6629107" y="4662965"/>
            <a:ext cx="3276890" cy="369332"/>
          </a:xfrm>
          <a:prstGeom prst="rect">
            <a:avLst/>
          </a:prstGeom>
          <a:noFill/>
          <a:ln w="3175">
            <a:noFill/>
          </a:ln>
        </p:spPr>
        <p:txBody>
          <a:bodyPr wrap="square" rtlCol="0">
            <a:spAutoFit/>
          </a:bodyPr>
          <a:lstStyle/>
          <a:p>
            <a:r>
              <a:rPr lang="en-US" sz="1000" b="1" dirty="0"/>
              <a:t>Vladimir Mijatovic </a:t>
            </a:r>
          </a:p>
          <a:p>
            <a:r>
              <a:rPr lang="en-US" sz="800" dirty="0"/>
              <a:t>Public Information Specialist</a:t>
            </a:r>
          </a:p>
        </p:txBody>
      </p:sp>
      <p:sp>
        <p:nvSpPr>
          <p:cNvPr id="326" name="TextBox 325">
            <a:extLst>
              <a:ext uri="{FF2B5EF4-FFF2-40B4-BE49-F238E27FC236}">
                <a16:creationId xmlns:a16="http://schemas.microsoft.com/office/drawing/2014/main" id="{073B4049-1E7E-E405-0D3B-2BCE180AE5E5}"/>
              </a:ext>
            </a:extLst>
          </p:cNvPr>
          <p:cNvSpPr txBox="1"/>
          <p:nvPr/>
        </p:nvSpPr>
        <p:spPr>
          <a:xfrm>
            <a:off x="6622429" y="4967765"/>
            <a:ext cx="3512168" cy="369332"/>
          </a:xfrm>
          <a:prstGeom prst="rect">
            <a:avLst/>
          </a:prstGeom>
          <a:noFill/>
          <a:ln w="3175">
            <a:noFill/>
          </a:ln>
        </p:spPr>
        <p:txBody>
          <a:bodyPr wrap="square" rtlCol="0">
            <a:spAutoFit/>
          </a:bodyPr>
          <a:lstStyle/>
          <a:p>
            <a:r>
              <a:rPr lang="en-US" sz="1000" b="1" dirty="0"/>
              <a:t>Maki Iizuka</a:t>
            </a:r>
          </a:p>
          <a:p>
            <a:r>
              <a:rPr lang="en-US" sz="800" dirty="0"/>
              <a:t>Agricultural Officer </a:t>
            </a:r>
            <a:r>
              <a:rPr lang="en-US" sz="800" b="1" dirty="0"/>
              <a:t>(in-kind )</a:t>
            </a:r>
          </a:p>
        </p:txBody>
      </p:sp>
      <p:sp>
        <p:nvSpPr>
          <p:cNvPr id="327" name="TextBox 326">
            <a:extLst>
              <a:ext uri="{FF2B5EF4-FFF2-40B4-BE49-F238E27FC236}">
                <a16:creationId xmlns:a16="http://schemas.microsoft.com/office/drawing/2014/main" id="{C1295E18-080E-771C-AB6B-561E56FCE927}"/>
              </a:ext>
            </a:extLst>
          </p:cNvPr>
          <p:cNvSpPr txBox="1"/>
          <p:nvPr/>
        </p:nvSpPr>
        <p:spPr>
          <a:xfrm>
            <a:off x="6622430" y="5272565"/>
            <a:ext cx="3054970" cy="369332"/>
          </a:xfrm>
          <a:prstGeom prst="rect">
            <a:avLst/>
          </a:prstGeom>
          <a:noFill/>
          <a:ln w="3175">
            <a:noFill/>
          </a:ln>
        </p:spPr>
        <p:txBody>
          <a:bodyPr wrap="square" rtlCol="0">
            <a:spAutoFit/>
          </a:bodyPr>
          <a:lstStyle/>
          <a:p>
            <a:r>
              <a:rPr lang="en-US" sz="1000" b="1" dirty="0"/>
              <a:t>Cristiana Giovannini</a:t>
            </a:r>
          </a:p>
          <a:p>
            <a:r>
              <a:rPr lang="en-US" sz="800" dirty="0"/>
              <a:t>Art Director (part-time)</a:t>
            </a:r>
          </a:p>
        </p:txBody>
      </p:sp>
      <p:sp>
        <p:nvSpPr>
          <p:cNvPr id="328" name="TextBox 327">
            <a:extLst>
              <a:ext uri="{FF2B5EF4-FFF2-40B4-BE49-F238E27FC236}">
                <a16:creationId xmlns:a16="http://schemas.microsoft.com/office/drawing/2014/main" id="{1D321044-9867-8CEB-B4B4-7C0C7906AC50}"/>
              </a:ext>
            </a:extLst>
          </p:cNvPr>
          <p:cNvSpPr txBox="1"/>
          <p:nvPr/>
        </p:nvSpPr>
        <p:spPr>
          <a:xfrm>
            <a:off x="6622431" y="5577365"/>
            <a:ext cx="2971797" cy="353943"/>
          </a:xfrm>
          <a:prstGeom prst="rect">
            <a:avLst/>
          </a:prstGeom>
          <a:noFill/>
          <a:ln w="3175">
            <a:noFill/>
          </a:ln>
        </p:spPr>
        <p:txBody>
          <a:bodyPr wrap="square" rtlCol="0">
            <a:spAutoFit/>
          </a:bodyPr>
          <a:lstStyle/>
          <a:p>
            <a:r>
              <a:rPr lang="en-US" sz="1000" b="1" dirty="0"/>
              <a:t>Vacant</a:t>
            </a:r>
          </a:p>
          <a:p>
            <a:r>
              <a:rPr lang="en-US" sz="700" dirty="0"/>
              <a:t>Communications Specialist</a:t>
            </a:r>
          </a:p>
        </p:txBody>
      </p:sp>
      <p:cxnSp>
        <p:nvCxnSpPr>
          <p:cNvPr id="329" name="Straight Connector 328"/>
          <p:cNvCxnSpPr/>
          <p:nvPr/>
        </p:nvCxnSpPr>
        <p:spPr>
          <a:xfrm>
            <a:off x="6400800" y="3195995"/>
            <a:ext cx="0" cy="2743200"/>
          </a:xfrm>
          <a:prstGeom prst="line">
            <a:avLst/>
          </a:prstGeom>
          <a:ln w="9525"/>
        </p:spPr>
        <p:style>
          <a:lnRef idx="1">
            <a:schemeClr val="dk1"/>
          </a:lnRef>
          <a:fillRef idx="0">
            <a:schemeClr val="dk1"/>
          </a:fillRef>
          <a:effectRef idx="0">
            <a:schemeClr val="dk1"/>
          </a:effectRef>
          <a:fontRef idx="minor">
            <a:schemeClr val="tx1"/>
          </a:fontRef>
        </p:style>
      </p:cxnSp>
      <p:cxnSp>
        <p:nvCxnSpPr>
          <p:cNvPr id="330" name="Straight Connector 329"/>
          <p:cNvCxnSpPr/>
          <p:nvPr/>
        </p:nvCxnSpPr>
        <p:spPr>
          <a:xfrm>
            <a:off x="6400800" y="343532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1" name="Straight Connector 330"/>
          <p:cNvCxnSpPr/>
          <p:nvPr/>
        </p:nvCxnSpPr>
        <p:spPr>
          <a:xfrm>
            <a:off x="6400800" y="3861688"/>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2" name="Straight Connector 331"/>
          <p:cNvCxnSpPr/>
          <p:nvPr/>
        </p:nvCxnSpPr>
        <p:spPr>
          <a:xfrm>
            <a:off x="6400800" y="412355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3" name="Straight Connector 332"/>
          <p:cNvCxnSpPr/>
          <p:nvPr/>
        </p:nvCxnSpPr>
        <p:spPr>
          <a:xfrm>
            <a:off x="6400800" y="450116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4" name="Straight Connector 333"/>
          <p:cNvCxnSpPr/>
          <p:nvPr/>
        </p:nvCxnSpPr>
        <p:spPr>
          <a:xfrm>
            <a:off x="6400800" y="4764517"/>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5" name="Straight Connector 334"/>
          <p:cNvCxnSpPr/>
          <p:nvPr/>
        </p:nvCxnSpPr>
        <p:spPr>
          <a:xfrm>
            <a:off x="6400800" y="511325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6" name="Straight Connector 335"/>
          <p:cNvCxnSpPr/>
          <p:nvPr/>
        </p:nvCxnSpPr>
        <p:spPr>
          <a:xfrm>
            <a:off x="6400800" y="54141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7" name="Straight Connector 336"/>
          <p:cNvCxnSpPr/>
          <p:nvPr/>
        </p:nvCxnSpPr>
        <p:spPr>
          <a:xfrm>
            <a:off x="6400800" y="5665909"/>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38" name="TextBox 337">
            <a:extLst>
              <a:ext uri="{FF2B5EF4-FFF2-40B4-BE49-F238E27FC236}">
                <a16:creationId xmlns:a16="http://schemas.microsoft.com/office/drawing/2014/main" id="{1D321044-9867-8CEB-B4B4-7C0C7906AC50}"/>
              </a:ext>
            </a:extLst>
          </p:cNvPr>
          <p:cNvSpPr txBox="1"/>
          <p:nvPr/>
        </p:nvSpPr>
        <p:spPr>
          <a:xfrm>
            <a:off x="6622431" y="5867400"/>
            <a:ext cx="2971797" cy="369332"/>
          </a:xfrm>
          <a:prstGeom prst="rect">
            <a:avLst/>
          </a:prstGeom>
          <a:noFill/>
          <a:ln w="3175">
            <a:noFill/>
          </a:ln>
        </p:spPr>
        <p:txBody>
          <a:bodyPr wrap="square" rtlCol="0">
            <a:spAutoFit/>
          </a:bodyPr>
          <a:lstStyle/>
          <a:p>
            <a:r>
              <a:rPr lang="en-US" sz="1000" b="1" dirty="0"/>
              <a:t>Lisa Ferraro</a:t>
            </a:r>
          </a:p>
          <a:p>
            <a:r>
              <a:rPr lang="en-US" sz="800" dirty="0"/>
              <a:t>Communications and Outreach </a:t>
            </a:r>
          </a:p>
        </p:txBody>
      </p:sp>
      <p:cxnSp>
        <p:nvCxnSpPr>
          <p:cNvPr id="339" name="Straight Connector 338"/>
          <p:cNvCxnSpPr/>
          <p:nvPr/>
        </p:nvCxnSpPr>
        <p:spPr>
          <a:xfrm>
            <a:off x="6400800" y="59436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40" name="TextBox 339">
            <a:extLst>
              <a:ext uri="{FF2B5EF4-FFF2-40B4-BE49-F238E27FC236}">
                <a16:creationId xmlns:a16="http://schemas.microsoft.com/office/drawing/2014/main" id="{20D26A6C-77B4-25E1-DEA9-1311F46E2D1F}"/>
              </a:ext>
            </a:extLst>
          </p:cNvPr>
          <p:cNvSpPr txBox="1"/>
          <p:nvPr/>
        </p:nvSpPr>
        <p:spPr>
          <a:xfrm>
            <a:off x="9060832" y="3295399"/>
            <a:ext cx="1607168" cy="377026"/>
          </a:xfrm>
          <a:prstGeom prst="rect">
            <a:avLst/>
          </a:prstGeom>
          <a:noFill/>
          <a:ln w="3175">
            <a:noFill/>
          </a:ln>
        </p:spPr>
        <p:txBody>
          <a:bodyPr wrap="square" rtlCol="0">
            <a:spAutoFit/>
          </a:bodyPr>
          <a:lstStyle/>
          <a:p>
            <a:r>
              <a:rPr lang="en-US" sz="1050" b="1" dirty="0"/>
              <a:t>Daxing Yang</a:t>
            </a:r>
          </a:p>
          <a:p>
            <a:r>
              <a:rPr lang="en-US" sz="800" b="1" dirty="0"/>
              <a:t>(in-kind contribution)</a:t>
            </a:r>
          </a:p>
        </p:txBody>
      </p:sp>
      <p:cxnSp>
        <p:nvCxnSpPr>
          <p:cNvPr id="341" name="Straight Connector 340"/>
          <p:cNvCxnSpPr/>
          <p:nvPr/>
        </p:nvCxnSpPr>
        <p:spPr>
          <a:xfrm>
            <a:off x="8839200" y="3200400"/>
            <a:ext cx="0" cy="234926"/>
          </a:xfrm>
          <a:prstGeom prst="line">
            <a:avLst/>
          </a:prstGeom>
          <a:ln w="9525"/>
        </p:spPr>
        <p:style>
          <a:lnRef idx="1">
            <a:schemeClr val="dk1"/>
          </a:lnRef>
          <a:fillRef idx="0">
            <a:schemeClr val="dk1"/>
          </a:fillRef>
          <a:effectRef idx="0">
            <a:schemeClr val="dk1"/>
          </a:effectRef>
          <a:fontRef idx="minor">
            <a:schemeClr val="tx1"/>
          </a:fontRef>
        </p:style>
      </p:cxnSp>
      <p:cxnSp>
        <p:nvCxnSpPr>
          <p:cNvPr id="342" name="Straight Connector 341"/>
          <p:cNvCxnSpPr/>
          <p:nvPr/>
        </p:nvCxnSpPr>
        <p:spPr>
          <a:xfrm>
            <a:off x="8839200" y="343973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F39BE17D-4231-2557-2CB7-8E57DBC7D3A1}"/>
              </a:ext>
            </a:extLst>
          </p:cNvPr>
          <p:cNvCxnSpPr>
            <a:cxnSpLocks/>
          </p:cNvCxnSpPr>
          <p:nvPr/>
        </p:nvCxnSpPr>
        <p:spPr>
          <a:xfrm flipH="1">
            <a:off x="6262359" y="41148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F39BE17D-4231-2557-2CB7-8E57DBC7D3A1}"/>
              </a:ext>
            </a:extLst>
          </p:cNvPr>
          <p:cNvCxnSpPr>
            <a:cxnSpLocks/>
          </p:cNvCxnSpPr>
          <p:nvPr/>
        </p:nvCxnSpPr>
        <p:spPr>
          <a:xfrm flipH="1">
            <a:off x="6248400" y="51054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F39BE17D-4231-2557-2CB7-8E57DBC7D3A1}"/>
              </a:ext>
            </a:extLst>
          </p:cNvPr>
          <p:cNvCxnSpPr>
            <a:cxnSpLocks/>
          </p:cNvCxnSpPr>
          <p:nvPr/>
        </p:nvCxnSpPr>
        <p:spPr>
          <a:xfrm flipH="1">
            <a:off x="8700759" y="34290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6" name="TextBox 355">
            <a:extLst>
              <a:ext uri="{FF2B5EF4-FFF2-40B4-BE49-F238E27FC236}">
                <a16:creationId xmlns:a16="http://schemas.microsoft.com/office/drawing/2014/main" id="{1D321044-9867-8CEB-B4B4-7C0C7906AC50}"/>
              </a:ext>
            </a:extLst>
          </p:cNvPr>
          <p:cNvSpPr txBox="1"/>
          <p:nvPr/>
        </p:nvSpPr>
        <p:spPr>
          <a:xfrm>
            <a:off x="1821832" y="6019800"/>
            <a:ext cx="1530968" cy="353943"/>
          </a:xfrm>
          <a:prstGeom prst="rect">
            <a:avLst/>
          </a:prstGeom>
          <a:noFill/>
          <a:ln w="3175">
            <a:noFill/>
          </a:ln>
        </p:spPr>
        <p:txBody>
          <a:bodyPr wrap="square" lIns="91440" tIns="45720" rIns="91440" bIns="45720" rtlCol="0" anchor="t">
            <a:spAutoFit/>
          </a:bodyPr>
          <a:lstStyle/>
          <a:p>
            <a:r>
              <a:rPr lang="en-US" sz="1000" dirty="0">
                <a:ln w="0"/>
                <a:effectLst>
                  <a:outerShdw blurRad="38100" dist="25400" dir="5400000" algn="ctr" rotWithShape="0">
                    <a:srgbClr val="6E747A">
                      <a:alpha val="43000"/>
                    </a:srgbClr>
                  </a:outerShdw>
                </a:effectLst>
              </a:rPr>
              <a:t>Vacant</a:t>
            </a:r>
            <a:endParaRPr lang="en-US" sz="1000" dirty="0">
              <a:ln w="0"/>
              <a:effectLst>
                <a:outerShdw blurRad="38100" dist="25400" dir="5400000" algn="ctr" rotWithShape="0">
                  <a:srgbClr val="6E747A">
                    <a:alpha val="43000"/>
                  </a:srgbClr>
                </a:outerShdw>
              </a:effectLst>
              <a:cs typeface="Calibri"/>
            </a:endParaRPr>
          </a:p>
          <a:p>
            <a:r>
              <a:rPr lang="en-US" sz="700" dirty="0">
                <a:ln w="0"/>
                <a:effectLst>
                  <a:outerShdw blurRad="38100" dist="25400" dir="5400000" algn="ctr" rotWithShape="0">
                    <a:srgbClr val="6E747A">
                      <a:alpha val="43000"/>
                    </a:srgbClr>
                  </a:outerShdw>
                </a:effectLst>
              </a:rPr>
              <a:t>G-Staff Unit Assistant</a:t>
            </a:r>
          </a:p>
        </p:txBody>
      </p:sp>
      <p:cxnSp>
        <p:nvCxnSpPr>
          <p:cNvPr id="357" name="Straight Connector 356"/>
          <p:cNvCxnSpPr/>
          <p:nvPr/>
        </p:nvCxnSpPr>
        <p:spPr>
          <a:xfrm>
            <a:off x="1600200" y="62484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58" name="TextBox 357">
            <a:extLst>
              <a:ext uri="{FF2B5EF4-FFF2-40B4-BE49-F238E27FC236}">
                <a16:creationId xmlns:a16="http://schemas.microsoft.com/office/drawing/2014/main" id="{1D321044-9867-8CEB-B4B4-7C0C7906AC50}"/>
              </a:ext>
            </a:extLst>
          </p:cNvPr>
          <p:cNvSpPr txBox="1"/>
          <p:nvPr/>
        </p:nvSpPr>
        <p:spPr>
          <a:xfrm>
            <a:off x="3955432" y="5867400"/>
            <a:ext cx="1530968" cy="353943"/>
          </a:xfrm>
          <a:prstGeom prst="rect">
            <a:avLst/>
          </a:prstGeom>
          <a:noFill/>
          <a:ln w="3175">
            <a:noFill/>
          </a:ln>
        </p:spPr>
        <p:txBody>
          <a:bodyPr wrap="square" rtlCol="0">
            <a:spAutoFit/>
          </a:bodyPr>
          <a:lstStyle/>
          <a:p>
            <a:r>
              <a:rPr lang="en-US" sz="1000" dirty="0" err="1">
                <a:ln w="0"/>
                <a:effectLst>
                  <a:outerShdw blurRad="38100" dist="25400" dir="5400000" algn="ctr" rotWithShape="0">
                    <a:srgbClr val="6E747A">
                      <a:alpha val="43000"/>
                    </a:srgbClr>
                  </a:outerShdw>
                </a:effectLst>
              </a:rPr>
              <a:t>Vanant</a:t>
            </a:r>
            <a:endParaRPr lang="en-US" sz="1000" dirty="0">
              <a:ln w="0"/>
              <a:effectLst>
                <a:outerShdw blurRad="38100" dist="25400" dir="5400000" algn="ctr" rotWithShape="0">
                  <a:srgbClr val="6E747A">
                    <a:alpha val="43000"/>
                  </a:srgbClr>
                </a:outerShdw>
              </a:effectLst>
            </a:endParaRPr>
          </a:p>
          <a:p>
            <a:r>
              <a:rPr lang="en-US" sz="700" dirty="0">
                <a:ln w="0"/>
                <a:effectLst>
                  <a:outerShdw blurRad="38100" dist="25400" dir="5400000" algn="ctr" rotWithShape="0">
                    <a:srgbClr val="6E747A">
                      <a:alpha val="43000"/>
                    </a:srgbClr>
                  </a:outerShdw>
                </a:effectLst>
              </a:rPr>
              <a:t>G-Staff Unit Assistant</a:t>
            </a:r>
          </a:p>
        </p:txBody>
      </p:sp>
      <p:cxnSp>
        <p:nvCxnSpPr>
          <p:cNvPr id="359" name="Straight Connector 358"/>
          <p:cNvCxnSpPr/>
          <p:nvPr/>
        </p:nvCxnSpPr>
        <p:spPr>
          <a:xfrm>
            <a:off x="3733800" y="6066219"/>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61" name="Straight Connector 360"/>
          <p:cNvCxnSpPr/>
          <p:nvPr/>
        </p:nvCxnSpPr>
        <p:spPr>
          <a:xfrm>
            <a:off x="3733800" y="2971800"/>
            <a:ext cx="0" cy="3062765"/>
          </a:xfrm>
          <a:prstGeom prst="line">
            <a:avLst/>
          </a:prstGeom>
          <a:ln w="9525"/>
        </p:spPr>
        <p:style>
          <a:lnRef idx="1">
            <a:schemeClr val="dk1"/>
          </a:lnRef>
          <a:fillRef idx="0">
            <a:schemeClr val="dk1"/>
          </a:fillRef>
          <a:effectRef idx="0">
            <a:schemeClr val="dk1"/>
          </a:effectRef>
          <a:fontRef idx="minor">
            <a:schemeClr val="tx1"/>
          </a:fontRef>
        </p:style>
      </p:cxnSp>
      <p:cxnSp>
        <p:nvCxnSpPr>
          <p:cNvPr id="364" name="Straight Connector 363"/>
          <p:cNvCxnSpPr>
            <a:stCxn id="107" idx="3"/>
          </p:cNvCxnSpPr>
          <p:nvPr/>
        </p:nvCxnSpPr>
        <p:spPr>
          <a:xfrm flipV="1">
            <a:off x="9372600" y="1524000"/>
            <a:ext cx="1676400" cy="1"/>
          </a:xfrm>
          <a:prstGeom prst="line">
            <a:avLst/>
          </a:prstGeom>
          <a:ln w="9525"/>
        </p:spPr>
        <p:style>
          <a:lnRef idx="1">
            <a:schemeClr val="dk1"/>
          </a:lnRef>
          <a:fillRef idx="0">
            <a:schemeClr val="dk1"/>
          </a:fillRef>
          <a:effectRef idx="0">
            <a:schemeClr val="dk1"/>
          </a:effectRef>
          <a:fontRef idx="minor">
            <a:schemeClr val="tx1"/>
          </a:fontRef>
        </p:style>
      </p:cxnSp>
      <p:sp>
        <p:nvSpPr>
          <p:cNvPr id="368" name="TextBox 367">
            <a:extLst>
              <a:ext uri="{FF2B5EF4-FFF2-40B4-BE49-F238E27FC236}">
                <a16:creationId xmlns:a16="http://schemas.microsoft.com/office/drawing/2014/main" id="{20D26A6C-77B4-25E1-DEA9-1311F46E2D1F}"/>
              </a:ext>
            </a:extLst>
          </p:cNvPr>
          <p:cNvSpPr txBox="1"/>
          <p:nvPr/>
        </p:nvSpPr>
        <p:spPr>
          <a:xfrm>
            <a:off x="9220200" y="3810000"/>
            <a:ext cx="1607168" cy="500137"/>
          </a:xfrm>
          <a:prstGeom prst="rect">
            <a:avLst/>
          </a:prstGeom>
          <a:noFill/>
          <a:ln w="3175">
            <a:noFill/>
          </a:ln>
        </p:spPr>
        <p:txBody>
          <a:bodyPr wrap="square" rtlCol="0">
            <a:spAutoFit/>
          </a:bodyPr>
          <a:lstStyle/>
          <a:p>
            <a:pPr algn="r"/>
            <a:r>
              <a:rPr lang="en-US" sz="1050" b="1" dirty="0"/>
              <a:t>Chiara Pellegrini</a:t>
            </a:r>
          </a:p>
          <a:p>
            <a:pPr algn="r"/>
            <a:r>
              <a:rPr lang="en-US" sz="800" dirty="0"/>
              <a:t>Office Assistant</a:t>
            </a:r>
          </a:p>
          <a:p>
            <a:pPr algn="r"/>
            <a:r>
              <a:rPr lang="en-US" sz="800" dirty="0"/>
              <a:t>Temporary Assistant Pool</a:t>
            </a:r>
          </a:p>
        </p:txBody>
      </p:sp>
      <p:sp>
        <p:nvSpPr>
          <p:cNvPr id="369" name="TextBox 368">
            <a:extLst>
              <a:ext uri="{FF2B5EF4-FFF2-40B4-BE49-F238E27FC236}">
                <a16:creationId xmlns:a16="http://schemas.microsoft.com/office/drawing/2014/main" id="{96881C83-DE12-E5A6-5F03-9768F997C736}"/>
              </a:ext>
            </a:extLst>
          </p:cNvPr>
          <p:cNvSpPr txBox="1"/>
          <p:nvPr/>
        </p:nvSpPr>
        <p:spPr>
          <a:xfrm>
            <a:off x="8839200" y="4396396"/>
            <a:ext cx="1981200" cy="615553"/>
          </a:xfrm>
          <a:prstGeom prst="rect">
            <a:avLst/>
          </a:prstGeom>
          <a:noFill/>
          <a:ln w="3175">
            <a:noFill/>
          </a:ln>
        </p:spPr>
        <p:txBody>
          <a:bodyPr wrap="square" rtlCol="0">
            <a:spAutoFit/>
          </a:bodyPr>
          <a:lstStyle/>
          <a:p>
            <a:pPr algn="r"/>
            <a:r>
              <a:rPr lang="en-US" sz="1000" b="1" dirty="0"/>
              <a:t>Ilona </a:t>
            </a:r>
            <a:r>
              <a:rPr lang="en-US" sz="1000" b="1" dirty="0" err="1"/>
              <a:t>Kudzzyirava</a:t>
            </a:r>
            <a:endParaRPr lang="en-US" sz="1000" b="1" dirty="0"/>
          </a:p>
          <a:p>
            <a:pPr algn="r"/>
            <a:r>
              <a:rPr lang="en-US" sz="800" dirty="0"/>
              <a:t>Office Assistant</a:t>
            </a:r>
          </a:p>
          <a:p>
            <a:pPr algn="r"/>
            <a:r>
              <a:rPr lang="en-US" sz="800" dirty="0"/>
              <a:t>Temporary Assistant Pool</a:t>
            </a:r>
          </a:p>
          <a:p>
            <a:pPr algn="r"/>
            <a:endParaRPr lang="en-US" sz="800" dirty="0"/>
          </a:p>
        </p:txBody>
      </p:sp>
      <p:sp>
        <p:nvSpPr>
          <p:cNvPr id="370" name="TextBox 369">
            <a:extLst>
              <a:ext uri="{FF2B5EF4-FFF2-40B4-BE49-F238E27FC236}">
                <a16:creationId xmlns:a16="http://schemas.microsoft.com/office/drawing/2014/main" id="{96881C83-DE12-E5A6-5F03-9768F997C736}"/>
              </a:ext>
            </a:extLst>
          </p:cNvPr>
          <p:cNvSpPr txBox="1"/>
          <p:nvPr/>
        </p:nvSpPr>
        <p:spPr>
          <a:xfrm>
            <a:off x="8839200" y="4953000"/>
            <a:ext cx="1981200" cy="369332"/>
          </a:xfrm>
          <a:prstGeom prst="rect">
            <a:avLst/>
          </a:prstGeom>
          <a:noFill/>
          <a:ln w="3175">
            <a:noFill/>
          </a:ln>
        </p:spPr>
        <p:txBody>
          <a:bodyPr wrap="square" rtlCol="0">
            <a:spAutoFit/>
          </a:bodyPr>
          <a:lstStyle/>
          <a:p>
            <a:pPr algn="r"/>
            <a:r>
              <a:rPr lang="en-US" sz="1000" b="1" dirty="0"/>
              <a:t>Vacant</a:t>
            </a:r>
          </a:p>
          <a:p>
            <a:pPr algn="r"/>
            <a:r>
              <a:rPr lang="en-US" sz="800" dirty="0"/>
              <a:t>G- Staff Assistant</a:t>
            </a:r>
          </a:p>
        </p:txBody>
      </p:sp>
      <p:cxnSp>
        <p:nvCxnSpPr>
          <p:cNvPr id="371" name="Straight Connector 370"/>
          <p:cNvCxnSpPr/>
          <p:nvPr/>
        </p:nvCxnSpPr>
        <p:spPr>
          <a:xfrm>
            <a:off x="11042031" y="1516794"/>
            <a:ext cx="6969" cy="3495155"/>
          </a:xfrm>
          <a:prstGeom prst="line">
            <a:avLst/>
          </a:prstGeom>
          <a:ln w="9525"/>
        </p:spPr>
        <p:style>
          <a:lnRef idx="1">
            <a:schemeClr val="dk1"/>
          </a:lnRef>
          <a:fillRef idx="0">
            <a:schemeClr val="dk1"/>
          </a:fillRef>
          <a:effectRef idx="0">
            <a:schemeClr val="dk1"/>
          </a:effectRef>
          <a:fontRef idx="minor">
            <a:schemeClr val="tx1"/>
          </a:fontRef>
        </p:style>
      </p:cxnSp>
      <p:cxnSp>
        <p:nvCxnSpPr>
          <p:cNvPr id="372" name="Straight Connector 371"/>
          <p:cNvCxnSpPr/>
          <p:nvPr/>
        </p:nvCxnSpPr>
        <p:spPr>
          <a:xfrm>
            <a:off x="10820400" y="39624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73" name="Straight Connector 372"/>
          <p:cNvCxnSpPr/>
          <p:nvPr/>
        </p:nvCxnSpPr>
        <p:spPr>
          <a:xfrm>
            <a:off x="10820400" y="44958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74" name="Straight Connector 373"/>
          <p:cNvCxnSpPr/>
          <p:nvPr/>
        </p:nvCxnSpPr>
        <p:spPr>
          <a:xfrm>
            <a:off x="10820400" y="5029200"/>
            <a:ext cx="228600" cy="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6869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304800"/>
            <a:ext cx="2133600" cy="533400"/>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Osama El-Lissy</a:t>
            </a:r>
          </a:p>
          <a:p>
            <a:pPr algn="ctr"/>
            <a:r>
              <a:rPr lang="en-US" sz="1400" dirty="0">
                <a:solidFill>
                  <a:schemeClr val="bg1"/>
                </a:solidFill>
              </a:rPr>
              <a:t>Secretary</a:t>
            </a:r>
          </a:p>
        </p:txBody>
      </p:sp>
      <p:sp>
        <p:nvSpPr>
          <p:cNvPr id="106" name="Rectangle 105"/>
          <p:cNvSpPr/>
          <p:nvPr/>
        </p:nvSpPr>
        <p:spPr>
          <a:xfrm>
            <a:off x="2209800" y="1295400"/>
            <a:ext cx="2133600" cy="44278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Marko Benovic</a:t>
            </a:r>
          </a:p>
          <a:p>
            <a:pPr algn="ctr"/>
            <a:r>
              <a:rPr lang="en-US" sz="900" dirty="0">
                <a:solidFill>
                  <a:schemeClr val="tx1"/>
                </a:solidFill>
              </a:rPr>
              <a:t>Budget and Finance Specialist</a:t>
            </a:r>
          </a:p>
        </p:txBody>
      </p:sp>
      <p:sp>
        <p:nvSpPr>
          <p:cNvPr id="107" name="Rectangle 106"/>
          <p:cNvSpPr/>
          <p:nvPr/>
        </p:nvSpPr>
        <p:spPr>
          <a:xfrm>
            <a:off x="7239000" y="1295400"/>
            <a:ext cx="2133600" cy="4572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Tanja Lahti</a:t>
            </a:r>
          </a:p>
          <a:p>
            <a:pPr algn="ctr"/>
            <a:r>
              <a:rPr lang="en-US" sz="900" dirty="0">
                <a:solidFill>
                  <a:schemeClr val="tx1"/>
                </a:solidFill>
              </a:rPr>
              <a:t>Secretariat Office Assistant</a:t>
            </a:r>
          </a:p>
        </p:txBody>
      </p:sp>
      <p:sp>
        <p:nvSpPr>
          <p:cNvPr id="109" name="Rectangle 108"/>
          <p:cNvSpPr/>
          <p:nvPr/>
        </p:nvSpPr>
        <p:spPr>
          <a:xfrm>
            <a:off x="1666875" y="2171700"/>
            <a:ext cx="1609725" cy="352252"/>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Standard Setting Unit</a:t>
            </a:r>
          </a:p>
        </p:txBody>
      </p:sp>
      <p:sp>
        <p:nvSpPr>
          <p:cNvPr id="110" name="Rectangle 109"/>
          <p:cNvSpPr/>
          <p:nvPr/>
        </p:nvSpPr>
        <p:spPr>
          <a:xfrm>
            <a:off x="16002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Avetik Nersisyan</a:t>
            </a:r>
          </a:p>
          <a:p>
            <a:pPr algn="ctr"/>
            <a:r>
              <a:rPr lang="en-US" sz="900" dirty="0">
                <a:solidFill>
                  <a:schemeClr val="tx1"/>
                </a:solidFill>
              </a:rPr>
              <a:t>Unit Leader</a:t>
            </a:r>
          </a:p>
        </p:txBody>
      </p:sp>
      <p:cxnSp>
        <p:nvCxnSpPr>
          <p:cNvPr id="4" name="Straight Connector 3"/>
          <p:cNvCxnSpPr>
            <a:stCxn id="2" idx="2"/>
          </p:cNvCxnSpPr>
          <p:nvPr/>
        </p:nvCxnSpPr>
        <p:spPr>
          <a:xfrm>
            <a:off x="5791200" y="838200"/>
            <a:ext cx="0" cy="1066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76600" y="1066800"/>
            <a:ext cx="502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76600" y="10668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305800" y="10668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3733800" y="2166938"/>
            <a:ext cx="1609725" cy="357014"/>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Implementation &amp; Facilitation Unit</a:t>
            </a:r>
          </a:p>
        </p:txBody>
      </p:sp>
      <p:sp>
        <p:nvSpPr>
          <p:cNvPr id="229" name="Rectangle 228"/>
          <p:cNvSpPr/>
          <p:nvPr/>
        </p:nvSpPr>
        <p:spPr>
          <a:xfrm>
            <a:off x="6457950" y="2166938"/>
            <a:ext cx="1609725" cy="357014"/>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Integration &amp; Support Team</a:t>
            </a:r>
          </a:p>
        </p:txBody>
      </p:sp>
      <p:sp>
        <p:nvSpPr>
          <p:cNvPr id="230" name="Rectangle 229"/>
          <p:cNvSpPr/>
          <p:nvPr/>
        </p:nvSpPr>
        <p:spPr>
          <a:xfrm>
            <a:off x="8829675" y="2133600"/>
            <a:ext cx="1609725" cy="390352"/>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solidFill>
                  <a:schemeClr val="bg1"/>
                </a:solidFill>
              </a:rPr>
              <a:t>ePhyto</a:t>
            </a:r>
            <a:r>
              <a:rPr lang="en-US" sz="1100" b="1" dirty="0">
                <a:solidFill>
                  <a:schemeClr val="bg1"/>
                </a:solidFill>
              </a:rPr>
              <a:t> Program</a:t>
            </a:r>
          </a:p>
        </p:txBody>
      </p:sp>
      <p:cxnSp>
        <p:nvCxnSpPr>
          <p:cNvPr id="231" name="Straight Connector 230"/>
          <p:cNvCxnSpPr/>
          <p:nvPr/>
        </p:nvCxnSpPr>
        <p:spPr>
          <a:xfrm>
            <a:off x="2514600" y="1905000"/>
            <a:ext cx="716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5146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4958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72390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9677400" y="1905000"/>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Rectangle 235"/>
          <p:cNvSpPr/>
          <p:nvPr/>
        </p:nvSpPr>
        <p:spPr>
          <a:xfrm>
            <a:off x="37338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Sarah Brunel</a:t>
            </a:r>
            <a:r>
              <a:rPr lang="en-US" sz="700" dirty="0">
                <a:solidFill>
                  <a:schemeClr val="tx1"/>
                </a:solidFill>
              </a:rPr>
              <a:t> </a:t>
            </a:r>
          </a:p>
          <a:p>
            <a:pPr algn="ctr"/>
            <a:r>
              <a:rPr lang="en-US" sz="900" dirty="0">
                <a:solidFill>
                  <a:schemeClr val="tx1"/>
                </a:solidFill>
              </a:rPr>
              <a:t>Unit Leader</a:t>
            </a:r>
          </a:p>
        </p:txBody>
      </p:sp>
      <p:sp>
        <p:nvSpPr>
          <p:cNvPr id="237" name="Rectangle 236"/>
          <p:cNvSpPr/>
          <p:nvPr/>
        </p:nvSpPr>
        <p:spPr>
          <a:xfrm>
            <a:off x="6400800" y="2667000"/>
            <a:ext cx="1676400" cy="5334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Arop Deng</a:t>
            </a:r>
            <a:endParaRPr lang="en-US" sz="700" dirty="0">
              <a:solidFill>
                <a:schemeClr val="tx1"/>
              </a:solidFill>
            </a:endParaRPr>
          </a:p>
          <a:p>
            <a:pPr algn="ctr"/>
            <a:r>
              <a:rPr lang="en-US" sz="900" dirty="0">
                <a:solidFill>
                  <a:schemeClr val="tx1"/>
                </a:solidFill>
              </a:rPr>
              <a:t>Team Leader</a:t>
            </a:r>
          </a:p>
        </p:txBody>
      </p:sp>
      <p:sp>
        <p:nvSpPr>
          <p:cNvPr id="238" name="Rectangle 237"/>
          <p:cNvSpPr/>
          <p:nvPr/>
        </p:nvSpPr>
        <p:spPr>
          <a:xfrm>
            <a:off x="8839200" y="2667000"/>
            <a:ext cx="1676400" cy="53340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Craig Fedchock</a:t>
            </a:r>
          </a:p>
          <a:p>
            <a:pPr algn="ctr"/>
            <a:r>
              <a:rPr lang="en-US" sz="900" dirty="0" err="1">
                <a:solidFill>
                  <a:schemeClr val="tx1"/>
                </a:solidFill>
              </a:rPr>
              <a:t>ePhyto</a:t>
            </a:r>
            <a:r>
              <a:rPr lang="en-US" sz="900" dirty="0">
                <a:solidFill>
                  <a:schemeClr val="tx1"/>
                </a:solidFill>
              </a:rPr>
              <a:t> Manager</a:t>
            </a:r>
          </a:p>
        </p:txBody>
      </p:sp>
      <p:sp>
        <p:nvSpPr>
          <p:cNvPr id="239" name="TextBox 238">
            <a:extLst>
              <a:ext uri="{FF2B5EF4-FFF2-40B4-BE49-F238E27FC236}">
                <a16:creationId xmlns:a16="http://schemas.microsoft.com/office/drawing/2014/main" id="{20D26A6C-77B4-25E1-DEA9-1311F46E2D1F}"/>
              </a:ext>
            </a:extLst>
          </p:cNvPr>
          <p:cNvSpPr txBox="1"/>
          <p:nvPr/>
        </p:nvSpPr>
        <p:spPr>
          <a:xfrm>
            <a:off x="1821832" y="3255741"/>
            <a:ext cx="1607168" cy="530915"/>
          </a:xfrm>
          <a:prstGeom prst="rect">
            <a:avLst/>
          </a:prstGeom>
          <a:noFill/>
          <a:ln w="3175">
            <a:noFill/>
          </a:ln>
        </p:spPr>
        <p:txBody>
          <a:bodyPr wrap="square" rtlCol="0">
            <a:spAutoFit/>
          </a:bodyPr>
          <a:lstStyle/>
          <a:p>
            <a:r>
              <a:rPr lang="en-US" sz="1050" b="1" dirty="0"/>
              <a:t>Adriana Moreira</a:t>
            </a:r>
          </a:p>
          <a:p>
            <a:r>
              <a:rPr lang="en-US" sz="900" dirty="0"/>
              <a:t>Standard Setting Officer</a:t>
            </a:r>
          </a:p>
          <a:p>
            <a:r>
              <a:rPr lang="en-US" sz="900" dirty="0"/>
              <a:t>Deputy to Unit Leader</a:t>
            </a:r>
          </a:p>
        </p:txBody>
      </p:sp>
      <p:sp>
        <p:nvSpPr>
          <p:cNvPr id="240" name="TextBox 239">
            <a:extLst>
              <a:ext uri="{FF2B5EF4-FFF2-40B4-BE49-F238E27FC236}">
                <a16:creationId xmlns:a16="http://schemas.microsoft.com/office/drawing/2014/main" id="{96881C83-DE12-E5A6-5F03-9768F997C736}"/>
              </a:ext>
            </a:extLst>
          </p:cNvPr>
          <p:cNvSpPr txBox="1"/>
          <p:nvPr/>
        </p:nvSpPr>
        <p:spPr>
          <a:xfrm>
            <a:off x="1828510" y="3712941"/>
            <a:ext cx="1295690" cy="369332"/>
          </a:xfrm>
          <a:prstGeom prst="rect">
            <a:avLst/>
          </a:prstGeom>
          <a:noFill/>
          <a:ln w="3175">
            <a:noFill/>
          </a:ln>
        </p:spPr>
        <p:txBody>
          <a:bodyPr wrap="square" rtlCol="0">
            <a:spAutoFit/>
          </a:bodyPr>
          <a:lstStyle/>
          <a:p>
            <a:r>
              <a:rPr lang="en-US" sz="1000" b="1" dirty="0"/>
              <a:t>Artur Shamilov</a:t>
            </a:r>
          </a:p>
          <a:p>
            <a:r>
              <a:rPr lang="en-US" sz="800" dirty="0"/>
              <a:t>Standard Setting Officer</a:t>
            </a:r>
          </a:p>
        </p:txBody>
      </p:sp>
      <p:sp>
        <p:nvSpPr>
          <p:cNvPr id="241" name="TextBox 240">
            <a:extLst>
              <a:ext uri="{FF2B5EF4-FFF2-40B4-BE49-F238E27FC236}">
                <a16:creationId xmlns:a16="http://schemas.microsoft.com/office/drawing/2014/main" id="{34B1CC43-BFD4-628D-0341-B02E1D64A089}"/>
              </a:ext>
            </a:extLst>
          </p:cNvPr>
          <p:cNvSpPr txBox="1"/>
          <p:nvPr/>
        </p:nvSpPr>
        <p:spPr>
          <a:xfrm>
            <a:off x="1828510" y="4059190"/>
            <a:ext cx="1295690" cy="369332"/>
          </a:xfrm>
          <a:prstGeom prst="rect">
            <a:avLst/>
          </a:prstGeom>
          <a:solidFill>
            <a:srgbClr val="FFFF00"/>
          </a:solidFill>
          <a:ln w="3175">
            <a:noFill/>
          </a:ln>
        </p:spPr>
        <p:txBody>
          <a:bodyPr wrap="square" rtlCol="0">
            <a:spAutoFit/>
          </a:bodyPr>
          <a:lstStyle/>
          <a:p>
            <a:r>
              <a:rPr lang="en-US" sz="1000" b="1" dirty="0"/>
              <a:t>Janka Kiss</a:t>
            </a:r>
          </a:p>
          <a:p>
            <a:r>
              <a:rPr lang="en-US" sz="800" dirty="0"/>
              <a:t>Standard Setting Associate</a:t>
            </a:r>
          </a:p>
        </p:txBody>
      </p:sp>
      <p:sp>
        <p:nvSpPr>
          <p:cNvPr id="242" name="TextBox 241">
            <a:extLst>
              <a:ext uri="{FF2B5EF4-FFF2-40B4-BE49-F238E27FC236}">
                <a16:creationId xmlns:a16="http://schemas.microsoft.com/office/drawing/2014/main" id="{5D799DA1-AD9A-F3AC-CA1B-EB0384E206B4}"/>
              </a:ext>
            </a:extLst>
          </p:cNvPr>
          <p:cNvSpPr txBox="1"/>
          <p:nvPr/>
        </p:nvSpPr>
        <p:spPr>
          <a:xfrm>
            <a:off x="1828510" y="4363990"/>
            <a:ext cx="1295690" cy="492443"/>
          </a:xfrm>
          <a:prstGeom prst="rect">
            <a:avLst/>
          </a:prstGeom>
          <a:solidFill>
            <a:srgbClr val="FFFF00"/>
          </a:solidFill>
          <a:ln w="3175">
            <a:noFill/>
          </a:ln>
        </p:spPr>
        <p:txBody>
          <a:bodyPr wrap="square" rtlCol="0">
            <a:spAutoFit/>
          </a:bodyPr>
          <a:lstStyle/>
          <a:p>
            <a:r>
              <a:rPr lang="en-US" sz="1000" b="1" dirty="0"/>
              <a:t>Aixa del Greco</a:t>
            </a:r>
          </a:p>
          <a:p>
            <a:r>
              <a:rPr lang="en-US" sz="800" dirty="0"/>
              <a:t>Standard Setting Assistant (part-time)</a:t>
            </a:r>
          </a:p>
        </p:txBody>
      </p:sp>
      <p:sp>
        <p:nvSpPr>
          <p:cNvPr id="243" name="TextBox 242">
            <a:extLst>
              <a:ext uri="{FF2B5EF4-FFF2-40B4-BE49-F238E27FC236}">
                <a16:creationId xmlns:a16="http://schemas.microsoft.com/office/drawing/2014/main" id="{4BE10727-413F-45D0-7EE9-AB22C2688422}"/>
              </a:ext>
            </a:extLst>
          </p:cNvPr>
          <p:cNvSpPr txBox="1"/>
          <p:nvPr/>
        </p:nvSpPr>
        <p:spPr>
          <a:xfrm>
            <a:off x="1828510" y="4821190"/>
            <a:ext cx="1067090" cy="369332"/>
          </a:xfrm>
          <a:prstGeom prst="rect">
            <a:avLst/>
          </a:prstGeom>
          <a:solidFill>
            <a:srgbClr val="FFFF00"/>
          </a:solidFill>
          <a:ln w="3175">
            <a:noFill/>
          </a:ln>
        </p:spPr>
        <p:txBody>
          <a:bodyPr wrap="square" rtlCol="0">
            <a:spAutoFit/>
          </a:bodyPr>
          <a:lstStyle/>
          <a:p>
            <a:r>
              <a:rPr lang="en-US" sz="1000" b="1" dirty="0"/>
              <a:t>Karen Rouen</a:t>
            </a:r>
          </a:p>
          <a:p>
            <a:r>
              <a:rPr lang="en-US" sz="800" dirty="0"/>
              <a:t>Editor (part-time)</a:t>
            </a:r>
          </a:p>
        </p:txBody>
      </p:sp>
      <p:sp>
        <p:nvSpPr>
          <p:cNvPr id="244" name="TextBox 243">
            <a:extLst>
              <a:ext uri="{FF2B5EF4-FFF2-40B4-BE49-F238E27FC236}">
                <a16:creationId xmlns:a16="http://schemas.microsoft.com/office/drawing/2014/main" id="{073B4049-1E7E-E405-0D3B-2BCE180AE5E5}"/>
              </a:ext>
            </a:extLst>
          </p:cNvPr>
          <p:cNvSpPr txBox="1"/>
          <p:nvPr/>
        </p:nvSpPr>
        <p:spPr>
          <a:xfrm>
            <a:off x="1821832" y="5125990"/>
            <a:ext cx="1454768" cy="369332"/>
          </a:xfrm>
          <a:prstGeom prst="rect">
            <a:avLst/>
          </a:prstGeom>
          <a:solidFill>
            <a:schemeClr val="accent3">
              <a:lumMod val="20000"/>
              <a:lumOff val="80000"/>
            </a:schemeClr>
          </a:solidFill>
          <a:ln w="3175">
            <a:noFill/>
          </a:ln>
        </p:spPr>
        <p:txBody>
          <a:bodyPr wrap="square" rtlCol="0">
            <a:spAutoFit/>
          </a:bodyPr>
          <a:lstStyle/>
          <a:p>
            <a:r>
              <a:rPr lang="en-US" sz="1000" b="1" dirty="0"/>
              <a:t>Daniel Torella</a:t>
            </a:r>
          </a:p>
          <a:p>
            <a:r>
              <a:rPr lang="en-US" sz="800" dirty="0"/>
              <a:t>Standard Setting Intern</a:t>
            </a:r>
          </a:p>
        </p:txBody>
      </p:sp>
      <p:sp>
        <p:nvSpPr>
          <p:cNvPr id="245" name="TextBox 244">
            <a:extLst>
              <a:ext uri="{FF2B5EF4-FFF2-40B4-BE49-F238E27FC236}">
                <a16:creationId xmlns:a16="http://schemas.microsoft.com/office/drawing/2014/main" id="{C1295E18-080E-771C-AB6B-561E56FCE927}"/>
              </a:ext>
            </a:extLst>
          </p:cNvPr>
          <p:cNvSpPr txBox="1"/>
          <p:nvPr/>
        </p:nvSpPr>
        <p:spPr>
          <a:xfrm>
            <a:off x="1821830" y="5430790"/>
            <a:ext cx="1302369" cy="369332"/>
          </a:xfrm>
          <a:prstGeom prst="rect">
            <a:avLst/>
          </a:prstGeom>
          <a:solidFill>
            <a:schemeClr val="accent3">
              <a:lumMod val="20000"/>
              <a:lumOff val="80000"/>
            </a:schemeClr>
          </a:solidFill>
          <a:ln w="3175">
            <a:noFill/>
          </a:ln>
        </p:spPr>
        <p:txBody>
          <a:bodyPr wrap="square" rtlCol="0">
            <a:spAutoFit/>
          </a:bodyPr>
          <a:lstStyle/>
          <a:p>
            <a:r>
              <a:rPr lang="en-US" sz="1000" b="1" dirty="0"/>
              <a:t>Emmanuel Krah</a:t>
            </a:r>
          </a:p>
          <a:p>
            <a:r>
              <a:rPr lang="en-US" sz="800" dirty="0"/>
              <a:t>Standard Setting Intern</a:t>
            </a:r>
          </a:p>
        </p:txBody>
      </p:sp>
      <p:sp>
        <p:nvSpPr>
          <p:cNvPr id="246" name="TextBox 245">
            <a:extLst>
              <a:ext uri="{FF2B5EF4-FFF2-40B4-BE49-F238E27FC236}">
                <a16:creationId xmlns:a16="http://schemas.microsoft.com/office/drawing/2014/main" id="{1D321044-9867-8CEB-B4B4-7C0C7906AC50}"/>
              </a:ext>
            </a:extLst>
          </p:cNvPr>
          <p:cNvSpPr txBox="1"/>
          <p:nvPr/>
        </p:nvSpPr>
        <p:spPr>
          <a:xfrm>
            <a:off x="1821832" y="5756449"/>
            <a:ext cx="1530968" cy="369332"/>
          </a:xfrm>
          <a:prstGeom prst="rect">
            <a:avLst/>
          </a:prstGeom>
          <a:solidFill>
            <a:schemeClr val="accent3">
              <a:lumMod val="20000"/>
              <a:lumOff val="80000"/>
            </a:schemeClr>
          </a:solidFill>
          <a:ln w="3175">
            <a:noFill/>
          </a:ln>
        </p:spPr>
        <p:txBody>
          <a:bodyPr wrap="square" rtlCol="0">
            <a:spAutoFit/>
          </a:bodyPr>
          <a:lstStyle/>
          <a:p>
            <a:r>
              <a:rPr lang="en-US" sz="1000" b="1" dirty="0"/>
              <a:t>Lorenzo Monterosa</a:t>
            </a:r>
          </a:p>
          <a:p>
            <a:r>
              <a:rPr lang="en-US" sz="800" dirty="0"/>
              <a:t>Standard Setting Intern</a:t>
            </a:r>
          </a:p>
        </p:txBody>
      </p:sp>
      <p:cxnSp>
        <p:nvCxnSpPr>
          <p:cNvPr id="16" name="Straight Connector 15"/>
          <p:cNvCxnSpPr/>
          <p:nvPr/>
        </p:nvCxnSpPr>
        <p:spPr>
          <a:xfrm>
            <a:off x="1600200" y="3185635"/>
            <a:ext cx="0" cy="3062765"/>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600200" y="3386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7" name="Straight Connector 246"/>
          <p:cNvCxnSpPr/>
          <p:nvPr/>
        </p:nvCxnSpPr>
        <p:spPr>
          <a:xfrm>
            <a:off x="1600200" y="38439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8" name="Straight Connector 247"/>
          <p:cNvCxnSpPr/>
          <p:nvPr/>
        </p:nvCxnSpPr>
        <p:spPr>
          <a:xfrm>
            <a:off x="1600200" y="4148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49" name="Straight Connector 248"/>
          <p:cNvCxnSpPr/>
          <p:nvPr/>
        </p:nvCxnSpPr>
        <p:spPr>
          <a:xfrm>
            <a:off x="1600200" y="44535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0" name="Straight Connector 249"/>
          <p:cNvCxnSpPr/>
          <p:nvPr/>
        </p:nvCxnSpPr>
        <p:spPr>
          <a:xfrm>
            <a:off x="1600200" y="49107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1" name="Straight Connector 250"/>
          <p:cNvCxnSpPr/>
          <p:nvPr/>
        </p:nvCxnSpPr>
        <p:spPr>
          <a:xfrm>
            <a:off x="1600200" y="521554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2" name="Straight Connector 251"/>
          <p:cNvCxnSpPr/>
          <p:nvPr/>
        </p:nvCxnSpPr>
        <p:spPr>
          <a:xfrm>
            <a:off x="1600200" y="554174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53" name="Straight Connector 252"/>
          <p:cNvCxnSpPr/>
          <p:nvPr/>
        </p:nvCxnSpPr>
        <p:spPr>
          <a:xfrm>
            <a:off x="1600200" y="58674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254" name="TextBox 253">
            <a:extLst>
              <a:ext uri="{FF2B5EF4-FFF2-40B4-BE49-F238E27FC236}">
                <a16:creationId xmlns:a16="http://schemas.microsoft.com/office/drawing/2014/main" id="{20D26A6C-77B4-25E1-DEA9-1311F46E2D1F}"/>
              </a:ext>
            </a:extLst>
          </p:cNvPr>
          <p:cNvSpPr txBox="1"/>
          <p:nvPr/>
        </p:nvSpPr>
        <p:spPr>
          <a:xfrm>
            <a:off x="3979243" y="3276600"/>
            <a:ext cx="1888155" cy="377026"/>
          </a:xfrm>
          <a:prstGeom prst="rect">
            <a:avLst/>
          </a:prstGeom>
          <a:noFill/>
          <a:ln w="3175">
            <a:noFill/>
          </a:ln>
        </p:spPr>
        <p:txBody>
          <a:bodyPr wrap="square" rtlCol="0">
            <a:spAutoFit/>
          </a:bodyPr>
          <a:lstStyle/>
          <a:p>
            <a:r>
              <a:rPr lang="en-US" sz="1050" b="1" dirty="0"/>
              <a:t>Descartes Koumba</a:t>
            </a:r>
          </a:p>
          <a:p>
            <a:r>
              <a:rPr lang="en-US" sz="800" dirty="0"/>
              <a:t>Implementation Facilitation Officer</a:t>
            </a:r>
          </a:p>
        </p:txBody>
      </p:sp>
      <p:sp>
        <p:nvSpPr>
          <p:cNvPr id="255" name="TextBox 254">
            <a:extLst>
              <a:ext uri="{FF2B5EF4-FFF2-40B4-BE49-F238E27FC236}">
                <a16:creationId xmlns:a16="http://schemas.microsoft.com/office/drawing/2014/main" id="{96881C83-DE12-E5A6-5F03-9768F997C736}"/>
              </a:ext>
            </a:extLst>
          </p:cNvPr>
          <p:cNvSpPr txBox="1"/>
          <p:nvPr/>
        </p:nvSpPr>
        <p:spPr>
          <a:xfrm>
            <a:off x="3985922" y="3698557"/>
            <a:ext cx="2262478" cy="492443"/>
          </a:xfrm>
          <a:prstGeom prst="rect">
            <a:avLst/>
          </a:prstGeom>
          <a:solidFill>
            <a:schemeClr val="accent6">
              <a:lumMod val="20000"/>
              <a:lumOff val="80000"/>
            </a:schemeClr>
          </a:solidFill>
          <a:ln w="3175">
            <a:noFill/>
          </a:ln>
        </p:spPr>
        <p:txBody>
          <a:bodyPr wrap="square" rtlCol="0">
            <a:spAutoFit/>
          </a:bodyPr>
          <a:lstStyle/>
          <a:p>
            <a:r>
              <a:rPr lang="en-US" sz="1000" b="1" dirty="0"/>
              <a:t>Natsumi Yamada</a:t>
            </a:r>
          </a:p>
          <a:p>
            <a:r>
              <a:rPr lang="en-US" sz="800" dirty="0"/>
              <a:t>Implementation Facilitation Officer </a:t>
            </a:r>
            <a:r>
              <a:rPr lang="en-US" sz="800" b="1" dirty="0"/>
              <a:t>(in-kind)</a:t>
            </a:r>
          </a:p>
          <a:p>
            <a:endParaRPr lang="en-US" sz="800" dirty="0"/>
          </a:p>
        </p:txBody>
      </p:sp>
      <p:sp>
        <p:nvSpPr>
          <p:cNvPr id="256" name="TextBox 255">
            <a:extLst>
              <a:ext uri="{FF2B5EF4-FFF2-40B4-BE49-F238E27FC236}">
                <a16:creationId xmlns:a16="http://schemas.microsoft.com/office/drawing/2014/main" id="{34B1CC43-BFD4-628D-0341-B02E1D64A089}"/>
              </a:ext>
            </a:extLst>
          </p:cNvPr>
          <p:cNvSpPr txBox="1"/>
          <p:nvPr/>
        </p:nvSpPr>
        <p:spPr>
          <a:xfrm>
            <a:off x="3985922" y="4001869"/>
            <a:ext cx="2276434" cy="369332"/>
          </a:xfrm>
          <a:prstGeom prst="rect">
            <a:avLst/>
          </a:prstGeom>
          <a:solidFill>
            <a:schemeClr val="accent6">
              <a:lumMod val="20000"/>
              <a:lumOff val="80000"/>
            </a:schemeClr>
          </a:solidFill>
          <a:ln w="3175">
            <a:noFill/>
          </a:ln>
        </p:spPr>
        <p:txBody>
          <a:bodyPr wrap="square" rtlCol="0">
            <a:spAutoFit/>
          </a:bodyPr>
          <a:lstStyle/>
          <a:p>
            <a:r>
              <a:rPr lang="en-US" sz="1000" b="1" dirty="0"/>
              <a:t>Dominique Menon</a:t>
            </a:r>
          </a:p>
          <a:p>
            <a:r>
              <a:rPr lang="en-US" sz="800" dirty="0"/>
              <a:t>Implementation Facilitation Senior Expert</a:t>
            </a:r>
            <a:r>
              <a:rPr lang="en-US" sz="800" b="1" dirty="0"/>
              <a:t> (in-kind </a:t>
            </a:r>
          </a:p>
        </p:txBody>
      </p:sp>
      <p:sp>
        <p:nvSpPr>
          <p:cNvPr id="258" name="TextBox 257">
            <a:extLst>
              <a:ext uri="{FF2B5EF4-FFF2-40B4-BE49-F238E27FC236}">
                <a16:creationId xmlns:a16="http://schemas.microsoft.com/office/drawing/2014/main" id="{4BE10727-413F-45D0-7EE9-AB22C2688422}"/>
              </a:ext>
            </a:extLst>
          </p:cNvPr>
          <p:cNvSpPr txBox="1"/>
          <p:nvPr/>
        </p:nvSpPr>
        <p:spPr>
          <a:xfrm>
            <a:off x="3985922" y="4648200"/>
            <a:ext cx="2276434" cy="369332"/>
          </a:xfrm>
          <a:prstGeom prst="rect">
            <a:avLst/>
          </a:prstGeom>
          <a:solidFill>
            <a:schemeClr val="accent6">
              <a:lumMod val="20000"/>
              <a:lumOff val="80000"/>
            </a:schemeClr>
          </a:solidFill>
          <a:ln w="3175">
            <a:noFill/>
          </a:ln>
        </p:spPr>
        <p:txBody>
          <a:bodyPr wrap="square" rtlCol="0">
            <a:spAutoFit/>
          </a:bodyPr>
          <a:lstStyle/>
          <a:p>
            <a:r>
              <a:rPr lang="en-US" sz="1000" b="1" dirty="0"/>
              <a:t>Barbara Peterson</a:t>
            </a:r>
          </a:p>
          <a:p>
            <a:r>
              <a:rPr lang="en-US" sz="800" dirty="0"/>
              <a:t>Implementation Facilitation Unit Officer </a:t>
            </a:r>
            <a:r>
              <a:rPr lang="en-US" sz="800" b="1" dirty="0"/>
              <a:t>(in-kind )</a:t>
            </a:r>
          </a:p>
        </p:txBody>
      </p:sp>
      <p:sp>
        <p:nvSpPr>
          <p:cNvPr id="259" name="TextBox 258">
            <a:extLst>
              <a:ext uri="{FF2B5EF4-FFF2-40B4-BE49-F238E27FC236}">
                <a16:creationId xmlns:a16="http://schemas.microsoft.com/office/drawing/2014/main" id="{073B4049-1E7E-E405-0D3B-2BCE180AE5E5}"/>
              </a:ext>
            </a:extLst>
          </p:cNvPr>
          <p:cNvSpPr txBox="1"/>
          <p:nvPr/>
        </p:nvSpPr>
        <p:spPr>
          <a:xfrm>
            <a:off x="3979244" y="4941324"/>
            <a:ext cx="1888154" cy="369332"/>
          </a:xfrm>
          <a:prstGeom prst="rect">
            <a:avLst/>
          </a:prstGeom>
          <a:solidFill>
            <a:srgbClr val="FFFF00"/>
          </a:solidFill>
          <a:ln w="3175">
            <a:noFill/>
          </a:ln>
        </p:spPr>
        <p:txBody>
          <a:bodyPr wrap="square" rtlCol="0">
            <a:spAutoFit/>
          </a:bodyPr>
          <a:lstStyle/>
          <a:p>
            <a:r>
              <a:rPr lang="en-US" sz="1000" b="1" dirty="0"/>
              <a:t>Fitzroy White</a:t>
            </a:r>
          </a:p>
          <a:p>
            <a:r>
              <a:rPr lang="en-US" sz="800" dirty="0"/>
              <a:t>Implementation Facilitation Officer</a:t>
            </a:r>
          </a:p>
        </p:txBody>
      </p:sp>
      <p:sp>
        <p:nvSpPr>
          <p:cNvPr id="260" name="TextBox 259">
            <a:extLst>
              <a:ext uri="{FF2B5EF4-FFF2-40B4-BE49-F238E27FC236}">
                <a16:creationId xmlns:a16="http://schemas.microsoft.com/office/drawing/2014/main" id="{C1295E18-080E-771C-AB6B-561E56FCE927}"/>
              </a:ext>
            </a:extLst>
          </p:cNvPr>
          <p:cNvSpPr txBox="1"/>
          <p:nvPr/>
        </p:nvSpPr>
        <p:spPr>
          <a:xfrm>
            <a:off x="3979242" y="5257800"/>
            <a:ext cx="1825916" cy="369332"/>
          </a:xfrm>
          <a:prstGeom prst="rect">
            <a:avLst/>
          </a:prstGeom>
          <a:solidFill>
            <a:srgbClr val="FFFF00"/>
          </a:solidFill>
          <a:ln w="3175">
            <a:noFill/>
          </a:ln>
        </p:spPr>
        <p:txBody>
          <a:bodyPr wrap="square" rtlCol="0">
            <a:spAutoFit/>
          </a:bodyPr>
          <a:lstStyle/>
          <a:p>
            <a:r>
              <a:rPr lang="en-US" sz="1000" b="1" dirty="0"/>
              <a:t>Camilo Beltran Montoya</a:t>
            </a:r>
          </a:p>
          <a:p>
            <a:r>
              <a:rPr lang="en-US" sz="800" dirty="0"/>
              <a:t>Implementation Facilitation Consultant</a:t>
            </a:r>
          </a:p>
        </p:txBody>
      </p:sp>
      <p:sp>
        <p:nvSpPr>
          <p:cNvPr id="261" name="TextBox 260">
            <a:extLst>
              <a:ext uri="{FF2B5EF4-FFF2-40B4-BE49-F238E27FC236}">
                <a16:creationId xmlns:a16="http://schemas.microsoft.com/office/drawing/2014/main" id="{1D321044-9867-8CEB-B4B4-7C0C7906AC50}"/>
              </a:ext>
            </a:extLst>
          </p:cNvPr>
          <p:cNvSpPr txBox="1"/>
          <p:nvPr/>
        </p:nvSpPr>
        <p:spPr>
          <a:xfrm>
            <a:off x="3979244" y="5562600"/>
            <a:ext cx="1839874" cy="369332"/>
          </a:xfrm>
          <a:prstGeom prst="rect">
            <a:avLst/>
          </a:prstGeom>
          <a:solidFill>
            <a:srgbClr val="FFFF00"/>
          </a:solidFill>
          <a:ln w="3175">
            <a:noFill/>
          </a:ln>
        </p:spPr>
        <p:txBody>
          <a:bodyPr wrap="square" rtlCol="0">
            <a:spAutoFit/>
          </a:bodyPr>
          <a:lstStyle/>
          <a:p>
            <a:r>
              <a:rPr lang="en-US" sz="1000" b="1" dirty="0"/>
              <a:t>Juan </a:t>
            </a:r>
            <a:r>
              <a:rPr lang="en-US" sz="1000" b="1" dirty="0" err="1"/>
              <a:t>Rull</a:t>
            </a:r>
            <a:r>
              <a:rPr lang="en-US" sz="1000" b="1" dirty="0"/>
              <a:t> </a:t>
            </a:r>
            <a:r>
              <a:rPr lang="en-US" sz="1000" b="1" dirty="0" err="1"/>
              <a:t>Gabayet</a:t>
            </a:r>
            <a:endParaRPr lang="en-US" sz="1000" b="1" dirty="0"/>
          </a:p>
          <a:p>
            <a:r>
              <a:rPr lang="en-US" sz="800" dirty="0"/>
              <a:t>Implementation Facilitation Consultant</a:t>
            </a:r>
          </a:p>
        </p:txBody>
      </p:sp>
      <p:cxnSp>
        <p:nvCxnSpPr>
          <p:cNvPr id="263" name="Straight Connector 262"/>
          <p:cNvCxnSpPr/>
          <p:nvPr/>
        </p:nvCxnSpPr>
        <p:spPr>
          <a:xfrm>
            <a:off x="3757612" y="342496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4" name="Straight Connector 263"/>
          <p:cNvCxnSpPr/>
          <p:nvPr/>
        </p:nvCxnSpPr>
        <p:spPr>
          <a:xfrm>
            <a:off x="3757612" y="3846923"/>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5" name="Straight Connector 264"/>
          <p:cNvCxnSpPr/>
          <p:nvPr/>
        </p:nvCxnSpPr>
        <p:spPr>
          <a:xfrm>
            <a:off x="3757612" y="410878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6" name="Straight Connector 265"/>
          <p:cNvCxnSpPr/>
          <p:nvPr/>
        </p:nvCxnSpPr>
        <p:spPr>
          <a:xfrm>
            <a:off x="3757612" y="448640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7" name="Straight Connector 266"/>
          <p:cNvCxnSpPr/>
          <p:nvPr/>
        </p:nvCxnSpPr>
        <p:spPr>
          <a:xfrm>
            <a:off x="3757612" y="4749752"/>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8" name="Straight Connector 267"/>
          <p:cNvCxnSpPr/>
          <p:nvPr/>
        </p:nvCxnSpPr>
        <p:spPr>
          <a:xfrm>
            <a:off x="3757612" y="509848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69" name="Straight Connector 268"/>
          <p:cNvCxnSpPr/>
          <p:nvPr/>
        </p:nvCxnSpPr>
        <p:spPr>
          <a:xfrm>
            <a:off x="3757612" y="5399335"/>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70" name="Straight Connector 269"/>
          <p:cNvCxnSpPr/>
          <p:nvPr/>
        </p:nvCxnSpPr>
        <p:spPr>
          <a:xfrm>
            <a:off x="3757612" y="5651144"/>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273" name="Straight Connector 272">
            <a:extLst>
              <a:ext uri="{FF2B5EF4-FFF2-40B4-BE49-F238E27FC236}">
                <a16:creationId xmlns:a16="http://schemas.microsoft.com/office/drawing/2014/main" id="{F39BE17D-4231-2557-2CB7-8E57DBC7D3A1}"/>
              </a:ext>
            </a:extLst>
          </p:cNvPr>
          <p:cNvCxnSpPr>
            <a:cxnSpLocks/>
          </p:cNvCxnSpPr>
          <p:nvPr/>
        </p:nvCxnSpPr>
        <p:spPr>
          <a:xfrm flipH="1">
            <a:off x="3595359" y="38100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F39BE17D-4231-2557-2CB7-8E57DBC7D3A1}"/>
              </a:ext>
            </a:extLst>
          </p:cNvPr>
          <p:cNvCxnSpPr>
            <a:cxnSpLocks/>
          </p:cNvCxnSpPr>
          <p:nvPr/>
        </p:nvCxnSpPr>
        <p:spPr>
          <a:xfrm flipH="1">
            <a:off x="3581400" y="41148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F39BE17D-4231-2557-2CB7-8E57DBC7D3A1}"/>
              </a:ext>
            </a:extLst>
          </p:cNvPr>
          <p:cNvCxnSpPr>
            <a:cxnSpLocks/>
          </p:cNvCxnSpPr>
          <p:nvPr/>
        </p:nvCxnSpPr>
        <p:spPr>
          <a:xfrm flipH="1">
            <a:off x="3567441" y="47244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2" name="TextBox 321">
            <a:extLst>
              <a:ext uri="{FF2B5EF4-FFF2-40B4-BE49-F238E27FC236}">
                <a16:creationId xmlns:a16="http://schemas.microsoft.com/office/drawing/2014/main" id="{20D26A6C-77B4-25E1-DEA9-1311F46E2D1F}"/>
              </a:ext>
            </a:extLst>
          </p:cNvPr>
          <p:cNvSpPr txBox="1"/>
          <p:nvPr/>
        </p:nvSpPr>
        <p:spPr>
          <a:xfrm>
            <a:off x="6622429" y="3290737"/>
            <a:ext cx="1905000" cy="377026"/>
          </a:xfrm>
          <a:prstGeom prst="rect">
            <a:avLst/>
          </a:prstGeom>
          <a:solidFill>
            <a:srgbClr val="FFFF00"/>
          </a:solidFill>
          <a:ln w="3175">
            <a:noFill/>
          </a:ln>
        </p:spPr>
        <p:txBody>
          <a:bodyPr wrap="square" rtlCol="0">
            <a:spAutoFit/>
          </a:bodyPr>
          <a:lstStyle/>
          <a:p>
            <a:r>
              <a:rPr lang="en-US" sz="1050" b="1" dirty="0"/>
              <a:t>Paola Sentinelli</a:t>
            </a:r>
          </a:p>
          <a:p>
            <a:r>
              <a:rPr lang="en-US" sz="800" dirty="0"/>
              <a:t>Information Management Specialist</a:t>
            </a:r>
          </a:p>
        </p:txBody>
      </p:sp>
      <p:sp>
        <p:nvSpPr>
          <p:cNvPr id="323" name="TextBox 322">
            <a:extLst>
              <a:ext uri="{FF2B5EF4-FFF2-40B4-BE49-F238E27FC236}">
                <a16:creationId xmlns:a16="http://schemas.microsoft.com/office/drawing/2014/main" id="{96881C83-DE12-E5A6-5F03-9768F997C736}"/>
              </a:ext>
            </a:extLst>
          </p:cNvPr>
          <p:cNvSpPr txBox="1"/>
          <p:nvPr/>
        </p:nvSpPr>
        <p:spPr>
          <a:xfrm>
            <a:off x="6629107" y="3657600"/>
            <a:ext cx="1815153" cy="492443"/>
          </a:xfrm>
          <a:prstGeom prst="rect">
            <a:avLst/>
          </a:prstGeom>
          <a:solidFill>
            <a:srgbClr val="FFFF00"/>
          </a:solidFill>
          <a:ln w="3175">
            <a:noFill/>
          </a:ln>
        </p:spPr>
        <p:txBody>
          <a:bodyPr wrap="square" rtlCol="0">
            <a:spAutoFit/>
          </a:bodyPr>
          <a:lstStyle/>
          <a:p>
            <a:r>
              <a:rPr lang="en-US" sz="1000" b="1" dirty="0"/>
              <a:t>Aoife Cassin</a:t>
            </a:r>
          </a:p>
          <a:p>
            <a:r>
              <a:rPr lang="en-US" sz="800" dirty="0"/>
              <a:t>IPPC </a:t>
            </a:r>
            <a:r>
              <a:rPr lang="en-US" sz="800" dirty="0" err="1"/>
              <a:t>Programme</a:t>
            </a:r>
            <a:r>
              <a:rPr lang="en-US" sz="800" dirty="0"/>
              <a:t> Specialist</a:t>
            </a:r>
          </a:p>
          <a:p>
            <a:endParaRPr lang="en-US" sz="800" dirty="0"/>
          </a:p>
        </p:txBody>
      </p:sp>
      <p:sp>
        <p:nvSpPr>
          <p:cNvPr id="324" name="TextBox 323">
            <a:extLst>
              <a:ext uri="{FF2B5EF4-FFF2-40B4-BE49-F238E27FC236}">
                <a16:creationId xmlns:a16="http://schemas.microsoft.com/office/drawing/2014/main" id="{34B1CC43-BFD4-628D-0341-B02E1D64A089}"/>
              </a:ext>
            </a:extLst>
          </p:cNvPr>
          <p:cNvSpPr txBox="1"/>
          <p:nvPr/>
        </p:nvSpPr>
        <p:spPr>
          <a:xfrm>
            <a:off x="6629107" y="4016634"/>
            <a:ext cx="1974523" cy="369332"/>
          </a:xfrm>
          <a:prstGeom prst="rect">
            <a:avLst/>
          </a:prstGeom>
          <a:solidFill>
            <a:schemeClr val="accent6">
              <a:lumMod val="20000"/>
              <a:lumOff val="80000"/>
            </a:schemeClr>
          </a:solidFill>
          <a:ln w="3175">
            <a:noFill/>
          </a:ln>
        </p:spPr>
        <p:txBody>
          <a:bodyPr wrap="square" rtlCol="0">
            <a:spAutoFit/>
          </a:bodyPr>
          <a:lstStyle/>
          <a:p>
            <a:r>
              <a:rPr lang="en-US" sz="1000" b="1" dirty="0"/>
              <a:t>John Gilmore</a:t>
            </a:r>
          </a:p>
          <a:p>
            <a:r>
              <a:rPr lang="en-US" sz="800" dirty="0"/>
              <a:t>Integration and Support Officer </a:t>
            </a:r>
            <a:r>
              <a:rPr lang="en-US" sz="800" b="1" dirty="0"/>
              <a:t>(in-kind)</a:t>
            </a:r>
          </a:p>
        </p:txBody>
      </p:sp>
      <p:sp>
        <p:nvSpPr>
          <p:cNvPr id="325" name="TextBox 324">
            <a:extLst>
              <a:ext uri="{FF2B5EF4-FFF2-40B4-BE49-F238E27FC236}">
                <a16:creationId xmlns:a16="http://schemas.microsoft.com/office/drawing/2014/main" id="{4BE10727-413F-45D0-7EE9-AB22C2688422}"/>
              </a:ext>
            </a:extLst>
          </p:cNvPr>
          <p:cNvSpPr txBox="1"/>
          <p:nvPr/>
        </p:nvSpPr>
        <p:spPr>
          <a:xfrm>
            <a:off x="6629107" y="4662965"/>
            <a:ext cx="1722115" cy="369332"/>
          </a:xfrm>
          <a:prstGeom prst="rect">
            <a:avLst/>
          </a:prstGeom>
          <a:solidFill>
            <a:srgbClr val="FFFF00"/>
          </a:solidFill>
          <a:ln w="3175">
            <a:noFill/>
          </a:ln>
        </p:spPr>
        <p:txBody>
          <a:bodyPr wrap="square" rtlCol="0">
            <a:spAutoFit/>
          </a:bodyPr>
          <a:lstStyle/>
          <a:p>
            <a:r>
              <a:rPr lang="en-US" sz="1000" b="1" dirty="0"/>
              <a:t>Vladimir Mijatovic </a:t>
            </a:r>
          </a:p>
          <a:p>
            <a:r>
              <a:rPr lang="en-US" sz="800" dirty="0"/>
              <a:t>Public Information Specialist</a:t>
            </a:r>
          </a:p>
        </p:txBody>
      </p:sp>
      <p:sp>
        <p:nvSpPr>
          <p:cNvPr id="326" name="TextBox 325">
            <a:extLst>
              <a:ext uri="{FF2B5EF4-FFF2-40B4-BE49-F238E27FC236}">
                <a16:creationId xmlns:a16="http://schemas.microsoft.com/office/drawing/2014/main" id="{073B4049-1E7E-E405-0D3B-2BCE180AE5E5}"/>
              </a:ext>
            </a:extLst>
          </p:cNvPr>
          <p:cNvSpPr txBox="1"/>
          <p:nvPr/>
        </p:nvSpPr>
        <p:spPr>
          <a:xfrm>
            <a:off x="6622429" y="5040868"/>
            <a:ext cx="1911968" cy="369332"/>
          </a:xfrm>
          <a:prstGeom prst="rect">
            <a:avLst/>
          </a:prstGeom>
          <a:solidFill>
            <a:schemeClr val="accent6">
              <a:lumMod val="20000"/>
              <a:lumOff val="80000"/>
            </a:schemeClr>
          </a:solidFill>
          <a:ln w="3175">
            <a:noFill/>
          </a:ln>
        </p:spPr>
        <p:txBody>
          <a:bodyPr wrap="square" rtlCol="0">
            <a:spAutoFit/>
          </a:bodyPr>
          <a:lstStyle/>
          <a:p>
            <a:r>
              <a:rPr lang="en-US" sz="1000" b="1" dirty="0"/>
              <a:t>Maki Iizuka</a:t>
            </a:r>
          </a:p>
          <a:p>
            <a:r>
              <a:rPr lang="en-US" sz="800" dirty="0"/>
              <a:t>Agricultural Officer </a:t>
            </a:r>
            <a:r>
              <a:rPr lang="en-US" sz="800" b="1" dirty="0"/>
              <a:t>(in-kind)</a:t>
            </a:r>
          </a:p>
        </p:txBody>
      </p:sp>
      <p:sp>
        <p:nvSpPr>
          <p:cNvPr id="327" name="TextBox 326">
            <a:extLst>
              <a:ext uri="{FF2B5EF4-FFF2-40B4-BE49-F238E27FC236}">
                <a16:creationId xmlns:a16="http://schemas.microsoft.com/office/drawing/2014/main" id="{C1295E18-080E-771C-AB6B-561E56FCE927}"/>
              </a:ext>
            </a:extLst>
          </p:cNvPr>
          <p:cNvSpPr txBox="1"/>
          <p:nvPr/>
        </p:nvSpPr>
        <p:spPr>
          <a:xfrm>
            <a:off x="6622430" y="5421868"/>
            <a:ext cx="1981200" cy="369332"/>
          </a:xfrm>
          <a:prstGeom prst="rect">
            <a:avLst/>
          </a:prstGeom>
          <a:solidFill>
            <a:srgbClr val="FFFF00"/>
          </a:solidFill>
          <a:ln w="3175">
            <a:noFill/>
          </a:ln>
        </p:spPr>
        <p:txBody>
          <a:bodyPr wrap="square" rtlCol="0">
            <a:spAutoFit/>
          </a:bodyPr>
          <a:lstStyle/>
          <a:p>
            <a:r>
              <a:rPr lang="en-US" sz="1000" b="1" dirty="0"/>
              <a:t>Cristiana Giovannini</a:t>
            </a:r>
          </a:p>
          <a:p>
            <a:r>
              <a:rPr lang="en-US" sz="800" dirty="0"/>
              <a:t>Art Director (part-time)</a:t>
            </a:r>
          </a:p>
        </p:txBody>
      </p:sp>
      <p:sp>
        <p:nvSpPr>
          <p:cNvPr id="328" name="TextBox 327">
            <a:extLst>
              <a:ext uri="{FF2B5EF4-FFF2-40B4-BE49-F238E27FC236}">
                <a16:creationId xmlns:a16="http://schemas.microsoft.com/office/drawing/2014/main" id="{1D321044-9867-8CEB-B4B4-7C0C7906AC50}"/>
              </a:ext>
            </a:extLst>
          </p:cNvPr>
          <p:cNvSpPr txBox="1"/>
          <p:nvPr/>
        </p:nvSpPr>
        <p:spPr>
          <a:xfrm>
            <a:off x="6629400" y="6046857"/>
            <a:ext cx="2971797" cy="353943"/>
          </a:xfrm>
          <a:prstGeom prst="rect">
            <a:avLst/>
          </a:prstGeom>
          <a:noFill/>
          <a:ln w="3175">
            <a:noFill/>
          </a:ln>
        </p:spPr>
        <p:txBody>
          <a:bodyPr wrap="square" rtlCol="0">
            <a:spAutoFit/>
          </a:bodyPr>
          <a:lstStyle/>
          <a:p>
            <a:r>
              <a:rPr lang="en-US" sz="1000" b="1" dirty="0"/>
              <a:t>Vacant</a:t>
            </a:r>
          </a:p>
          <a:p>
            <a:r>
              <a:rPr lang="en-US" sz="700" dirty="0"/>
              <a:t>G- Staff Assistant</a:t>
            </a:r>
          </a:p>
        </p:txBody>
      </p:sp>
      <p:cxnSp>
        <p:nvCxnSpPr>
          <p:cNvPr id="329" name="Straight Connector 328"/>
          <p:cNvCxnSpPr/>
          <p:nvPr/>
        </p:nvCxnSpPr>
        <p:spPr>
          <a:xfrm>
            <a:off x="6400800" y="3124200"/>
            <a:ext cx="0" cy="3043595"/>
          </a:xfrm>
          <a:prstGeom prst="line">
            <a:avLst/>
          </a:prstGeom>
          <a:ln w="9525"/>
        </p:spPr>
        <p:style>
          <a:lnRef idx="1">
            <a:schemeClr val="dk1"/>
          </a:lnRef>
          <a:fillRef idx="0">
            <a:schemeClr val="dk1"/>
          </a:fillRef>
          <a:effectRef idx="0">
            <a:schemeClr val="dk1"/>
          </a:effectRef>
          <a:fontRef idx="minor">
            <a:schemeClr val="tx1"/>
          </a:fontRef>
        </p:style>
      </p:cxnSp>
      <p:cxnSp>
        <p:nvCxnSpPr>
          <p:cNvPr id="330" name="Straight Connector 329"/>
          <p:cNvCxnSpPr/>
          <p:nvPr/>
        </p:nvCxnSpPr>
        <p:spPr>
          <a:xfrm>
            <a:off x="6400800" y="343532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1" name="Straight Connector 330"/>
          <p:cNvCxnSpPr/>
          <p:nvPr/>
        </p:nvCxnSpPr>
        <p:spPr>
          <a:xfrm>
            <a:off x="6400800" y="38100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2" name="Straight Connector 331"/>
          <p:cNvCxnSpPr/>
          <p:nvPr/>
        </p:nvCxnSpPr>
        <p:spPr>
          <a:xfrm>
            <a:off x="6400800" y="412355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3" name="Straight Connector 332"/>
          <p:cNvCxnSpPr/>
          <p:nvPr/>
        </p:nvCxnSpPr>
        <p:spPr>
          <a:xfrm>
            <a:off x="6400800" y="4501166"/>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4" name="Straight Connector 333"/>
          <p:cNvCxnSpPr/>
          <p:nvPr/>
        </p:nvCxnSpPr>
        <p:spPr>
          <a:xfrm>
            <a:off x="6400800" y="4764517"/>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5" name="Straight Connector 334"/>
          <p:cNvCxnSpPr/>
          <p:nvPr/>
        </p:nvCxnSpPr>
        <p:spPr>
          <a:xfrm>
            <a:off x="6400800" y="511325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7" name="Straight Connector 336"/>
          <p:cNvCxnSpPr/>
          <p:nvPr/>
        </p:nvCxnSpPr>
        <p:spPr>
          <a:xfrm>
            <a:off x="6400800" y="55626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38" name="TextBox 337">
            <a:extLst>
              <a:ext uri="{FF2B5EF4-FFF2-40B4-BE49-F238E27FC236}">
                <a16:creationId xmlns:a16="http://schemas.microsoft.com/office/drawing/2014/main" id="{1D321044-9867-8CEB-B4B4-7C0C7906AC50}"/>
              </a:ext>
            </a:extLst>
          </p:cNvPr>
          <p:cNvSpPr txBox="1"/>
          <p:nvPr/>
        </p:nvSpPr>
        <p:spPr>
          <a:xfrm>
            <a:off x="6622431" y="5715000"/>
            <a:ext cx="2244687" cy="369332"/>
          </a:xfrm>
          <a:prstGeom prst="rect">
            <a:avLst/>
          </a:prstGeom>
          <a:solidFill>
            <a:srgbClr val="FFFF00"/>
          </a:solidFill>
          <a:ln w="3175">
            <a:noFill/>
          </a:ln>
        </p:spPr>
        <p:txBody>
          <a:bodyPr wrap="square" rtlCol="0">
            <a:spAutoFit/>
          </a:bodyPr>
          <a:lstStyle/>
          <a:p>
            <a:r>
              <a:rPr lang="en-US" sz="1000" b="1" dirty="0"/>
              <a:t>Lisa Ferraro</a:t>
            </a:r>
          </a:p>
          <a:p>
            <a:r>
              <a:rPr lang="en-US" sz="800" dirty="0"/>
              <a:t>Communications and Outreach </a:t>
            </a:r>
          </a:p>
        </p:txBody>
      </p:sp>
      <p:cxnSp>
        <p:nvCxnSpPr>
          <p:cNvPr id="339" name="Straight Connector 338"/>
          <p:cNvCxnSpPr/>
          <p:nvPr/>
        </p:nvCxnSpPr>
        <p:spPr>
          <a:xfrm>
            <a:off x="6400800" y="61722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40" name="TextBox 339">
            <a:extLst>
              <a:ext uri="{FF2B5EF4-FFF2-40B4-BE49-F238E27FC236}">
                <a16:creationId xmlns:a16="http://schemas.microsoft.com/office/drawing/2014/main" id="{20D26A6C-77B4-25E1-DEA9-1311F46E2D1F}"/>
              </a:ext>
            </a:extLst>
          </p:cNvPr>
          <p:cNvSpPr txBox="1"/>
          <p:nvPr/>
        </p:nvSpPr>
        <p:spPr>
          <a:xfrm>
            <a:off x="9060832" y="3295399"/>
            <a:ext cx="1607168" cy="377026"/>
          </a:xfrm>
          <a:prstGeom prst="rect">
            <a:avLst/>
          </a:prstGeom>
          <a:solidFill>
            <a:schemeClr val="accent6">
              <a:lumMod val="20000"/>
              <a:lumOff val="80000"/>
            </a:schemeClr>
          </a:solidFill>
          <a:ln w="3175">
            <a:noFill/>
          </a:ln>
        </p:spPr>
        <p:txBody>
          <a:bodyPr wrap="square" rtlCol="0">
            <a:spAutoFit/>
          </a:bodyPr>
          <a:lstStyle/>
          <a:p>
            <a:r>
              <a:rPr lang="en-US" sz="1050" b="1" dirty="0"/>
              <a:t>Daxing Yang</a:t>
            </a:r>
          </a:p>
          <a:p>
            <a:r>
              <a:rPr lang="en-US" sz="800" b="1" dirty="0"/>
              <a:t>(in-kind)</a:t>
            </a:r>
          </a:p>
        </p:txBody>
      </p:sp>
      <p:cxnSp>
        <p:nvCxnSpPr>
          <p:cNvPr id="341" name="Straight Connector 340"/>
          <p:cNvCxnSpPr/>
          <p:nvPr/>
        </p:nvCxnSpPr>
        <p:spPr>
          <a:xfrm>
            <a:off x="8839200" y="3200400"/>
            <a:ext cx="0" cy="234926"/>
          </a:xfrm>
          <a:prstGeom prst="line">
            <a:avLst/>
          </a:prstGeom>
          <a:ln w="9525"/>
        </p:spPr>
        <p:style>
          <a:lnRef idx="1">
            <a:schemeClr val="dk1"/>
          </a:lnRef>
          <a:fillRef idx="0">
            <a:schemeClr val="dk1"/>
          </a:fillRef>
          <a:effectRef idx="0">
            <a:schemeClr val="dk1"/>
          </a:effectRef>
          <a:fontRef idx="minor">
            <a:schemeClr val="tx1"/>
          </a:fontRef>
        </p:style>
      </p:cxnSp>
      <p:cxnSp>
        <p:nvCxnSpPr>
          <p:cNvPr id="342" name="Straight Connector 341"/>
          <p:cNvCxnSpPr/>
          <p:nvPr/>
        </p:nvCxnSpPr>
        <p:spPr>
          <a:xfrm>
            <a:off x="8839200" y="3439731"/>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F39BE17D-4231-2557-2CB7-8E57DBC7D3A1}"/>
              </a:ext>
            </a:extLst>
          </p:cNvPr>
          <p:cNvCxnSpPr>
            <a:cxnSpLocks/>
          </p:cNvCxnSpPr>
          <p:nvPr/>
        </p:nvCxnSpPr>
        <p:spPr>
          <a:xfrm flipH="1">
            <a:off x="6262359" y="41148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F39BE17D-4231-2557-2CB7-8E57DBC7D3A1}"/>
              </a:ext>
            </a:extLst>
          </p:cNvPr>
          <p:cNvCxnSpPr>
            <a:cxnSpLocks/>
          </p:cNvCxnSpPr>
          <p:nvPr/>
        </p:nvCxnSpPr>
        <p:spPr>
          <a:xfrm flipH="1">
            <a:off x="6248400" y="51054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F39BE17D-4231-2557-2CB7-8E57DBC7D3A1}"/>
              </a:ext>
            </a:extLst>
          </p:cNvPr>
          <p:cNvCxnSpPr>
            <a:cxnSpLocks/>
          </p:cNvCxnSpPr>
          <p:nvPr/>
        </p:nvCxnSpPr>
        <p:spPr>
          <a:xfrm flipH="1">
            <a:off x="8700759" y="3429000"/>
            <a:ext cx="13844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20D26A6C-77B4-25E1-DEA9-1311F46E2D1F}"/>
              </a:ext>
            </a:extLst>
          </p:cNvPr>
          <p:cNvSpPr txBox="1"/>
          <p:nvPr/>
        </p:nvSpPr>
        <p:spPr>
          <a:xfrm>
            <a:off x="9220200" y="3810000"/>
            <a:ext cx="1607168" cy="500137"/>
          </a:xfrm>
          <a:prstGeom prst="rect">
            <a:avLst/>
          </a:prstGeom>
          <a:solidFill>
            <a:schemeClr val="accent3">
              <a:lumMod val="20000"/>
              <a:lumOff val="80000"/>
            </a:schemeClr>
          </a:solidFill>
          <a:ln w="3175">
            <a:noFill/>
          </a:ln>
        </p:spPr>
        <p:txBody>
          <a:bodyPr wrap="square" rtlCol="0">
            <a:spAutoFit/>
          </a:bodyPr>
          <a:lstStyle/>
          <a:p>
            <a:pPr algn="r"/>
            <a:r>
              <a:rPr lang="en-US" sz="1050" b="1" dirty="0"/>
              <a:t>Chiara Pellegrini</a:t>
            </a:r>
          </a:p>
          <a:p>
            <a:pPr algn="r"/>
            <a:r>
              <a:rPr lang="en-US" sz="800" dirty="0"/>
              <a:t>Office Assistant</a:t>
            </a:r>
          </a:p>
          <a:p>
            <a:pPr algn="r"/>
            <a:r>
              <a:rPr lang="en-US" sz="800" dirty="0"/>
              <a:t>Temporary Assistant Pool</a:t>
            </a:r>
          </a:p>
        </p:txBody>
      </p:sp>
      <p:sp>
        <p:nvSpPr>
          <p:cNvPr id="352" name="TextBox 351">
            <a:extLst>
              <a:ext uri="{FF2B5EF4-FFF2-40B4-BE49-F238E27FC236}">
                <a16:creationId xmlns:a16="http://schemas.microsoft.com/office/drawing/2014/main" id="{96881C83-DE12-E5A6-5F03-9768F997C736}"/>
              </a:ext>
            </a:extLst>
          </p:cNvPr>
          <p:cNvSpPr txBox="1"/>
          <p:nvPr/>
        </p:nvSpPr>
        <p:spPr>
          <a:xfrm>
            <a:off x="9022375" y="4396396"/>
            <a:ext cx="1798025" cy="615553"/>
          </a:xfrm>
          <a:prstGeom prst="rect">
            <a:avLst/>
          </a:prstGeom>
          <a:solidFill>
            <a:schemeClr val="accent3">
              <a:lumMod val="20000"/>
              <a:lumOff val="80000"/>
            </a:schemeClr>
          </a:solidFill>
          <a:ln w="3175">
            <a:noFill/>
          </a:ln>
        </p:spPr>
        <p:txBody>
          <a:bodyPr wrap="square" rtlCol="0">
            <a:spAutoFit/>
          </a:bodyPr>
          <a:lstStyle/>
          <a:p>
            <a:pPr algn="r"/>
            <a:r>
              <a:rPr lang="en-US" sz="1000" b="1" dirty="0"/>
              <a:t>Ilona </a:t>
            </a:r>
            <a:r>
              <a:rPr lang="en-US" sz="1000" b="1" dirty="0" err="1"/>
              <a:t>Kudzzyirava</a:t>
            </a:r>
            <a:endParaRPr lang="en-US" sz="1000" b="1" dirty="0"/>
          </a:p>
          <a:p>
            <a:pPr algn="r"/>
            <a:r>
              <a:rPr lang="en-US" sz="800" dirty="0"/>
              <a:t>Office Assistant</a:t>
            </a:r>
          </a:p>
          <a:p>
            <a:pPr algn="r"/>
            <a:r>
              <a:rPr lang="en-US" sz="800" dirty="0"/>
              <a:t>Temporary Assistant Pool</a:t>
            </a:r>
          </a:p>
          <a:p>
            <a:pPr algn="r"/>
            <a:endParaRPr lang="en-US" sz="800" dirty="0"/>
          </a:p>
        </p:txBody>
      </p:sp>
      <p:sp>
        <p:nvSpPr>
          <p:cNvPr id="356" name="TextBox 355">
            <a:extLst>
              <a:ext uri="{FF2B5EF4-FFF2-40B4-BE49-F238E27FC236}">
                <a16:creationId xmlns:a16="http://schemas.microsoft.com/office/drawing/2014/main" id="{1D321044-9867-8CEB-B4B4-7C0C7906AC50}"/>
              </a:ext>
            </a:extLst>
          </p:cNvPr>
          <p:cNvSpPr txBox="1"/>
          <p:nvPr/>
        </p:nvSpPr>
        <p:spPr>
          <a:xfrm>
            <a:off x="1821832" y="6046857"/>
            <a:ext cx="1530968" cy="353943"/>
          </a:xfrm>
          <a:prstGeom prst="rect">
            <a:avLst/>
          </a:prstGeom>
          <a:noFill/>
          <a:ln w="3175">
            <a:noFill/>
          </a:ln>
        </p:spPr>
        <p:txBody>
          <a:bodyPr wrap="square" rtlCol="0">
            <a:spAutoFit/>
          </a:bodyPr>
          <a:lstStyle/>
          <a:p>
            <a:r>
              <a:rPr lang="en-US" sz="1000" dirty="0">
                <a:ln w="0"/>
                <a:effectLst>
                  <a:outerShdw blurRad="38100" dist="25400" dir="5400000" algn="ctr" rotWithShape="0">
                    <a:srgbClr val="6E747A">
                      <a:alpha val="43000"/>
                    </a:srgbClr>
                  </a:outerShdw>
                </a:effectLst>
              </a:rPr>
              <a:t>Vacant</a:t>
            </a:r>
          </a:p>
          <a:p>
            <a:r>
              <a:rPr lang="en-US" sz="700" dirty="0">
                <a:ln w="0"/>
                <a:effectLst>
                  <a:outerShdw blurRad="38100" dist="25400" dir="5400000" algn="ctr" rotWithShape="0">
                    <a:srgbClr val="6E747A">
                      <a:alpha val="43000"/>
                    </a:srgbClr>
                  </a:outerShdw>
                </a:effectLst>
              </a:rPr>
              <a:t>G-Staff Unit Assistant</a:t>
            </a:r>
          </a:p>
        </p:txBody>
      </p:sp>
      <p:cxnSp>
        <p:nvCxnSpPr>
          <p:cNvPr id="357" name="Straight Connector 356"/>
          <p:cNvCxnSpPr/>
          <p:nvPr/>
        </p:nvCxnSpPr>
        <p:spPr>
          <a:xfrm>
            <a:off x="1600200" y="62484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358" name="TextBox 357">
            <a:extLst>
              <a:ext uri="{FF2B5EF4-FFF2-40B4-BE49-F238E27FC236}">
                <a16:creationId xmlns:a16="http://schemas.microsoft.com/office/drawing/2014/main" id="{1D321044-9867-8CEB-B4B4-7C0C7906AC50}"/>
              </a:ext>
            </a:extLst>
          </p:cNvPr>
          <p:cNvSpPr txBox="1"/>
          <p:nvPr/>
        </p:nvSpPr>
        <p:spPr>
          <a:xfrm>
            <a:off x="3955432" y="5867400"/>
            <a:ext cx="1530968" cy="353943"/>
          </a:xfrm>
          <a:prstGeom prst="rect">
            <a:avLst/>
          </a:prstGeom>
          <a:noFill/>
          <a:ln w="3175">
            <a:noFill/>
          </a:ln>
        </p:spPr>
        <p:txBody>
          <a:bodyPr wrap="square" rtlCol="0">
            <a:spAutoFit/>
          </a:bodyPr>
          <a:lstStyle/>
          <a:p>
            <a:r>
              <a:rPr lang="en-US" sz="1000" dirty="0">
                <a:ln w="0"/>
                <a:effectLst>
                  <a:outerShdw blurRad="38100" dist="25400" dir="5400000" algn="ctr" rotWithShape="0">
                    <a:srgbClr val="6E747A">
                      <a:alpha val="43000"/>
                    </a:srgbClr>
                  </a:outerShdw>
                </a:effectLst>
              </a:rPr>
              <a:t>Vacant</a:t>
            </a:r>
          </a:p>
          <a:p>
            <a:r>
              <a:rPr lang="en-US" sz="700" dirty="0">
                <a:ln w="0"/>
                <a:effectLst>
                  <a:outerShdw blurRad="38100" dist="25400" dir="5400000" algn="ctr" rotWithShape="0">
                    <a:srgbClr val="6E747A">
                      <a:alpha val="43000"/>
                    </a:srgbClr>
                  </a:outerShdw>
                </a:effectLst>
              </a:rPr>
              <a:t>G-Staff Unit Assistant</a:t>
            </a:r>
          </a:p>
        </p:txBody>
      </p:sp>
      <p:cxnSp>
        <p:nvCxnSpPr>
          <p:cNvPr id="359" name="Straight Connector 358"/>
          <p:cNvCxnSpPr/>
          <p:nvPr/>
        </p:nvCxnSpPr>
        <p:spPr>
          <a:xfrm>
            <a:off x="3733800" y="6066219"/>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61" name="Straight Connector 360"/>
          <p:cNvCxnSpPr/>
          <p:nvPr/>
        </p:nvCxnSpPr>
        <p:spPr>
          <a:xfrm>
            <a:off x="3733800" y="2971800"/>
            <a:ext cx="0" cy="3062765"/>
          </a:xfrm>
          <a:prstGeom prst="line">
            <a:avLst/>
          </a:prstGeom>
          <a:ln w="9525"/>
        </p:spPr>
        <p:style>
          <a:lnRef idx="1">
            <a:schemeClr val="dk1"/>
          </a:lnRef>
          <a:fillRef idx="0">
            <a:schemeClr val="dk1"/>
          </a:fillRef>
          <a:effectRef idx="0">
            <a:schemeClr val="dk1"/>
          </a:effectRef>
          <a:fontRef idx="minor">
            <a:schemeClr val="tx1"/>
          </a:fontRef>
        </p:style>
      </p:cxnSp>
      <p:sp>
        <p:nvSpPr>
          <p:cNvPr id="362" name="TextBox 361">
            <a:extLst>
              <a:ext uri="{FF2B5EF4-FFF2-40B4-BE49-F238E27FC236}">
                <a16:creationId xmlns:a16="http://schemas.microsoft.com/office/drawing/2014/main" id="{96881C83-DE12-E5A6-5F03-9768F997C736}"/>
              </a:ext>
            </a:extLst>
          </p:cNvPr>
          <p:cNvSpPr txBox="1"/>
          <p:nvPr/>
        </p:nvSpPr>
        <p:spPr>
          <a:xfrm>
            <a:off x="8839200" y="4953000"/>
            <a:ext cx="1981200" cy="369332"/>
          </a:xfrm>
          <a:prstGeom prst="rect">
            <a:avLst/>
          </a:prstGeom>
          <a:noFill/>
          <a:ln w="3175">
            <a:noFill/>
          </a:ln>
        </p:spPr>
        <p:txBody>
          <a:bodyPr wrap="square" rtlCol="0">
            <a:spAutoFit/>
          </a:bodyPr>
          <a:lstStyle/>
          <a:p>
            <a:pPr algn="r"/>
            <a:r>
              <a:rPr lang="en-US" sz="1000" b="1" dirty="0"/>
              <a:t>Vacant</a:t>
            </a:r>
          </a:p>
          <a:p>
            <a:pPr algn="r"/>
            <a:r>
              <a:rPr lang="en-US" sz="800" dirty="0"/>
              <a:t>G- Staff Assistant</a:t>
            </a:r>
          </a:p>
        </p:txBody>
      </p:sp>
      <p:cxnSp>
        <p:nvCxnSpPr>
          <p:cNvPr id="363" name="Straight Connector 362"/>
          <p:cNvCxnSpPr/>
          <p:nvPr/>
        </p:nvCxnSpPr>
        <p:spPr>
          <a:xfrm>
            <a:off x="11042031" y="1516794"/>
            <a:ext cx="6969" cy="3495155"/>
          </a:xfrm>
          <a:prstGeom prst="line">
            <a:avLst/>
          </a:prstGeom>
          <a:ln w="9525"/>
        </p:spPr>
        <p:style>
          <a:lnRef idx="1">
            <a:schemeClr val="dk1"/>
          </a:lnRef>
          <a:fillRef idx="0">
            <a:schemeClr val="dk1"/>
          </a:fillRef>
          <a:effectRef idx="0">
            <a:schemeClr val="dk1"/>
          </a:effectRef>
          <a:fontRef idx="minor">
            <a:schemeClr val="tx1"/>
          </a:fontRef>
        </p:style>
      </p:cxnSp>
      <p:cxnSp>
        <p:nvCxnSpPr>
          <p:cNvPr id="364" name="Straight Connector 363"/>
          <p:cNvCxnSpPr>
            <a:stCxn id="107" idx="3"/>
          </p:cNvCxnSpPr>
          <p:nvPr/>
        </p:nvCxnSpPr>
        <p:spPr>
          <a:xfrm flipV="1">
            <a:off x="9372600" y="1524000"/>
            <a:ext cx="1676400" cy="1"/>
          </a:xfrm>
          <a:prstGeom prst="line">
            <a:avLst/>
          </a:prstGeom>
          <a:ln w="9525"/>
        </p:spPr>
        <p:style>
          <a:lnRef idx="1">
            <a:schemeClr val="dk1"/>
          </a:lnRef>
          <a:fillRef idx="0">
            <a:schemeClr val="dk1"/>
          </a:fillRef>
          <a:effectRef idx="0">
            <a:schemeClr val="dk1"/>
          </a:effectRef>
          <a:fontRef idx="minor">
            <a:schemeClr val="tx1"/>
          </a:fontRef>
        </p:style>
      </p:cxnSp>
      <p:cxnSp>
        <p:nvCxnSpPr>
          <p:cNvPr id="365" name="Straight Connector 364"/>
          <p:cNvCxnSpPr/>
          <p:nvPr/>
        </p:nvCxnSpPr>
        <p:spPr>
          <a:xfrm>
            <a:off x="10820400" y="39624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66" name="Straight Connector 365"/>
          <p:cNvCxnSpPr/>
          <p:nvPr/>
        </p:nvCxnSpPr>
        <p:spPr>
          <a:xfrm>
            <a:off x="10820400" y="4495800"/>
            <a:ext cx="228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67" name="Straight Connector 366"/>
          <p:cNvCxnSpPr/>
          <p:nvPr/>
        </p:nvCxnSpPr>
        <p:spPr>
          <a:xfrm>
            <a:off x="10820400" y="5029200"/>
            <a:ext cx="228600" cy="0"/>
          </a:xfrm>
          <a:prstGeom prst="line">
            <a:avLst/>
          </a:prstGeom>
          <a:ln w="9525"/>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34B1CC43-BFD4-628D-0341-B02E1D64A089}"/>
              </a:ext>
            </a:extLst>
          </p:cNvPr>
          <p:cNvSpPr txBox="1"/>
          <p:nvPr/>
        </p:nvSpPr>
        <p:spPr>
          <a:xfrm>
            <a:off x="6629400" y="4343400"/>
            <a:ext cx="1507159" cy="369332"/>
          </a:xfrm>
          <a:prstGeom prst="rect">
            <a:avLst/>
          </a:prstGeom>
          <a:solidFill>
            <a:srgbClr val="FFFF00"/>
          </a:solidFill>
          <a:ln w="3175">
            <a:noFill/>
          </a:ln>
        </p:spPr>
        <p:txBody>
          <a:bodyPr wrap="square" rtlCol="0">
            <a:spAutoFit/>
          </a:bodyPr>
          <a:lstStyle/>
          <a:p>
            <a:r>
              <a:rPr lang="en-US" sz="1000" b="1" dirty="0"/>
              <a:t>Mutya Frio</a:t>
            </a:r>
          </a:p>
          <a:p>
            <a:r>
              <a:rPr lang="en-US" sz="800" dirty="0"/>
              <a:t>Communications Specialist</a:t>
            </a:r>
          </a:p>
        </p:txBody>
      </p:sp>
      <p:sp>
        <p:nvSpPr>
          <p:cNvPr id="95" name="TextBox 94">
            <a:extLst>
              <a:ext uri="{FF2B5EF4-FFF2-40B4-BE49-F238E27FC236}">
                <a16:creationId xmlns:a16="http://schemas.microsoft.com/office/drawing/2014/main" id="{34B1CC43-BFD4-628D-0341-B02E1D64A089}"/>
              </a:ext>
            </a:extLst>
          </p:cNvPr>
          <p:cNvSpPr txBox="1"/>
          <p:nvPr/>
        </p:nvSpPr>
        <p:spPr>
          <a:xfrm>
            <a:off x="3962400" y="4343400"/>
            <a:ext cx="1576388" cy="369332"/>
          </a:xfrm>
          <a:prstGeom prst="rect">
            <a:avLst/>
          </a:prstGeom>
          <a:solidFill>
            <a:srgbClr val="FFFF00"/>
          </a:solidFill>
          <a:ln w="3175">
            <a:noFill/>
          </a:ln>
        </p:spPr>
        <p:txBody>
          <a:bodyPr wrap="square" rtlCol="0">
            <a:spAutoFit/>
          </a:bodyPr>
          <a:lstStyle/>
          <a:p>
            <a:r>
              <a:rPr lang="en-US" sz="1000" b="1" dirty="0"/>
              <a:t>Rokhila Madaminova</a:t>
            </a:r>
          </a:p>
          <a:p>
            <a:r>
              <a:rPr lang="en-US" sz="800" dirty="0" err="1"/>
              <a:t>Programme</a:t>
            </a:r>
            <a:r>
              <a:rPr lang="en-US" sz="800" dirty="0"/>
              <a:t> Support Specialist</a:t>
            </a:r>
          </a:p>
        </p:txBody>
      </p:sp>
      <p:sp>
        <p:nvSpPr>
          <p:cNvPr id="5" name="Rectangle 4"/>
          <p:cNvSpPr/>
          <p:nvPr/>
        </p:nvSpPr>
        <p:spPr>
          <a:xfrm>
            <a:off x="9303371" y="5433905"/>
            <a:ext cx="755029" cy="20489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9303371" y="5723940"/>
            <a:ext cx="755029" cy="20489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9303371" y="6019800"/>
            <a:ext cx="755029" cy="20489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1D321044-9867-8CEB-B4B4-7C0C7906AC50}"/>
              </a:ext>
            </a:extLst>
          </p:cNvPr>
          <p:cNvSpPr txBox="1"/>
          <p:nvPr/>
        </p:nvSpPr>
        <p:spPr>
          <a:xfrm>
            <a:off x="10058403" y="5410200"/>
            <a:ext cx="1142997" cy="261610"/>
          </a:xfrm>
          <a:prstGeom prst="rect">
            <a:avLst/>
          </a:prstGeom>
          <a:noFill/>
          <a:ln w="3175">
            <a:noFill/>
          </a:ln>
        </p:spPr>
        <p:txBody>
          <a:bodyPr wrap="square" rtlCol="0">
            <a:spAutoFit/>
          </a:bodyPr>
          <a:lstStyle/>
          <a:p>
            <a:r>
              <a:rPr lang="en-US" sz="1100" b="1" dirty="0"/>
              <a:t>Consultant</a:t>
            </a:r>
            <a:endParaRPr lang="en-US" sz="900" dirty="0"/>
          </a:p>
        </p:txBody>
      </p:sp>
      <p:sp>
        <p:nvSpPr>
          <p:cNvPr id="101" name="TextBox 100">
            <a:extLst>
              <a:ext uri="{FF2B5EF4-FFF2-40B4-BE49-F238E27FC236}">
                <a16:creationId xmlns:a16="http://schemas.microsoft.com/office/drawing/2014/main" id="{1D321044-9867-8CEB-B4B4-7C0C7906AC50}"/>
              </a:ext>
            </a:extLst>
          </p:cNvPr>
          <p:cNvSpPr txBox="1"/>
          <p:nvPr/>
        </p:nvSpPr>
        <p:spPr>
          <a:xfrm>
            <a:off x="10058400" y="5715000"/>
            <a:ext cx="1676400" cy="261610"/>
          </a:xfrm>
          <a:prstGeom prst="rect">
            <a:avLst/>
          </a:prstGeom>
          <a:noFill/>
          <a:ln w="3175">
            <a:noFill/>
          </a:ln>
        </p:spPr>
        <p:txBody>
          <a:bodyPr wrap="square" rtlCol="0">
            <a:spAutoFit/>
          </a:bodyPr>
          <a:lstStyle/>
          <a:p>
            <a:r>
              <a:rPr lang="en-US" sz="1100" b="1" dirty="0"/>
              <a:t>Intern/Temporary</a:t>
            </a:r>
            <a:endParaRPr lang="en-US" sz="900" dirty="0"/>
          </a:p>
        </p:txBody>
      </p:sp>
      <p:sp>
        <p:nvSpPr>
          <p:cNvPr id="102" name="TextBox 101">
            <a:extLst>
              <a:ext uri="{FF2B5EF4-FFF2-40B4-BE49-F238E27FC236}">
                <a16:creationId xmlns:a16="http://schemas.microsoft.com/office/drawing/2014/main" id="{1D321044-9867-8CEB-B4B4-7C0C7906AC50}"/>
              </a:ext>
            </a:extLst>
          </p:cNvPr>
          <p:cNvSpPr txBox="1"/>
          <p:nvPr/>
        </p:nvSpPr>
        <p:spPr>
          <a:xfrm>
            <a:off x="10058400" y="5986790"/>
            <a:ext cx="1676400" cy="261610"/>
          </a:xfrm>
          <a:prstGeom prst="rect">
            <a:avLst/>
          </a:prstGeom>
          <a:noFill/>
          <a:ln w="3175">
            <a:noFill/>
          </a:ln>
        </p:spPr>
        <p:txBody>
          <a:bodyPr wrap="square" rtlCol="0">
            <a:spAutoFit/>
          </a:bodyPr>
          <a:lstStyle/>
          <a:p>
            <a:r>
              <a:rPr lang="en-US" sz="1100" b="1" dirty="0"/>
              <a:t>In-Kind Contribution</a:t>
            </a:r>
            <a:endParaRPr lang="en-US" sz="900" dirty="0"/>
          </a:p>
        </p:txBody>
      </p:sp>
      <p:cxnSp>
        <p:nvCxnSpPr>
          <p:cNvPr id="104" name="Straight Connector 103"/>
          <p:cNvCxnSpPr/>
          <p:nvPr/>
        </p:nvCxnSpPr>
        <p:spPr>
          <a:xfrm>
            <a:off x="6400800" y="5791200"/>
            <a:ext cx="228600" cy="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52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Optimum IPPC</a:t>
            </a:r>
            <a:endParaRPr lang="en-US" sz="2800" dirty="0">
              <a:solidFill>
                <a:schemeClr val="tx1"/>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tx1"/>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tx1"/>
                </a:solidFill>
              </a:rPr>
              <a:t>E-</a:t>
            </a:r>
            <a:r>
              <a:rPr lang="en-US" sz="2000" dirty="0" err="1">
                <a:solidFill>
                  <a:schemeClr val="tx1"/>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Secretariat Update</a:t>
            </a:r>
          </a:p>
          <a:p>
            <a:pPr marL="514350" indent="-514350">
              <a:buAutoNum type="arabicPeriod"/>
            </a:pPr>
            <a:r>
              <a:rPr lang="en-US" sz="2000" dirty="0">
                <a:solidFill>
                  <a:schemeClr val="tx1"/>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tx1"/>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Consistency </a:t>
            </a:r>
          </a:p>
          <a:p>
            <a:pPr marL="514350" indent="-514350">
              <a:buAutoNum type="arabicPeriod"/>
            </a:pPr>
            <a:r>
              <a:rPr lang="en-US" sz="2000" dirty="0">
                <a:solidFill>
                  <a:schemeClr val="tx1"/>
                </a:solidFill>
              </a:rPr>
              <a:t>Focused &amp; Effectiveness </a:t>
            </a:r>
          </a:p>
          <a:p>
            <a:pPr marL="514350" indent="-514350">
              <a:buAutoNum type="arabicPeriod"/>
            </a:pPr>
            <a:r>
              <a:rPr lang="en-US" sz="2000" dirty="0">
                <a:solidFill>
                  <a:schemeClr val="tx1"/>
                </a:solidFill>
              </a:rPr>
              <a:t>Adaptable &amp; Innovative </a:t>
            </a:r>
            <a:br>
              <a:rPr lang="en-US" sz="2000" dirty="0">
                <a:solidFill>
                  <a:schemeClr val="tx1"/>
                </a:solidFill>
              </a:rPr>
            </a:br>
            <a:endParaRPr lang="en-IT" sz="2000" dirty="0">
              <a:solidFill>
                <a:schemeClr val="tx1"/>
              </a:solidFill>
            </a:endParaRPr>
          </a:p>
        </p:txBody>
      </p:sp>
      <p:sp>
        <p:nvSpPr>
          <p:cNvPr id="25" name="Title 2">
            <a:extLst>
              <a:ext uri="{FF2B5EF4-FFF2-40B4-BE49-F238E27FC236}">
                <a16:creationId xmlns:a16="http://schemas.microsoft.com/office/drawing/2014/main" id="{0CE68BB7-DD3C-664A-AC9D-74A5FE280DD9}"/>
              </a:ext>
            </a:extLst>
          </p:cNvPr>
          <p:cNvSpPr txBox="1">
            <a:spLocks/>
          </p:cNvSpPr>
          <p:nvPr/>
        </p:nvSpPr>
        <p:spPr>
          <a:xfrm>
            <a:off x="533400" y="4343400"/>
            <a:ext cx="1110615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3600" dirty="0">
                <a:solidFill>
                  <a:srgbClr val="008000"/>
                </a:solidFill>
              </a:rPr>
              <a:t>Protecting Plant Resources and Facilitating Safe Trade</a:t>
            </a:r>
            <a:endParaRPr lang="en-IT" sz="3600" dirty="0">
              <a:solidFill>
                <a:srgbClr val="008000"/>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5117339"/>
            <a:ext cx="1005840" cy="100584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634" y="5117339"/>
            <a:ext cx="1005840" cy="1005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5117339"/>
            <a:ext cx="1005840" cy="100584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640" y="5117339"/>
            <a:ext cx="1005840" cy="100584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20" y="5126864"/>
            <a:ext cx="1005840" cy="100584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60" y="5117339"/>
            <a:ext cx="1005840" cy="100584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5117339"/>
            <a:ext cx="1005840" cy="1005840"/>
          </a:xfrm>
          <a:prstGeom prst="rect">
            <a:avLst/>
          </a:prstGeom>
        </p:spPr>
      </p:pic>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231625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tx1"/>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4031641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41111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6" name="Rectangle 5"/>
          <p:cNvSpPr/>
          <p:nvPr/>
        </p:nvSpPr>
        <p:spPr>
          <a:xfrm>
            <a:off x="591127" y="2209800"/>
            <a:ext cx="11430000" cy="2677656"/>
          </a:xfrm>
          <a:prstGeom prst="rect">
            <a:avLst/>
          </a:prstGeom>
        </p:spPr>
        <p:txBody>
          <a:bodyPr wrap="square">
            <a:spAutoFit/>
          </a:bodyPr>
          <a:lstStyle/>
          <a:p>
            <a:endParaRPr lang="en-US" sz="2800" dirty="0">
              <a:solidFill>
                <a:srgbClr val="000000"/>
              </a:solidFill>
              <a:latin typeface="Times New Roman" panose="02020603050405020304" pitchFamily="18" charset="0"/>
            </a:endParaRPr>
          </a:p>
          <a:p>
            <a:pPr marL="457200" indent="-457200">
              <a:buFont typeface="Arial" panose="020B0604020202020204" pitchFamily="34" charset="0"/>
              <a:buChar char="•"/>
            </a:pPr>
            <a:r>
              <a:rPr lang="en-US" sz="2800" dirty="0">
                <a:solidFill>
                  <a:srgbClr val="000000"/>
                </a:solidFill>
              </a:rPr>
              <a:t>In June 2022, IPPC Secretariat hosted a meeting in Rome</a:t>
            </a:r>
          </a:p>
          <a:p>
            <a:pPr marL="457200" indent="-457200">
              <a:buFont typeface="Arial" panose="020B0604020202020204" pitchFamily="34" charset="0"/>
              <a:buChar char="•"/>
            </a:pPr>
            <a:r>
              <a:rPr lang="en-US" sz="2800" dirty="0">
                <a:solidFill>
                  <a:srgbClr val="000000"/>
                </a:solidFill>
              </a:rPr>
              <a:t>Meeting participants included ECOWAS, IAPSC, AU, CPM Chair, and IPPC Secretariat </a:t>
            </a:r>
          </a:p>
          <a:p>
            <a:pPr marL="457200" indent="-457200">
              <a:buFont typeface="Arial" panose="020B0604020202020204" pitchFamily="34" charset="0"/>
              <a:buChar char="•"/>
            </a:pPr>
            <a:r>
              <a:rPr lang="en-US" sz="2800" dirty="0">
                <a:solidFill>
                  <a:srgbClr val="000000"/>
                </a:solidFill>
              </a:rPr>
              <a:t>The purpose of the meeting was to discuss the underpinning rationale for ECOWAS request and identify a way forward </a:t>
            </a:r>
            <a:r>
              <a:rPr lang="en-US" dirty="0">
                <a:solidFill>
                  <a:srgbClr val="000000"/>
                </a:solidFill>
              </a:rPr>
              <a:t> </a:t>
            </a:r>
          </a:p>
        </p:txBody>
      </p:sp>
    </p:spTree>
    <p:extLst>
      <p:ext uri="{BB962C8B-B14F-4D97-AF65-F5344CB8AC3E}">
        <p14:creationId xmlns:p14="http://schemas.microsoft.com/office/powerpoint/2010/main" val="1670234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6" name="Rectangle 5"/>
          <p:cNvSpPr/>
          <p:nvPr/>
        </p:nvSpPr>
        <p:spPr>
          <a:xfrm>
            <a:off x="591127" y="2209800"/>
            <a:ext cx="11430000" cy="2677656"/>
          </a:xfrm>
          <a:prstGeom prst="rect">
            <a:avLst/>
          </a:prstGeom>
        </p:spPr>
        <p:txBody>
          <a:bodyPr wrap="square">
            <a:spAutoFit/>
          </a:bodyPr>
          <a:lstStyle/>
          <a:p>
            <a:endParaRPr lang="en-US" sz="2800" dirty="0">
              <a:solidFill>
                <a:srgbClr val="000000"/>
              </a:solidFill>
              <a:latin typeface="Times New Roman" panose="02020603050405020304" pitchFamily="18" charset="0"/>
            </a:endParaRPr>
          </a:p>
          <a:p>
            <a:pPr marL="457200" indent="-457200">
              <a:buFont typeface="Arial" panose="020B0604020202020204" pitchFamily="34" charset="0"/>
              <a:buChar char="•"/>
            </a:pPr>
            <a:r>
              <a:rPr lang="en-US" sz="2800" dirty="0">
                <a:solidFill>
                  <a:srgbClr val="000000"/>
                </a:solidFill>
              </a:rPr>
              <a:t>In June 2022, IPPC Secretariat hosted a meeting in Rome</a:t>
            </a:r>
          </a:p>
          <a:p>
            <a:pPr marL="457200" indent="-457200">
              <a:buFont typeface="Arial" panose="020B0604020202020204" pitchFamily="34" charset="0"/>
              <a:buChar char="•"/>
            </a:pPr>
            <a:r>
              <a:rPr lang="en-US" sz="2800" dirty="0">
                <a:solidFill>
                  <a:srgbClr val="000000"/>
                </a:solidFill>
              </a:rPr>
              <a:t>Meeting participants included ECOWAS, IAPSC, AU, CPM Chair, and IPPC Secretariat </a:t>
            </a:r>
          </a:p>
          <a:p>
            <a:pPr marL="457200" indent="-457200">
              <a:buFont typeface="Arial" panose="020B0604020202020204" pitchFamily="34" charset="0"/>
              <a:buChar char="•"/>
            </a:pPr>
            <a:r>
              <a:rPr lang="en-US" sz="2800" dirty="0">
                <a:solidFill>
                  <a:srgbClr val="000000"/>
                </a:solidFill>
              </a:rPr>
              <a:t>The purpose of the meeting was to discuss the underpinning rationale for ECOWAS request and identify a way forward </a:t>
            </a:r>
            <a:r>
              <a:rPr lang="en-US" dirty="0">
                <a:solidFill>
                  <a:srgbClr val="000000"/>
                </a:solidFill>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9964"/>
          <a:stretch/>
        </p:blipFill>
        <p:spPr>
          <a:xfrm>
            <a:off x="2755490" y="162238"/>
            <a:ext cx="6833419" cy="6381124"/>
          </a:xfrm>
          <a:prstGeom prst="rect">
            <a:avLst/>
          </a:prstGeom>
        </p:spPr>
      </p:pic>
    </p:spTree>
    <p:extLst>
      <p:ext uri="{BB962C8B-B14F-4D97-AF65-F5344CB8AC3E}">
        <p14:creationId xmlns:p14="http://schemas.microsoft.com/office/powerpoint/2010/main" val="215430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4" name="Rectangle 3"/>
          <p:cNvSpPr/>
          <p:nvPr/>
        </p:nvSpPr>
        <p:spPr>
          <a:xfrm>
            <a:off x="609600" y="1828800"/>
            <a:ext cx="11430000" cy="4647426"/>
          </a:xfrm>
          <a:prstGeom prst="rect">
            <a:avLst/>
          </a:prstGeom>
        </p:spPr>
        <p:txBody>
          <a:bodyPr wrap="square">
            <a:spAutoFit/>
          </a:bodyPr>
          <a:lstStyle/>
          <a:p>
            <a:endParaRPr lang="en-US" sz="2800" dirty="0">
              <a:solidFill>
                <a:srgbClr val="000000"/>
              </a:solidFill>
            </a:endParaRPr>
          </a:p>
          <a:p>
            <a:r>
              <a:rPr lang="en-US" sz="2800" u="sng" dirty="0">
                <a:solidFill>
                  <a:srgbClr val="000000"/>
                </a:solidFill>
              </a:rPr>
              <a:t>The way forward (</a:t>
            </a:r>
            <a:r>
              <a:rPr lang="en-US" sz="2800" b="1" u="sng" dirty="0">
                <a:solidFill>
                  <a:srgbClr val="000000"/>
                </a:solidFill>
              </a:rPr>
              <a:t>tentative agreement</a:t>
            </a:r>
            <a:r>
              <a:rPr lang="en-US" sz="2800" u="sng" dirty="0">
                <a:solidFill>
                  <a:srgbClr val="000000"/>
                </a:solidFill>
              </a:rPr>
              <a:t>): </a:t>
            </a:r>
          </a:p>
          <a:p>
            <a:pPr lvl="1"/>
            <a:r>
              <a:rPr lang="en-US" dirty="0">
                <a:solidFill>
                  <a:srgbClr val="000000"/>
                </a:solidFill>
              </a:rPr>
              <a:t>1. Africa to continue to have one RPPO (IAPSC), in order to foster the strategic “One Africa Voice” in the international and regional fora. </a:t>
            </a:r>
          </a:p>
          <a:p>
            <a:pPr lvl="1"/>
            <a:endParaRPr lang="en-US" dirty="0">
              <a:solidFill>
                <a:srgbClr val="000000"/>
              </a:solidFill>
            </a:endParaRPr>
          </a:p>
          <a:p>
            <a:pPr lvl="1"/>
            <a:r>
              <a:rPr lang="en-US" dirty="0">
                <a:solidFill>
                  <a:srgbClr val="000000"/>
                </a:solidFill>
              </a:rPr>
              <a:t>2. AUC and IAPSC to work towards strengthening the technical working groups (TWGs) in the regions (RECs) for effective coordination and implementation of plant health related activities in the continent. </a:t>
            </a:r>
          </a:p>
          <a:p>
            <a:pPr lvl="1"/>
            <a:endParaRPr lang="en-US" dirty="0">
              <a:solidFill>
                <a:srgbClr val="000000"/>
              </a:solidFill>
            </a:endParaRPr>
          </a:p>
          <a:p>
            <a:pPr lvl="1"/>
            <a:r>
              <a:rPr lang="en-US" dirty="0">
                <a:solidFill>
                  <a:srgbClr val="000000"/>
                </a:solidFill>
              </a:rPr>
              <a:t>3. ECOWAS continues its important role in coordinating </a:t>
            </a:r>
            <a:r>
              <a:rPr lang="en-US" dirty="0" err="1">
                <a:solidFill>
                  <a:srgbClr val="000000"/>
                </a:solidFill>
              </a:rPr>
              <a:t>phytosanitary</a:t>
            </a:r>
            <a:r>
              <a:rPr lang="en-US" dirty="0">
                <a:solidFill>
                  <a:srgbClr val="000000"/>
                </a:solidFill>
              </a:rPr>
              <a:t> activities among its member countries, including IPPC standard development and implementation. </a:t>
            </a:r>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228860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4" name="Rectangle 3"/>
          <p:cNvSpPr/>
          <p:nvPr/>
        </p:nvSpPr>
        <p:spPr>
          <a:xfrm>
            <a:off x="609600" y="1828800"/>
            <a:ext cx="11430000" cy="4647426"/>
          </a:xfrm>
          <a:prstGeom prst="rect">
            <a:avLst/>
          </a:prstGeom>
        </p:spPr>
        <p:txBody>
          <a:bodyPr wrap="square">
            <a:spAutoFit/>
          </a:bodyPr>
          <a:lstStyle/>
          <a:p>
            <a:endParaRPr lang="en-US" sz="2800" dirty="0">
              <a:solidFill>
                <a:srgbClr val="000000"/>
              </a:solidFill>
            </a:endParaRPr>
          </a:p>
          <a:p>
            <a:r>
              <a:rPr lang="en-US" sz="2800" u="sng" dirty="0">
                <a:solidFill>
                  <a:srgbClr val="000000"/>
                </a:solidFill>
              </a:rPr>
              <a:t>The way forward (</a:t>
            </a:r>
            <a:r>
              <a:rPr lang="en-US" sz="2800" b="1" u="sng" dirty="0">
                <a:solidFill>
                  <a:srgbClr val="000000"/>
                </a:solidFill>
              </a:rPr>
              <a:t>action items</a:t>
            </a:r>
            <a:r>
              <a:rPr lang="en-US" sz="2800" u="sng" dirty="0">
                <a:solidFill>
                  <a:srgbClr val="000000"/>
                </a:solidFill>
              </a:rPr>
              <a:t>): </a:t>
            </a:r>
          </a:p>
          <a:p>
            <a:pPr lvl="1"/>
            <a:r>
              <a:rPr lang="en-US" dirty="0">
                <a:solidFill>
                  <a:srgbClr val="000000"/>
                </a:solidFill>
              </a:rPr>
              <a:t>1. IPPC Secretariat to meet with the </a:t>
            </a:r>
            <a:r>
              <a:rPr lang="en-US" dirty="0"/>
              <a:t>ECOWAS commission </a:t>
            </a:r>
          </a:p>
          <a:p>
            <a:pPr lvl="1"/>
            <a:endParaRPr lang="en-US" dirty="0">
              <a:solidFill>
                <a:srgbClr val="000000"/>
              </a:solidFill>
            </a:endParaRPr>
          </a:p>
          <a:p>
            <a:pPr lvl="1"/>
            <a:r>
              <a:rPr lang="en-US" dirty="0">
                <a:solidFill>
                  <a:srgbClr val="000000"/>
                </a:solidFill>
              </a:rPr>
              <a:t>2. IPPC Secretariat to meet with </a:t>
            </a:r>
            <a:r>
              <a:rPr lang="en-US" dirty="0"/>
              <a:t>African Union and the Commissioner of Agriculture.</a:t>
            </a:r>
            <a:endParaRPr lang="en-US" dirty="0">
              <a:solidFill>
                <a:srgbClr val="000000"/>
              </a:solidFill>
            </a:endParaRPr>
          </a:p>
          <a:p>
            <a:pPr lvl="1"/>
            <a:endParaRPr lang="en-US" dirty="0">
              <a:solidFill>
                <a:srgbClr val="000000"/>
              </a:solidFill>
            </a:endParaRPr>
          </a:p>
          <a:p>
            <a:pPr lvl="1"/>
            <a:r>
              <a:rPr lang="en-US" dirty="0">
                <a:solidFill>
                  <a:srgbClr val="000000"/>
                </a:solidFill>
              </a:rPr>
              <a:t>3. IPPC Secretariat to d</a:t>
            </a:r>
            <a:r>
              <a:rPr lang="en-US" dirty="0"/>
              <a:t>raft a proposal on Africa’s </a:t>
            </a:r>
            <a:r>
              <a:rPr lang="en-US" dirty="0" err="1"/>
              <a:t>Phytosanitary</a:t>
            </a:r>
            <a:r>
              <a:rPr lang="en-US" dirty="0"/>
              <a:t> Program (APP) with a vision to safeguarding agriculture and facilitating safe trade in the continent. </a:t>
            </a:r>
          </a:p>
          <a:p>
            <a:pPr lvl="1"/>
            <a:endParaRPr lang="en-GB" dirty="0"/>
          </a:p>
          <a:p>
            <a:pPr lvl="1"/>
            <a:r>
              <a:rPr lang="en-GB" dirty="0"/>
              <a:t>4. IPPC Secretariat to </a:t>
            </a:r>
            <a:r>
              <a:rPr lang="en-US" dirty="0"/>
              <a:t>socialize the concept of APP within the FAO as well as international, regional and national organizations. </a:t>
            </a:r>
          </a:p>
          <a:p>
            <a:pPr lvl="1"/>
            <a:endParaRPr lang="en-US" dirty="0"/>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650607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68BB7-DD3C-664A-AC9D-74A5FE280DD9}"/>
              </a:ext>
            </a:extLst>
          </p:cNvPr>
          <p:cNvSpPr>
            <a:spLocks noGrp="1"/>
          </p:cNvSpPr>
          <p:nvPr>
            <p:ph type="title"/>
          </p:nvPr>
        </p:nvSpPr>
        <p:spPr>
          <a:xfrm>
            <a:off x="457200" y="1383539"/>
            <a:ext cx="10591800" cy="369061"/>
          </a:xfrm>
        </p:spPr>
        <p:txBody>
          <a:bodyPr/>
          <a:lstStyle/>
          <a:p>
            <a:pPr algn="ctr"/>
            <a:r>
              <a:rPr lang="en-US" sz="3200" dirty="0"/>
              <a:t>Economic Community of West African States (ECOWAS) to become the eleventh RPPO</a:t>
            </a:r>
            <a:endParaRPr lang="en-IT" sz="3200" dirty="0">
              <a:solidFill>
                <a:srgbClr val="008000"/>
              </a:solidFill>
            </a:endParaRPr>
          </a:p>
        </p:txBody>
      </p:sp>
      <p:sp>
        <p:nvSpPr>
          <p:cNvPr id="4" name="Rectangle 3"/>
          <p:cNvSpPr/>
          <p:nvPr/>
        </p:nvSpPr>
        <p:spPr>
          <a:xfrm>
            <a:off x="609600" y="1828800"/>
            <a:ext cx="11430000" cy="4647426"/>
          </a:xfrm>
          <a:prstGeom prst="rect">
            <a:avLst/>
          </a:prstGeom>
        </p:spPr>
        <p:txBody>
          <a:bodyPr wrap="square">
            <a:spAutoFit/>
          </a:bodyPr>
          <a:lstStyle/>
          <a:p>
            <a:endParaRPr lang="en-US" sz="2800" dirty="0">
              <a:solidFill>
                <a:srgbClr val="000000"/>
              </a:solidFill>
            </a:endParaRPr>
          </a:p>
          <a:p>
            <a:r>
              <a:rPr lang="en-US" sz="2800" u="sng" dirty="0">
                <a:solidFill>
                  <a:srgbClr val="000000"/>
                </a:solidFill>
              </a:rPr>
              <a:t>The way forward (</a:t>
            </a:r>
            <a:r>
              <a:rPr lang="en-US" sz="2800" b="1" u="sng" dirty="0">
                <a:solidFill>
                  <a:srgbClr val="000000"/>
                </a:solidFill>
              </a:rPr>
              <a:t>action items</a:t>
            </a:r>
            <a:r>
              <a:rPr lang="en-US" sz="2800" u="sng" dirty="0">
                <a:solidFill>
                  <a:srgbClr val="000000"/>
                </a:solidFill>
              </a:rPr>
              <a:t>): </a:t>
            </a:r>
          </a:p>
          <a:p>
            <a:pPr lvl="1"/>
            <a:r>
              <a:rPr lang="en-US" dirty="0">
                <a:solidFill>
                  <a:srgbClr val="000000"/>
                </a:solidFill>
              </a:rPr>
              <a:t>1. IPPC Secretariat to meet with the </a:t>
            </a:r>
            <a:r>
              <a:rPr lang="en-US" dirty="0"/>
              <a:t>ECOWAS commission </a:t>
            </a:r>
          </a:p>
          <a:p>
            <a:pPr lvl="1"/>
            <a:endParaRPr lang="en-US" dirty="0">
              <a:solidFill>
                <a:srgbClr val="000000"/>
              </a:solidFill>
            </a:endParaRPr>
          </a:p>
          <a:p>
            <a:pPr lvl="1"/>
            <a:r>
              <a:rPr lang="en-US" dirty="0">
                <a:solidFill>
                  <a:srgbClr val="000000"/>
                </a:solidFill>
              </a:rPr>
              <a:t>2. IPPC Secretariat to meet with </a:t>
            </a:r>
            <a:r>
              <a:rPr lang="en-US" dirty="0"/>
              <a:t>African Union and the Commissioner of Agriculture.</a:t>
            </a:r>
            <a:endParaRPr lang="en-US" dirty="0">
              <a:solidFill>
                <a:srgbClr val="000000"/>
              </a:solidFill>
            </a:endParaRPr>
          </a:p>
          <a:p>
            <a:pPr lvl="1"/>
            <a:endParaRPr lang="en-US" dirty="0">
              <a:solidFill>
                <a:srgbClr val="000000"/>
              </a:solidFill>
            </a:endParaRPr>
          </a:p>
          <a:p>
            <a:pPr lvl="1"/>
            <a:r>
              <a:rPr lang="en-US" dirty="0">
                <a:solidFill>
                  <a:srgbClr val="000000"/>
                </a:solidFill>
              </a:rPr>
              <a:t>3. IPPC Secretariat to d</a:t>
            </a:r>
            <a:r>
              <a:rPr lang="en-US" dirty="0"/>
              <a:t>raft a proposal on Africa’s </a:t>
            </a:r>
            <a:r>
              <a:rPr lang="en-US" dirty="0" err="1"/>
              <a:t>Phytosanitary</a:t>
            </a:r>
            <a:r>
              <a:rPr lang="en-US" dirty="0"/>
              <a:t> Program (APP) with a vision to safeguarding agriculture and facilitating safe trade in the continent. </a:t>
            </a:r>
          </a:p>
          <a:p>
            <a:pPr lvl="1"/>
            <a:endParaRPr lang="en-GB" dirty="0"/>
          </a:p>
          <a:p>
            <a:pPr lvl="1"/>
            <a:r>
              <a:rPr lang="en-GB" dirty="0"/>
              <a:t>4. IPPC Secretariat to </a:t>
            </a:r>
            <a:r>
              <a:rPr lang="en-US" dirty="0"/>
              <a:t>socialize the concept of APP within the FAO as well as international, regional and national organizations. </a:t>
            </a:r>
          </a:p>
          <a:p>
            <a:pPr lvl="1"/>
            <a:endParaRPr lang="en-US" dirty="0"/>
          </a:p>
        </p:txBody>
      </p:sp>
      <p:sp>
        <p:nvSpPr>
          <p:cNvPr id="5"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6" name="Rectangle 5"/>
          <p:cNvSpPr/>
          <p:nvPr/>
        </p:nvSpPr>
        <p:spPr>
          <a:xfrm>
            <a:off x="1143000" y="3352800"/>
            <a:ext cx="10668000" cy="685800"/>
          </a:xfrm>
          <a:prstGeom prst="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0" y="4191000"/>
            <a:ext cx="10668000" cy="838200"/>
          </a:xfrm>
          <a:prstGeom prst="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43000" y="5257800"/>
            <a:ext cx="10668000" cy="838200"/>
          </a:xfrm>
          <a:prstGeom prst="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42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d-4B7D81BA-48AC-4BFF-8E3B-966E98C105FD"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74" y="1143755"/>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177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d-4B7D81BA-48AC-4BFF-8E3B-966E98C105FD"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74" y="1143755"/>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749718" y="1905000"/>
            <a:ext cx="6862156" cy="2819400"/>
            <a:chOff x="2749718" y="1905000"/>
            <a:chExt cx="6862156" cy="2819400"/>
          </a:xfrm>
        </p:grpSpPr>
        <p:sp>
          <p:nvSpPr>
            <p:cNvPr id="3" name="Rectangle 2"/>
            <p:cNvSpPr/>
            <p:nvPr/>
          </p:nvSpPr>
          <p:spPr>
            <a:xfrm>
              <a:off x="2753874" y="2286000"/>
              <a:ext cx="6858000" cy="2438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749718" y="1905000"/>
              <a:ext cx="6858000" cy="2739211"/>
            </a:xfrm>
            <a:prstGeom prst="rect">
              <a:avLst/>
            </a:prstGeom>
          </p:spPr>
          <p:txBody>
            <a:bodyPr wrap="square">
              <a:spAutoFit/>
            </a:bodyPr>
            <a:lstStyle/>
            <a:p>
              <a:endParaRPr lang="en-US" sz="280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On the ECOWAS request: </a:t>
              </a:r>
              <a:r>
                <a:rPr lang="en-US" dirty="0">
                  <a:solidFill>
                    <a:srgbClr val="000000"/>
                  </a:solidFill>
                  <a:latin typeface="Calibri" panose="020F0502020204030204" pitchFamily="34" charset="0"/>
                </a:rPr>
                <a:t>The Commissioner stated that “AUC has been and is discouraging the establishment of additional organizations in Africa with the view of fostering a </a:t>
              </a:r>
              <a:r>
                <a:rPr lang="en-US" i="1" dirty="0">
                  <a:solidFill>
                    <a:srgbClr val="000000"/>
                  </a:solidFill>
                  <a:latin typeface="Calibri" panose="020F0502020204030204" pitchFamily="34" charset="0"/>
                </a:rPr>
                <a:t>one voice concept for Africa</a:t>
              </a:r>
              <a:r>
                <a:rPr lang="en-US" dirty="0">
                  <a:solidFill>
                    <a:srgbClr val="000000"/>
                  </a:solidFill>
                  <a:latin typeface="Calibri" panose="020F0502020204030204" pitchFamily="34" charset="0"/>
                </a:rPr>
                <a:t> and as such, DARBE recognizes IAPSC as the only RPPO in the Continent.” </a:t>
              </a:r>
            </a:p>
          </p:txBody>
        </p:sp>
      </p:grpSp>
    </p:spTree>
    <p:extLst>
      <p:ext uri="{BB962C8B-B14F-4D97-AF65-F5344CB8AC3E}">
        <p14:creationId xmlns:p14="http://schemas.microsoft.com/office/powerpoint/2010/main" val="3491479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tx1"/>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27945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tx1"/>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tx1"/>
                </a:solidFill>
              </a:rPr>
              <a:t>E-</a:t>
            </a:r>
            <a:r>
              <a:rPr lang="en-US" sz="2000" dirty="0" err="1">
                <a:solidFill>
                  <a:schemeClr val="tx1"/>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25" name="Title 2">
            <a:extLst>
              <a:ext uri="{FF2B5EF4-FFF2-40B4-BE49-F238E27FC236}">
                <a16:creationId xmlns:a16="http://schemas.microsoft.com/office/drawing/2014/main" id="{0CE68BB7-DD3C-664A-AC9D-74A5FE280DD9}"/>
              </a:ext>
            </a:extLst>
          </p:cNvPr>
          <p:cNvSpPr txBox="1">
            <a:spLocks/>
          </p:cNvSpPr>
          <p:nvPr/>
        </p:nvSpPr>
        <p:spPr>
          <a:xfrm>
            <a:off x="533400" y="4343400"/>
            <a:ext cx="1110615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3600" dirty="0">
                <a:solidFill>
                  <a:srgbClr val="008000"/>
                </a:solidFill>
              </a:rPr>
              <a:t>Protecting Plant Resources and Facilitating Safe Trade</a:t>
            </a:r>
            <a:endParaRPr lang="en-IT" sz="3600" dirty="0">
              <a:solidFill>
                <a:srgbClr val="008000"/>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880" y="5117339"/>
            <a:ext cx="1005840" cy="100584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634" y="5117339"/>
            <a:ext cx="1005840" cy="1005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7637" y="5117339"/>
            <a:ext cx="1005840" cy="100584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640" y="5117339"/>
            <a:ext cx="1005840" cy="1005840"/>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20" y="5126864"/>
            <a:ext cx="1005840" cy="1005840"/>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360" y="5117339"/>
            <a:ext cx="1005840" cy="1005840"/>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5117339"/>
            <a:ext cx="1005840" cy="1005840"/>
          </a:xfrm>
          <a:prstGeom prst="rect">
            <a:avLst/>
          </a:prstGeom>
        </p:spPr>
      </p:pic>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944814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110936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730" y="0"/>
            <a:ext cx="4854539"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1895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609742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09292"/>
            <a:ext cx="13182600" cy="360040"/>
          </a:xfrm>
        </p:spPr>
        <p:txBody>
          <a:bodyPr/>
          <a:lstStyle/>
          <a:p>
            <a:r>
              <a:rPr lang="en-GB" sz="4000" dirty="0"/>
              <a:t>Initiative #1: Global </a:t>
            </a:r>
            <a:r>
              <a:rPr lang="en-GB" sz="4000" dirty="0" err="1"/>
              <a:t>Phytosanitary</a:t>
            </a:r>
            <a:r>
              <a:rPr lang="en-GB" sz="4000" dirty="0"/>
              <a:t> Programme </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071" y="1605304"/>
            <a:ext cx="9418926" cy="5557496"/>
          </a:xfrm>
          <a:prstGeom prst="rect">
            <a:avLst/>
          </a:prstGeom>
        </p:spPr>
      </p:pic>
    </p:spTree>
    <p:extLst>
      <p:ext uri="{BB962C8B-B14F-4D97-AF65-F5344CB8AC3E}">
        <p14:creationId xmlns:p14="http://schemas.microsoft.com/office/powerpoint/2010/main" val="101998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875" y="1371601"/>
            <a:ext cx="12403666" cy="5486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C3558-3037-2212-546A-EAE3EC5F01F0}"/>
              </a:ext>
            </a:extLst>
          </p:cNvPr>
          <p:cNvPicPr>
            <a:picLocks noChangeAspect="1"/>
          </p:cNvPicPr>
          <p:nvPr/>
        </p:nvPicPr>
        <p:blipFill>
          <a:blip r:embed="rId3"/>
          <a:stretch>
            <a:fillRect/>
          </a:stretch>
        </p:blipFill>
        <p:spPr>
          <a:xfrm>
            <a:off x="0" y="1839113"/>
            <a:ext cx="12192000" cy="2512384"/>
          </a:xfrm>
          <a:prstGeom prst="rect">
            <a:avLst/>
          </a:prstGeom>
        </p:spPr>
      </p:pic>
      <p:sp>
        <p:nvSpPr>
          <p:cNvPr id="4" name="Oval 3">
            <a:extLst>
              <a:ext uri="{FF2B5EF4-FFF2-40B4-BE49-F238E27FC236}">
                <a16:creationId xmlns:a16="http://schemas.microsoft.com/office/drawing/2014/main" id="{01C3A8BE-5677-46B2-8EBC-B496F88A4241}"/>
              </a:ext>
            </a:extLst>
          </p:cNvPr>
          <p:cNvSpPr>
            <a:spLocks noChangeAspect="1"/>
          </p:cNvSpPr>
          <p:nvPr/>
        </p:nvSpPr>
        <p:spPr>
          <a:xfrm>
            <a:off x="-546103" y="4925627"/>
            <a:ext cx="1645920" cy="1645920"/>
          </a:xfrm>
          <a:prstGeom prst="ellipse">
            <a:avLst/>
          </a:prstGeom>
          <a:blipFill>
            <a:blip r:embed="rId4" cstate="print">
              <a:extLst>
                <a:ext uri="{28A0092B-C50C-407E-A947-70E740481C1C}">
                  <a14:useLocalDpi xmlns:a14="http://schemas.microsoft.com/office/drawing/2010/main" val="0"/>
                </a:ext>
              </a:extLst>
            </a:blip>
            <a:srcRect/>
            <a:stretch>
              <a:fillRect/>
            </a:stretch>
          </a:blipFill>
          <a:ln w="1905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Oval 4">
            <a:extLst>
              <a:ext uri="{FF2B5EF4-FFF2-40B4-BE49-F238E27FC236}">
                <a16:creationId xmlns:a16="http://schemas.microsoft.com/office/drawing/2014/main" id="{80B64D2F-4DE1-4487-A80B-8B09405D4EC8}"/>
              </a:ext>
            </a:extLst>
          </p:cNvPr>
          <p:cNvSpPr>
            <a:spLocks noChangeAspect="1"/>
          </p:cNvSpPr>
          <p:nvPr/>
        </p:nvSpPr>
        <p:spPr>
          <a:xfrm>
            <a:off x="1113973" y="4925625"/>
            <a:ext cx="1645920" cy="1645920"/>
          </a:xfrm>
          <a:prstGeom prst="ellipse">
            <a:avLst/>
          </a:prstGeom>
          <a:blipFill rotWithShape="1">
            <a:blip r:embed="rId5" cstate="print">
              <a:extLst>
                <a:ext uri="{28A0092B-C50C-407E-A947-70E740481C1C}">
                  <a14:useLocalDpi xmlns:a14="http://schemas.microsoft.com/office/drawing/2010/main" val="0"/>
                </a:ext>
              </a:extLst>
            </a:blip>
            <a:srcRect/>
            <a:stretch>
              <a:fillRect/>
            </a:stretch>
          </a:blipFill>
          <a:ln w="19050">
            <a:solidFill>
              <a:schemeClr val="bg1"/>
            </a:solidFill>
          </a:ln>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Oval 5">
            <a:extLst>
              <a:ext uri="{FF2B5EF4-FFF2-40B4-BE49-F238E27FC236}">
                <a16:creationId xmlns:a16="http://schemas.microsoft.com/office/drawing/2014/main" id="{398A3026-5076-4D79-8E93-21A0F34A8FBE}"/>
              </a:ext>
            </a:extLst>
          </p:cNvPr>
          <p:cNvSpPr>
            <a:spLocks noChangeAspect="1"/>
          </p:cNvSpPr>
          <p:nvPr/>
        </p:nvSpPr>
        <p:spPr>
          <a:xfrm>
            <a:off x="2758921" y="4925625"/>
            <a:ext cx="1645920" cy="1645920"/>
          </a:xfrm>
          <a:prstGeom prst="ellipse">
            <a:avLst/>
          </a:prstGeom>
          <a:blipFill>
            <a:blip r:embed="rId6">
              <a:extLst>
                <a:ext uri="{28A0092B-C50C-407E-A947-70E740481C1C}">
                  <a14:useLocalDpi xmlns:a14="http://schemas.microsoft.com/office/drawing/2010/main" val="0"/>
                </a:ext>
              </a:extLst>
            </a:blip>
            <a:srcRect/>
            <a:stretch>
              <a:fillRect/>
            </a:stretch>
          </a:blipFill>
          <a:ln w="1905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 name="Picture 6" descr="A picture containing plant, flower, decorated, close&#10;&#10;Description automatically generated">
            <a:extLst>
              <a:ext uri="{FF2B5EF4-FFF2-40B4-BE49-F238E27FC236}">
                <a16:creationId xmlns:a16="http://schemas.microsoft.com/office/drawing/2014/main" id="{C9DC4960-795C-49B0-8F70-66BE26DA2FB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115795" y="4912180"/>
            <a:ext cx="1649665" cy="1645920"/>
          </a:xfrm>
          <a:prstGeom prst="flowChartConnector">
            <a:avLst/>
          </a:prstGeom>
        </p:spPr>
      </p:pic>
      <p:pic>
        <p:nvPicPr>
          <p:cNvPr id="9" name="Picture 8">
            <a:extLst>
              <a:ext uri="{FF2B5EF4-FFF2-40B4-BE49-F238E27FC236}">
                <a16:creationId xmlns:a16="http://schemas.microsoft.com/office/drawing/2014/main" id="{6200A83F-CF7C-40FE-84A0-C2CA25D78E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419399" y="4912179"/>
            <a:ext cx="1669866" cy="1645920"/>
          </a:xfrm>
          <a:prstGeom prst="ellipse">
            <a:avLst/>
          </a:prstGeom>
        </p:spPr>
      </p:pic>
      <p:sp>
        <p:nvSpPr>
          <p:cNvPr id="10" name="Oval 9">
            <a:extLst>
              <a:ext uri="{FF2B5EF4-FFF2-40B4-BE49-F238E27FC236}">
                <a16:creationId xmlns:a16="http://schemas.microsoft.com/office/drawing/2014/main" id="{2DF1900E-543E-4B77-B27F-8B438CB251B7}"/>
              </a:ext>
            </a:extLst>
          </p:cNvPr>
          <p:cNvSpPr>
            <a:spLocks noChangeAspect="1"/>
          </p:cNvSpPr>
          <p:nvPr/>
        </p:nvSpPr>
        <p:spPr>
          <a:xfrm>
            <a:off x="7765460" y="4918935"/>
            <a:ext cx="1645920" cy="1645920"/>
          </a:xfrm>
          <a:prstGeom prst="ellipse">
            <a:avLst/>
          </a:prstGeom>
          <a:blipFill>
            <a:blip r:embed="rId9">
              <a:extLst>
                <a:ext uri="{28A0092B-C50C-407E-A947-70E740481C1C}">
                  <a14:useLocalDpi xmlns:a14="http://schemas.microsoft.com/office/drawing/2010/main" val="0"/>
                </a:ext>
              </a:extLst>
            </a:blip>
            <a:srcRect/>
            <a:stretch>
              <a:fillRect/>
            </a:stretch>
          </a:blipFill>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Oval 10">
            <a:extLst>
              <a:ext uri="{FF2B5EF4-FFF2-40B4-BE49-F238E27FC236}">
                <a16:creationId xmlns:a16="http://schemas.microsoft.com/office/drawing/2014/main" id="{F17E8D8A-4F69-41A4-92CF-F764AEAEF23E}"/>
              </a:ext>
            </a:extLst>
          </p:cNvPr>
          <p:cNvSpPr>
            <a:spLocks noChangeAspect="1"/>
          </p:cNvSpPr>
          <p:nvPr/>
        </p:nvSpPr>
        <p:spPr>
          <a:xfrm>
            <a:off x="11164199" y="4925625"/>
            <a:ext cx="1645920" cy="1645920"/>
          </a:xfrm>
          <a:prstGeom prst="ellipse">
            <a:avLst/>
          </a:prstGeom>
          <a:blipFill>
            <a:blip r:embed="rId10">
              <a:extLst>
                <a:ext uri="{28A0092B-C50C-407E-A947-70E740481C1C}">
                  <a14:useLocalDpi xmlns:a14="http://schemas.microsoft.com/office/drawing/2010/main" val="0"/>
                </a:ext>
              </a:extLst>
            </a:blip>
            <a:srcRect/>
            <a:stretch>
              <a:fillRect/>
            </a:stretch>
          </a:blipFill>
          <a:ln w="1905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Oval 11">
            <a:extLst>
              <a:ext uri="{FF2B5EF4-FFF2-40B4-BE49-F238E27FC236}">
                <a16:creationId xmlns:a16="http://schemas.microsoft.com/office/drawing/2014/main" id="{C5E7CA01-BBC3-45D8-A4CB-E18054E0E616}"/>
              </a:ext>
            </a:extLst>
          </p:cNvPr>
          <p:cNvSpPr>
            <a:spLocks noChangeAspect="1"/>
          </p:cNvSpPr>
          <p:nvPr/>
        </p:nvSpPr>
        <p:spPr>
          <a:xfrm>
            <a:off x="9471553" y="4925625"/>
            <a:ext cx="1645920" cy="1645920"/>
          </a:xfrm>
          <a:prstGeom prst="ellipse">
            <a:avLst/>
          </a:prstGeom>
          <a:blipFill>
            <a:blip r:embed="rId11">
              <a:extLst>
                <a:ext uri="{28A0092B-C50C-407E-A947-70E740481C1C}">
                  <a14:useLocalDpi xmlns:a14="http://schemas.microsoft.com/office/drawing/2010/main" val="0"/>
                </a:ext>
              </a:extLst>
            </a:blip>
            <a:srcRect/>
            <a:stretch>
              <a:fillRect/>
            </a:stretch>
          </a:blipFill>
          <a:ln w="19050"/>
          <a:effectLst/>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59268" y="0"/>
            <a:ext cx="12251268" cy="1436093"/>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25BAC52B-6665-070C-2617-A93AB07217DD}"/>
              </a:ext>
            </a:extLst>
          </p:cNvPr>
          <p:cNvSpPr txBox="1">
            <a:spLocks/>
          </p:cNvSpPr>
          <p:nvPr/>
        </p:nvSpPr>
        <p:spPr>
          <a:xfrm>
            <a:off x="-88902" y="505435"/>
            <a:ext cx="5749162" cy="930658"/>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defRPr/>
            </a:pPr>
            <a:r>
              <a:rPr lang="en-GB" sz="4000" dirty="0">
                <a:solidFill>
                  <a:schemeClr val="bg1"/>
                </a:solidFill>
              </a:rPr>
              <a:t>Challenges</a:t>
            </a:r>
            <a:endParaRPr lang="en-US" sz="4000" dirty="0">
              <a:solidFill>
                <a:schemeClr val="bg1"/>
              </a:solidFill>
            </a:endParaRPr>
          </a:p>
        </p:txBody>
      </p:sp>
    </p:spTree>
    <p:extLst>
      <p:ext uri="{BB962C8B-B14F-4D97-AF65-F5344CB8AC3E}">
        <p14:creationId xmlns:p14="http://schemas.microsoft.com/office/powerpoint/2010/main" val="107112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turning Science to the 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818" y="-73232"/>
            <a:ext cx="5357554" cy="40118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927" y="-46676"/>
            <a:ext cx="9229725" cy="6962775"/>
          </a:xfrm>
          <a:prstGeom prst="rect">
            <a:avLst/>
          </a:prstGeom>
          <a:solidFill>
            <a:srgbClr val="008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magine 11">
            <a:extLst>
              <a:ext uri="{FF2B5EF4-FFF2-40B4-BE49-F238E27FC236}">
                <a16:creationId xmlns:a16="http://schemas.microsoft.com/office/drawing/2014/main" id="{8FADB220-FA77-1C67-7140-F41E7D06CEA4}"/>
              </a:ext>
            </a:extLst>
          </p:cNvPr>
          <p:cNvPicPr>
            <a:picLocks noChangeAspect="1"/>
          </p:cNvPicPr>
          <p:nvPr/>
        </p:nvPicPr>
        <p:blipFill rotWithShape="1">
          <a:blip r:embed="rId4">
            <a:extLst>
              <a:ext uri="{28A0092B-C50C-407E-A947-70E740481C1C}">
                <a14:useLocalDpi xmlns:a14="http://schemas.microsoft.com/office/drawing/2010/main" val="0"/>
              </a:ext>
            </a:extLst>
          </a:blip>
          <a:srcRect l="618" t="23622" r="1346" b="34653"/>
          <a:stretch/>
        </p:blipFill>
        <p:spPr>
          <a:xfrm>
            <a:off x="3103475" y="2412774"/>
            <a:ext cx="7685965" cy="2859368"/>
          </a:xfrm>
          <a:prstGeom prst="rect">
            <a:avLst/>
          </a:prstGeom>
          <a:ln>
            <a:noFill/>
          </a:ln>
          <a:effectLst>
            <a:outerShdw blurRad="292100" dist="139700" dir="2700000" algn="tl" rotWithShape="0">
              <a:srgbClr val="333333">
                <a:alpha val="65000"/>
              </a:srgbClr>
            </a:outerShdw>
          </a:effectLst>
        </p:spPr>
      </p:pic>
      <p:pic>
        <p:nvPicPr>
          <p:cNvPr id="2" name="Immagine 10">
            <a:extLst>
              <a:ext uri="{FF2B5EF4-FFF2-40B4-BE49-F238E27FC236}">
                <a16:creationId xmlns:a16="http://schemas.microsoft.com/office/drawing/2014/main" id="{452E7C55-3B91-26F2-7832-6F2526951F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38" t="11253" r="3123" b="27933"/>
          <a:stretch/>
        </p:blipFill>
        <p:spPr>
          <a:xfrm>
            <a:off x="3103475" y="-100045"/>
            <a:ext cx="6407388" cy="2512819"/>
          </a:xfrm>
          <a:prstGeom prst="rect">
            <a:avLst/>
          </a:prstGeom>
          <a:ln>
            <a:noFill/>
          </a:ln>
          <a:effectLst>
            <a:outerShdw blurRad="292100" dist="139700" dir="2700000" algn="tl" rotWithShape="0">
              <a:srgbClr val="333333">
                <a:alpha val="65000"/>
              </a:srgbClr>
            </a:outerShdw>
          </a:effectLst>
        </p:spPr>
      </p:pic>
      <p:pic>
        <p:nvPicPr>
          <p:cNvPr id="12" name="Immagine 9">
            <a:extLst>
              <a:ext uri="{FF2B5EF4-FFF2-40B4-BE49-F238E27FC236}">
                <a16:creationId xmlns:a16="http://schemas.microsoft.com/office/drawing/2014/main" id="{06C18009-86E8-70BE-CB3B-00134C6156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8414"/>
          <a:stretch/>
        </p:blipFill>
        <p:spPr>
          <a:xfrm>
            <a:off x="3103475" y="4912731"/>
            <a:ext cx="4475981" cy="1581565"/>
          </a:xfrm>
          <a:prstGeom prst="rect">
            <a:avLst/>
          </a:prstGeom>
          <a:ln>
            <a:noFill/>
          </a:ln>
          <a:effectLst>
            <a:outerShdw blurRad="292100" dist="139700" dir="2700000" algn="tl" rotWithShape="0">
              <a:srgbClr val="333333">
                <a:alpha val="65000"/>
              </a:srgbClr>
            </a:outerShdw>
          </a:effectLst>
        </p:spPr>
      </p:pic>
      <p:pic>
        <p:nvPicPr>
          <p:cNvPr id="13" name="Immagine 16">
            <a:extLst>
              <a:ext uri="{FF2B5EF4-FFF2-40B4-BE49-F238E27FC236}">
                <a16:creationId xmlns:a16="http://schemas.microsoft.com/office/drawing/2014/main" id="{B9231B50-7D39-CC5C-6270-57FAE6D2A6D7}"/>
              </a:ext>
            </a:extLst>
          </p:cNvPr>
          <p:cNvPicPr>
            <a:picLocks noChangeAspect="1"/>
          </p:cNvPicPr>
          <p:nvPr/>
        </p:nvPicPr>
        <p:blipFill rotWithShape="1">
          <a:blip r:embed="rId7">
            <a:extLst>
              <a:ext uri="{28A0092B-C50C-407E-A947-70E740481C1C}">
                <a14:useLocalDpi xmlns:a14="http://schemas.microsoft.com/office/drawing/2010/main" val="0"/>
              </a:ext>
            </a:extLst>
          </a:blip>
          <a:srcRect l="17358" r="27696"/>
          <a:stretch/>
        </p:blipFill>
        <p:spPr>
          <a:xfrm>
            <a:off x="6929407" y="3823048"/>
            <a:ext cx="3156584" cy="1672082"/>
          </a:xfrm>
          <a:prstGeom prst="rect">
            <a:avLst/>
          </a:prstGeom>
          <a:ln>
            <a:noFill/>
          </a:ln>
          <a:effectLst>
            <a:outerShdw blurRad="292100" dist="139700" dir="2700000" algn="tl" rotWithShape="0">
              <a:srgbClr val="333333">
                <a:alpha val="65000"/>
              </a:srgbClr>
            </a:outerShdw>
          </a:effectLst>
        </p:spPr>
      </p:pic>
      <p:pic>
        <p:nvPicPr>
          <p:cNvPr id="16" name="Immagine 10">
            <a:extLst>
              <a:ext uri="{FF2B5EF4-FFF2-40B4-BE49-F238E27FC236}">
                <a16:creationId xmlns:a16="http://schemas.microsoft.com/office/drawing/2014/main" id="{0B7464B4-1866-EF1C-1656-6FA427A4E72A}"/>
              </a:ext>
            </a:extLst>
          </p:cNvPr>
          <p:cNvPicPr>
            <a:picLocks noChangeAspect="1"/>
          </p:cNvPicPr>
          <p:nvPr/>
        </p:nvPicPr>
        <p:blipFill rotWithShape="1">
          <a:blip r:embed="rId8">
            <a:extLst>
              <a:ext uri="{28A0092B-C50C-407E-A947-70E740481C1C}">
                <a14:useLocalDpi xmlns:a14="http://schemas.microsoft.com/office/drawing/2010/main" val="0"/>
              </a:ext>
            </a:extLst>
          </a:blip>
          <a:srcRect t="18698" b="40902"/>
          <a:stretch/>
        </p:blipFill>
        <p:spPr>
          <a:xfrm>
            <a:off x="7393831" y="5495130"/>
            <a:ext cx="4807959" cy="151432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103475" y="2393790"/>
            <a:ext cx="1588897" cy="338554"/>
          </a:xfrm>
          <a:prstGeom prst="rect">
            <a:avLst/>
          </a:prstGeom>
          <a:solidFill>
            <a:schemeClr val="bg1"/>
          </a:solidFill>
        </p:spPr>
        <p:txBody>
          <a:bodyPr wrap="none">
            <a:spAutoFit/>
          </a:bodyPr>
          <a:lstStyle/>
          <a:p>
            <a:r>
              <a:rPr lang="en-GB" sz="1600">
                <a:solidFill>
                  <a:srgbClr val="000000"/>
                </a:solidFill>
                <a:latin typeface="Calibri" panose="020F0502020204030204" pitchFamily="34" charset="0"/>
              </a:rPr>
              <a:t>Banana </a:t>
            </a:r>
            <a:r>
              <a:rPr lang="en-GB" sz="1600" err="1">
                <a:solidFill>
                  <a:srgbClr val="000000"/>
                </a:solidFill>
                <a:latin typeface="Calibri" panose="020F0502020204030204" pitchFamily="34" charset="0"/>
              </a:rPr>
              <a:t>fusarium</a:t>
            </a:r>
            <a:endParaRPr lang="en-US" sz="1600"/>
          </a:p>
        </p:txBody>
      </p:sp>
      <p:sp>
        <p:nvSpPr>
          <p:cNvPr id="4" name="Rectangle 3"/>
          <p:cNvSpPr/>
          <p:nvPr/>
        </p:nvSpPr>
        <p:spPr>
          <a:xfrm>
            <a:off x="7389040" y="5826848"/>
            <a:ext cx="1295932" cy="307777"/>
          </a:xfrm>
          <a:prstGeom prst="rect">
            <a:avLst/>
          </a:prstGeom>
          <a:solidFill>
            <a:schemeClr val="bg1"/>
          </a:solidFill>
        </p:spPr>
        <p:txBody>
          <a:bodyPr wrap="none">
            <a:spAutoFit/>
          </a:bodyPr>
          <a:lstStyle/>
          <a:p>
            <a:r>
              <a:rPr lang="en-GB" sz="1400">
                <a:solidFill>
                  <a:srgbClr val="000000"/>
                </a:solidFill>
                <a:latin typeface="Calibri" panose="020F0502020204030204" pitchFamily="34" charset="0"/>
              </a:rPr>
              <a:t>Coffee leaf rust</a:t>
            </a:r>
            <a:endParaRPr lang="en-US" sz="1400"/>
          </a:p>
        </p:txBody>
      </p:sp>
      <p:sp>
        <p:nvSpPr>
          <p:cNvPr id="20" name="Title 4">
            <a:extLst>
              <a:ext uri="{FF2B5EF4-FFF2-40B4-BE49-F238E27FC236}">
                <a16:creationId xmlns:a16="http://schemas.microsoft.com/office/drawing/2014/main" id="{25BAC52B-6665-070C-2617-A93AB07217DD}"/>
              </a:ext>
            </a:extLst>
          </p:cNvPr>
          <p:cNvSpPr txBox="1">
            <a:spLocks/>
          </p:cNvSpPr>
          <p:nvPr/>
        </p:nvSpPr>
        <p:spPr>
          <a:xfrm>
            <a:off x="-279775" y="413998"/>
            <a:ext cx="5862892" cy="930658"/>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defRPr/>
            </a:pPr>
            <a:r>
              <a:rPr lang="en-GB" sz="4000" dirty="0">
                <a:solidFill>
                  <a:schemeClr val="bg1"/>
                </a:solidFill>
              </a:rPr>
              <a:t>Invasive plant pests increased by 40%</a:t>
            </a:r>
            <a:endParaRPr lang="en-US" sz="4000" dirty="0">
              <a:solidFill>
                <a:schemeClr val="bg1"/>
              </a:solidFill>
            </a:endParaRPr>
          </a:p>
        </p:txBody>
      </p:sp>
      <p:pic>
        <p:nvPicPr>
          <p:cNvPr id="14" name="Immagine 7">
            <a:extLst>
              <a:ext uri="{FF2B5EF4-FFF2-40B4-BE49-F238E27FC236}">
                <a16:creationId xmlns:a16="http://schemas.microsoft.com/office/drawing/2014/main" id="{30F60552-8257-218D-45B5-8CC8F64B5AA1}"/>
              </a:ext>
            </a:extLst>
          </p:cNvPr>
          <p:cNvPicPr>
            <a:picLocks noChangeAspect="1"/>
          </p:cNvPicPr>
          <p:nvPr/>
        </p:nvPicPr>
        <p:blipFill rotWithShape="1">
          <a:blip r:embed="rId9">
            <a:extLst>
              <a:ext uri="{28A0092B-C50C-407E-A947-70E740481C1C}">
                <a14:useLocalDpi xmlns:a14="http://schemas.microsoft.com/office/drawing/2010/main" val="0"/>
              </a:ext>
            </a:extLst>
          </a:blip>
          <a:srcRect l="30298" t="14718" r="14525" b="33195"/>
          <a:stretch/>
        </p:blipFill>
        <p:spPr>
          <a:xfrm>
            <a:off x="10075049" y="3812348"/>
            <a:ext cx="2136532" cy="137509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3972ECF-A2D0-6C28-FF99-EF531A4827F1}"/>
              </a:ext>
            </a:extLst>
          </p:cNvPr>
          <p:cNvSpPr/>
          <p:nvPr/>
        </p:nvSpPr>
        <p:spPr>
          <a:xfrm>
            <a:off x="10055467" y="5187353"/>
            <a:ext cx="2156113" cy="307777"/>
          </a:xfrm>
          <a:prstGeom prst="rect">
            <a:avLst/>
          </a:prstGeom>
          <a:solidFill>
            <a:schemeClr val="bg1"/>
          </a:solidFill>
        </p:spPr>
        <p:txBody>
          <a:bodyPr wrap="square">
            <a:spAutoFit/>
          </a:bodyPr>
          <a:lstStyle/>
          <a:p>
            <a:r>
              <a:rPr lang="en-GB" sz="1400" b="0"/>
              <a:t>Red palm weevil </a:t>
            </a:r>
          </a:p>
        </p:txBody>
      </p:sp>
      <p:sp>
        <p:nvSpPr>
          <p:cNvPr id="11" name="Rectangle 10">
            <a:extLst>
              <a:ext uri="{FF2B5EF4-FFF2-40B4-BE49-F238E27FC236}">
                <a16:creationId xmlns:a16="http://schemas.microsoft.com/office/drawing/2014/main" id="{90C7989F-13DE-4E53-2C05-4E37C198E9B4}"/>
              </a:ext>
            </a:extLst>
          </p:cNvPr>
          <p:cNvSpPr/>
          <p:nvPr/>
        </p:nvSpPr>
        <p:spPr>
          <a:xfrm>
            <a:off x="6931883" y="3827198"/>
            <a:ext cx="1575816" cy="333617"/>
          </a:xfrm>
          <a:prstGeom prst="rect">
            <a:avLst/>
          </a:prstGeom>
          <a:solidFill>
            <a:schemeClr val="bg1"/>
          </a:solidFill>
        </p:spPr>
        <p:txBody>
          <a:bodyPr wrap="none">
            <a:spAutoFit/>
          </a:bodyPr>
          <a:lstStyle/>
          <a:p>
            <a:pPr marL="45720" indent="0">
              <a:lnSpc>
                <a:spcPct val="120000"/>
              </a:lnSpc>
              <a:spcBef>
                <a:spcPts val="0"/>
              </a:spcBef>
              <a:buNone/>
            </a:pPr>
            <a:r>
              <a:rPr lang="it-IT" sz="1400">
                <a:solidFill>
                  <a:schemeClr val="tx1"/>
                </a:solidFill>
              </a:rPr>
              <a:t>Tephritid fruit flies</a:t>
            </a:r>
          </a:p>
        </p:txBody>
      </p:sp>
      <p:sp>
        <p:nvSpPr>
          <p:cNvPr id="9" name="Rectangle 8">
            <a:extLst>
              <a:ext uri="{FF2B5EF4-FFF2-40B4-BE49-F238E27FC236}">
                <a16:creationId xmlns:a16="http://schemas.microsoft.com/office/drawing/2014/main" id="{8B469DB7-89AB-B36A-5716-C03AB47A4F51}"/>
              </a:ext>
            </a:extLst>
          </p:cNvPr>
          <p:cNvSpPr/>
          <p:nvPr/>
        </p:nvSpPr>
        <p:spPr>
          <a:xfrm>
            <a:off x="3103475" y="6442358"/>
            <a:ext cx="4280566" cy="350865"/>
          </a:xfrm>
          <a:prstGeom prst="rect">
            <a:avLst/>
          </a:prstGeom>
          <a:solidFill>
            <a:schemeClr val="bg1"/>
          </a:solidFill>
        </p:spPr>
        <p:txBody>
          <a:bodyPr wrap="square">
            <a:spAutoFit/>
          </a:bodyPr>
          <a:lstStyle/>
          <a:p>
            <a:pPr marL="45720" indent="0">
              <a:lnSpc>
                <a:spcPct val="120000"/>
              </a:lnSpc>
              <a:spcBef>
                <a:spcPts val="0"/>
              </a:spcBef>
              <a:buNone/>
            </a:pPr>
            <a:r>
              <a:rPr lang="en-GB" sz="1400">
                <a:solidFill>
                  <a:schemeClr val="tx1"/>
                </a:solidFill>
              </a:rPr>
              <a:t>Fall armyworm </a:t>
            </a:r>
            <a:r>
              <a:rPr lang="en-GB" sz="1400" b="1">
                <a:solidFill>
                  <a:schemeClr val="tx1"/>
                </a:solidFill>
              </a:rPr>
              <a:t>(</a:t>
            </a:r>
            <a:r>
              <a:rPr lang="en-GB" sz="1400" i="1" err="1">
                <a:solidFill>
                  <a:schemeClr val="tx1"/>
                </a:solidFill>
              </a:rPr>
              <a:t>Spodoptera</a:t>
            </a:r>
            <a:r>
              <a:rPr lang="en-GB" sz="1400" i="1">
                <a:solidFill>
                  <a:schemeClr val="tx1"/>
                </a:solidFill>
              </a:rPr>
              <a:t> </a:t>
            </a:r>
            <a:r>
              <a:rPr lang="en-GB" sz="1400" i="1" err="1">
                <a:solidFill>
                  <a:schemeClr val="tx1"/>
                </a:solidFill>
              </a:rPr>
              <a:t>frugiperda</a:t>
            </a:r>
            <a:r>
              <a:rPr lang="en-GB" sz="1400" i="1">
                <a:solidFill>
                  <a:schemeClr val="tx1"/>
                </a:solidFill>
              </a:rPr>
              <a:t>)</a:t>
            </a:r>
            <a:endParaRPr lang="it-IT" sz="1400">
              <a:solidFill>
                <a:schemeClr val="tx1"/>
              </a:solidFill>
            </a:endParaRPr>
          </a:p>
        </p:txBody>
      </p:sp>
      <p:sp>
        <p:nvSpPr>
          <p:cNvPr id="5" name="Rectangle 4">
            <a:extLst>
              <a:ext uri="{FF2B5EF4-FFF2-40B4-BE49-F238E27FC236}">
                <a16:creationId xmlns:a16="http://schemas.microsoft.com/office/drawing/2014/main" id="{087AB243-8636-8AA2-15B5-1D628D323DE0}"/>
              </a:ext>
            </a:extLst>
          </p:cNvPr>
          <p:cNvSpPr/>
          <p:nvPr/>
        </p:nvSpPr>
        <p:spPr>
          <a:xfrm>
            <a:off x="3103475" y="364410"/>
            <a:ext cx="1403013" cy="307777"/>
          </a:xfrm>
          <a:prstGeom prst="rect">
            <a:avLst/>
          </a:prstGeom>
          <a:solidFill>
            <a:schemeClr val="bg1"/>
          </a:solidFill>
        </p:spPr>
        <p:txBody>
          <a:bodyPr wrap="none">
            <a:spAutoFit/>
          </a:bodyPr>
          <a:lstStyle/>
          <a:p>
            <a:r>
              <a:rPr lang="en-GB" sz="1400" i="1" err="1">
                <a:solidFill>
                  <a:schemeClr val="tx1"/>
                </a:solidFill>
              </a:rPr>
              <a:t>Xylella</a:t>
            </a:r>
            <a:r>
              <a:rPr lang="en-GB" sz="1400" i="1">
                <a:solidFill>
                  <a:schemeClr val="tx1"/>
                </a:solidFill>
              </a:rPr>
              <a:t> </a:t>
            </a:r>
            <a:r>
              <a:rPr lang="en-GB" sz="1400" i="1" err="1">
                <a:solidFill>
                  <a:schemeClr val="tx1"/>
                </a:solidFill>
              </a:rPr>
              <a:t>fastidiosa</a:t>
            </a:r>
            <a:endParaRPr lang="fr-FR" sz="1400"/>
          </a:p>
        </p:txBody>
      </p:sp>
      <p:pic>
        <p:nvPicPr>
          <p:cNvPr id="2050" name="Picture 2" descr="Visualizza immagine di 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233346"/>
            <a:ext cx="3704248" cy="18471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0C7989F-13DE-4E53-2C05-4E37C198E9B4}"/>
              </a:ext>
            </a:extLst>
          </p:cNvPr>
          <p:cNvSpPr/>
          <p:nvPr/>
        </p:nvSpPr>
        <p:spPr>
          <a:xfrm>
            <a:off x="8792" y="5744660"/>
            <a:ext cx="1581074" cy="333617"/>
          </a:xfrm>
          <a:prstGeom prst="rect">
            <a:avLst/>
          </a:prstGeom>
          <a:solidFill>
            <a:schemeClr val="bg1"/>
          </a:solidFill>
        </p:spPr>
        <p:txBody>
          <a:bodyPr wrap="none">
            <a:spAutoFit/>
          </a:bodyPr>
          <a:lstStyle/>
          <a:p>
            <a:pPr marL="45720" indent="0">
              <a:lnSpc>
                <a:spcPct val="120000"/>
              </a:lnSpc>
              <a:spcBef>
                <a:spcPts val="0"/>
              </a:spcBef>
              <a:buNone/>
            </a:pPr>
            <a:r>
              <a:rPr lang="it-IT" sz="1400" dirty="0">
                <a:solidFill>
                  <a:schemeClr val="tx1"/>
                </a:solidFill>
              </a:rPr>
              <a:t>Spotted Lanternfly</a:t>
            </a:r>
          </a:p>
        </p:txBody>
      </p:sp>
      <p:sp>
        <p:nvSpPr>
          <p:cNvPr id="10" name="Rectangle 9"/>
          <p:cNvSpPr/>
          <p:nvPr/>
        </p:nvSpPr>
        <p:spPr>
          <a:xfrm>
            <a:off x="9979278" y="1748046"/>
            <a:ext cx="1875065" cy="307777"/>
          </a:xfrm>
          <a:prstGeom prst="rect">
            <a:avLst/>
          </a:prstGeom>
          <a:solidFill>
            <a:schemeClr val="bg1"/>
          </a:solidFill>
        </p:spPr>
        <p:txBody>
          <a:bodyPr wrap="none">
            <a:spAutoFit/>
          </a:bodyPr>
          <a:lstStyle/>
          <a:p>
            <a:r>
              <a:rPr lang="en-US" sz="1400" dirty="0"/>
              <a:t>Citrus greening disease</a:t>
            </a:r>
          </a:p>
        </p:txBody>
      </p:sp>
    </p:spTree>
    <p:extLst>
      <p:ext uri="{BB962C8B-B14F-4D97-AF65-F5344CB8AC3E}">
        <p14:creationId xmlns:p14="http://schemas.microsoft.com/office/powerpoint/2010/main" val="3541759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676"/>
            <a:ext cx="12192000" cy="6962775"/>
          </a:xfrm>
          <a:prstGeom prst="rect">
            <a:avLst/>
          </a:prstGeom>
          <a:solidFill>
            <a:srgbClr val="0082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descr="Climate change: COP26 promises will hold warming under 2C - BBC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5" y="5109198"/>
            <a:ext cx="3126252" cy="18763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6" descr="CLIMATE CHANGE - Impacts, adaptation and political constraints - Paris  School of Econom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 y="1847038"/>
            <a:ext cx="3129602" cy="187111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8" descr="Climate change made floods in Western Europe more likely | World  Meteorological Organiz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 y="-46676"/>
            <a:ext cx="3129602" cy="189371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4" name="Picture 10" descr="Explainer: how does climate change affect the ocean? | China Dialogue Ocean"/>
          <p:cNvPicPr>
            <a:picLocks noChangeAspect="1" noChangeArrowheads="1"/>
          </p:cNvPicPr>
          <p:nvPr/>
        </p:nvPicPr>
        <p:blipFill rotWithShape="1">
          <a:blip r:embed="rId6">
            <a:extLst>
              <a:ext uri="{28A0092B-C50C-407E-A947-70E740481C1C}">
                <a14:useLocalDpi xmlns:a14="http://schemas.microsoft.com/office/drawing/2010/main" val="0"/>
              </a:ext>
            </a:extLst>
          </a:blip>
          <a:srcRect t="4740" b="9039"/>
          <a:stretch/>
        </p:blipFill>
        <p:spPr bwMode="auto">
          <a:xfrm>
            <a:off x="9682" y="3719146"/>
            <a:ext cx="3126252" cy="161778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8" name="Title 4">
            <a:extLst>
              <a:ext uri="{FF2B5EF4-FFF2-40B4-BE49-F238E27FC236}">
                <a16:creationId xmlns:a16="http://schemas.microsoft.com/office/drawing/2014/main" id="{25BAC52B-6665-070C-2617-A93AB07217DD}"/>
              </a:ext>
            </a:extLst>
          </p:cNvPr>
          <p:cNvSpPr txBox="1">
            <a:spLocks/>
          </p:cNvSpPr>
          <p:nvPr/>
        </p:nvSpPr>
        <p:spPr>
          <a:xfrm>
            <a:off x="2788367" y="193275"/>
            <a:ext cx="12203724" cy="930658"/>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defRPr/>
            </a:pPr>
            <a:r>
              <a:rPr lang="en-GB" sz="4000" dirty="0">
                <a:solidFill>
                  <a:schemeClr val="bg1"/>
                </a:solidFill>
              </a:rPr>
              <a:t>Impact of climate change on plant health</a:t>
            </a:r>
            <a:endParaRPr lang="en-US" sz="4000" dirty="0">
              <a:solidFill>
                <a:schemeClr val="bg1"/>
              </a:solidFill>
            </a:endParaRPr>
          </a:p>
        </p:txBody>
      </p:sp>
      <p:pic>
        <p:nvPicPr>
          <p:cNvPr id="28" name="Picture 4" descr="https://www.spiedigitallibrary.org/ContentImages/Journals/JARSC4/7/1/075099/FigureImages/JARS_7_1_075099_f013.png">
            <a:extLst>
              <a:ext uri="{FF2B5EF4-FFF2-40B4-BE49-F238E27FC236}">
                <a16:creationId xmlns:a16="http://schemas.microsoft.com/office/drawing/2014/main" id="{A5F96497-BF00-6CCC-F4FB-8242F7E08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2040" y="4528038"/>
            <a:ext cx="3734049" cy="247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Risultati immagini per water hyacinth">
            <a:extLst>
              <a:ext uri="{FF2B5EF4-FFF2-40B4-BE49-F238E27FC236}">
                <a16:creationId xmlns:a16="http://schemas.microsoft.com/office/drawing/2014/main" id="{4AE4D8BA-4FCA-D306-38F7-021C8008FA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152343" y="2660328"/>
            <a:ext cx="3367924" cy="1914546"/>
          </a:xfrm>
          <a:prstGeom prst="rect">
            <a:avLst/>
          </a:prstGeom>
          <a:noFill/>
        </p:spPr>
      </p:pic>
      <p:pic>
        <p:nvPicPr>
          <p:cNvPr id="39" name="Picture 8">
            <a:extLst>
              <a:ext uri="{FF2B5EF4-FFF2-40B4-BE49-F238E27FC236}">
                <a16:creationId xmlns:a16="http://schemas.microsoft.com/office/drawing/2014/main" id="{1BB97C5A-E438-97A5-FE0C-36A86AEAA494}"/>
              </a:ext>
            </a:extLst>
          </p:cNvPr>
          <p:cNvPicPr>
            <a:picLocks noChangeAspect="1"/>
          </p:cNvPicPr>
          <p:nvPr/>
        </p:nvPicPr>
        <p:blipFill>
          <a:blip r:embed="rId9">
            <a:extLst>
              <a:ext uri="{28A0092B-C50C-407E-A947-70E740481C1C}">
                <a14:useLocalDpi xmlns:a14="http://schemas.microsoft.com/office/drawing/2010/main" val="0"/>
              </a:ext>
            </a:extLst>
          </a:blip>
          <a:srcRect r="398"/>
          <a:stretch>
            <a:fillRect/>
          </a:stretch>
        </p:blipFill>
        <p:spPr bwMode="auto">
          <a:xfrm>
            <a:off x="3353629" y="3576701"/>
            <a:ext cx="3539761" cy="333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Visualizza immagine di origin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012" b="11667"/>
          <a:stretch/>
        </p:blipFill>
        <p:spPr bwMode="auto">
          <a:xfrm>
            <a:off x="6682786" y="2150953"/>
            <a:ext cx="2760167" cy="20008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USAID and FAO support pest control in Mozambique | Club of Mozambiq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3018" y="918743"/>
            <a:ext cx="2619375" cy="17424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sualizza immagine di 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44916" y="908193"/>
            <a:ext cx="3558011" cy="266850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sualizza immagine di origin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13619"/>
          <a:stretch/>
        </p:blipFill>
        <p:spPr bwMode="auto">
          <a:xfrm>
            <a:off x="6674240" y="915270"/>
            <a:ext cx="3324622" cy="21386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limate Change Impacts on Agriculture - AGRIV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90154" y="5271677"/>
            <a:ext cx="2638743" cy="1755965"/>
          </a:xfrm>
          <a:prstGeom prst="rect">
            <a:avLst/>
          </a:prstGeom>
          <a:noFill/>
          <a:extLst>
            <a:ext uri="{909E8E84-426E-40DD-AFC4-6F175D3DCCD1}">
              <a14:hiddenFill xmlns:a14="http://schemas.microsoft.com/office/drawing/2010/main">
                <a:solidFill>
                  <a:srgbClr val="FFFFFF"/>
                </a:solidFill>
              </a14:hiddenFill>
            </a:ext>
          </a:extLst>
        </p:spPr>
      </p:pic>
      <p:pic>
        <p:nvPicPr>
          <p:cNvPr id="20" name="Content Placeholder 3"/>
          <p:cNvPicPr>
            <a:picLocks noChangeAspect="1"/>
          </p:cNvPicPr>
          <p:nvPr/>
        </p:nvPicPr>
        <p:blipFill>
          <a:blip r:embed="rId15" cstate="print">
            <a:extLst>
              <a:ext uri="{28A0092B-C50C-407E-A947-70E740481C1C}">
                <a14:useLocalDpi xmlns:a14="http://schemas.microsoft.com/office/drawing/2010/main" val="0"/>
              </a:ext>
            </a:extLst>
          </a:blip>
          <a:srcRect l="16173"/>
          <a:stretch>
            <a:fillRect/>
          </a:stretch>
        </p:blipFill>
        <p:spPr>
          <a:xfrm>
            <a:off x="6672390" y="4010892"/>
            <a:ext cx="2619375" cy="1874851"/>
          </a:xfrm>
          <a:prstGeom prst="rect">
            <a:avLst/>
          </a:prstGeom>
          <a:noFill/>
          <a:ln w="38100">
            <a:noFill/>
            <a:miter lim="800000"/>
            <a:headEnd/>
            <a:tailEnd/>
          </a:ln>
        </p:spPr>
      </p:pic>
      <p:cxnSp>
        <p:nvCxnSpPr>
          <p:cNvPr id="5" name="Straight Connector 4"/>
          <p:cNvCxnSpPr/>
          <p:nvPr/>
        </p:nvCxnSpPr>
        <p:spPr>
          <a:xfrm>
            <a:off x="3333391" y="887482"/>
            <a:ext cx="9046465" cy="6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349982" y="885981"/>
            <a:ext cx="14" cy="6117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02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9268" y="0"/>
            <a:ext cx="12251267" cy="6976533"/>
          </a:xfrm>
          <a:prstGeom prst="rect">
            <a:avLst/>
          </a:prstGeom>
          <a:solidFill>
            <a:srgbClr val="F2E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9132" t="17182" r="5177" b="18324"/>
          <a:stretch/>
        </p:blipFill>
        <p:spPr>
          <a:xfrm>
            <a:off x="0" y="1906386"/>
            <a:ext cx="12192000" cy="5019490"/>
          </a:xfrm>
          <a:prstGeom prst="rect">
            <a:avLst/>
          </a:prstGeom>
        </p:spPr>
      </p:pic>
      <p:pic>
        <p:nvPicPr>
          <p:cNvPr id="9" name="Graphic 6" descr="Arrow: Straight with solid fill">
            <a:extLst>
              <a:ext uri="{FF2B5EF4-FFF2-40B4-BE49-F238E27FC236}">
                <a16:creationId xmlns:a16="http://schemas.microsoft.com/office/drawing/2014/main" id="{E52198F9-96BB-7EB9-EAD9-292CA582D7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770042">
            <a:off x="7772400" y="2681895"/>
            <a:ext cx="3241964" cy="2674619"/>
          </a:xfrm>
          <a:prstGeom prst="rect">
            <a:avLst/>
          </a:prstGeom>
        </p:spPr>
      </p:pic>
      <p:pic>
        <p:nvPicPr>
          <p:cNvPr id="10" name="Graphic 7" descr="Arrow: Straight with solid fill">
            <a:extLst>
              <a:ext uri="{FF2B5EF4-FFF2-40B4-BE49-F238E27FC236}">
                <a16:creationId xmlns:a16="http://schemas.microsoft.com/office/drawing/2014/main" id="{5B4F00C8-DA7C-3155-6BA0-3B0C144C9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829958" flipH="1">
            <a:off x="595743" y="2681895"/>
            <a:ext cx="3241964" cy="2674619"/>
          </a:xfrm>
          <a:prstGeom prst="rect">
            <a:avLst/>
          </a:prstGeom>
        </p:spPr>
      </p:pic>
      <p:sp>
        <p:nvSpPr>
          <p:cNvPr id="14" name="Rectangle 13"/>
          <p:cNvSpPr/>
          <p:nvPr/>
        </p:nvSpPr>
        <p:spPr>
          <a:xfrm>
            <a:off x="-59268" y="0"/>
            <a:ext cx="12251268" cy="1436093"/>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5BAC52B-6665-070C-2617-A93AB07217DD}"/>
              </a:ext>
            </a:extLst>
          </p:cNvPr>
          <p:cNvSpPr txBox="1">
            <a:spLocks/>
          </p:cNvSpPr>
          <p:nvPr/>
        </p:nvSpPr>
        <p:spPr>
          <a:xfrm>
            <a:off x="-88902" y="505435"/>
            <a:ext cx="5749162" cy="930658"/>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defRPr/>
            </a:pPr>
            <a:r>
              <a:rPr lang="en-GB" sz="4000">
                <a:solidFill>
                  <a:schemeClr val="bg1"/>
                </a:solidFill>
              </a:rPr>
              <a:t>Challenges</a:t>
            </a:r>
            <a:endParaRPr lang="en-US" sz="4000">
              <a:solidFill>
                <a:schemeClr val="bg1"/>
              </a:solidFill>
            </a:endParaRPr>
          </a:p>
        </p:txBody>
      </p:sp>
    </p:spTree>
    <p:extLst>
      <p:ext uri="{BB962C8B-B14F-4D97-AF65-F5344CB8AC3E}">
        <p14:creationId xmlns:p14="http://schemas.microsoft.com/office/powerpoint/2010/main" val="3431456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68" y="0"/>
            <a:ext cx="12251267" cy="6976533"/>
          </a:xfrm>
          <a:prstGeom prst="rect">
            <a:avLst/>
          </a:prstGeom>
          <a:solidFill>
            <a:srgbClr val="F2E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t="1" b="22372"/>
          <a:stretch/>
        </p:blipFill>
        <p:spPr>
          <a:xfrm>
            <a:off x="-29634" y="1436093"/>
            <a:ext cx="12251267" cy="5353785"/>
          </a:xfrm>
          <a:prstGeom prst="rect">
            <a:avLst/>
          </a:prstGeom>
        </p:spPr>
      </p:pic>
      <p:pic>
        <p:nvPicPr>
          <p:cNvPr id="12" name="Picture 11"/>
          <p:cNvPicPr>
            <a:picLocks noChangeAspect="1"/>
          </p:cNvPicPr>
          <p:nvPr/>
        </p:nvPicPr>
        <p:blipFill rotWithShape="1">
          <a:blip r:embed="rId3"/>
          <a:srcRect t="58558" r="76864" b="3451"/>
          <a:stretch/>
        </p:blipFill>
        <p:spPr>
          <a:xfrm>
            <a:off x="101600" y="4758074"/>
            <a:ext cx="2328334" cy="2125132"/>
          </a:xfrm>
          <a:prstGeom prst="rect">
            <a:avLst/>
          </a:prstGeom>
        </p:spPr>
      </p:pic>
      <p:sp>
        <p:nvSpPr>
          <p:cNvPr id="8" name="Title 4">
            <a:extLst>
              <a:ext uri="{FF2B5EF4-FFF2-40B4-BE49-F238E27FC236}">
                <a16:creationId xmlns:a16="http://schemas.microsoft.com/office/drawing/2014/main" id="{5F2A4614-CE1F-2D43-ADAF-8920D991DFC6}"/>
              </a:ext>
            </a:extLst>
          </p:cNvPr>
          <p:cNvSpPr>
            <a:spLocks noGrp="1"/>
          </p:cNvSpPr>
          <p:nvPr>
            <p:ph type="title"/>
          </p:nvPr>
        </p:nvSpPr>
        <p:spPr>
          <a:xfrm>
            <a:off x="3791355" y="5890770"/>
            <a:ext cx="15015688" cy="899108"/>
          </a:xfrm>
        </p:spPr>
        <p:txBody>
          <a:bodyPr/>
          <a:lstStyle/>
          <a:p>
            <a:pPr>
              <a:defRPr/>
            </a:pPr>
            <a:r>
              <a:rPr lang="en-GB" sz="4000">
                <a:latin typeface="Georgia"/>
                <a:ea typeface="Georgia" charset="0"/>
                <a:cs typeface="Georgia" charset="0"/>
              </a:rPr>
              <a:t> </a:t>
            </a:r>
            <a:r>
              <a:rPr lang="en-GB" sz="4000"/>
              <a:t>World Hunger Map 2021</a:t>
            </a:r>
            <a:endParaRPr lang="en-US" sz="4000"/>
          </a:p>
        </p:txBody>
      </p:sp>
      <p:sp>
        <p:nvSpPr>
          <p:cNvPr id="10" name="Rectangle 9"/>
          <p:cNvSpPr/>
          <p:nvPr/>
        </p:nvSpPr>
        <p:spPr>
          <a:xfrm>
            <a:off x="-59268" y="0"/>
            <a:ext cx="12251268" cy="1436093"/>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25BAC52B-6665-070C-2617-A93AB07217DD}"/>
              </a:ext>
            </a:extLst>
          </p:cNvPr>
          <p:cNvSpPr txBox="1">
            <a:spLocks/>
          </p:cNvSpPr>
          <p:nvPr/>
        </p:nvSpPr>
        <p:spPr>
          <a:xfrm>
            <a:off x="-88902" y="505435"/>
            <a:ext cx="5749162" cy="930658"/>
          </a:xfrm>
          <a:prstGeom prst="rect">
            <a:avLst/>
          </a:prstGeom>
          <a:noFill/>
        </p:spPr>
        <p:txBody>
          <a:bodyPr vert="horz" lIns="540000" tIns="0" rIns="288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defRPr/>
            </a:pPr>
            <a:r>
              <a:rPr lang="en-GB" sz="4000">
                <a:solidFill>
                  <a:schemeClr val="bg1"/>
                </a:solidFill>
              </a:rPr>
              <a:t>Challenges</a:t>
            </a:r>
            <a:endParaRPr lang="en-US" sz="4000">
              <a:solidFill>
                <a:schemeClr val="bg1"/>
              </a:solidFill>
            </a:endParaRPr>
          </a:p>
        </p:txBody>
      </p:sp>
    </p:spTree>
    <p:extLst>
      <p:ext uri="{BB962C8B-B14F-4D97-AF65-F5344CB8AC3E}">
        <p14:creationId xmlns:p14="http://schemas.microsoft.com/office/powerpoint/2010/main" val="3066648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09292"/>
            <a:ext cx="13182600" cy="360040"/>
          </a:xfrm>
        </p:spPr>
        <p:txBody>
          <a:bodyPr/>
          <a:lstStyle/>
          <a:p>
            <a:r>
              <a:rPr lang="en-GB" sz="4000" dirty="0"/>
              <a:t>Initiative #1: Global </a:t>
            </a:r>
            <a:r>
              <a:rPr lang="en-GB" sz="4000" dirty="0" err="1"/>
              <a:t>Phytosanitary</a:t>
            </a:r>
            <a:r>
              <a:rPr lang="en-GB" sz="4000" dirty="0"/>
              <a:t> Programme </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071" y="1605304"/>
            <a:ext cx="9418926" cy="5557496"/>
          </a:xfrm>
          <a:prstGeom prst="rect">
            <a:avLst/>
          </a:prstGeom>
        </p:spPr>
      </p:pic>
    </p:spTree>
    <p:extLst>
      <p:ext uri="{BB962C8B-B14F-4D97-AF65-F5344CB8AC3E}">
        <p14:creationId xmlns:p14="http://schemas.microsoft.com/office/powerpoint/2010/main" val="3335957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tx1"/>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tx1"/>
                </a:solidFill>
              </a:rPr>
              <a:t>E-</a:t>
            </a:r>
            <a:r>
              <a:rPr lang="en-US" sz="2000" dirty="0" err="1">
                <a:solidFill>
                  <a:schemeClr val="tx1"/>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1606733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860" t="17430" r="6729" b="5366"/>
          <a:stretch/>
        </p:blipFill>
        <p:spPr>
          <a:xfrm>
            <a:off x="-2438400" y="-365776"/>
            <a:ext cx="18288000" cy="7942217"/>
          </a:xfrm>
          <a:prstGeom prst="rect">
            <a:avLst/>
          </a:prstGeom>
        </p:spPr>
      </p:pic>
    </p:spTree>
    <p:extLst>
      <p:ext uri="{BB962C8B-B14F-4D97-AF65-F5344CB8AC3E}">
        <p14:creationId xmlns:p14="http://schemas.microsoft.com/office/powerpoint/2010/main" val="686385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09900" y="876300"/>
            <a:ext cx="6409690" cy="4809490"/>
          </a:xfrm>
          <a:prstGeom prst="rect">
            <a:avLst/>
          </a:prstGeom>
          <a:noFill/>
        </p:spPr>
      </p:pic>
    </p:spTree>
    <p:extLst>
      <p:ext uri="{BB962C8B-B14F-4D97-AF65-F5344CB8AC3E}">
        <p14:creationId xmlns:p14="http://schemas.microsoft.com/office/powerpoint/2010/main" val="3657394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677141" y="1371600"/>
            <a:ext cx="8457459" cy="4906645"/>
          </a:xfrm>
          <a:prstGeom prst="rect">
            <a:avLst/>
          </a:prstGeom>
          <a:noFill/>
        </p:spPr>
      </p:pic>
    </p:spTree>
    <p:extLst>
      <p:ext uri="{BB962C8B-B14F-4D97-AF65-F5344CB8AC3E}">
        <p14:creationId xmlns:p14="http://schemas.microsoft.com/office/powerpoint/2010/main" val="89815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AB9EB9-02B7-579A-80B1-0679ACF24BCB}"/>
              </a:ext>
            </a:extLst>
          </p:cNvPr>
          <p:cNvPicPr>
            <a:picLocks noChangeAspect="1"/>
          </p:cNvPicPr>
          <p:nvPr/>
        </p:nvPicPr>
        <p:blipFill rotWithShape="1">
          <a:blip r:embed="rId3"/>
          <a:srcRect l="7314" r="158" b="11483"/>
          <a:stretch/>
        </p:blipFill>
        <p:spPr>
          <a:xfrm>
            <a:off x="4532063" y="-51369"/>
            <a:ext cx="11353800" cy="6858000"/>
          </a:xfrm>
          <a:prstGeom prst="rect">
            <a:avLst/>
          </a:prstGeom>
        </p:spPr>
      </p:pic>
      <p:sp>
        <p:nvSpPr>
          <p:cNvPr id="13" name="Segnaposto testo 1">
            <a:extLst>
              <a:ext uri="{FF2B5EF4-FFF2-40B4-BE49-F238E27FC236}">
                <a16:creationId xmlns:a16="http://schemas.microsoft.com/office/drawing/2014/main" id="{DB59F07A-379B-5844-98A2-2B87B2CAC395}"/>
              </a:ext>
            </a:extLst>
          </p:cNvPr>
          <p:cNvSpPr txBox="1">
            <a:spLocks/>
          </p:cNvSpPr>
          <p:nvPr/>
        </p:nvSpPr>
        <p:spPr>
          <a:xfrm>
            <a:off x="5029200" y="4277420"/>
            <a:ext cx="2394285" cy="34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0" y="-1"/>
            <a:ext cx="5501951" cy="6858001"/>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E9FF00-6FDC-FF6C-C50D-4E3FECFB9527}"/>
              </a:ext>
            </a:extLst>
          </p:cNvPr>
          <p:cNvSpPr txBox="1"/>
          <p:nvPr/>
        </p:nvSpPr>
        <p:spPr>
          <a:xfrm>
            <a:off x="179563" y="2764337"/>
            <a:ext cx="4795986" cy="3062377"/>
          </a:xfrm>
          <a:prstGeom prst="rect">
            <a:avLst/>
          </a:prstGeom>
        </p:spPr>
        <p:txBody>
          <a:bodyPr wrap="square" lIns="540000" tIns="0" rIns="360000" bIns="45720" rtlCol="0" anchor="t" anchorCtr="0">
            <a:spAutoFit/>
          </a:bodyPr>
          <a:lstStyle/>
          <a:p>
            <a:r>
              <a:rPr lang="en-GB" sz="2800" dirty="0">
                <a:solidFill>
                  <a:schemeClr val="bg1"/>
                </a:solidFill>
              </a:rPr>
              <a:t>The programme aims to provide the NPPOs the capacity to </a:t>
            </a:r>
            <a:r>
              <a:rPr lang="en-US" sz="2800" b="1" dirty="0">
                <a:solidFill>
                  <a:schemeClr val="bg1"/>
                </a:solidFill>
              </a:rPr>
              <a:t>effectively</a:t>
            </a:r>
            <a:r>
              <a:rPr lang="en-US" sz="2800" dirty="0">
                <a:solidFill>
                  <a:schemeClr val="bg1"/>
                </a:solidFill>
              </a:rPr>
              <a:t> and </a:t>
            </a:r>
            <a:r>
              <a:rPr lang="en-US" sz="2800" b="1" dirty="0">
                <a:solidFill>
                  <a:schemeClr val="bg1"/>
                </a:solidFill>
              </a:rPr>
              <a:t>timely</a:t>
            </a:r>
            <a:r>
              <a:rPr lang="en-US" sz="2800" dirty="0">
                <a:solidFill>
                  <a:schemeClr val="bg1"/>
                </a:solidFill>
              </a:rPr>
              <a:t> </a:t>
            </a:r>
            <a:r>
              <a:rPr lang="en-US" sz="2800" b="1" dirty="0">
                <a:solidFill>
                  <a:schemeClr val="bg1"/>
                </a:solidFill>
              </a:rPr>
              <a:t>detect plant pests </a:t>
            </a:r>
            <a:r>
              <a:rPr lang="en-US" sz="2800" dirty="0">
                <a:solidFill>
                  <a:schemeClr val="bg1"/>
                </a:solidFill>
              </a:rPr>
              <a:t>of regulatory, economic, and environmental significance.</a:t>
            </a:r>
          </a:p>
        </p:txBody>
      </p:sp>
      <p:sp>
        <p:nvSpPr>
          <p:cNvPr id="2" name="Title 1"/>
          <p:cNvSpPr>
            <a:spLocks noGrp="1"/>
          </p:cNvSpPr>
          <p:nvPr>
            <p:ph type="title"/>
          </p:nvPr>
        </p:nvSpPr>
        <p:spPr/>
        <p:txBody>
          <a:bodyPr/>
          <a:lstStyle/>
          <a:p>
            <a:endParaRPr lang="en-US" dirty="0"/>
          </a:p>
        </p:txBody>
      </p:sp>
      <p:sp>
        <p:nvSpPr>
          <p:cNvPr id="8" name="Title 4">
            <a:extLst>
              <a:ext uri="{FF2B5EF4-FFF2-40B4-BE49-F238E27FC236}">
                <a16:creationId xmlns:a16="http://schemas.microsoft.com/office/drawing/2014/main" id="{227E9F79-AF06-CFF0-F53F-B2EB1288D5C0}"/>
              </a:ext>
            </a:extLst>
          </p:cNvPr>
          <p:cNvSpPr txBox="1">
            <a:spLocks/>
          </p:cNvSpPr>
          <p:nvPr/>
        </p:nvSpPr>
        <p:spPr>
          <a:xfrm>
            <a:off x="424368" y="872067"/>
            <a:ext cx="8332128" cy="508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4000" b="1" dirty="0">
                <a:solidFill>
                  <a:schemeClr val="bg1"/>
                </a:solidFill>
                <a:latin typeface="+mn-lt"/>
              </a:rPr>
              <a:t>Africa  </a:t>
            </a:r>
            <a:br>
              <a:rPr lang="en-GB" sz="4000" b="1" dirty="0">
                <a:solidFill>
                  <a:schemeClr val="bg1"/>
                </a:solidFill>
                <a:latin typeface="+mn-lt"/>
              </a:rPr>
            </a:br>
            <a:r>
              <a:rPr lang="en-US" sz="4000" b="1" dirty="0" err="1">
                <a:solidFill>
                  <a:schemeClr val="bg1"/>
                </a:solidFill>
                <a:latin typeface="+mn-lt"/>
              </a:rPr>
              <a:t>Phytosanitary</a:t>
            </a:r>
            <a:r>
              <a:rPr lang="en-US" sz="4000" b="1" dirty="0">
                <a:solidFill>
                  <a:schemeClr val="bg1"/>
                </a:solidFill>
                <a:latin typeface="+mn-lt"/>
              </a:rPr>
              <a:t> </a:t>
            </a:r>
            <a:br>
              <a:rPr lang="en-US" sz="4000" b="1" dirty="0">
                <a:solidFill>
                  <a:schemeClr val="bg1"/>
                </a:solidFill>
                <a:latin typeface="+mn-lt"/>
              </a:rPr>
            </a:br>
            <a:r>
              <a:rPr lang="en-US" sz="4000" b="1" dirty="0" err="1">
                <a:solidFill>
                  <a:schemeClr val="bg1"/>
                </a:solidFill>
                <a:latin typeface="+mn-lt"/>
              </a:rPr>
              <a:t>Programme</a:t>
            </a:r>
            <a:endParaRPr lang="en-GB" sz="4000" b="1" dirty="0">
              <a:solidFill>
                <a:schemeClr val="bg1"/>
              </a:solidFill>
              <a:latin typeface="+mn-lt"/>
            </a:endParaRPr>
          </a:p>
        </p:txBody>
      </p:sp>
      <p:sp>
        <p:nvSpPr>
          <p:cNvPr id="9" name="TextBox 8">
            <a:extLst>
              <a:ext uri="{FF2B5EF4-FFF2-40B4-BE49-F238E27FC236}">
                <a16:creationId xmlns:a16="http://schemas.microsoft.com/office/drawing/2014/main" id="{F9E2674B-1982-79FD-183C-4DA9604A303C}"/>
              </a:ext>
            </a:extLst>
          </p:cNvPr>
          <p:cNvSpPr txBox="1"/>
          <p:nvPr/>
        </p:nvSpPr>
        <p:spPr>
          <a:xfrm>
            <a:off x="264970" y="1565275"/>
            <a:ext cx="5956300" cy="1215717"/>
          </a:xfrm>
          <a:prstGeom prst="rect">
            <a:avLst/>
          </a:prstGeom>
        </p:spPr>
        <p:txBody>
          <a:bodyPr wrap="square" lIns="274320" tIns="0" rIns="0" bIns="45720" rtlCol="0" anchor="t" anchorCtr="0">
            <a:spAutoFit/>
          </a:bodyPr>
          <a:lstStyle/>
          <a:p>
            <a:endParaRPr lang="en-US" b="1" dirty="0">
              <a:solidFill>
                <a:srgbClr val="000000"/>
              </a:solidFill>
              <a:cs typeface="Calibri"/>
            </a:endParaRPr>
          </a:p>
          <a:p>
            <a:endParaRPr lang="en-US" sz="3000" b="1" dirty="0">
              <a:solidFill>
                <a:srgbClr val="008000"/>
              </a:solidFill>
              <a:cs typeface="Calibri"/>
            </a:endParaRPr>
          </a:p>
          <a:p>
            <a:r>
              <a:rPr lang="en-US" sz="2800" b="1" dirty="0">
                <a:solidFill>
                  <a:schemeClr val="bg1"/>
                </a:solidFill>
                <a:cs typeface="Calibri"/>
              </a:rPr>
              <a:t>Main objectives:</a:t>
            </a:r>
            <a:endParaRPr lang="en-US" sz="2800" dirty="0">
              <a:solidFill>
                <a:schemeClr val="bg1"/>
              </a:solidFill>
            </a:endParaRPr>
          </a:p>
        </p:txBody>
      </p:sp>
    </p:spTree>
    <p:extLst>
      <p:ext uri="{BB962C8B-B14F-4D97-AF65-F5344CB8AC3E}">
        <p14:creationId xmlns:p14="http://schemas.microsoft.com/office/powerpoint/2010/main" val="314558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testo 1">
            <a:extLst>
              <a:ext uri="{FF2B5EF4-FFF2-40B4-BE49-F238E27FC236}">
                <a16:creationId xmlns:a16="http://schemas.microsoft.com/office/drawing/2014/main" id="{DB59F07A-379B-5844-98A2-2B87B2CAC395}"/>
              </a:ext>
            </a:extLst>
          </p:cNvPr>
          <p:cNvSpPr txBox="1">
            <a:spLocks/>
          </p:cNvSpPr>
          <p:nvPr/>
        </p:nvSpPr>
        <p:spPr>
          <a:xfrm>
            <a:off x="5029200" y="4277420"/>
            <a:ext cx="2394285" cy="34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8DD0AD2-CFD3-6CDF-33BA-E0CC13247BE7}"/>
              </a:ext>
            </a:extLst>
          </p:cNvPr>
          <p:cNvPicPr>
            <a:picLocks noChangeAspect="1"/>
          </p:cNvPicPr>
          <p:nvPr/>
        </p:nvPicPr>
        <p:blipFill>
          <a:blip r:embed="rId3"/>
          <a:stretch>
            <a:fillRect/>
          </a:stretch>
        </p:blipFill>
        <p:spPr>
          <a:xfrm>
            <a:off x="3150282" y="-38101"/>
            <a:ext cx="11197089" cy="6896101"/>
          </a:xfrm>
          <a:prstGeom prst="rect">
            <a:avLst/>
          </a:prstGeom>
        </p:spPr>
      </p:pic>
      <p:sp>
        <p:nvSpPr>
          <p:cNvPr id="6" name="Rectangle 5"/>
          <p:cNvSpPr/>
          <p:nvPr/>
        </p:nvSpPr>
        <p:spPr>
          <a:xfrm>
            <a:off x="0" y="-1"/>
            <a:ext cx="5501951" cy="6858001"/>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E2674B-1982-79FD-183C-4DA9604A303C}"/>
              </a:ext>
            </a:extLst>
          </p:cNvPr>
          <p:cNvSpPr txBox="1"/>
          <p:nvPr/>
        </p:nvSpPr>
        <p:spPr>
          <a:xfrm>
            <a:off x="264970" y="1565275"/>
            <a:ext cx="5956300" cy="1215717"/>
          </a:xfrm>
          <a:prstGeom prst="rect">
            <a:avLst/>
          </a:prstGeom>
        </p:spPr>
        <p:txBody>
          <a:bodyPr wrap="square" lIns="274320" tIns="0" rIns="0" bIns="45720" rtlCol="0" anchor="t" anchorCtr="0">
            <a:spAutoFit/>
          </a:bodyPr>
          <a:lstStyle/>
          <a:p>
            <a:endParaRPr lang="en-US" b="1" dirty="0">
              <a:solidFill>
                <a:srgbClr val="000000"/>
              </a:solidFill>
              <a:cs typeface="Calibri"/>
            </a:endParaRPr>
          </a:p>
          <a:p>
            <a:endParaRPr lang="en-US" sz="3000" b="1" dirty="0">
              <a:solidFill>
                <a:srgbClr val="008000"/>
              </a:solidFill>
              <a:cs typeface="Calibri"/>
            </a:endParaRPr>
          </a:p>
          <a:p>
            <a:r>
              <a:rPr lang="en-US" sz="2800" b="1" dirty="0">
                <a:solidFill>
                  <a:schemeClr val="bg1"/>
                </a:solidFill>
                <a:cs typeface="Calibri"/>
              </a:rPr>
              <a:t>Main objectives:</a:t>
            </a:r>
            <a:endParaRPr lang="en-US" sz="2800" dirty="0">
              <a:solidFill>
                <a:schemeClr val="bg1"/>
              </a:solidFill>
            </a:endParaRPr>
          </a:p>
        </p:txBody>
      </p:sp>
      <p:sp>
        <p:nvSpPr>
          <p:cNvPr id="7" name="TextBox 6">
            <a:extLst>
              <a:ext uri="{FF2B5EF4-FFF2-40B4-BE49-F238E27FC236}">
                <a16:creationId xmlns:a16="http://schemas.microsoft.com/office/drawing/2014/main" id="{F9E2674B-1982-79FD-183C-4DA9604A303C}"/>
              </a:ext>
            </a:extLst>
          </p:cNvPr>
          <p:cNvSpPr txBox="1"/>
          <p:nvPr/>
        </p:nvSpPr>
        <p:spPr>
          <a:xfrm>
            <a:off x="264970" y="2054161"/>
            <a:ext cx="5956300" cy="3801041"/>
          </a:xfrm>
          <a:prstGeom prst="rect">
            <a:avLst/>
          </a:prstGeom>
        </p:spPr>
        <p:txBody>
          <a:bodyPr wrap="square" lIns="274320" tIns="0" rIns="0" bIns="45720" rtlCol="0" anchor="t" anchorCtr="0">
            <a:spAutoFit/>
          </a:bodyPr>
          <a:lstStyle/>
          <a:p>
            <a:endParaRPr lang="en-US" b="1" dirty="0">
              <a:solidFill>
                <a:srgbClr val="000000"/>
              </a:solidFill>
              <a:cs typeface="Calibri"/>
            </a:endParaRPr>
          </a:p>
          <a:p>
            <a:endParaRPr lang="en-US" sz="3000" b="1" dirty="0">
              <a:solidFill>
                <a:srgbClr val="008000"/>
              </a:solidFill>
              <a:cs typeface="Calibri"/>
            </a:endParaRPr>
          </a:p>
          <a:p>
            <a:pPr marL="514350" indent="-514350">
              <a:buFont typeface="+mj-lt"/>
              <a:buAutoNum type="arabicPeriod"/>
            </a:pPr>
            <a:r>
              <a:rPr lang="en-US" sz="2800" dirty="0">
                <a:solidFill>
                  <a:schemeClr val="bg1"/>
                </a:solidFill>
              </a:rPr>
              <a:t>Provides </a:t>
            </a:r>
            <a:r>
              <a:rPr lang="en-US" sz="2800" b="1" dirty="0">
                <a:solidFill>
                  <a:schemeClr val="bg1"/>
                </a:solidFill>
              </a:rPr>
              <a:t>early detection </a:t>
            </a:r>
            <a:br>
              <a:rPr lang="en-US" sz="2800" b="1" dirty="0">
                <a:solidFill>
                  <a:schemeClr val="bg1"/>
                </a:solidFill>
              </a:rPr>
            </a:br>
            <a:r>
              <a:rPr lang="en-US" sz="2800" b="1" dirty="0">
                <a:solidFill>
                  <a:schemeClr val="bg1"/>
                </a:solidFill>
              </a:rPr>
              <a:t>of pests;</a:t>
            </a:r>
            <a:endParaRPr lang="en-US" sz="2800" dirty="0">
              <a:solidFill>
                <a:schemeClr val="bg1"/>
              </a:solidFill>
            </a:endParaRPr>
          </a:p>
          <a:p>
            <a:pPr marL="514350" indent="-514350">
              <a:buFont typeface="+mj-lt"/>
              <a:buAutoNum type="arabicPeriod"/>
            </a:pPr>
            <a:r>
              <a:rPr lang="en-US" sz="2800" dirty="0">
                <a:solidFill>
                  <a:schemeClr val="bg1"/>
                </a:solidFill>
              </a:rPr>
              <a:t>Positions NPPOs </a:t>
            </a:r>
            <a:br>
              <a:rPr lang="en-US" sz="2800" dirty="0">
                <a:solidFill>
                  <a:schemeClr val="bg1"/>
                </a:solidFill>
              </a:rPr>
            </a:br>
            <a:r>
              <a:rPr lang="en-US" sz="2800" dirty="0">
                <a:solidFill>
                  <a:schemeClr val="bg1"/>
                </a:solidFill>
              </a:rPr>
              <a:t>and RPPOs: </a:t>
            </a:r>
          </a:p>
          <a:p>
            <a:pPr marL="951865" lvl="1" indent="-342900">
              <a:buFont typeface="Arial" panose="020B0604020202020204" pitchFamily="34" charset="0"/>
              <a:buChar char="•"/>
            </a:pPr>
            <a:r>
              <a:rPr lang="en-US" sz="2800" dirty="0">
                <a:solidFill>
                  <a:schemeClr val="bg1"/>
                </a:solidFill>
              </a:rPr>
              <a:t>to </a:t>
            </a:r>
            <a:r>
              <a:rPr lang="en-US" sz="2800" b="1" dirty="0">
                <a:solidFill>
                  <a:schemeClr val="bg1"/>
                </a:solidFill>
              </a:rPr>
              <a:t>prepare for</a:t>
            </a:r>
            <a:endParaRPr lang="en-US" sz="2800" b="1" dirty="0">
              <a:solidFill>
                <a:schemeClr val="bg1"/>
              </a:solidFill>
              <a:cs typeface="Calibri" panose="020F0502020204030204"/>
            </a:endParaRPr>
          </a:p>
          <a:p>
            <a:pPr marL="951865" lvl="1" indent="-342900">
              <a:buFont typeface="Arial" panose="020B0604020202020204" pitchFamily="34" charset="0"/>
              <a:buChar char="•"/>
            </a:pPr>
            <a:r>
              <a:rPr lang="en-US" sz="2800" b="1" dirty="0">
                <a:solidFill>
                  <a:schemeClr val="bg1"/>
                </a:solidFill>
              </a:rPr>
              <a:t>respond to </a:t>
            </a:r>
            <a:r>
              <a:rPr lang="en-US" sz="2800" dirty="0">
                <a:solidFill>
                  <a:schemeClr val="bg1"/>
                </a:solidFill>
              </a:rPr>
              <a:t>and</a:t>
            </a:r>
            <a:endParaRPr lang="en-US" sz="2800" dirty="0">
              <a:solidFill>
                <a:schemeClr val="bg1"/>
              </a:solidFill>
              <a:cs typeface="Calibri" panose="020F0502020204030204"/>
            </a:endParaRPr>
          </a:p>
          <a:p>
            <a:pPr marL="951865" lvl="1" indent="-342900">
              <a:buFont typeface="Arial" panose="020B0604020202020204" pitchFamily="34" charset="0"/>
              <a:buChar char="•"/>
            </a:pPr>
            <a:r>
              <a:rPr lang="en-US" sz="2800" b="1" dirty="0">
                <a:solidFill>
                  <a:schemeClr val="bg1"/>
                </a:solidFill>
              </a:rPr>
              <a:t>recover from plant pests</a:t>
            </a:r>
            <a:r>
              <a:rPr lang="en-US" sz="2800" dirty="0">
                <a:solidFill>
                  <a:schemeClr val="bg1"/>
                </a:solidFill>
              </a:rPr>
              <a:t>.</a:t>
            </a:r>
            <a:endParaRPr lang="en-US" sz="2800" dirty="0">
              <a:solidFill>
                <a:schemeClr val="bg1"/>
              </a:solidFill>
              <a:cs typeface="Calibri" panose="020F0502020204030204"/>
            </a:endParaRPr>
          </a:p>
        </p:txBody>
      </p:sp>
      <p:sp>
        <p:nvSpPr>
          <p:cNvPr id="10" name="Title 4">
            <a:extLst>
              <a:ext uri="{FF2B5EF4-FFF2-40B4-BE49-F238E27FC236}">
                <a16:creationId xmlns:a16="http://schemas.microsoft.com/office/drawing/2014/main" id="{227E9F79-AF06-CFF0-F53F-B2EB1288D5C0}"/>
              </a:ext>
            </a:extLst>
          </p:cNvPr>
          <p:cNvSpPr txBox="1">
            <a:spLocks/>
          </p:cNvSpPr>
          <p:nvPr/>
        </p:nvSpPr>
        <p:spPr>
          <a:xfrm>
            <a:off x="424368" y="872067"/>
            <a:ext cx="8332128" cy="5088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4000" b="1" dirty="0">
                <a:solidFill>
                  <a:schemeClr val="bg1"/>
                </a:solidFill>
                <a:latin typeface="+mn-lt"/>
              </a:rPr>
              <a:t>Africa  </a:t>
            </a:r>
            <a:br>
              <a:rPr lang="en-GB" sz="4000" b="1" dirty="0">
                <a:solidFill>
                  <a:schemeClr val="bg1"/>
                </a:solidFill>
                <a:latin typeface="+mn-lt"/>
              </a:rPr>
            </a:br>
            <a:r>
              <a:rPr lang="en-US" sz="4000" b="1" dirty="0" err="1">
                <a:solidFill>
                  <a:schemeClr val="bg1"/>
                </a:solidFill>
                <a:latin typeface="+mn-lt"/>
              </a:rPr>
              <a:t>Phytosanitary</a:t>
            </a:r>
            <a:r>
              <a:rPr lang="en-US" sz="4000" b="1" dirty="0">
                <a:solidFill>
                  <a:schemeClr val="bg1"/>
                </a:solidFill>
                <a:latin typeface="+mn-lt"/>
              </a:rPr>
              <a:t> </a:t>
            </a:r>
            <a:br>
              <a:rPr lang="en-US" sz="4000" b="1" dirty="0">
                <a:solidFill>
                  <a:schemeClr val="bg1"/>
                </a:solidFill>
                <a:latin typeface="+mn-lt"/>
              </a:rPr>
            </a:br>
            <a:r>
              <a:rPr lang="en-US" sz="4000" b="1" dirty="0" err="1">
                <a:solidFill>
                  <a:schemeClr val="bg1"/>
                </a:solidFill>
                <a:latin typeface="+mn-lt"/>
              </a:rPr>
              <a:t>Programme</a:t>
            </a:r>
            <a:endParaRPr lang="en-GB" sz="4000" b="1" dirty="0">
              <a:solidFill>
                <a:schemeClr val="bg1"/>
              </a:solidFill>
              <a:latin typeface="+mn-lt"/>
            </a:endParaRPr>
          </a:p>
        </p:txBody>
      </p:sp>
    </p:spTree>
    <p:extLst>
      <p:ext uri="{BB962C8B-B14F-4D97-AF65-F5344CB8AC3E}">
        <p14:creationId xmlns:p14="http://schemas.microsoft.com/office/powerpoint/2010/main" val="18282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90049" y="-1"/>
            <a:ext cx="5501951" cy="6858001"/>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gnaposto testo 1">
            <a:extLst>
              <a:ext uri="{FF2B5EF4-FFF2-40B4-BE49-F238E27FC236}">
                <a16:creationId xmlns:a16="http://schemas.microsoft.com/office/drawing/2014/main" id="{DB59F07A-379B-5844-98A2-2B87B2CAC395}"/>
              </a:ext>
            </a:extLst>
          </p:cNvPr>
          <p:cNvSpPr txBox="1">
            <a:spLocks/>
          </p:cNvSpPr>
          <p:nvPr/>
        </p:nvSpPr>
        <p:spPr>
          <a:xfrm>
            <a:off x="5029200" y="4277420"/>
            <a:ext cx="2394285" cy="34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CC74E5-6904-1910-BC61-A638005F3DE5}"/>
              </a:ext>
            </a:extLst>
          </p:cNvPr>
          <p:cNvSpPr txBox="1"/>
          <p:nvPr/>
        </p:nvSpPr>
        <p:spPr>
          <a:xfrm>
            <a:off x="6489538" y="1252630"/>
            <a:ext cx="5702462" cy="1369606"/>
          </a:xfrm>
          <a:prstGeom prst="rect">
            <a:avLst/>
          </a:prstGeom>
        </p:spPr>
        <p:txBody>
          <a:bodyPr wrap="square" lIns="540000" tIns="0" rIns="360000" rtlCol="0" anchor="t" anchorCtr="0">
            <a:spAutoFit/>
          </a:bodyPr>
          <a:lstStyle/>
          <a:p>
            <a:r>
              <a:rPr lang="en-US" sz="3200" b="1" dirty="0">
                <a:solidFill>
                  <a:schemeClr val="bg1"/>
                </a:solidFill>
                <a:ea typeface="+mj-ea"/>
                <a:cs typeface="+mj-cs"/>
              </a:rPr>
              <a:t>Safeguarding</a:t>
            </a:r>
            <a:r>
              <a:rPr lang="en-US" b="1" dirty="0">
                <a:solidFill>
                  <a:schemeClr val="bg1"/>
                </a:solidFill>
                <a:latin typeface="Georgia" panose="02040502050405020303" pitchFamily="18" charset="0"/>
              </a:rPr>
              <a:t> </a:t>
            </a:r>
            <a:r>
              <a:rPr lang="en-US" sz="4000" b="1" dirty="0">
                <a:solidFill>
                  <a:schemeClr val="bg1"/>
                </a:solidFill>
                <a:ea typeface="+mj-ea"/>
                <a:cs typeface="+mj-cs"/>
              </a:rPr>
              <a:t/>
            </a:r>
            <a:br>
              <a:rPr lang="en-US" sz="4000" b="1" dirty="0">
                <a:solidFill>
                  <a:schemeClr val="bg1"/>
                </a:solidFill>
                <a:ea typeface="+mj-ea"/>
                <a:cs typeface="+mj-cs"/>
              </a:rPr>
            </a:br>
            <a:r>
              <a:rPr lang="en-US" sz="1800" dirty="0">
                <a:solidFill>
                  <a:schemeClr val="bg1"/>
                </a:solidFill>
                <a:effectLst/>
                <a:latin typeface="Calibri" panose="020F0502020204030204" pitchFamily="34" charset="0"/>
                <a:ea typeface="Calibri" panose="020F0502020204030204" pitchFamily="34" charset="0"/>
              </a:rPr>
              <a:t>aid NPPOs in protecting agriculture and natural resources against the introduction and spread of plant pests.</a:t>
            </a:r>
            <a:endParaRPr lang="en-US" b="1" dirty="0">
              <a:solidFill>
                <a:schemeClr val="bg1"/>
              </a:solidFill>
              <a:latin typeface="Georgia" panose="02040502050405020303" pitchFamily="18" charset="0"/>
            </a:endParaRPr>
          </a:p>
        </p:txBody>
      </p:sp>
      <p:sp>
        <p:nvSpPr>
          <p:cNvPr id="4" name="TextBox 3">
            <a:extLst>
              <a:ext uri="{FF2B5EF4-FFF2-40B4-BE49-F238E27FC236}">
                <a16:creationId xmlns:a16="http://schemas.microsoft.com/office/drawing/2014/main" id="{6078431D-4CAA-200E-09C0-B57C25911DEE}"/>
              </a:ext>
            </a:extLst>
          </p:cNvPr>
          <p:cNvSpPr txBox="1"/>
          <p:nvPr/>
        </p:nvSpPr>
        <p:spPr>
          <a:xfrm>
            <a:off x="6521152" y="3073771"/>
            <a:ext cx="5158411" cy="2200602"/>
          </a:xfrm>
          <a:prstGeom prst="rect">
            <a:avLst/>
          </a:prstGeom>
        </p:spPr>
        <p:txBody>
          <a:bodyPr wrap="square" lIns="540000" tIns="0" rIns="360000" rtlCol="0" anchor="t" anchorCtr="0">
            <a:spAutoFit/>
          </a:bodyPr>
          <a:lstStyle/>
          <a:p>
            <a:pPr marL="342900" indent="-342900">
              <a:buFont typeface="Wingdings" panose="05000000000000000000" pitchFamily="2" charset="2"/>
              <a:buChar char="§"/>
            </a:pPr>
            <a:r>
              <a:rPr lang="en-US" sz="2800" b="1" dirty="0">
                <a:solidFill>
                  <a:schemeClr val="bg1"/>
                </a:solidFill>
                <a:ea typeface="+mj-ea"/>
                <a:cs typeface="+mj-cs"/>
              </a:rPr>
              <a:t>Pest Surveillance</a:t>
            </a:r>
          </a:p>
          <a:p>
            <a:pPr marL="342900" indent="-342900">
              <a:buFont typeface="Wingdings" panose="05000000000000000000" pitchFamily="2" charset="2"/>
              <a:buChar char="§"/>
            </a:pPr>
            <a:r>
              <a:rPr lang="en-US" sz="2800" b="1" dirty="0">
                <a:solidFill>
                  <a:schemeClr val="bg1"/>
                </a:solidFill>
                <a:ea typeface="+mj-ea"/>
                <a:cs typeface="+mj-cs"/>
              </a:rPr>
              <a:t>Data Management </a:t>
            </a:r>
          </a:p>
          <a:p>
            <a:pPr marL="342900" indent="-342900">
              <a:buFont typeface="Wingdings" panose="05000000000000000000" pitchFamily="2" charset="2"/>
              <a:buChar char="§"/>
            </a:pPr>
            <a:r>
              <a:rPr lang="en-US" sz="2800" b="1" dirty="0">
                <a:solidFill>
                  <a:schemeClr val="bg1"/>
                </a:solidFill>
                <a:ea typeface="+mj-ea"/>
                <a:cs typeface="+mj-cs"/>
              </a:rPr>
              <a:t>Capacity Development and Support </a:t>
            </a:r>
          </a:p>
          <a:p>
            <a:pPr marL="342900" indent="-342900">
              <a:buFont typeface="Wingdings" panose="05000000000000000000" pitchFamily="2" charset="2"/>
              <a:buChar char="§"/>
            </a:pPr>
            <a:r>
              <a:rPr lang="en-GB" sz="2800" b="1" dirty="0">
                <a:solidFill>
                  <a:schemeClr val="bg1"/>
                </a:solidFill>
                <a:ea typeface="+mj-ea"/>
                <a:cs typeface="+mj-cs"/>
              </a:rPr>
              <a:t>Pest Management</a:t>
            </a:r>
            <a:endParaRPr lang="en-US" sz="2800" b="1" dirty="0">
              <a:solidFill>
                <a:schemeClr val="bg1"/>
              </a:solidFill>
              <a:ea typeface="+mj-ea"/>
              <a:cs typeface="+mj-cs"/>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8" name="Ink 7">
                <a:extLst>
                  <a:ext uri="{FF2B5EF4-FFF2-40B4-BE49-F238E27FC236}">
                    <a16:creationId xmlns:a16="http://schemas.microsoft.com/office/drawing/2014/main" id="{2AD05B0C-3693-AF84-C683-2559D6A07786}"/>
                  </a:ext>
                </a:extLst>
              </p14:cNvPr>
              <p14:cNvContentPartPr/>
              <p14:nvPr/>
            </p14:nvContentPartPr>
            <p14:xfrm>
              <a:off x="7615300" y="5090260"/>
              <a:ext cx="360" cy="360"/>
            </p14:xfrm>
          </p:contentPart>
        </mc:Choice>
        <mc:Fallback>
          <p:pic>
            <p:nvPicPr>
              <p:cNvPr id="8" name="Ink 7">
                <a:extLst>
                  <a:ext uri="{FF2B5EF4-FFF2-40B4-BE49-F238E27FC236}">
                    <a16:creationId xmlns:a16="http://schemas.microsoft.com/office/drawing/2014/main" id="{2AD05B0C-3693-AF84-C683-2559D6A07786}"/>
                  </a:ext>
                </a:extLst>
              </p:cNvPr>
              <p:cNvPicPr/>
              <p:nvPr/>
            </p:nvPicPr>
            <p:blipFill>
              <a:blip r:embed="rId4"/>
              <a:stretch>
                <a:fillRect/>
              </a:stretch>
            </p:blipFill>
            <p:spPr>
              <a:xfrm>
                <a:off x="7597300" y="498226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9" name="Ink 8">
                <a:extLst>
                  <a:ext uri="{FF2B5EF4-FFF2-40B4-BE49-F238E27FC236}">
                    <a16:creationId xmlns:a16="http://schemas.microsoft.com/office/drawing/2014/main" id="{F3EAD292-F7FB-0DA3-D188-10EB255F10E5}"/>
                  </a:ext>
                </a:extLst>
              </p14:cNvPr>
              <p14:cNvContentPartPr/>
              <p14:nvPr/>
            </p14:nvContentPartPr>
            <p14:xfrm>
              <a:off x="5049580" y="6386620"/>
              <a:ext cx="360" cy="360"/>
            </p14:xfrm>
          </p:contentPart>
        </mc:Choice>
        <mc:Fallback>
          <p:pic>
            <p:nvPicPr>
              <p:cNvPr id="9" name="Ink 8">
                <a:extLst>
                  <a:ext uri="{FF2B5EF4-FFF2-40B4-BE49-F238E27FC236}">
                    <a16:creationId xmlns:a16="http://schemas.microsoft.com/office/drawing/2014/main" id="{F3EAD292-F7FB-0DA3-D188-10EB255F10E5}"/>
                  </a:ext>
                </a:extLst>
              </p:cNvPr>
              <p:cNvPicPr/>
              <p:nvPr/>
            </p:nvPicPr>
            <p:blipFill>
              <a:blip r:embed="rId6"/>
              <a:stretch>
                <a:fillRect/>
              </a:stretch>
            </p:blipFill>
            <p:spPr>
              <a:xfrm>
                <a:off x="5031580" y="6278620"/>
                <a:ext cx="36000" cy="216000"/>
              </a:xfrm>
              <a:prstGeom prst="rect">
                <a:avLst/>
              </a:prstGeom>
            </p:spPr>
          </p:pic>
        </mc:Fallback>
      </mc:AlternateContent>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4866"/>
          <a:stretch/>
        </p:blipFill>
        <p:spPr>
          <a:xfrm>
            <a:off x="-10275" y="-90434"/>
            <a:ext cx="6700323" cy="6948434"/>
          </a:xfrm>
          <a:prstGeom prst="rect">
            <a:avLst/>
          </a:prstGeom>
        </p:spPr>
      </p:pic>
    </p:spTree>
    <p:extLst>
      <p:ext uri="{BB962C8B-B14F-4D97-AF65-F5344CB8AC3E}">
        <p14:creationId xmlns:p14="http://schemas.microsoft.com/office/powerpoint/2010/main" val="19517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7C1E2-6D3B-0237-54F8-430B0D8D7EE1}"/>
              </a:ext>
            </a:extLst>
          </p:cNvPr>
          <p:cNvPicPr>
            <a:picLocks noChangeAspect="1"/>
          </p:cNvPicPr>
          <p:nvPr/>
        </p:nvPicPr>
        <p:blipFill rotWithShape="1">
          <a:blip r:embed="rId3"/>
          <a:srcRect l="13390" r="10774"/>
          <a:stretch/>
        </p:blipFill>
        <p:spPr>
          <a:xfrm>
            <a:off x="4376057" y="-4784"/>
            <a:ext cx="7893697" cy="6862784"/>
          </a:xfrm>
          <a:prstGeom prst="rect">
            <a:avLst/>
          </a:prstGeom>
        </p:spPr>
      </p:pic>
      <p:sp>
        <p:nvSpPr>
          <p:cNvPr id="10" name="Rectangle 9"/>
          <p:cNvSpPr/>
          <p:nvPr/>
        </p:nvSpPr>
        <p:spPr>
          <a:xfrm>
            <a:off x="0" y="-1"/>
            <a:ext cx="6455219" cy="6858001"/>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gnaposto testo 1">
            <a:extLst>
              <a:ext uri="{FF2B5EF4-FFF2-40B4-BE49-F238E27FC236}">
                <a16:creationId xmlns:a16="http://schemas.microsoft.com/office/drawing/2014/main" id="{DB59F07A-379B-5844-98A2-2B87B2CAC395}"/>
              </a:ext>
            </a:extLst>
          </p:cNvPr>
          <p:cNvSpPr txBox="1">
            <a:spLocks/>
          </p:cNvSpPr>
          <p:nvPr/>
        </p:nvSpPr>
        <p:spPr>
          <a:xfrm>
            <a:off x="5029200" y="4277420"/>
            <a:ext cx="2394285" cy="34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ea typeface="+mn-ea"/>
              <a:cs typeface="+mn-cs"/>
            </a:endParaRPr>
          </a:p>
        </p:txBody>
      </p:sp>
      <p:sp>
        <p:nvSpPr>
          <p:cNvPr id="3" name="TextBox 2">
            <a:extLst>
              <a:ext uri="{FF2B5EF4-FFF2-40B4-BE49-F238E27FC236}">
                <a16:creationId xmlns:a16="http://schemas.microsoft.com/office/drawing/2014/main" id="{7CCC74E5-6904-1910-BC61-A638005F3DE5}"/>
              </a:ext>
            </a:extLst>
          </p:cNvPr>
          <p:cNvSpPr txBox="1"/>
          <p:nvPr/>
        </p:nvSpPr>
        <p:spPr>
          <a:xfrm>
            <a:off x="110352" y="1059073"/>
            <a:ext cx="6344867" cy="1092607"/>
          </a:xfrm>
          <a:prstGeom prst="rect">
            <a:avLst/>
          </a:prstGeom>
        </p:spPr>
        <p:txBody>
          <a:bodyPr wrap="square" lIns="540000" tIns="0" rIns="360000" rtlCol="0" anchor="t" anchorCtr="0">
            <a:spAutoFit/>
          </a:bodyPr>
          <a:lstStyle/>
          <a:p>
            <a:r>
              <a:rPr lang="en-US" sz="3200" b="1" dirty="0">
                <a:solidFill>
                  <a:schemeClr val="bg1"/>
                </a:solidFill>
                <a:ea typeface="+mj-ea"/>
                <a:cs typeface="+mj-cs"/>
              </a:rPr>
              <a:t>Safe Trade </a:t>
            </a:r>
            <a:r>
              <a:rPr lang="en-US" sz="4000" b="1" dirty="0">
                <a:solidFill>
                  <a:schemeClr val="bg1"/>
                </a:solidFill>
                <a:ea typeface="+mj-ea"/>
                <a:cs typeface="+mj-cs"/>
              </a:rPr>
              <a:t/>
            </a:r>
            <a:br>
              <a:rPr lang="en-US" sz="4000" b="1" dirty="0">
                <a:solidFill>
                  <a:schemeClr val="bg1"/>
                </a:solidFill>
                <a:ea typeface="+mj-ea"/>
                <a:cs typeface="+mj-cs"/>
              </a:rPr>
            </a:br>
            <a:r>
              <a:rPr lang="en-US" sz="1800" dirty="0">
                <a:solidFill>
                  <a:schemeClr val="bg1"/>
                </a:solidFill>
                <a:effectLst/>
                <a:ea typeface="Calibri" panose="020F0502020204030204" pitchFamily="34" charset="0"/>
              </a:rPr>
              <a:t>aid NPPOs to facilitate the imports and exports of agricultural products in a safe </a:t>
            </a:r>
            <a:r>
              <a:rPr lang="en-US" sz="1800" dirty="0" err="1">
                <a:solidFill>
                  <a:schemeClr val="bg1"/>
                </a:solidFill>
                <a:effectLst/>
                <a:ea typeface="Calibri" panose="020F0502020204030204" pitchFamily="34" charset="0"/>
              </a:rPr>
              <a:t>phytosanitary</a:t>
            </a:r>
            <a:r>
              <a:rPr lang="en-US" sz="1800" dirty="0">
                <a:solidFill>
                  <a:schemeClr val="bg1"/>
                </a:solidFill>
                <a:effectLst/>
                <a:ea typeface="Calibri" panose="020F0502020204030204" pitchFamily="34" charset="0"/>
              </a:rPr>
              <a:t> manner.</a:t>
            </a:r>
            <a:r>
              <a:rPr lang="en-US" b="1" dirty="0">
                <a:solidFill>
                  <a:schemeClr val="bg1"/>
                </a:solidFill>
              </a:rPr>
              <a:t> </a:t>
            </a:r>
          </a:p>
        </p:txBody>
      </p:sp>
      <p:sp>
        <p:nvSpPr>
          <p:cNvPr id="4" name="TextBox 3">
            <a:extLst>
              <a:ext uri="{FF2B5EF4-FFF2-40B4-BE49-F238E27FC236}">
                <a16:creationId xmlns:a16="http://schemas.microsoft.com/office/drawing/2014/main" id="{6078431D-4CAA-200E-09C0-B57C25911DEE}"/>
              </a:ext>
            </a:extLst>
          </p:cNvPr>
          <p:cNvSpPr txBox="1"/>
          <p:nvPr/>
        </p:nvSpPr>
        <p:spPr>
          <a:xfrm>
            <a:off x="90045" y="2565317"/>
            <a:ext cx="5396355" cy="3370153"/>
          </a:xfrm>
          <a:prstGeom prst="rect">
            <a:avLst/>
          </a:prstGeom>
        </p:spPr>
        <p:txBody>
          <a:bodyPr wrap="square" lIns="540000" tIns="0" rIns="360000" rtlCol="0" anchor="t" anchorCtr="0">
            <a:spAutoFit/>
          </a:bodyPr>
          <a:lstStyle/>
          <a:p>
            <a:pPr marL="342900" indent="-342900">
              <a:buFont typeface="Wingdings" panose="05000000000000000000" pitchFamily="2" charset="2"/>
              <a:buChar char="§"/>
            </a:pPr>
            <a:r>
              <a:rPr lang="en-US" sz="2400" b="1">
                <a:solidFill>
                  <a:schemeClr val="bg1"/>
                </a:solidFill>
                <a:ea typeface="+mj-ea"/>
                <a:cs typeface="+mj-cs"/>
              </a:rPr>
              <a:t>Pest free area </a:t>
            </a:r>
          </a:p>
          <a:p>
            <a:pPr marL="342900" indent="-342900">
              <a:buFont typeface="Wingdings" panose="05000000000000000000" pitchFamily="2" charset="2"/>
              <a:buChar char="§"/>
            </a:pPr>
            <a:r>
              <a:rPr lang="en-US" sz="2400" b="1">
                <a:solidFill>
                  <a:schemeClr val="bg1"/>
                </a:solidFill>
                <a:ea typeface="+mj-ea"/>
                <a:cs typeface="+mj-cs"/>
              </a:rPr>
              <a:t>Import requirements </a:t>
            </a:r>
          </a:p>
          <a:p>
            <a:pPr marL="342900" indent="-342900">
              <a:buFont typeface="Wingdings" panose="05000000000000000000" pitchFamily="2" charset="2"/>
              <a:buChar char="§"/>
            </a:pPr>
            <a:r>
              <a:rPr lang="en-US" sz="2400" b="1">
                <a:solidFill>
                  <a:schemeClr val="bg1"/>
                </a:solidFill>
                <a:ea typeface="+mj-ea"/>
                <a:cs typeface="+mj-cs"/>
              </a:rPr>
              <a:t>Inspection and testing of imported cargoes for plant pests</a:t>
            </a:r>
          </a:p>
          <a:p>
            <a:pPr marL="342900" indent="-342900">
              <a:buFont typeface="Wingdings" panose="05000000000000000000" pitchFamily="2" charset="2"/>
              <a:buChar char="§"/>
            </a:pPr>
            <a:r>
              <a:rPr lang="en-US" sz="2400" b="1">
                <a:solidFill>
                  <a:schemeClr val="bg1"/>
                </a:solidFill>
                <a:ea typeface="+mj-ea"/>
                <a:cs typeface="+mj-cs"/>
              </a:rPr>
              <a:t>Phytosanitary export certification </a:t>
            </a:r>
          </a:p>
          <a:p>
            <a:pPr marL="342900" indent="-342900">
              <a:buFont typeface="Wingdings" panose="05000000000000000000" pitchFamily="2" charset="2"/>
              <a:buChar char="§"/>
            </a:pPr>
            <a:r>
              <a:rPr lang="en-US" sz="2400" b="1">
                <a:solidFill>
                  <a:schemeClr val="bg1"/>
                </a:solidFill>
                <a:ea typeface="+mj-ea"/>
                <a:cs typeface="+mj-cs"/>
              </a:rPr>
              <a:t>Expansion of international and regional market access of agricultural products </a:t>
            </a:r>
          </a:p>
        </p:txBody>
      </p:sp>
      <p:pic>
        <p:nvPicPr>
          <p:cNvPr id="7" name="Ink 6">
            <a:extLst>
              <a:ext uri="{FF2B5EF4-FFF2-40B4-BE49-F238E27FC236}">
                <a16:creationId xmlns:a16="http://schemas.microsoft.com/office/drawing/2014/main" id="{E9C73CBE-7A1E-F25C-B133-F52A67DFC7A5}"/>
              </a:ext>
            </a:extLst>
          </p:cNvPr>
          <p:cNvPicPr/>
          <p:nvPr/>
        </p:nvPicPr>
        <p:blipFill>
          <a:blip r:embed="rId4"/>
          <a:stretch>
            <a:fillRect/>
          </a:stretch>
        </p:blipFill>
        <p:spPr>
          <a:xfrm>
            <a:off x="2342380" y="3576460"/>
            <a:ext cx="36000" cy="216000"/>
          </a:xfrm>
          <a:prstGeom prst="rect">
            <a:avLst/>
          </a:prstGeom>
        </p:spPr>
      </p:pic>
      <p:pic>
        <p:nvPicPr>
          <p:cNvPr id="8" name="Ink 7">
            <a:extLst>
              <a:ext uri="{FF2B5EF4-FFF2-40B4-BE49-F238E27FC236}">
                <a16:creationId xmlns:a16="http://schemas.microsoft.com/office/drawing/2014/main" id="{33531EDD-BC61-5FC7-322A-FD0B46135782}"/>
              </a:ext>
            </a:extLst>
          </p:cNvPr>
          <p:cNvPicPr/>
          <p:nvPr/>
        </p:nvPicPr>
        <p:blipFill>
          <a:blip r:embed="rId5"/>
          <a:stretch>
            <a:fillRect/>
          </a:stretch>
        </p:blipFill>
        <p:spPr>
          <a:xfrm>
            <a:off x="5904580" y="3289900"/>
            <a:ext cx="36000" cy="216000"/>
          </a:xfrm>
          <a:prstGeom prst="rect">
            <a:avLst/>
          </a:prstGeom>
        </p:spPr>
      </p:pic>
      <p:pic>
        <p:nvPicPr>
          <p:cNvPr id="9" name="Ink 8">
            <a:extLst>
              <a:ext uri="{FF2B5EF4-FFF2-40B4-BE49-F238E27FC236}">
                <a16:creationId xmlns:a16="http://schemas.microsoft.com/office/drawing/2014/main" id="{F660C44C-1937-0DF6-7C9C-508BF0740F6D}"/>
              </a:ext>
            </a:extLst>
          </p:cNvPr>
          <p:cNvPicPr/>
          <p:nvPr/>
        </p:nvPicPr>
        <p:blipFill>
          <a:blip r:embed="rId6"/>
          <a:stretch>
            <a:fillRect/>
          </a:stretch>
        </p:blipFill>
        <p:spPr>
          <a:xfrm>
            <a:off x="8661820" y="4327060"/>
            <a:ext cx="36000" cy="216000"/>
          </a:xfrm>
          <a:prstGeom prst="rect">
            <a:avLst/>
          </a:prstGeom>
        </p:spPr>
      </p:pic>
    </p:spTree>
    <p:extLst>
      <p:ext uri="{BB962C8B-B14F-4D97-AF65-F5344CB8AC3E}">
        <p14:creationId xmlns:p14="http://schemas.microsoft.com/office/powerpoint/2010/main" val="1345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
            <a:ext cx="12192000" cy="1963661"/>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CC74E5-6904-1910-BC61-A638005F3DE5}"/>
              </a:ext>
            </a:extLst>
          </p:cNvPr>
          <p:cNvSpPr txBox="1"/>
          <p:nvPr/>
        </p:nvSpPr>
        <p:spPr>
          <a:xfrm>
            <a:off x="0" y="989054"/>
            <a:ext cx="11953875" cy="477054"/>
          </a:xfrm>
          <a:prstGeom prst="rect">
            <a:avLst/>
          </a:prstGeom>
        </p:spPr>
        <p:txBody>
          <a:bodyPr wrap="square" lIns="540000" tIns="0" rIns="360000" rtlCol="0" anchor="t" anchorCtr="0">
            <a:spAutoFit/>
          </a:bodyPr>
          <a:lstStyle/>
          <a:p>
            <a:pPr algn="ctr"/>
            <a:r>
              <a:rPr lang="en-US" sz="2800" b="1">
                <a:solidFill>
                  <a:schemeClr val="bg1"/>
                </a:solidFill>
                <a:ea typeface="+mj-ea"/>
                <a:cs typeface="+mj-cs"/>
              </a:rPr>
              <a:t>Phased-in implementation strategy targeting the 54 countries of Africa</a:t>
            </a:r>
          </a:p>
        </p:txBody>
      </p:sp>
      <p:grpSp>
        <p:nvGrpSpPr>
          <p:cNvPr id="15" name="Group 14">
            <a:extLst>
              <a:ext uri="{FF2B5EF4-FFF2-40B4-BE49-F238E27FC236}">
                <a16:creationId xmlns:a16="http://schemas.microsoft.com/office/drawing/2014/main" id="{1DAC8E9B-6CD4-5885-4713-8B02F031F3AC}"/>
              </a:ext>
            </a:extLst>
          </p:cNvPr>
          <p:cNvGrpSpPr/>
          <p:nvPr/>
        </p:nvGrpSpPr>
        <p:grpSpPr>
          <a:xfrm>
            <a:off x="3461980" y="1747660"/>
            <a:ext cx="131400" cy="229680"/>
            <a:chOff x="3461980" y="1747660"/>
            <a:chExt cx="131400" cy="229680"/>
          </a:xfrm>
        </p:grpSpPr>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2" name="Ink 1">
                  <a:extLst>
                    <a:ext uri="{FF2B5EF4-FFF2-40B4-BE49-F238E27FC236}">
                      <a16:creationId xmlns:a16="http://schemas.microsoft.com/office/drawing/2014/main" id="{869257D4-10BE-7647-8A6E-5232700C316E}"/>
                    </a:ext>
                  </a:extLst>
                </p14:cNvPr>
                <p14:cNvContentPartPr/>
                <p14:nvPr/>
              </p14:nvContentPartPr>
              <p14:xfrm>
                <a:off x="3479980" y="1869340"/>
                <a:ext cx="360" cy="360"/>
              </p14:xfrm>
            </p:contentPart>
          </mc:Choice>
          <mc:Fallback>
            <p:pic>
              <p:nvPicPr>
                <p:cNvPr id="2" name="Ink 1">
                  <a:extLst>
                    <a:ext uri="{FF2B5EF4-FFF2-40B4-BE49-F238E27FC236}">
                      <a16:creationId xmlns:a16="http://schemas.microsoft.com/office/drawing/2014/main" id="{869257D4-10BE-7647-8A6E-5232700C316E}"/>
                    </a:ext>
                  </a:extLst>
                </p:cNvPr>
                <p:cNvPicPr/>
                <p:nvPr/>
              </p:nvPicPr>
              <p:blipFill>
                <a:blip r:embed="rId4"/>
                <a:stretch>
                  <a:fillRect/>
                </a:stretch>
              </p:blipFill>
              <p:spPr>
                <a:xfrm>
                  <a:off x="3461980" y="176134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5">
              <p14:nvContentPartPr>
                <p14:cNvPr id="6" name="Ink 5">
                  <a:extLst>
                    <a:ext uri="{FF2B5EF4-FFF2-40B4-BE49-F238E27FC236}">
                      <a16:creationId xmlns:a16="http://schemas.microsoft.com/office/drawing/2014/main" id="{659D7A7B-FFE2-1311-C990-6729950D2D45}"/>
                    </a:ext>
                  </a:extLst>
                </p14:cNvPr>
                <p14:cNvContentPartPr/>
                <p14:nvPr/>
              </p14:nvContentPartPr>
              <p14:xfrm>
                <a:off x="3575380" y="1855660"/>
                <a:ext cx="360" cy="360"/>
              </p14:xfrm>
            </p:contentPart>
          </mc:Choice>
          <mc:Fallback>
            <p:pic>
              <p:nvPicPr>
                <p:cNvPr id="6" name="Ink 5">
                  <a:extLst>
                    <a:ext uri="{FF2B5EF4-FFF2-40B4-BE49-F238E27FC236}">
                      <a16:creationId xmlns:a16="http://schemas.microsoft.com/office/drawing/2014/main" id="{659D7A7B-FFE2-1311-C990-6729950D2D45}"/>
                    </a:ext>
                  </a:extLst>
                </p:cNvPr>
                <p:cNvPicPr/>
                <p:nvPr/>
              </p:nvPicPr>
              <p:blipFill>
                <a:blip r:embed="rId6"/>
                <a:stretch>
                  <a:fillRect/>
                </a:stretch>
              </p:blipFill>
              <p:spPr>
                <a:xfrm>
                  <a:off x="3557380" y="1747660"/>
                  <a:ext cx="36000" cy="216000"/>
                </a:xfrm>
                <a:prstGeom prst="rect">
                  <a:avLst/>
                </a:prstGeom>
              </p:spPr>
            </p:pic>
          </mc:Fallback>
        </mc:AlternateContent>
      </p:grpSp>
      <p:pic>
        <p:nvPicPr>
          <p:cNvPr id="8" name="Ink 7">
            <a:extLst>
              <a:ext uri="{FF2B5EF4-FFF2-40B4-BE49-F238E27FC236}">
                <a16:creationId xmlns:a16="http://schemas.microsoft.com/office/drawing/2014/main" id="{80A58D30-9488-EC65-878F-AD31B8A93376}"/>
              </a:ext>
            </a:extLst>
          </p:cNvPr>
          <p:cNvPicPr/>
          <p:nvPr/>
        </p:nvPicPr>
        <p:blipFill>
          <a:blip r:embed="rId7"/>
          <a:stretch>
            <a:fillRect/>
          </a:stretch>
        </p:blipFill>
        <p:spPr>
          <a:xfrm>
            <a:off x="3639100" y="2239060"/>
            <a:ext cx="36000" cy="216000"/>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8">
            <p14:nvContentPartPr>
              <p14:cNvPr id="9" name="Ink 8">
                <a:extLst>
                  <a:ext uri="{FF2B5EF4-FFF2-40B4-BE49-F238E27FC236}">
                    <a16:creationId xmlns:a16="http://schemas.microsoft.com/office/drawing/2014/main" id="{94DEBCFD-F943-959B-49DC-61470A26B54C}"/>
                  </a:ext>
                </a:extLst>
              </p14:cNvPr>
              <p14:cNvContentPartPr/>
              <p14:nvPr/>
            </p14:nvContentPartPr>
            <p14:xfrm>
              <a:off x="2341660" y="2122423"/>
              <a:ext cx="5760" cy="360"/>
            </p14:xfrm>
          </p:contentPart>
        </mc:Choice>
        <mc:Fallback>
          <p:pic>
            <p:nvPicPr>
              <p:cNvPr id="9" name="Ink 8">
                <a:extLst>
                  <a:ext uri="{FF2B5EF4-FFF2-40B4-BE49-F238E27FC236}">
                    <a16:creationId xmlns:a16="http://schemas.microsoft.com/office/drawing/2014/main" id="{94DEBCFD-F943-959B-49DC-61470A26B54C}"/>
                  </a:ext>
                </a:extLst>
              </p:cNvPr>
              <p:cNvPicPr/>
              <p:nvPr/>
            </p:nvPicPr>
            <p:blipFill>
              <a:blip r:embed="rId9"/>
              <a:stretch>
                <a:fillRect/>
              </a:stretch>
            </p:blipFill>
            <p:spPr>
              <a:xfrm>
                <a:off x="2324719" y="2014423"/>
                <a:ext cx="39304" cy="216000"/>
              </a:xfrm>
              <a:prstGeom prst="rect">
                <a:avLst/>
              </a:prstGeom>
            </p:spPr>
          </p:pic>
        </mc:Fallback>
      </mc:AlternateContent>
      <p:pic>
        <p:nvPicPr>
          <p:cNvPr id="10" name="Ink 9">
            <a:extLst>
              <a:ext uri="{FF2B5EF4-FFF2-40B4-BE49-F238E27FC236}">
                <a16:creationId xmlns:a16="http://schemas.microsoft.com/office/drawing/2014/main" id="{B4EBAF69-C946-631B-14EE-D9D70FAA215B}"/>
              </a:ext>
            </a:extLst>
          </p:cNvPr>
          <p:cNvPicPr/>
          <p:nvPr/>
        </p:nvPicPr>
        <p:blipFill>
          <a:blip r:embed="rId10"/>
          <a:stretch>
            <a:fillRect/>
          </a:stretch>
        </p:blipFill>
        <p:spPr>
          <a:xfrm>
            <a:off x="1088119" y="2204500"/>
            <a:ext cx="39304" cy="235776"/>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11" name="Ink 10">
                <a:extLst>
                  <a:ext uri="{FF2B5EF4-FFF2-40B4-BE49-F238E27FC236}">
                    <a16:creationId xmlns:a16="http://schemas.microsoft.com/office/drawing/2014/main" id="{91B675A7-F08F-6645-0151-7697C009DA75}"/>
                  </a:ext>
                </a:extLst>
              </p14:cNvPr>
              <p14:cNvContentPartPr/>
              <p14:nvPr/>
            </p14:nvContentPartPr>
            <p14:xfrm>
              <a:off x="3084340" y="1855660"/>
              <a:ext cx="360" cy="360"/>
            </p14:xfrm>
          </p:contentPart>
        </mc:Choice>
        <mc:Fallback>
          <p:pic>
            <p:nvPicPr>
              <p:cNvPr id="11" name="Ink 10">
                <a:extLst>
                  <a:ext uri="{FF2B5EF4-FFF2-40B4-BE49-F238E27FC236}">
                    <a16:creationId xmlns:a16="http://schemas.microsoft.com/office/drawing/2014/main" id="{91B675A7-F08F-6645-0151-7697C009DA75}"/>
                  </a:ext>
                </a:extLst>
              </p:cNvPr>
              <p:cNvPicPr/>
              <p:nvPr/>
            </p:nvPicPr>
            <p:blipFill>
              <a:blip r:embed="rId12"/>
              <a:stretch>
                <a:fillRect/>
              </a:stretch>
            </p:blipFill>
            <p:spPr>
              <a:xfrm>
                <a:off x="3066340" y="1747660"/>
                <a:ext cx="36000" cy="216000"/>
              </a:xfrm>
              <a:prstGeom prst="rect">
                <a:avLst/>
              </a:prstGeom>
            </p:spPr>
          </p:pic>
        </mc:Fallback>
      </mc:AlternateContent>
      <p:pic>
        <p:nvPicPr>
          <p:cNvPr id="12" name="Ink 11">
            <a:extLst>
              <a:ext uri="{FF2B5EF4-FFF2-40B4-BE49-F238E27FC236}">
                <a16:creationId xmlns:a16="http://schemas.microsoft.com/office/drawing/2014/main" id="{98B8173C-FB5A-834A-CE52-3176C9F9EC5C}"/>
              </a:ext>
            </a:extLst>
          </p:cNvPr>
          <p:cNvPicPr/>
          <p:nvPr/>
        </p:nvPicPr>
        <p:blipFill>
          <a:blip r:embed="rId13"/>
          <a:stretch>
            <a:fillRect/>
          </a:stretch>
        </p:blipFill>
        <p:spPr>
          <a:xfrm>
            <a:off x="4103500" y="1733980"/>
            <a:ext cx="36000" cy="216000"/>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14" name="Ink 13">
                <a:extLst>
                  <a:ext uri="{FF2B5EF4-FFF2-40B4-BE49-F238E27FC236}">
                    <a16:creationId xmlns:a16="http://schemas.microsoft.com/office/drawing/2014/main" id="{078A9037-D3FF-E4FF-A7A1-2B2D7D539A50}"/>
                  </a:ext>
                </a:extLst>
              </p14:cNvPr>
              <p14:cNvContentPartPr/>
              <p14:nvPr/>
            </p14:nvContentPartPr>
            <p14:xfrm>
              <a:off x="5254060" y="2012983"/>
              <a:ext cx="360" cy="360"/>
            </p14:xfrm>
          </p:contentPart>
        </mc:Choice>
        <mc:Fallback>
          <p:pic>
            <p:nvPicPr>
              <p:cNvPr id="14" name="Ink 13">
                <a:extLst>
                  <a:ext uri="{FF2B5EF4-FFF2-40B4-BE49-F238E27FC236}">
                    <a16:creationId xmlns:a16="http://schemas.microsoft.com/office/drawing/2014/main" id="{078A9037-D3FF-E4FF-A7A1-2B2D7D539A50}"/>
                  </a:ext>
                </a:extLst>
              </p:cNvPr>
              <p:cNvPicPr/>
              <p:nvPr/>
            </p:nvPicPr>
            <p:blipFill>
              <a:blip r:embed="rId15"/>
              <a:stretch>
                <a:fillRect/>
              </a:stretch>
            </p:blipFill>
            <p:spPr>
              <a:xfrm>
                <a:off x="5236060" y="1904983"/>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16" name="Ink 15">
                <a:extLst>
                  <a:ext uri="{FF2B5EF4-FFF2-40B4-BE49-F238E27FC236}">
                    <a16:creationId xmlns:a16="http://schemas.microsoft.com/office/drawing/2014/main" id="{0EF59155-FFC6-CFB4-088C-26A37819E17E}"/>
                  </a:ext>
                </a:extLst>
              </p14:cNvPr>
              <p14:cNvContentPartPr/>
              <p14:nvPr/>
            </p14:nvContentPartPr>
            <p14:xfrm>
              <a:off x="2279020" y="2558743"/>
              <a:ext cx="360" cy="360"/>
            </p14:xfrm>
          </p:contentPart>
        </mc:Choice>
        <mc:Fallback>
          <p:pic>
            <p:nvPicPr>
              <p:cNvPr id="16" name="Ink 15">
                <a:extLst>
                  <a:ext uri="{FF2B5EF4-FFF2-40B4-BE49-F238E27FC236}">
                    <a16:creationId xmlns:a16="http://schemas.microsoft.com/office/drawing/2014/main" id="{0EF59155-FFC6-CFB4-088C-26A37819E17E}"/>
                  </a:ext>
                </a:extLst>
              </p:cNvPr>
              <p:cNvPicPr/>
              <p:nvPr/>
            </p:nvPicPr>
            <p:blipFill>
              <a:blip r:embed="rId17"/>
              <a:stretch>
                <a:fillRect/>
              </a:stretch>
            </p:blipFill>
            <p:spPr>
              <a:xfrm>
                <a:off x="2261020" y="2450743"/>
                <a:ext cx="36000" cy="216000"/>
              </a:xfrm>
              <a:prstGeom prst="rect">
                <a:avLst/>
              </a:prstGeom>
            </p:spPr>
          </p:pic>
        </mc:Fallback>
      </mc:AlternateContent>
      <p:pic>
        <p:nvPicPr>
          <p:cNvPr id="17" name="Ink 16">
            <a:extLst>
              <a:ext uri="{FF2B5EF4-FFF2-40B4-BE49-F238E27FC236}">
                <a16:creationId xmlns:a16="http://schemas.microsoft.com/office/drawing/2014/main" id="{BAFF3B08-BEEF-19D8-C3A7-FFF630D1D19F}"/>
              </a:ext>
            </a:extLst>
          </p:cNvPr>
          <p:cNvPicPr/>
          <p:nvPr/>
        </p:nvPicPr>
        <p:blipFill>
          <a:blip r:embed="rId18"/>
          <a:stretch>
            <a:fillRect/>
          </a:stretch>
        </p:blipFill>
        <p:spPr>
          <a:xfrm>
            <a:off x="2069500" y="2539300"/>
            <a:ext cx="36000" cy="216000"/>
          </a:xfrm>
          <a:prstGeom prst="rect">
            <a:avLst/>
          </a:prstGeom>
        </p:spPr>
      </p:pic>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18" name="Ink 17">
                <a:extLst>
                  <a:ext uri="{FF2B5EF4-FFF2-40B4-BE49-F238E27FC236}">
                    <a16:creationId xmlns:a16="http://schemas.microsoft.com/office/drawing/2014/main" id="{4F7B7656-B626-3D0C-A713-40C388022811}"/>
                  </a:ext>
                </a:extLst>
              </p14:cNvPr>
              <p14:cNvContentPartPr/>
              <p14:nvPr/>
            </p14:nvContentPartPr>
            <p14:xfrm>
              <a:off x="2469820" y="2299543"/>
              <a:ext cx="360" cy="360"/>
            </p14:xfrm>
          </p:contentPart>
        </mc:Choice>
        <mc:Fallback>
          <p:pic>
            <p:nvPicPr>
              <p:cNvPr id="18" name="Ink 17">
                <a:extLst>
                  <a:ext uri="{FF2B5EF4-FFF2-40B4-BE49-F238E27FC236}">
                    <a16:creationId xmlns:a16="http://schemas.microsoft.com/office/drawing/2014/main" id="{4F7B7656-B626-3D0C-A713-40C388022811}"/>
                  </a:ext>
                </a:extLst>
              </p:cNvPr>
              <p:cNvPicPr/>
              <p:nvPr/>
            </p:nvPicPr>
            <p:blipFill>
              <a:blip r:embed="rId20"/>
              <a:stretch>
                <a:fillRect/>
              </a:stretch>
            </p:blipFill>
            <p:spPr>
              <a:xfrm>
                <a:off x="2451820" y="2191543"/>
                <a:ext cx="36000" cy="216000"/>
              </a:xfrm>
              <a:prstGeom prst="rect">
                <a:avLst/>
              </a:prstGeom>
            </p:spPr>
          </p:pic>
        </mc:Fallback>
      </mc:AlternateContent>
      <p:pic>
        <p:nvPicPr>
          <p:cNvPr id="19" name="Ink 18">
            <a:extLst>
              <a:ext uri="{FF2B5EF4-FFF2-40B4-BE49-F238E27FC236}">
                <a16:creationId xmlns:a16="http://schemas.microsoft.com/office/drawing/2014/main" id="{2E1D00D5-3CB1-3220-FD35-88EA81ADDD97}"/>
              </a:ext>
            </a:extLst>
          </p:cNvPr>
          <p:cNvPicPr/>
          <p:nvPr/>
        </p:nvPicPr>
        <p:blipFill>
          <a:blip r:embed="rId21"/>
          <a:stretch>
            <a:fillRect/>
          </a:stretch>
        </p:blipFill>
        <p:spPr>
          <a:xfrm>
            <a:off x="3147700" y="1885053"/>
            <a:ext cx="36000" cy="208715"/>
          </a:xfrm>
          <a:prstGeom prst="rect">
            <a:avLst/>
          </a:prstGeom>
        </p:spPr>
      </p:pic>
      <p:pic>
        <p:nvPicPr>
          <p:cNvPr id="24" name="Ink 23">
            <a:extLst>
              <a:ext uri="{FF2B5EF4-FFF2-40B4-BE49-F238E27FC236}">
                <a16:creationId xmlns:a16="http://schemas.microsoft.com/office/drawing/2014/main" id="{2112A2AB-E112-BE38-B0C6-0CD36C9C60B8}"/>
              </a:ext>
            </a:extLst>
          </p:cNvPr>
          <p:cNvPicPr/>
          <p:nvPr/>
        </p:nvPicPr>
        <p:blipFill>
          <a:blip r:embed="rId22"/>
          <a:stretch>
            <a:fillRect/>
          </a:stretch>
        </p:blipFill>
        <p:spPr>
          <a:xfrm>
            <a:off x="1796620" y="2634700"/>
            <a:ext cx="36000" cy="216000"/>
          </a:xfrm>
          <a:prstGeom prst="rect">
            <a:avLst/>
          </a:prstGeom>
        </p:spPr>
      </p:pic>
      <p:cxnSp>
        <p:nvCxnSpPr>
          <p:cNvPr id="20" name="Straight Connector 19">
            <a:extLst>
              <a:ext uri="{FF2B5EF4-FFF2-40B4-BE49-F238E27FC236}">
                <a16:creationId xmlns:a16="http://schemas.microsoft.com/office/drawing/2014/main" id="{8152857E-9894-B5D2-5E08-93257A232EDC}"/>
              </a:ext>
            </a:extLst>
          </p:cNvPr>
          <p:cNvCxnSpPr>
            <a:cxnSpLocks/>
          </p:cNvCxnSpPr>
          <p:nvPr/>
        </p:nvCxnSpPr>
        <p:spPr>
          <a:xfrm>
            <a:off x="390617" y="3701983"/>
            <a:ext cx="11563258" cy="0"/>
          </a:xfrm>
          <a:prstGeom prst="line">
            <a:avLst/>
          </a:prstGeom>
          <a:ln w="28575">
            <a:solidFill>
              <a:srgbClr val="00825F"/>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381286D-E66E-1810-0200-A58D0957268C}"/>
              </a:ext>
            </a:extLst>
          </p:cNvPr>
          <p:cNvSpPr/>
          <p:nvPr/>
        </p:nvSpPr>
        <p:spPr>
          <a:xfrm>
            <a:off x="1105060" y="3639844"/>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1876B83-C12A-0214-901D-A8D343A035F6}"/>
              </a:ext>
            </a:extLst>
          </p:cNvPr>
          <p:cNvSpPr/>
          <p:nvPr/>
        </p:nvSpPr>
        <p:spPr>
          <a:xfrm>
            <a:off x="2889623" y="3648722"/>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ACE0B4A-DA31-02A4-20D3-FD933B5C7AD3}"/>
              </a:ext>
            </a:extLst>
          </p:cNvPr>
          <p:cNvSpPr/>
          <p:nvPr/>
        </p:nvSpPr>
        <p:spPr>
          <a:xfrm>
            <a:off x="5049755" y="3638347"/>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8EFE271-E183-00EB-7BDB-CC0F4B4E5712}"/>
              </a:ext>
            </a:extLst>
          </p:cNvPr>
          <p:cNvSpPr/>
          <p:nvPr/>
        </p:nvSpPr>
        <p:spPr>
          <a:xfrm>
            <a:off x="7065113" y="3634572"/>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DF8B30E-5F24-4F26-249A-E7C04664975E}"/>
              </a:ext>
            </a:extLst>
          </p:cNvPr>
          <p:cNvSpPr/>
          <p:nvPr/>
        </p:nvSpPr>
        <p:spPr>
          <a:xfrm>
            <a:off x="8773529" y="3640478"/>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32EDA95-B71A-E4A6-F08C-970E3B0B8979}"/>
              </a:ext>
            </a:extLst>
          </p:cNvPr>
          <p:cNvSpPr/>
          <p:nvPr/>
        </p:nvSpPr>
        <p:spPr>
          <a:xfrm>
            <a:off x="10620790" y="3641324"/>
            <a:ext cx="45719" cy="45719"/>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10E1193D-7B5E-CB3D-EC4D-190D2D083E02}"/>
              </a:ext>
            </a:extLst>
          </p:cNvPr>
          <p:cNvPicPr>
            <a:picLocks noChangeAspect="1"/>
          </p:cNvPicPr>
          <p:nvPr/>
        </p:nvPicPr>
        <p:blipFill>
          <a:blip r:embed="rId23"/>
          <a:stretch>
            <a:fillRect/>
          </a:stretch>
        </p:blipFill>
        <p:spPr>
          <a:xfrm>
            <a:off x="8365409" y="2213551"/>
            <a:ext cx="933450" cy="1314450"/>
          </a:xfrm>
          <a:prstGeom prst="rect">
            <a:avLst/>
          </a:prstGeom>
        </p:spPr>
      </p:pic>
      <p:pic>
        <p:nvPicPr>
          <p:cNvPr id="48" name="Picture 47">
            <a:extLst>
              <a:ext uri="{FF2B5EF4-FFF2-40B4-BE49-F238E27FC236}">
                <a16:creationId xmlns:a16="http://schemas.microsoft.com/office/drawing/2014/main" id="{385B7A35-86AF-56C8-5630-2C168B3A0CE5}"/>
              </a:ext>
            </a:extLst>
          </p:cNvPr>
          <p:cNvPicPr>
            <a:picLocks noChangeAspect="1"/>
          </p:cNvPicPr>
          <p:nvPr/>
        </p:nvPicPr>
        <p:blipFill>
          <a:blip r:embed="rId24"/>
          <a:stretch>
            <a:fillRect/>
          </a:stretch>
        </p:blipFill>
        <p:spPr>
          <a:xfrm>
            <a:off x="6636139" y="2351642"/>
            <a:ext cx="819150" cy="1190625"/>
          </a:xfrm>
          <a:prstGeom prst="rect">
            <a:avLst/>
          </a:prstGeom>
        </p:spPr>
      </p:pic>
      <p:pic>
        <p:nvPicPr>
          <p:cNvPr id="50" name="Picture 49">
            <a:extLst>
              <a:ext uri="{FF2B5EF4-FFF2-40B4-BE49-F238E27FC236}">
                <a16:creationId xmlns:a16="http://schemas.microsoft.com/office/drawing/2014/main" id="{1285B0C5-E8CC-140D-F691-D699105F4516}"/>
              </a:ext>
            </a:extLst>
          </p:cNvPr>
          <p:cNvPicPr>
            <a:picLocks noChangeAspect="1"/>
          </p:cNvPicPr>
          <p:nvPr/>
        </p:nvPicPr>
        <p:blipFill>
          <a:blip r:embed="rId25"/>
          <a:stretch>
            <a:fillRect/>
          </a:stretch>
        </p:blipFill>
        <p:spPr>
          <a:xfrm>
            <a:off x="4689088" y="2582776"/>
            <a:ext cx="866775" cy="942975"/>
          </a:xfrm>
          <a:prstGeom prst="rect">
            <a:avLst/>
          </a:prstGeom>
        </p:spPr>
      </p:pic>
      <p:pic>
        <p:nvPicPr>
          <p:cNvPr id="52" name="Picture 51">
            <a:extLst>
              <a:ext uri="{FF2B5EF4-FFF2-40B4-BE49-F238E27FC236}">
                <a16:creationId xmlns:a16="http://schemas.microsoft.com/office/drawing/2014/main" id="{47861C7D-AD4D-B86D-EA79-8DAB189C5A95}"/>
              </a:ext>
            </a:extLst>
          </p:cNvPr>
          <p:cNvPicPr>
            <a:picLocks noChangeAspect="1"/>
          </p:cNvPicPr>
          <p:nvPr/>
        </p:nvPicPr>
        <p:blipFill>
          <a:blip r:embed="rId26"/>
          <a:stretch>
            <a:fillRect/>
          </a:stretch>
        </p:blipFill>
        <p:spPr>
          <a:xfrm>
            <a:off x="2544817" y="2678078"/>
            <a:ext cx="781050" cy="857250"/>
          </a:xfrm>
          <a:prstGeom prst="rect">
            <a:avLst/>
          </a:prstGeom>
        </p:spPr>
      </p:pic>
      <p:pic>
        <p:nvPicPr>
          <p:cNvPr id="54" name="Picture 53">
            <a:extLst>
              <a:ext uri="{FF2B5EF4-FFF2-40B4-BE49-F238E27FC236}">
                <a16:creationId xmlns:a16="http://schemas.microsoft.com/office/drawing/2014/main" id="{329D67DF-0978-B3E7-C1E9-C4559D2E87E2}"/>
              </a:ext>
            </a:extLst>
          </p:cNvPr>
          <p:cNvPicPr>
            <a:picLocks noChangeAspect="1"/>
          </p:cNvPicPr>
          <p:nvPr/>
        </p:nvPicPr>
        <p:blipFill>
          <a:blip r:embed="rId27"/>
          <a:stretch>
            <a:fillRect/>
          </a:stretch>
        </p:blipFill>
        <p:spPr>
          <a:xfrm>
            <a:off x="832300" y="2678078"/>
            <a:ext cx="704850" cy="857250"/>
          </a:xfrm>
          <a:prstGeom prst="rect">
            <a:avLst/>
          </a:prstGeom>
        </p:spPr>
      </p:pic>
      <p:pic>
        <p:nvPicPr>
          <p:cNvPr id="56" name="Picture 55">
            <a:extLst>
              <a:ext uri="{FF2B5EF4-FFF2-40B4-BE49-F238E27FC236}">
                <a16:creationId xmlns:a16="http://schemas.microsoft.com/office/drawing/2014/main" id="{E659A3AF-BE59-CAA4-72E6-0A4C2D49BA04}"/>
              </a:ext>
            </a:extLst>
          </p:cNvPr>
          <p:cNvPicPr>
            <a:picLocks noChangeAspect="1"/>
          </p:cNvPicPr>
          <p:nvPr/>
        </p:nvPicPr>
        <p:blipFill>
          <a:blip r:embed="rId28"/>
          <a:stretch>
            <a:fillRect/>
          </a:stretch>
        </p:blipFill>
        <p:spPr>
          <a:xfrm>
            <a:off x="9941878" y="2213551"/>
            <a:ext cx="1209675" cy="1276350"/>
          </a:xfrm>
          <a:prstGeom prst="rect">
            <a:avLst/>
          </a:prstGeom>
        </p:spPr>
      </p:pic>
      <p:sp>
        <p:nvSpPr>
          <p:cNvPr id="57" name="TextBox 56">
            <a:extLst>
              <a:ext uri="{FF2B5EF4-FFF2-40B4-BE49-F238E27FC236}">
                <a16:creationId xmlns:a16="http://schemas.microsoft.com/office/drawing/2014/main" id="{3E0EA94D-A89E-9D0D-FFF5-2A5D03F977CE}"/>
              </a:ext>
            </a:extLst>
          </p:cNvPr>
          <p:cNvSpPr txBox="1"/>
          <p:nvPr/>
        </p:nvSpPr>
        <p:spPr>
          <a:xfrm>
            <a:off x="-88767" y="3876669"/>
            <a:ext cx="2776666" cy="1554272"/>
          </a:xfrm>
          <a:prstGeom prst="rect">
            <a:avLst/>
          </a:prstGeom>
        </p:spPr>
        <p:txBody>
          <a:bodyPr wrap="square" lIns="540000" tIns="0" rIns="360000" rtlCol="0" anchor="t" anchorCtr="0">
            <a:spAutoFit/>
          </a:bodyPr>
          <a:lstStyle/>
          <a:p>
            <a:r>
              <a:rPr lang="en-GB" sz="1400">
                <a:solidFill>
                  <a:srgbClr val="00825F"/>
                </a:solidFill>
              </a:rPr>
              <a:t>Pilot phase</a:t>
            </a:r>
            <a:r>
              <a:rPr lang="en-GB" sz="1400"/>
              <a:t>: </a:t>
            </a:r>
            <a:r>
              <a:rPr lang="en-US" sz="1400"/>
              <a:t>2 countries from</a:t>
            </a:r>
          </a:p>
          <a:p>
            <a:r>
              <a:rPr lang="en-US" sz="1400"/>
              <a:t>each of the five</a:t>
            </a:r>
          </a:p>
          <a:p>
            <a:r>
              <a:rPr lang="en-US" sz="1400"/>
              <a:t>Africa’s Regional Economic Communities (RECs) </a:t>
            </a:r>
          </a:p>
          <a:p>
            <a:r>
              <a:rPr lang="en-US" sz="1400" b="1">
                <a:solidFill>
                  <a:srgbClr val="00825F"/>
                </a:solidFill>
              </a:rPr>
              <a:t>10 Countries</a:t>
            </a:r>
          </a:p>
        </p:txBody>
      </p:sp>
      <p:sp>
        <p:nvSpPr>
          <p:cNvPr id="58" name="TextBox 57">
            <a:extLst>
              <a:ext uri="{FF2B5EF4-FFF2-40B4-BE49-F238E27FC236}">
                <a16:creationId xmlns:a16="http://schemas.microsoft.com/office/drawing/2014/main" id="{8623B6D8-6CEE-CEC7-BF77-17C0A380D957}"/>
              </a:ext>
            </a:extLst>
          </p:cNvPr>
          <p:cNvSpPr txBox="1"/>
          <p:nvPr/>
        </p:nvSpPr>
        <p:spPr>
          <a:xfrm>
            <a:off x="1983290" y="3885940"/>
            <a:ext cx="1995151" cy="1554272"/>
          </a:xfrm>
          <a:prstGeom prst="rect">
            <a:avLst/>
          </a:prstGeom>
        </p:spPr>
        <p:txBody>
          <a:bodyPr wrap="square" lIns="540000" tIns="0" rIns="360000" rtlCol="0" anchor="t" anchorCtr="0">
            <a:spAutoFit/>
          </a:bodyPr>
          <a:lstStyle/>
          <a:p>
            <a:r>
              <a:rPr lang="en-GB" sz="1400"/>
              <a:t>2 additional</a:t>
            </a:r>
          </a:p>
          <a:p>
            <a:r>
              <a:rPr lang="en-GB" sz="1400"/>
              <a:t>Countries per </a:t>
            </a:r>
            <a:r>
              <a:rPr lang="en-US" sz="1400"/>
              <a:t>RECs (or 10 additional countries) </a:t>
            </a:r>
          </a:p>
          <a:p>
            <a:pPr algn="just"/>
            <a:endParaRPr lang="en-US" sz="1400" b="1">
              <a:solidFill>
                <a:srgbClr val="00825F"/>
              </a:solidFill>
            </a:endParaRPr>
          </a:p>
          <a:p>
            <a:pPr algn="just"/>
            <a:r>
              <a:rPr lang="en-US" sz="1400" b="1">
                <a:solidFill>
                  <a:srgbClr val="00825F"/>
                </a:solidFill>
              </a:rPr>
              <a:t>20 Countries</a:t>
            </a:r>
          </a:p>
        </p:txBody>
      </p:sp>
      <p:sp>
        <p:nvSpPr>
          <p:cNvPr id="60" name="TextBox 59">
            <a:extLst>
              <a:ext uri="{FF2B5EF4-FFF2-40B4-BE49-F238E27FC236}">
                <a16:creationId xmlns:a16="http://schemas.microsoft.com/office/drawing/2014/main" id="{326F3D58-FF9C-C490-EFFD-A5AD11B4F8D7}"/>
              </a:ext>
            </a:extLst>
          </p:cNvPr>
          <p:cNvSpPr txBox="1"/>
          <p:nvPr/>
        </p:nvSpPr>
        <p:spPr>
          <a:xfrm>
            <a:off x="3910133" y="3885940"/>
            <a:ext cx="1995151" cy="1554272"/>
          </a:xfrm>
          <a:prstGeom prst="rect">
            <a:avLst/>
          </a:prstGeom>
        </p:spPr>
        <p:txBody>
          <a:bodyPr wrap="square" lIns="540000" tIns="0" rIns="360000" rtlCol="0" anchor="t" anchorCtr="0">
            <a:spAutoFit/>
          </a:bodyPr>
          <a:lstStyle/>
          <a:p>
            <a:r>
              <a:rPr lang="en-GB" sz="1400"/>
              <a:t>2 additional</a:t>
            </a:r>
          </a:p>
          <a:p>
            <a:r>
              <a:rPr lang="en-GB" sz="1400"/>
              <a:t>Countries per </a:t>
            </a:r>
            <a:r>
              <a:rPr lang="en-US" sz="1400"/>
              <a:t>RECs (or 10 additional countries) </a:t>
            </a:r>
          </a:p>
          <a:p>
            <a:pPr algn="just"/>
            <a:endParaRPr lang="en-US" sz="1400" b="1">
              <a:solidFill>
                <a:srgbClr val="00825F"/>
              </a:solidFill>
            </a:endParaRPr>
          </a:p>
          <a:p>
            <a:pPr algn="just"/>
            <a:r>
              <a:rPr lang="en-US" sz="1400" b="1">
                <a:solidFill>
                  <a:srgbClr val="00825F"/>
                </a:solidFill>
              </a:rPr>
              <a:t>30 Countries</a:t>
            </a:r>
          </a:p>
        </p:txBody>
      </p:sp>
      <p:sp>
        <p:nvSpPr>
          <p:cNvPr id="61" name="TextBox 60">
            <a:extLst>
              <a:ext uri="{FF2B5EF4-FFF2-40B4-BE49-F238E27FC236}">
                <a16:creationId xmlns:a16="http://schemas.microsoft.com/office/drawing/2014/main" id="{50B7B885-5F50-97D1-9191-B9B2D82EDBB0}"/>
              </a:ext>
            </a:extLst>
          </p:cNvPr>
          <p:cNvSpPr txBox="1"/>
          <p:nvPr/>
        </p:nvSpPr>
        <p:spPr>
          <a:xfrm>
            <a:off x="5987510" y="3886593"/>
            <a:ext cx="1995151" cy="1554272"/>
          </a:xfrm>
          <a:prstGeom prst="rect">
            <a:avLst/>
          </a:prstGeom>
        </p:spPr>
        <p:txBody>
          <a:bodyPr wrap="square" lIns="540000" tIns="0" rIns="360000" rtlCol="0" anchor="t" anchorCtr="0">
            <a:spAutoFit/>
          </a:bodyPr>
          <a:lstStyle/>
          <a:p>
            <a:r>
              <a:rPr lang="en-GB" sz="1400"/>
              <a:t>2 additional</a:t>
            </a:r>
          </a:p>
          <a:p>
            <a:r>
              <a:rPr lang="en-GB" sz="1400"/>
              <a:t>Countries per </a:t>
            </a:r>
            <a:r>
              <a:rPr lang="en-US" sz="1400"/>
              <a:t>RECs (or 10 additional countries) </a:t>
            </a:r>
          </a:p>
          <a:p>
            <a:endParaRPr lang="en-US" sz="1400" b="1">
              <a:solidFill>
                <a:srgbClr val="00825F"/>
              </a:solidFill>
            </a:endParaRPr>
          </a:p>
          <a:p>
            <a:pPr algn="just"/>
            <a:r>
              <a:rPr lang="en-US" sz="1400" b="1">
                <a:solidFill>
                  <a:srgbClr val="00825F"/>
                </a:solidFill>
              </a:rPr>
              <a:t>40 Countries</a:t>
            </a:r>
          </a:p>
        </p:txBody>
      </p:sp>
      <p:sp>
        <p:nvSpPr>
          <p:cNvPr id="62" name="TextBox 61">
            <a:extLst>
              <a:ext uri="{FF2B5EF4-FFF2-40B4-BE49-F238E27FC236}">
                <a16:creationId xmlns:a16="http://schemas.microsoft.com/office/drawing/2014/main" id="{BE24043F-B157-5FD1-D92E-DD3538EBF2AD}"/>
              </a:ext>
            </a:extLst>
          </p:cNvPr>
          <p:cNvSpPr txBox="1"/>
          <p:nvPr/>
        </p:nvSpPr>
        <p:spPr>
          <a:xfrm>
            <a:off x="8064887" y="3885940"/>
            <a:ext cx="1487486" cy="1985159"/>
          </a:xfrm>
          <a:prstGeom prst="rect">
            <a:avLst/>
          </a:prstGeom>
        </p:spPr>
        <p:txBody>
          <a:bodyPr wrap="square" lIns="274320" tIns="0" rIns="360000" rtlCol="0" anchor="t" anchorCtr="0">
            <a:spAutoFit/>
          </a:bodyPr>
          <a:lstStyle/>
          <a:p>
            <a:r>
              <a:rPr lang="en-US" sz="1400" dirty="0"/>
              <a:t>Will cover the</a:t>
            </a:r>
          </a:p>
          <a:p>
            <a:r>
              <a:rPr lang="en-US" sz="1400" dirty="0"/>
              <a:t>remaining 14</a:t>
            </a:r>
          </a:p>
          <a:p>
            <a:r>
              <a:rPr lang="en-US" sz="1400" dirty="0"/>
              <a:t>countries in Africa</a:t>
            </a:r>
            <a:endParaRPr lang="en-US" sz="1400" b="1" dirty="0">
              <a:solidFill>
                <a:srgbClr val="00825F"/>
              </a:solidFill>
            </a:endParaRPr>
          </a:p>
          <a:p>
            <a:pPr algn="just"/>
            <a:endParaRPr lang="en-US" sz="1400" b="1" dirty="0">
              <a:solidFill>
                <a:srgbClr val="00825F"/>
              </a:solidFill>
            </a:endParaRPr>
          </a:p>
          <a:p>
            <a:pPr algn="just"/>
            <a:r>
              <a:rPr lang="en-US" sz="1400" b="1" dirty="0">
                <a:solidFill>
                  <a:srgbClr val="00825F"/>
                </a:solidFill>
              </a:rPr>
              <a:t>54 Countries</a:t>
            </a:r>
          </a:p>
        </p:txBody>
      </p:sp>
      <p:sp>
        <p:nvSpPr>
          <p:cNvPr id="63" name="TextBox 62">
            <a:extLst>
              <a:ext uri="{FF2B5EF4-FFF2-40B4-BE49-F238E27FC236}">
                <a16:creationId xmlns:a16="http://schemas.microsoft.com/office/drawing/2014/main" id="{00648256-7D6D-64FD-43DF-F552708EC318}"/>
              </a:ext>
            </a:extLst>
          </p:cNvPr>
          <p:cNvSpPr txBox="1"/>
          <p:nvPr/>
        </p:nvSpPr>
        <p:spPr>
          <a:xfrm>
            <a:off x="8966446" y="3887025"/>
            <a:ext cx="3559945" cy="1985159"/>
          </a:xfrm>
          <a:prstGeom prst="rect">
            <a:avLst/>
          </a:prstGeom>
        </p:spPr>
        <p:txBody>
          <a:bodyPr wrap="square" lIns="540000" tIns="0" rIns="360000" rtlCol="0" anchor="t" anchorCtr="0">
            <a:spAutoFit/>
          </a:bodyPr>
          <a:lstStyle/>
          <a:p>
            <a:pPr algn="just"/>
            <a:r>
              <a:rPr lang="en-GB" sz="1400">
                <a:solidFill>
                  <a:srgbClr val="00825F"/>
                </a:solidFill>
              </a:rPr>
              <a:t>Maintenance phase</a:t>
            </a:r>
            <a:r>
              <a:rPr lang="en-GB" sz="1400"/>
              <a:t>: </a:t>
            </a:r>
          </a:p>
          <a:p>
            <a:pPr algn="just"/>
            <a:r>
              <a:rPr lang="en-US" sz="1400"/>
              <a:t>Aims to empower countries to</a:t>
            </a:r>
          </a:p>
          <a:p>
            <a:pPr algn="just"/>
            <a:r>
              <a:rPr lang="en-US" sz="1400"/>
              <a:t>build on their gained experiences</a:t>
            </a:r>
          </a:p>
          <a:p>
            <a:pPr algn="just"/>
            <a:r>
              <a:rPr lang="en-US" sz="1400"/>
              <a:t>and sustainably expand the</a:t>
            </a:r>
          </a:p>
          <a:p>
            <a:pPr algn="just"/>
            <a:r>
              <a:rPr lang="en-US" sz="1400"/>
              <a:t>program. Countries and regions</a:t>
            </a:r>
          </a:p>
          <a:p>
            <a:pPr algn="just"/>
            <a:r>
              <a:rPr lang="en-US" sz="1400"/>
              <a:t>would have the capacity to</a:t>
            </a:r>
          </a:p>
          <a:p>
            <a:pPr algn="just"/>
            <a:r>
              <a:rPr lang="en-US" sz="1400"/>
              <a:t>address additional pests of</a:t>
            </a:r>
          </a:p>
          <a:p>
            <a:pPr algn="just"/>
            <a:r>
              <a:rPr lang="en-US" sz="1400"/>
              <a:t>concern and collaborate</a:t>
            </a:r>
          </a:p>
          <a:p>
            <a:pPr algn="just"/>
            <a:r>
              <a:rPr lang="en-US" sz="1400"/>
              <a:t>consistently and in synergy.</a:t>
            </a:r>
            <a:endParaRPr lang="en-US" sz="1400" b="1"/>
          </a:p>
        </p:txBody>
      </p:sp>
    </p:spTree>
    <p:extLst>
      <p:ext uri="{BB962C8B-B14F-4D97-AF65-F5344CB8AC3E}">
        <p14:creationId xmlns:p14="http://schemas.microsoft.com/office/powerpoint/2010/main" val="201210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E858680-712D-C0E5-BB32-931038DAF1CE}"/>
              </a:ext>
            </a:extLst>
          </p:cNvPr>
          <p:cNvPicPr>
            <a:picLocks noChangeAspect="1"/>
          </p:cNvPicPr>
          <p:nvPr/>
        </p:nvPicPr>
        <p:blipFill rotWithShape="1">
          <a:blip r:embed="rId3"/>
          <a:srcRect l="24769" r="13697"/>
          <a:stretch/>
        </p:blipFill>
        <p:spPr>
          <a:xfrm>
            <a:off x="-46654" y="0"/>
            <a:ext cx="6951307" cy="6863177"/>
          </a:xfrm>
          <a:prstGeom prst="rect">
            <a:avLst/>
          </a:prstGeom>
        </p:spPr>
      </p:pic>
      <p:sp>
        <p:nvSpPr>
          <p:cNvPr id="19" name="Rectangle 18"/>
          <p:cNvSpPr/>
          <p:nvPr/>
        </p:nvSpPr>
        <p:spPr>
          <a:xfrm>
            <a:off x="6904603" y="0"/>
            <a:ext cx="5287397" cy="3969580"/>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gnaposto testo 1">
            <a:extLst>
              <a:ext uri="{FF2B5EF4-FFF2-40B4-BE49-F238E27FC236}">
                <a16:creationId xmlns:a16="http://schemas.microsoft.com/office/drawing/2014/main" id="{DB59F07A-379B-5844-98A2-2B87B2CAC395}"/>
              </a:ext>
            </a:extLst>
          </p:cNvPr>
          <p:cNvSpPr txBox="1">
            <a:spLocks/>
          </p:cNvSpPr>
          <p:nvPr/>
        </p:nvSpPr>
        <p:spPr>
          <a:xfrm>
            <a:off x="5029200" y="4277420"/>
            <a:ext cx="2394285" cy="34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prstClr val="black"/>
              </a:solidFill>
              <a:effectLst/>
              <a:uLnTx/>
              <a:uFillTx/>
              <a:ea typeface="+mn-ea"/>
              <a:cs typeface="+mn-cs"/>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6" name="Ink 5">
                <a:extLst>
                  <a:ext uri="{FF2B5EF4-FFF2-40B4-BE49-F238E27FC236}">
                    <a16:creationId xmlns:a16="http://schemas.microsoft.com/office/drawing/2014/main" id="{4907287F-F268-A408-8014-356BD085EA35}"/>
                  </a:ext>
                </a:extLst>
              </p14:cNvPr>
              <p14:cNvContentPartPr/>
              <p14:nvPr/>
            </p14:nvContentPartPr>
            <p14:xfrm>
              <a:off x="5786140" y="3179740"/>
              <a:ext cx="360" cy="360"/>
            </p14:xfrm>
          </p:contentPart>
        </mc:Choice>
        <mc:Fallback>
          <p:pic>
            <p:nvPicPr>
              <p:cNvPr id="6" name="Ink 5">
                <a:extLst>
                  <a:ext uri="{FF2B5EF4-FFF2-40B4-BE49-F238E27FC236}">
                    <a16:creationId xmlns:a16="http://schemas.microsoft.com/office/drawing/2014/main" id="{4907287F-F268-A408-8014-356BD085EA35}"/>
                  </a:ext>
                </a:extLst>
              </p:cNvPr>
              <p:cNvPicPr/>
              <p:nvPr/>
            </p:nvPicPr>
            <p:blipFill>
              <a:blip r:embed="rId5"/>
              <a:stretch>
                <a:fillRect/>
              </a:stretch>
            </p:blipFill>
            <p:spPr>
              <a:xfrm>
                <a:off x="5768140" y="307174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6">
            <p14:nvContentPartPr>
              <p14:cNvPr id="8" name="Ink 7">
                <a:extLst>
                  <a:ext uri="{FF2B5EF4-FFF2-40B4-BE49-F238E27FC236}">
                    <a16:creationId xmlns:a16="http://schemas.microsoft.com/office/drawing/2014/main" id="{CCF73BF2-029F-12E2-B1A7-9965F6ECE60B}"/>
                  </a:ext>
                </a:extLst>
              </p14:cNvPr>
              <p14:cNvContentPartPr/>
              <p14:nvPr/>
            </p14:nvContentPartPr>
            <p14:xfrm>
              <a:off x="3493300" y="4162180"/>
              <a:ext cx="360" cy="360"/>
            </p14:xfrm>
          </p:contentPart>
        </mc:Choice>
        <mc:Fallback>
          <p:pic>
            <p:nvPicPr>
              <p:cNvPr id="8" name="Ink 7">
                <a:extLst>
                  <a:ext uri="{FF2B5EF4-FFF2-40B4-BE49-F238E27FC236}">
                    <a16:creationId xmlns:a16="http://schemas.microsoft.com/office/drawing/2014/main" id="{CCF73BF2-029F-12E2-B1A7-9965F6ECE60B}"/>
                  </a:ext>
                </a:extLst>
              </p:cNvPr>
              <p:cNvPicPr/>
              <p:nvPr/>
            </p:nvPicPr>
            <p:blipFill>
              <a:blip r:embed="rId7"/>
              <a:stretch>
                <a:fillRect/>
              </a:stretch>
            </p:blipFill>
            <p:spPr>
              <a:xfrm>
                <a:off x="3475300" y="405418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8">
            <p14:nvContentPartPr>
              <p14:cNvPr id="9" name="Ink 8">
                <a:extLst>
                  <a:ext uri="{FF2B5EF4-FFF2-40B4-BE49-F238E27FC236}">
                    <a16:creationId xmlns:a16="http://schemas.microsoft.com/office/drawing/2014/main" id="{62707365-4E5F-C969-6B2B-6659E4CA33F5}"/>
                  </a:ext>
                </a:extLst>
              </p14:cNvPr>
              <p14:cNvContentPartPr/>
              <p14:nvPr/>
            </p14:nvContentPartPr>
            <p14:xfrm>
              <a:off x="3766540" y="4721980"/>
              <a:ext cx="360" cy="360"/>
            </p14:xfrm>
          </p:contentPart>
        </mc:Choice>
        <mc:Fallback>
          <p:pic>
            <p:nvPicPr>
              <p:cNvPr id="9" name="Ink 8">
                <a:extLst>
                  <a:ext uri="{FF2B5EF4-FFF2-40B4-BE49-F238E27FC236}">
                    <a16:creationId xmlns:a16="http://schemas.microsoft.com/office/drawing/2014/main" id="{62707365-4E5F-C969-6B2B-6659E4CA33F5}"/>
                  </a:ext>
                </a:extLst>
              </p:cNvPr>
              <p:cNvPicPr/>
              <p:nvPr/>
            </p:nvPicPr>
            <p:blipFill>
              <a:blip r:embed="rId9"/>
              <a:stretch>
                <a:fillRect/>
              </a:stretch>
            </p:blipFill>
            <p:spPr>
              <a:xfrm>
                <a:off x="3748540" y="461398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0">
            <p14:nvContentPartPr>
              <p14:cNvPr id="10" name="Ink 9">
                <a:extLst>
                  <a:ext uri="{FF2B5EF4-FFF2-40B4-BE49-F238E27FC236}">
                    <a16:creationId xmlns:a16="http://schemas.microsoft.com/office/drawing/2014/main" id="{2CC902F8-BFBE-D03B-C87A-9E60C4C8A574}"/>
                  </a:ext>
                </a:extLst>
              </p14:cNvPr>
              <p14:cNvContentPartPr/>
              <p14:nvPr/>
            </p14:nvContentPartPr>
            <p14:xfrm>
              <a:off x="7437820" y="6455020"/>
              <a:ext cx="360" cy="360"/>
            </p14:xfrm>
          </p:contentPart>
        </mc:Choice>
        <mc:Fallback>
          <p:pic>
            <p:nvPicPr>
              <p:cNvPr id="10" name="Ink 9">
                <a:extLst>
                  <a:ext uri="{FF2B5EF4-FFF2-40B4-BE49-F238E27FC236}">
                    <a16:creationId xmlns:a16="http://schemas.microsoft.com/office/drawing/2014/main" id="{2CC902F8-BFBE-D03B-C87A-9E60C4C8A574}"/>
                  </a:ext>
                </a:extLst>
              </p:cNvPr>
              <p:cNvPicPr/>
              <p:nvPr/>
            </p:nvPicPr>
            <p:blipFill>
              <a:blip r:embed="rId11"/>
              <a:stretch>
                <a:fillRect/>
              </a:stretch>
            </p:blipFill>
            <p:spPr>
              <a:xfrm>
                <a:off x="7419820" y="634702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11" name="Ink 10">
                <a:extLst>
                  <a:ext uri="{FF2B5EF4-FFF2-40B4-BE49-F238E27FC236}">
                    <a16:creationId xmlns:a16="http://schemas.microsoft.com/office/drawing/2014/main" id="{329EF8A5-73A4-01B0-8FD1-56C7ADA0F2C9}"/>
                  </a:ext>
                </a:extLst>
              </p14:cNvPr>
              <p14:cNvContentPartPr/>
              <p14:nvPr/>
            </p14:nvContentPartPr>
            <p14:xfrm>
              <a:off x="4352980" y="5158300"/>
              <a:ext cx="360" cy="360"/>
            </p14:xfrm>
          </p:contentPart>
        </mc:Choice>
        <mc:Fallback>
          <p:pic>
            <p:nvPicPr>
              <p:cNvPr id="11" name="Ink 10">
                <a:extLst>
                  <a:ext uri="{FF2B5EF4-FFF2-40B4-BE49-F238E27FC236}">
                    <a16:creationId xmlns:a16="http://schemas.microsoft.com/office/drawing/2014/main" id="{329EF8A5-73A4-01B0-8FD1-56C7ADA0F2C9}"/>
                  </a:ext>
                </a:extLst>
              </p:cNvPr>
              <p:cNvPicPr/>
              <p:nvPr/>
            </p:nvPicPr>
            <p:blipFill>
              <a:blip r:embed="rId13"/>
              <a:stretch>
                <a:fillRect/>
              </a:stretch>
            </p:blipFill>
            <p:spPr>
              <a:xfrm>
                <a:off x="4334980" y="505030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12" name="Ink 11">
                <a:extLst>
                  <a:ext uri="{FF2B5EF4-FFF2-40B4-BE49-F238E27FC236}">
                    <a16:creationId xmlns:a16="http://schemas.microsoft.com/office/drawing/2014/main" id="{F1477121-1961-03F2-3E8C-D71C97FFF953}"/>
                  </a:ext>
                </a:extLst>
              </p14:cNvPr>
              <p14:cNvContentPartPr/>
              <p14:nvPr/>
            </p14:nvContentPartPr>
            <p14:xfrm>
              <a:off x="8433940" y="3370540"/>
              <a:ext cx="360" cy="360"/>
            </p14:xfrm>
          </p:contentPart>
        </mc:Choice>
        <mc:Fallback>
          <p:pic>
            <p:nvPicPr>
              <p:cNvPr id="12" name="Ink 11">
                <a:extLst>
                  <a:ext uri="{FF2B5EF4-FFF2-40B4-BE49-F238E27FC236}">
                    <a16:creationId xmlns:a16="http://schemas.microsoft.com/office/drawing/2014/main" id="{F1477121-1961-03F2-3E8C-D71C97FFF953}"/>
                  </a:ext>
                </a:extLst>
              </p:cNvPr>
              <p:cNvPicPr/>
              <p:nvPr/>
            </p:nvPicPr>
            <p:blipFill>
              <a:blip r:embed="rId15"/>
              <a:stretch>
                <a:fillRect/>
              </a:stretch>
            </p:blipFill>
            <p:spPr>
              <a:xfrm>
                <a:off x="8415940" y="3262540"/>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14" name="Ink 13">
                <a:extLst>
                  <a:ext uri="{FF2B5EF4-FFF2-40B4-BE49-F238E27FC236}">
                    <a16:creationId xmlns:a16="http://schemas.microsoft.com/office/drawing/2014/main" id="{A9A0D576-8EB2-1547-EACC-AED2EB2149DC}"/>
                  </a:ext>
                </a:extLst>
              </p14:cNvPr>
              <p14:cNvContentPartPr/>
              <p14:nvPr/>
            </p14:nvContentPartPr>
            <p14:xfrm>
              <a:off x="7560580" y="1719220"/>
              <a:ext cx="360" cy="360"/>
            </p14:xfrm>
          </p:contentPart>
        </mc:Choice>
        <mc:Fallback>
          <p:pic>
            <p:nvPicPr>
              <p:cNvPr id="14" name="Ink 13">
                <a:extLst>
                  <a:ext uri="{FF2B5EF4-FFF2-40B4-BE49-F238E27FC236}">
                    <a16:creationId xmlns:a16="http://schemas.microsoft.com/office/drawing/2014/main" id="{A9A0D576-8EB2-1547-EACC-AED2EB2149DC}"/>
                  </a:ext>
                </a:extLst>
              </p:cNvPr>
              <p:cNvPicPr/>
              <p:nvPr/>
            </p:nvPicPr>
            <p:blipFill>
              <a:blip r:embed="rId17"/>
              <a:stretch>
                <a:fillRect/>
              </a:stretch>
            </p:blipFill>
            <p:spPr>
              <a:xfrm>
                <a:off x="7542580" y="1611220"/>
                <a:ext cx="36000" cy="216000"/>
              </a:xfrm>
              <a:prstGeom prst="rect">
                <a:avLst/>
              </a:prstGeom>
            </p:spPr>
          </p:pic>
        </mc:Fallback>
      </mc:AlternateContent>
      <p:graphicFrame>
        <p:nvGraphicFramePr>
          <p:cNvPr id="18" name="Table 18">
            <a:extLst>
              <a:ext uri="{FF2B5EF4-FFF2-40B4-BE49-F238E27FC236}">
                <a16:creationId xmlns:a16="http://schemas.microsoft.com/office/drawing/2014/main" id="{299FF448-888D-F4FA-6977-D7A6CFE6C4C4}"/>
              </a:ext>
            </a:extLst>
          </p:cNvPr>
          <p:cNvGraphicFramePr>
            <a:graphicFrameLocks noGrp="1"/>
          </p:cNvGraphicFramePr>
          <p:nvPr/>
        </p:nvGraphicFramePr>
        <p:xfrm>
          <a:off x="7033086" y="3981742"/>
          <a:ext cx="5158914" cy="2569116"/>
        </p:xfrm>
        <a:graphic>
          <a:graphicData uri="http://schemas.openxmlformats.org/drawingml/2006/table">
            <a:tbl>
              <a:tblPr firstRow="1" bandRow="1">
                <a:tableStyleId>{5FD0F851-EC5A-4D38-B0AD-8093EC10F338}</a:tableStyleId>
              </a:tblPr>
              <a:tblGrid>
                <a:gridCol w="3294602">
                  <a:extLst>
                    <a:ext uri="{9D8B030D-6E8A-4147-A177-3AD203B41FA5}">
                      <a16:colId xmlns:a16="http://schemas.microsoft.com/office/drawing/2014/main" val="272047840"/>
                    </a:ext>
                  </a:extLst>
                </a:gridCol>
                <a:gridCol w="1864312">
                  <a:extLst>
                    <a:ext uri="{9D8B030D-6E8A-4147-A177-3AD203B41FA5}">
                      <a16:colId xmlns:a16="http://schemas.microsoft.com/office/drawing/2014/main" val="452111766"/>
                    </a:ext>
                  </a:extLst>
                </a:gridCol>
              </a:tblGrid>
              <a:tr h="428186">
                <a:tc gridSpan="2">
                  <a:txBody>
                    <a:bodyPr/>
                    <a:lstStyle/>
                    <a:p>
                      <a:r>
                        <a:rPr lang="en-US" sz="1600" b="0" i="0" u="none" strike="noStrike" kern="1200" baseline="0">
                          <a:solidFill>
                            <a:schemeClr val="tx1"/>
                          </a:solidFill>
                          <a:latin typeface="+mn-lt"/>
                          <a:ea typeface="+mn-ea"/>
                          <a:cs typeface="+mn-cs"/>
                        </a:rPr>
                        <a:t>Estimated costs (USD) per country (for five years)</a:t>
                      </a:r>
                      <a:endParaRPr lang="en-US" sz="1600"/>
                    </a:p>
                  </a:txBody>
                  <a:tcPr/>
                </a:tc>
                <a:tc hMerge="1">
                  <a:txBody>
                    <a:bodyPr/>
                    <a:lstStyle/>
                    <a:p>
                      <a:endParaRPr lang="en-US"/>
                    </a:p>
                  </a:txBody>
                  <a:tcPr/>
                </a:tc>
                <a:extLst>
                  <a:ext uri="{0D108BD9-81ED-4DB2-BD59-A6C34878D82A}">
                    <a16:rowId xmlns:a16="http://schemas.microsoft.com/office/drawing/2014/main" val="3776704726"/>
                  </a:ext>
                </a:extLst>
              </a:tr>
              <a:tr h="428186">
                <a:tc>
                  <a:txBody>
                    <a:bodyPr/>
                    <a:lstStyle/>
                    <a:p>
                      <a:r>
                        <a:rPr lang="en-US" sz="1600" b="0" i="0" u="none" strike="noStrike" kern="1200" baseline="0">
                          <a:solidFill>
                            <a:schemeClr val="tx1"/>
                          </a:solidFill>
                          <a:latin typeface="+mn-lt"/>
                          <a:ea typeface="+mn-ea"/>
                          <a:cs typeface="+mn-cs"/>
                        </a:rPr>
                        <a:t>Capacity Building (Training)</a:t>
                      </a:r>
                      <a:endParaRPr lang="en-US" sz="1600"/>
                    </a:p>
                  </a:txBody>
                  <a:tcPr/>
                </a:tc>
                <a:tc>
                  <a:txBody>
                    <a:bodyPr/>
                    <a:lstStyle/>
                    <a:p>
                      <a:r>
                        <a:rPr lang="en-US" sz="1600" b="0" i="0" u="none" strike="noStrike" kern="1200" baseline="0">
                          <a:solidFill>
                            <a:schemeClr val="tx1"/>
                          </a:solidFill>
                          <a:latin typeface="+mn-lt"/>
                          <a:ea typeface="+mn-ea"/>
                          <a:cs typeface="+mn-cs"/>
                        </a:rPr>
                        <a:t>100 000</a:t>
                      </a:r>
                      <a:endParaRPr lang="en-US" sz="1600"/>
                    </a:p>
                  </a:txBody>
                  <a:tcPr/>
                </a:tc>
                <a:extLst>
                  <a:ext uri="{0D108BD9-81ED-4DB2-BD59-A6C34878D82A}">
                    <a16:rowId xmlns:a16="http://schemas.microsoft.com/office/drawing/2014/main" val="145528778"/>
                  </a:ext>
                </a:extLst>
              </a:tr>
              <a:tr h="428186">
                <a:tc>
                  <a:txBody>
                    <a:bodyPr/>
                    <a:lstStyle/>
                    <a:p>
                      <a:r>
                        <a:rPr lang="en-US" sz="1600" b="0" i="0" u="none" strike="noStrike" kern="1200" baseline="0">
                          <a:solidFill>
                            <a:schemeClr val="tx1"/>
                          </a:solidFill>
                          <a:latin typeface="+mn-lt"/>
                          <a:ea typeface="+mn-ea"/>
                          <a:cs typeface="+mn-cs"/>
                        </a:rPr>
                        <a:t>Travel</a:t>
                      </a:r>
                      <a:endParaRPr lang="en-US" sz="1600"/>
                    </a:p>
                  </a:txBody>
                  <a:tcPr/>
                </a:tc>
                <a:tc>
                  <a:txBody>
                    <a:bodyPr/>
                    <a:lstStyle/>
                    <a:p>
                      <a:r>
                        <a:rPr lang="en-US" sz="1600" b="0" i="0" u="none" strike="noStrike" kern="1200" baseline="0">
                          <a:solidFill>
                            <a:schemeClr val="tx1"/>
                          </a:solidFill>
                          <a:latin typeface="+mn-lt"/>
                          <a:ea typeface="+mn-ea"/>
                          <a:cs typeface="+mn-cs"/>
                        </a:rPr>
                        <a:t>50 000</a:t>
                      </a:r>
                      <a:endParaRPr lang="en-US" sz="1600"/>
                    </a:p>
                  </a:txBody>
                  <a:tcPr/>
                </a:tc>
                <a:extLst>
                  <a:ext uri="{0D108BD9-81ED-4DB2-BD59-A6C34878D82A}">
                    <a16:rowId xmlns:a16="http://schemas.microsoft.com/office/drawing/2014/main" val="2011446886"/>
                  </a:ext>
                </a:extLst>
              </a:tr>
              <a:tr h="428186">
                <a:tc>
                  <a:txBody>
                    <a:bodyPr/>
                    <a:lstStyle/>
                    <a:p>
                      <a:r>
                        <a:rPr lang="en-US" sz="1600" b="0" i="0" u="none" strike="noStrike" kern="1200" baseline="0">
                          <a:solidFill>
                            <a:schemeClr val="tx1"/>
                          </a:solidFill>
                          <a:latin typeface="+mn-lt"/>
                          <a:ea typeface="+mn-ea"/>
                          <a:cs typeface="+mn-cs"/>
                        </a:rPr>
                        <a:t>Coordination</a:t>
                      </a:r>
                      <a:endParaRPr lang="en-US" sz="1600"/>
                    </a:p>
                  </a:txBody>
                  <a:tcPr/>
                </a:tc>
                <a:tc>
                  <a:txBody>
                    <a:bodyPr/>
                    <a:lstStyle/>
                    <a:p>
                      <a:r>
                        <a:rPr lang="en-US" sz="1600" b="0" i="0" u="none" strike="noStrike" kern="1200" baseline="0">
                          <a:solidFill>
                            <a:schemeClr val="tx1"/>
                          </a:solidFill>
                          <a:latin typeface="+mn-lt"/>
                          <a:ea typeface="+mn-ea"/>
                          <a:cs typeface="+mn-cs"/>
                        </a:rPr>
                        <a:t>50 000</a:t>
                      </a:r>
                      <a:endParaRPr lang="en-US" sz="1600"/>
                    </a:p>
                  </a:txBody>
                  <a:tcPr/>
                </a:tc>
                <a:extLst>
                  <a:ext uri="{0D108BD9-81ED-4DB2-BD59-A6C34878D82A}">
                    <a16:rowId xmlns:a16="http://schemas.microsoft.com/office/drawing/2014/main" val="4030697558"/>
                  </a:ext>
                </a:extLst>
              </a:tr>
              <a:tr h="428186">
                <a:tc>
                  <a:txBody>
                    <a:bodyPr/>
                    <a:lstStyle/>
                    <a:p>
                      <a:r>
                        <a:rPr lang="en-US" sz="1600" b="0" i="0" u="none" strike="noStrike" kern="1200" baseline="0">
                          <a:solidFill>
                            <a:schemeClr val="tx1"/>
                          </a:solidFill>
                          <a:latin typeface="+mn-lt"/>
                          <a:ea typeface="+mn-ea"/>
                          <a:cs typeface="+mn-cs"/>
                        </a:rPr>
                        <a:t>Technical Cooperation Agreement</a:t>
                      </a:r>
                      <a:endParaRPr lang="en-US" sz="1600"/>
                    </a:p>
                  </a:txBody>
                  <a:tcPr/>
                </a:tc>
                <a:tc>
                  <a:txBody>
                    <a:bodyPr/>
                    <a:lstStyle/>
                    <a:p>
                      <a:r>
                        <a:rPr lang="en-US" sz="1600" b="0" i="0" u="none" strike="noStrike" kern="1200" baseline="0">
                          <a:solidFill>
                            <a:schemeClr val="tx1"/>
                          </a:solidFill>
                          <a:latin typeface="+mn-lt"/>
                          <a:ea typeface="+mn-ea"/>
                          <a:cs typeface="+mn-cs"/>
                        </a:rPr>
                        <a:t>500 000</a:t>
                      </a:r>
                      <a:endParaRPr lang="en-US" sz="1600"/>
                    </a:p>
                  </a:txBody>
                  <a:tcPr/>
                </a:tc>
                <a:extLst>
                  <a:ext uri="{0D108BD9-81ED-4DB2-BD59-A6C34878D82A}">
                    <a16:rowId xmlns:a16="http://schemas.microsoft.com/office/drawing/2014/main" val="179440841"/>
                  </a:ext>
                </a:extLst>
              </a:tr>
              <a:tr h="428186">
                <a:tc>
                  <a:txBody>
                    <a:bodyPr/>
                    <a:lstStyle/>
                    <a:p>
                      <a:r>
                        <a:rPr lang="en-US" sz="1600" b="0" i="0" u="none" strike="noStrike" kern="1200" baseline="0">
                          <a:solidFill>
                            <a:schemeClr val="tx1"/>
                          </a:solidFill>
                          <a:latin typeface="+mn-lt"/>
                          <a:ea typeface="+mn-ea"/>
                          <a:cs typeface="+mn-cs"/>
                        </a:rPr>
                        <a:t>TOTAL</a:t>
                      </a:r>
                      <a:endParaRPr lang="en-US" sz="1600"/>
                    </a:p>
                  </a:txBody>
                  <a:tcPr/>
                </a:tc>
                <a:tc>
                  <a:txBody>
                    <a:bodyPr/>
                    <a:lstStyle/>
                    <a:p>
                      <a:r>
                        <a:rPr lang="en-US" sz="1600" b="1" i="0" u="none" strike="noStrike" kern="1200" baseline="0">
                          <a:solidFill>
                            <a:schemeClr val="tx1"/>
                          </a:solidFill>
                          <a:latin typeface="+mn-lt"/>
                          <a:ea typeface="+mn-ea"/>
                          <a:cs typeface="+mn-cs"/>
                        </a:rPr>
                        <a:t>700 000</a:t>
                      </a:r>
                      <a:endParaRPr lang="en-US" sz="1600" b="1"/>
                    </a:p>
                  </a:txBody>
                  <a:tcPr/>
                </a:tc>
                <a:extLst>
                  <a:ext uri="{0D108BD9-81ED-4DB2-BD59-A6C34878D82A}">
                    <a16:rowId xmlns:a16="http://schemas.microsoft.com/office/drawing/2014/main" val="950885537"/>
                  </a:ext>
                </a:extLst>
              </a:tr>
            </a:tbl>
          </a:graphicData>
        </a:graphic>
      </p:graphicFrame>
      <p:sp>
        <p:nvSpPr>
          <p:cNvPr id="20" name="Title 4">
            <a:extLst>
              <a:ext uri="{FF2B5EF4-FFF2-40B4-BE49-F238E27FC236}">
                <a16:creationId xmlns:a16="http://schemas.microsoft.com/office/drawing/2014/main" id="{F6D944EA-0ACF-3556-52B5-4A71FA5CA451}"/>
              </a:ext>
            </a:extLst>
          </p:cNvPr>
          <p:cNvSpPr>
            <a:spLocks noGrp="1"/>
          </p:cNvSpPr>
          <p:nvPr>
            <p:ph type="title"/>
          </p:nvPr>
        </p:nvSpPr>
        <p:spPr>
          <a:xfrm>
            <a:off x="-11655" y="5004284"/>
            <a:ext cx="4028645" cy="1853716"/>
          </a:xfrm>
        </p:spPr>
        <p:txBody>
          <a:bodyPr/>
          <a:lstStyle/>
          <a:p>
            <a:pPr>
              <a:defRPr/>
            </a:pPr>
            <a:r>
              <a:rPr lang="en-GB" sz="4000">
                <a:solidFill>
                  <a:schemeClr val="bg1"/>
                </a:solidFill>
              </a:rPr>
              <a:t>Africa </a:t>
            </a:r>
            <a:r>
              <a:rPr lang="en-US" sz="4000">
                <a:solidFill>
                  <a:schemeClr val="bg1"/>
                </a:solidFill>
              </a:rPr>
              <a:t>phytosanitary </a:t>
            </a:r>
            <a:r>
              <a:rPr lang="en-US" sz="4000" err="1">
                <a:solidFill>
                  <a:schemeClr val="bg1"/>
                </a:solidFill>
              </a:rPr>
              <a:t>programme</a:t>
            </a:r>
            <a:endParaRPr lang="en-GB" sz="4000">
              <a:solidFill>
                <a:schemeClr val="bg1"/>
              </a:solidFill>
            </a:endParaRPr>
          </a:p>
        </p:txBody>
      </p:sp>
      <p:sp>
        <p:nvSpPr>
          <p:cNvPr id="17" name="TextBox 16">
            <a:extLst>
              <a:ext uri="{FF2B5EF4-FFF2-40B4-BE49-F238E27FC236}">
                <a16:creationId xmlns:a16="http://schemas.microsoft.com/office/drawing/2014/main" id="{9E42637A-1C9F-757C-FF0D-1805C2A9A4F4}"/>
              </a:ext>
            </a:extLst>
          </p:cNvPr>
          <p:cNvSpPr txBox="1"/>
          <p:nvPr/>
        </p:nvSpPr>
        <p:spPr>
          <a:xfrm>
            <a:off x="7080189" y="928939"/>
            <a:ext cx="5150778" cy="1892826"/>
          </a:xfrm>
          <a:prstGeom prst="rect">
            <a:avLst/>
          </a:prstGeom>
        </p:spPr>
        <p:txBody>
          <a:bodyPr wrap="square" lIns="540000" tIns="0" rIns="360000" rtlCol="0" anchor="t" anchorCtr="0">
            <a:spAutoFit/>
          </a:bodyPr>
          <a:lstStyle/>
          <a:p>
            <a:r>
              <a:rPr lang="en-US" sz="2400" b="1" dirty="0">
                <a:solidFill>
                  <a:schemeClr val="bg1"/>
                </a:solidFill>
              </a:rPr>
              <a:t>Estimated Budget</a:t>
            </a:r>
          </a:p>
          <a:p>
            <a:endParaRPr lang="en-US" sz="2400" b="1" dirty="0">
              <a:solidFill>
                <a:schemeClr val="bg1"/>
              </a:solidFill>
            </a:endParaRPr>
          </a:p>
          <a:p>
            <a:r>
              <a:rPr lang="en-US" i="1" dirty="0">
                <a:solidFill>
                  <a:schemeClr val="bg1"/>
                </a:solidFill>
                <a:ea typeface="+mj-ea"/>
                <a:cs typeface="+mj-cs"/>
              </a:rPr>
              <a:t>The overall budget estimate </a:t>
            </a:r>
            <a:br>
              <a:rPr lang="en-US" i="1" dirty="0">
                <a:solidFill>
                  <a:schemeClr val="bg1"/>
                </a:solidFill>
                <a:ea typeface="+mj-ea"/>
                <a:cs typeface="+mj-cs"/>
              </a:rPr>
            </a:br>
            <a:r>
              <a:rPr lang="en-US" i="1" dirty="0">
                <a:solidFill>
                  <a:schemeClr val="bg1"/>
                </a:solidFill>
                <a:ea typeface="+mj-ea"/>
                <a:cs typeface="+mj-cs"/>
              </a:rPr>
              <a:t>for the entire </a:t>
            </a:r>
            <a:r>
              <a:rPr lang="en-US" i="1" dirty="0" err="1">
                <a:solidFill>
                  <a:schemeClr val="bg1"/>
                </a:solidFill>
                <a:ea typeface="+mj-ea"/>
                <a:cs typeface="+mj-cs"/>
              </a:rPr>
              <a:t>programme</a:t>
            </a:r>
            <a:r>
              <a:rPr lang="en-US" i="1" dirty="0">
                <a:solidFill>
                  <a:schemeClr val="bg1"/>
                </a:solidFill>
                <a:ea typeface="+mj-ea"/>
                <a:cs typeface="+mj-cs"/>
              </a:rPr>
              <a:t>, </a:t>
            </a:r>
          </a:p>
          <a:p>
            <a:r>
              <a:rPr lang="en-US" i="1" dirty="0">
                <a:solidFill>
                  <a:schemeClr val="bg1"/>
                </a:solidFill>
                <a:ea typeface="+mj-ea"/>
                <a:cs typeface="+mj-cs"/>
              </a:rPr>
              <a:t>including all 54 countries, </a:t>
            </a:r>
            <a:br>
              <a:rPr lang="en-US" i="1" dirty="0">
                <a:solidFill>
                  <a:schemeClr val="bg1"/>
                </a:solidFill>
                <a:ea typeface="+mj-ea"/>
                <a:cs typeface="+mj-cs"/>
              </a:rPr>
            </a:br>
            <a:r>
              <a:rPr lang="en-US" i="1" dirty="0">
                <a:solidFill>
                  <a:schemeClr val="bg1"/>
                </a:solidFill>
                <a:ea typeface="+mj-ea"/>
                <a:cs typeface="+mj-cs"/>
              </a:rPr>
              <a:t>is USD </a:t>
            </a:r>
            <a:r>
              <a:rPr lang="en-US" i="1" u="sng" dirty="0">
                <a:solidFill>
                  <a:schemeClr val="bg1"/>
                </a:solidFill>
                <a:ea typeface="+mj-ea"/>
                <a:cs typeface="+mj-cs"/>
              </a:rPr>
              <a:t>37.8 million</a:t>
            </a:r>
            <a:r>
              <a:rPr lang="en-US" i="1" dirty="0">
                <a:solidFill>
                  <a:schemeClr val="bg1"/>
                </a:solidFill>
                <a:ea typeface="+mj-ea"/>
                <a:cs typeface="+mj-cs"/>
              </a:rPr>
              <a:t> for five years.</a:t>
            </a:r>
          </a:p>
        </p:txBody>
      </p:sp>
    </p:spTree>
    <p:extLst>
      <p:ext uri="{BB962C8B-B14F-4D97-AF65-F5344CB8AC3E}">
        <p14:creationId xmlns:p14="http://schemas.microsoft.com/office/powerpoint/2010/main" val="316151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10;&#10;Descrizione generata automaticamente">
            <a:extLst>
              <a:ext uri="{FF2B5EF4-FFF2-40B4-BE49-F238E27FC236}">
                <a16:creationId xmlns:a16="http://schemas.microsoft.com/office/drawing/2014/main" id="{2BB11ADA-AE3A-25E9-15DE-769B6122D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 t="12177" r="14314" b="22423"/>
          <a:stretch/>
        </p:blipFill>
        <p:spPr>
          <a:xfrm>
            <a:off x="-30479" y="1600200"/>
            <a:ext cx="12222480" cy="5334000"/>
          </a:xfrm>
          <a:prstGeom prst="rect">
            <a:avLst/>
          </a:prstGeom>
        </p:spPr>
      </p:pic>
      <p:sp>
        <p:nvSpPr>
          <p:cNvPr id="2" name="Title 1"/>
          <p:cNvSpPr>
            <a:spLocks noGrp="1"/>
          </p:cNvSpPr>
          <p:nvPr>
            <p:ph type="title"/>
          </p:nvPr>
        </p:nvSpPr>
        <p:spPr>
          <a:xfrm>
            <a:off x="0" y="1009292"/>
            <a:ext cx="14630400" cy="360040"/>
          </a:xfrm>
        </p:spPr>
        <p:txBody>
          <a:bodyPr/>
          <a:lstStyle/>
          <a:p>
            <a:r>
              <a:rPr lang="en-GB" sz="3600" dirty="0">
                <a:solidFill>
                  <a:srgbClr val="008000"/>
                </a:solidFill>
              </a:rPr>
              <a:t>Initiative #2: Global </a:t>
            </a:r>
            <a:r>
              <a:rPr lang="en-GB" sz="3600" dirty="0" err="1">
                <a:solidFill>
                  <a:srgbClr val="008000"/>
                </a:solidFill>
              </a:rPr>
              <a:t>Phytosanitary</a:t>
            </a:r>
            <a:r>
              <a:rPr lang="en-GB" sz="3600" dirty="0">
                <a:solidFill>
                  <a:srgbClr val="008000"/>
                </a:solidFill>
              </a:rPr>
              <a:t> Trade Support Team </a:t>
            </a:r>
            <a:endParaRPr lang="en-US" sz="3600" dirty="0">
              <a:solidFill>
                <a:srgbClr val="008000"/>
              </a:solidFill>
            </a:endParaRPr>
          </a:p>
        </p:txBody>
      </p:sp>
      <p:sp>
        <p:nvSpPr>
          <p:cNvPr id="8" name="TextBox 7">
            <a:extLst>
              <a:ext uri="{FF2B5EF4-FFF2-40B4-BE49-F238E27FC236}">
                <a16:creationId xmlns:a16="http://schemas.microsoft.com/office/drawing/2014/main" id="{7D2E5B0E-2B06-055A-7D76-CEEA5721736C}"/>
              </a:ext>
            </a:extLst>
          </p:cNvPr>
          <p:cNvSpPr txBox="1"/>
          <p:nvPr/>
        </p:nvSpPr>
        <p:spPr>
          <a:xfrm>
            <a:off x="198592" y="2349043"/>
            <a:ext cx="6137342" cy="3062377"/>
          </a:xfrm>
          <a:prstGeom prst="rect">
            <a:avLst/>
          </a:prstGeom>
        </p:spPr>
        <p:txBody>
          <a:bodyPr wrap="square" lIns="540000" tIns="0" rIns="360000" rtlCol="0" anchor="t" anchorCtr="0">
            <a:spAutoFit/>
          </a:bodyPr>
          <a:lstStyle/>
          <a:p>
            <a:pPr marL="457200" indent="-457200">
              <a:buFont typeface="Arial" panose="020B0604020202020204" pitchFamily="34" charset="0"/>
              <a:buChar char="•"/>
            </a:pPr>
            <a:r>
              <a:rPr lang="en-US" sz="2800" dirty="0">
                <a:solidFill>
                  <a:schemeClr val="bg1"/>
                </a:solidFill>
              </a:rPr>
              <a:t>IPPC secretariat trade support team would serve as a focal point for providing timely information on trade-related ISPMs in support of facilitating safe trade between and among contracting parties. </a:t>
            </a:r>
          </a:p>
        </p:txBody>
      </p:sp>
    </p:spTree>
    <p:extLst>
      <p:ext uri="{BB962C8B-B14F-4D97-AF65-F5344CB8AC3E}">
        <p14:creationId xmlns:p14="http://schemas.microsoft.com/office/powerpoint/2010/main" val="101392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915867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9292"/>
            <a:ext cx="14630400" cy="360040"/>
          </a:xfrm>
        </p:spPr>
        <p:txBody>
          <a:bodyPr/>
          <a:lstStyle/>
          <a:p>
            <a:r>
              <a:rPr lang="en-GB" sz="3600" dirty="0">
                <a:solidFill>
                  <a:srgbClr val="008000"/>
                </a:solidFill>
              </a:rPr>
              <a:t>Initiative #2: Global </a:t>
            </a:r>
            <a:r>
              <a:rPr lang="en-GB" sz="3600" dirty="0" err="1">
                <a:solidFill>
                  <a:srgbClr val="008000"/>
                </a:solidFill>
              </a:rPr>
              <a:t>Phytosanitary</a:t>
            </a:r>
            <a:r>
              <a:rPr lang="en-GB" sz="3600" dirty="0">
                <a:solidFill>
                  <a:srgbClr val="008000"/>
                </a:solidFill>
              </a:rPr>
              <a:t> Trade Support Team </a:t>
            </a:r>
            <a:endParaRPr lang="en-US" sz="3600" dirty="0">
              <a:solidFill>
                <a:srgbClr val="008000"/>
              </a:solidFill>
            </a:endParaRPr>
          </a:p>
        </p:txBody>
      </p:sp>
      <p:sp>
        <p:nvSpPr>
          <p:cNvPr id="5" name="Rettangolo 6">
            <a:extLst>
              <a:ext uri="{FF2B5EF4-FFF2-40B4-BE49-F238E27FC236}">
                <a16:creationId xmlns:a16="http://schemas.microsoft.com/office/drawing/2014/main" id="{60B91A3E-F5D7-D274-1552-22947B03CD54}"/>
              </a:ext>
            </a:extLst>
          </p:cNvPr>
          <p:cNvSpPr/>
          <p:nvPr/>
        </p:nvSpPr>
        <p:spPr>
          <a:xfrm>
            <a:off x="6423591" y="2043181"/>
            <a:ext cx="5430567" cy="4102443"/>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6">
            <a:extLst>
              <a:ext uri="{FF2B5EF4-FFF2-40B4-BE49-F238E27FC236}">
                <a16:creationId xmlns:a16="http://schemas.microsoft.com/office/drawing/2014/main" id="{939285FF-1218-A5F4-266F-372AA314424E}"/>
              </a:ext>
            </a:extLst>
          </p:cNvPr>
          <p:cNvPicPr>
            <a:picLocks noChangeAspect="1"/>
          </p:cNvPicPr>
          <p:nvPr/>
        </p:nvPicPr>
        <p:blipFill rotWithShape="1">
          <a:blip r:embed="rId3"/>
          <a:srcRect r="16989"/>
          <a:stretch/>
        </p:blipFill>
        <p:spPr>
          <a:xfrm>
            <a:off x="6495288" y="2915758"/>
            <a:ext cx="5218918" cy="3132251"/>
          </a:xfrm>
          <a:prstGeom prst="rect">
            <a:avLst/>
          </a:prstGeom>
        </p:spPr>
      </p:pic>
      <p:sp>
        <p:nvSpPr>
          <p:cNvPr id="9" name="TextBox 8">
            <a:extLst>
              <a:ext uri="{FF2B5EF4-FFF2-40B4-BE49-F238E27FC236}">
                <a16:creationId xmlns:a16="http://schemas.microsoft.com/office/drawing/2014/main" id="{BAC40F19-ED5E-F4C6-DF8F-DB3DD47521D7}"/>
              </a:ext>
            </a:extLst>
          </p:cNvPr>
          <p:cNvSpPr txBox="1"/>
          <p:nvPr/>
        </p:nvSpPr>
        <p:spPr>
          <a:xfrm>
            <a:off x="6994731" y="1905000"/>
            <a:ext cx="4859427" cy="907941"/>
          </a:xfrm>
          <a:prstGeom prst="rect">
            <a:avLst/>
          </a:prstGeom>
        </p:spPr>
        <p:txBody>
          <a:bodyPr wrap="square" lIns="540000" tIns="0" rIns="360000" rtlCol="0" anchor="t" anchorCtr="0">
            <a:spAutoFit/>
          </a:bodyPr>
          <a:lstStyle/>
          <a:p>
            <a:pPr marL="457200" indent="-457200">
              <a:buFont typeface="Wingdings" panose="05000000000000000000" pitchFamily="2" charset="2"/>
              <a:buChar char="§"/>
            </a:pPr>
            <a:endParaRPr lang="en-US" sz="2800" b="1" dirty="0"/>
          </a:p>
          <a:p>
            <a:r>
              <a:rPr lang="en-US" sz="2800" b="1" dirty="0">
                <a:solidFill>
                  <a:schemeClr val="bg1"/>
                </a:solidFill>
              </a:rPr>
              <a:t>Responsive interaction</a:t>
            </a:r>
            <a:endParaRPr lang="en-US" sz="2800" dirty="0">
              <a:solidFill>
                <a:schemeClr val="bg1"/>
              </a:solidFill>
            </a:endParaRPr>
          </a:p>
        </p:txBody>
      </p:sp>
      <p:sp>
        <p:nvSpPr>
          <p:cNvPr id="10" name="Rettangolo 2">
            <a:extLst>
              <a:ext uri="{FF2B5EF4-FFF2-40B4-BE49-F238E27FC236}">
                <a16:creationId xmlns:a16="http://schemas.microsoft.com/office/drawing/2014/main" id="{71278F59-36ED-7083-4410-F76AD4174D84}"/>
              </a:ext>
            </a:extLst>
          </p:cNvPr>
          <p:cNvSpPr/>
          <p:nvPr/>
        </p:nvSpPr>
        <p:spPr>
          <a:xfrm>
            <a:off x="477795" y="2043181"/>
            <a:ext cx="5430567" cy="4102443"/>
          </a:xfrm>
          <a:prstGeom prst="rect">
            <a:avLst/>
          </a:prstGeom>
          <a:solidFill>
            <a:srgbClr val="008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0">
            <a:extLst>
              <a:ext uri="{FF2B5EF4-FFF2-40B4-BE49-F238E27FC236}">
                <a16:creationId xmlns:a16="http://schemas.microsoft.com/office/drawing/2014/main" id="{F92FB8B0-1E3A-4B4C-0B2C-ED393CF46631}"/>
              </a:ext>
            </a:extLst>
          </p:cNvPr>
          <p:cNvPicPr>
            <a:picLocks noChangeAspect="1"/>
          </p:cNvPicPr>
          <p:nvPr/>
        </p:nvPicPr>
        <p:blipFill>
          <a:blip r:embed="rId4"/>
          <a:stretch>
            <a:fillRect/>
          </a:stretch>
        </p:blipFill>
        <p:spPr>
          <a:xfrm>
            <a:off x="579255" y="2915758"/>
            <a:ext cx="5228482" cy="3132251"/>
          </a:xfrm>
          <a:prstGeom prst="rect">
            <a:avLst/>
          </a:prstGeom>
        </p:spPr>
      </p:pic>
      <p:sp>
        <p:nvSpPr>
          <p:cNvPr id="12" name="TextBox 11">
            <a:extLst>
              <a:ext uri="{FF2B5EF4-FFF2-40B4-BE49-F238E27FC236}">
                <a16:creationId xmlns:a16="http://schemas.microsoft.com/office/drawing/2014/main" id="{6FEA33C7-9F22-0FC9-E6DD-0D0A2419358B}"/>
              </a:ext>
            </a:extLst>
          </p:cNvPr>
          <p:cNvSpPr txBox="1"/>
          <p:nvPr/>
        </p:nvSpPr>
        <p:spPr>
          <a:xfrm>
            <a:off x="579255" y="2259475"/>
            <a:ext cx="5367136" cy="477054"/>
          </a:xfrm>
          <a:prstGeom prst="rect">
            <a:avLst/>
          </a:prstGeom>
        </p:spPr>
        <p:txBody>
          <a:bodyPr wrap="square" lIns="540000" tIns="0" rIns="360000" rtlCol="0" anchor="t" anchorCtr="0">
            <a:spAutoFit/>
          </a:bodyPr>
          <a:lstStyle/>
          <a:p>
            <a:r>
              <a:rPr lang="en-US" sz="2800" b="1" dirty="0">
                <a:solidFill>
                  <a:schemeClr val="bg1"/>
                </a:solidFill>
              </a:rPr>
              <a:t>Proactive engagement</a:t>
            </a:r>
          </a:p>
        </p:txBody>
      </p:sp>
    </p:spTree>
    <p:extLst>
      <p:ext uri="{BB962C8B-B14F-4D97-AF65-F5344CB8AC3E}">
        <p14:creationId xmlns:p14="http://schemas.microsoft.com/office/powerpoint/2010/main" val="3139796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9292"/>
            <a:ext cx="14630400" cy="360040"/>
          </a:xfrm>
        </p:spPr>
        <p:txBody>
          <a:bodyPr/>
          <a:lstStyle/>
          <a:p>
            <a:r>
              <a:rPr lang="en-GB" sz="3600" dirty="0">
                <a:solidFill>
                  <a:srgbClr val="008000"/>
                </a:solidFill>
              </a:rPr>
              <a:t>Initiative #2: Global </a:t>
            </a:r>
            <a:r>
              <a:rPr lang="en-GB" sz="3600" dirty="0" err="1">
                <a:solidFill>
                  <a:srgbClr val="008000"/>
                </a:solidFill>
              </a:rPr>
              <a:t>Phytosanitary</a:t>
            </a:r>
            <a:r>
              <a:rPr lang="en-GB" sz="3600" dirty="0">
                <a:solidFill>
                  <a:srgbClr val="008000"/>
                </a:solidFill>
              </a:rPr>
              <a:t> Trade Support Team </a:t>
            </a:r>
            <a:endParaRPr lang="en-US" sz="3600" dirty="0">
              <a:solidFill>
                <a:srgbClr val="008000"/>
              </a:solidFill>
            </a:endParaRPr>
          </a:p>
        </p:txBody>
      </p:sp>
      <p:sp>
        <p:nvSpPr>
          <p:cNvPr id="9" name="TextBox 8">
            <a:extLst>
              <a:ext uri="{FF2B5EF4-FFF2-40B4-BE49-F238E27FC236}">
                <a16:creationId xmlns:a16="http://schemas.microsoft.com/office/drawing/2014/main" id="{BAC40F19-ED5E-F4C6-DF8F-DB3DD47521D7}"/>
              </a:ext>
            </a:extLst>
          </p:cNvPr>
          <p:cNvSpPr txBox="1"/>
          <p:nvPr/>
        </p:nvSpPr>
        <p:spPr>
          <a:xfrm>
            <a:off x="6994731" y="1905000"/>
            <a:ext cx="4859427" cy="907941"/>
          </a:xfrm>
          <a:prstGeom prst="rect">
            <a:avLst/>
          </a:prstGeom>
        </p:spPr>
        <p:txBody>
          <a:bodyPr wrap="square" lIns="540000" tIns="0" rIns="360000" rtlCol="0" anchor="t" anchorCtr="0">
            <a:spAutoFit/>
          </a:bodyPr>
          <a:lstStyle/>
          <a:p>
            <a:pPr marL="457200" indent="-457200">
              <a:buFont typeface="Wingdings" panose="05000000000000000000" pitchFamily="2" charset="2"/>
              <a:buChar char="§"/>
            </a:pPr>
            <a:endParaRPr lang="en-US" sz="2800" b="1" dirty="0"/>
          </a:p>
          <a:p>
            <a:r>
              <a:rPr lang="en-US" sz="2800" b="1" dirty="0">
                <a:solidFill>
                  <a:schemeClr val="bg1"/>
                </a:solidFill>
              </a:rPr>
              <a:t>Responsive interaction</a:t>
            </a:r>
            <a:endParaRPr lang="en-US" sz="2800" dirty="0">
              <a:solidFill>
                <a:schemeClr val="bg1"/>
              </a:solidFill>
            </a:endParaRPr>
          </a:p>
        </p:txBody>
      </p:sp>
      <p:sp>
        <p:nvSpPr>
          <p:cNvPr id="12" name="TextBox 11">
            <a:extLst>
              <a:ext uri="{FF2B5EF4-FFF2-40B4-BE49-F238E27FC236}">
                <a16:creationId xmlns:a16="http://schemas.microsoft.com/office/drawing/2014/main" id="{6FEA33C7-9F22-0FC9-E6DD-0D0A2419358B}"/>
              </a:ext>
            </a:extLst>
          </p:cNvPr>
          <p:cNvSpPr txBox="1"/>
          <p:nvPr/>
        </p:nvSpPr>
        <p:spPr>
          <a:xfrm>
            <a:off x="579255" y="2259475"/>
            <a:ext cx="5367136" cy="477054"/>
          </a:xfrm>
          <a:prstGeom prst="rect">
            <a:avLst/>
          </a:prstGeom>
        </p:spPr>
        <p:txBody>
          <a:bodyPr wrap="square" lIns="540000" tIns="0" rIns="360000" rtlCol="0" anchor="t" anchorCtr="0">
            <a:spAutoFit/>
          </a:bodyPr>
          <a:lstStyle/>
          <a:p>
            <a:r>
              <a:rPr lang="en-US" sz="2800" b="1" dirty="0">
                <a:solidFill>
                  <a:schemeClr val="bg1"/>
                </a:solidFill>
              </a:rPr>
              <a:t>Proactive engagement</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9057"/>
          <a:stretch/>
        </p:blipFill>
        <p:spPr>
          <a:xfrm>
            <a:off x="0" y="1752599"/>
            <a:ext cx="12653955" cy="5105401"/>
          </a:xfrm>
          <a:prstGeom prst="rect">
            <a:avLst/>
          </a:prstGeom>
        </p:spPr>
      </p:pic>
      <p:sp>
        <p:nvSpPr>
          <p:cNvPr id="18" name="TextBox 3">
            <a:extLst>
              <a:ext uri="{FF2B5EF4-FFF2-40B4-BE49-F238E27FC236}">
                <a16:creationId xmlns:a16="http://schemas.microsoft.com/office/drawing/2014/main" id="{A544460E-3733-404D-7034-10416197C479}"/>
              </a:ext>
            </a:extLst>
          </p:cNvPr>
          <p:cNvSpPr txBox="1"/>
          <p:nvPr/>
        </p:nvSpPr>
        <p:spPr>
          <a:xfrm>
            <a:off x="7160155" y="2590800"/>
            <a:ext cx="5164015" cy="944292"/>
          </a:xfrm>
          <a:prstGeom prst="rect">
            <a:avLst/>
          </a:prstGeom>
          <a:solidFill>
            <a:srgbClr val="00825F"/>
          </a:solidFill>
        </p:spPr>
        <p:txBody>
          <a:bodyPr wrap="square" lIns="180000" tIns="36000" rIns="216000" rtlCol="0" anchor="t" anchorCtr="0">
            <a:spAutoFit/>
          </a:bodyPr>
          <a:lstStyle/>
          <a:p>
            <a:r>
              <a:rPr lang="en-US" sz="2800" dirty="0">
                <a:solidFill>
                  <a:schemeClr val="bg1"/>
                </a:solidFill>
              </a:rPr>
              <a:t>Establish a team with credible expertise in ISPMs</a:t>
            </a:r>
          </a:p>
        </p:txBody>
      </p:sp>
      <p:sp>
        <p:nvSpPr>
          <p:cNvPr id="19" name="TextBox 3">
            <a:extLst>
              <a:ext uri="{FF2B5EF4-FFF2-40B4-BE49-F238E27FC236}">
                <a16:creationId xmlns:a16="http://schemas.microsoft.com/office/drawing/2014/main" id="{8A8B1B3C-5B62-C922-52ED-34BD7F288C05}"/>
              </a:ext>
            </a:extLst>
          </p:cNvPr>
          <p:cNvSpPr txBox="1"/>
          <p:nvPr/>
        </p:nvSpPr>
        <p:spPr>
          <a:xfrm>
            <a:off x="7160154" y="3683823"/>
            <a:ext cx="5164015" cy="1375180"/>
          </a:xfrm>
          <a:prstGeom prst="rect">
            <a:avLst/>
          </a:prstGeom>
          <a:solidFill>
            <a:srgbClr val="00825F"/>
          </a:solidFill>
        </p:spPr>
        <p:txBody>
          <a:bodyPr wrap="square" lIns="180000" tIns="36000" rIns="180000" rtlCol="0" anchor="t" anchorCtr="0">
            <a:spAutoFit/>
          </a:bodyPr>
          <a:lstStyle/>
          <a:p>
            <a:r>
              <a:rPr lang="en-US" sz="2800" dirty="0">
                <a:solidFill>
                  <a:schemeClr val="bg1"/>
                </a:solidFill>
              </a:rPr>
              <a:t>Provides timely and proper information on trade related ISPMs in support of safe trade</a:t>
            </a:r>
          </a:p>
        </p:txBody>
      </p:sp>
      <p:sp>
        <p:nvSpPr>
          <p:cNvPr id="23" name="TextBox 22"/>
          <p:cNvSpPr txBox="1"/>
          <p:nvPr/>
        </p:nvSpPr>
        <p:spPr>
          <a:xfrm>
            <a:off x="2895600" y="2358970"/>
            <a:ext cx="1859805" cy="646331"/>
          </a:xfrm>
          <a:prstGeom prst="rect">
            <a:avLst/>
          </a:prstGeom>
          <a:noFill/>
        </p:spPr>
        <p:txBody>
          <a:bodyPr wrap="none" rtlCol="0">
            <a:spAutoFit/>
          </a:bodyPr>
          <a:lstStyle/>
          <a:p>
            <a:r>
              <a:rPr lang="en-GB" sz="3600" dirty="0"/>
              <a:t>ISPM -38</a:t>
            </a:r>
            <a:endParaRPr lang="en-US" sz="3600" dirty="0"/>
          </a:p>
        </p:txBody>
      </p:sp>
    </p:spTree>
    <p:extLst>
      <p:ext uri="{BB962C8B-B14F-4D97-AF65-F5344CB8AC3E}">
        <p14:creationId xmlns:p14="http://schemas.microsoft.com/office/powerpoint/2010/main" val="10594290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789873" y="894186"/>
          <a:ext cx="10753200"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Text Placeholder 1">
            <a:extLst>
              <a:ext uri="{FF2B5EF4-FFF2-40B4-BE49-F238E27FC236}">
                <a16:creationId xmlns:a16="http://schemas.microsoft.com/office/drawing/2014/main" id="{DC6585CB-312C-4D99-8A71-22BECD213043}"/>
              </a:ext>
            </a:extLst>
          </p:cNvPr>
          <p:cNvSpPr txBox="1">
            <a:spLocks/>
          </p:cNvSpPr>
          <p:nvPr/>
        </p:nvSpPr>
        <p:spPr>
          <a:xfrm>
            <a:off x="3522675" y="4786195"/>
            <a:ext cx="4651665" cy="1747170"/>
          </a:xfrm>
          <a:prstGeom prst="rect">
            <a:avLst/>
          </a:prstGeom>
          <a:solidFill>
            <a:sysClr val="window" lastClr="FFFFFF">
              <a:lumMod val="85000"/>
              <a:alpha val="80000"/>
            </a:sysClr>
          </a:solidFill>
        </p:spPr>
        <p:txBody>
          <a:bodyPr vert="horz" lIns="288000" tIns="252000" rIns="91440" bIns="45720" rtlCol="0">
            <a:normAutofit lnSpcReduction="10000"/>
          </a:bodyPr>
          <a:lstStyle>
            <a:lvl1pPr marL="0" indent="0" algn="l" defTabSz="914400" rtl="0" eaLnBrk="1" latinLnBrk="0" hangingPunct="1">
              <a:lnSpc>
                <a:spcPct val="90000"/>
              </a:lnSpc>
              <a:spcBef>
                <a:spcPts val="500"/>
              </a:spcBef>
              <a:buFont typeface="Arial" panose="020B0604020202020204" pitchFamily="34" charset="0"/>
              <a:buNone/>
              <a:defRPr sz="1300" b="1" kern="1200">
                <a:solidFill>
                  <a:schemeClr val="tx2"/>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ysClr val="windowText" lastClr="000000"/>
                </a:solidFill>
                <a:effectLst/>
                <a:uLnTx/>
                <a:uFillTx/>
                <a:latin typeface="Century Gothic"/>
                <a:ea typeface="+mn-ea"/>
                <a:cs typeface="+mn-cs"/>
              </a:rPr>
              <a:t>Bi-lateral Phytosanitary Agreement</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4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Requirements for the establishment of pest free areas)</a:t>
            </a:r>
            <a:endPar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10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(Requirements for the establishment of pest free places of production and pest free production sites)</a:t>
            </a:r>
            <a:endPar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14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(The use of integrated measures in a systems approach for pest risk management)</a:t>
            </a:r>
            <a:endPar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22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(Requirements for the establishment of areas of low pest prevalence)</a:t>
            </a:r>
            <a:endPar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29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(Recognition of pest free areas and areas of low pest prevalence)</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808080">
                    <a:lumMod val="75000"/>
                  </a:srgbClr>
                </a:solidFill>
                <a:effectLst/>
                <a:uLnTx/>
                <a:uFillTx/>
                <a:latin typeface="Century Gothic"/>
                <a:ea typeface="+mn-ea"/>
                <a:cs typeface="+mn-cs"/>
              </a:rPr>
              <a:t>ISPM 34 </a:t>
            </a:r>
            <a:r>
              <a:rPr kumimoji="0" lang="en-US" sz="900" b="1" i="0" u="none" strike="noStrike" kern="1200" cap="none" spc="0" normalizeH="0" baseline="0" noProof="0">
                <a:ln>
                  <a:noFill/>
                </a:ln>
                <a:solidFill>
                  <a:srgbClr val="808080">
                    <a:lumMod val="75000"/>
                  </a:srgbClr>
                </a:solidFill>
                <a:effectLst/>
                <a:uLnTx/>
                <a:uFillTx/>
                <a:latin typeface="Century Gothic"/>
                <a:ea typeface="+mn-ea"/>
                <a:cs typeface="+mn-cs"/>
              </a:rPr>
              <a:t>(Design and operation of post-entry quarantine stations for plants)</a:t>
            </a:r>
            <a:endParaRPr kumimoji="0" lang="en-US" sz="900" b="1" i="0" u="none" strike="noStrike" kern="1200" cap="none" spc="0" normalizeH="0" baseline="0" noProof="0" dirty="0">
              <a:ln>
                <a:noFill/>
              </a:ln>
              <a:solidFill>
                <a:srgbClr val="808080">
                  <a:lumMod val="75000"/>
                </a:srgbClr>
              </a:solidFill>
              <a:effectLst/>
              <a:uLnTx/>
              <a:uFillTx/>
              <a:latin typeface="Century Gothic"/>
              <a:ea typeface="+mn-ea"/>
              <a:cs typeface="+mn-cs"/>
            </a:endParaRPr>
          </a:p>
        </p:txBody>
      </p:sp>
      <p:sp>
        <p:nvSpPr>
          <p:cNvPr id="18" name="Text Placeholder 2">
            <a:extLst>
              <a:ext uri="{FF2B5EF4-FFF2-40B4-BE49-F238E27FC236}">
                <a16:creationId xmlns:a16="http://schemas.microsoft.com/office/drawing/2014/main" id="{2A5D41C1-17EE-441C-A604-3FDE978E5672}"/>
              </a:ext>
            </a:extLst>
          </p:cNvPr>
          <p:cNvSpPr txBox="1">
            <a:spLocks/>
          </p:cNvSpPr>
          <p:nvPr/>
        </p:nvSpPr>
        <p:spPr>
          <a:xfrm>
            <a:off x="473529" y="4786195"/>
            <a:ext cx="2939627" cy="1747170"/>
          </a:xfrm>
          <a:prstGeom prst="rect">
            <a:avLst/>
          </a:prstGeom>
          <a:solidFill>
            <a:sysClr val="window" lastClr="FFFFFF">
              <a:lumMod val="95000"/>
            </a:sysClr>
          </a:solidFill>
        </p:spPr>
        <p:txBody>
          <a:bodyPr vert="horz" lIns="288000" tIns="252000" rIns="91440" bIns="45720" rtlCol="0">
            <a:normAutofit fontScale="85000" lnSpcReduction="10000"/>
          </a:bodyPr>
          <a:lstStyle>
            <a:lvl1pPr marL="0" indent="0" algn="l" defTabSz="914400" rtl="0" eaLnBrk="1" latinLnBrk="0" hangingPunct="1">
              <a:lnSpc>
                <a:spcPct val="90000"/>
              </a:lnSpc>
              <a:spcBef>
                <a:spcPts val="500"/>
              </a:spcBef>
              <a:buFont typeface="Arial" panose="020B0604020202020204" pitchFamily="34" charset="0"/>
              <a:buNone/>
              <a:defRPr sz="1300" b="1" kern="1200">
                <a:solidFill>
                  <a:schemeClr val="tx2"/>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ysClr val="windowText" lastClr="000000"/>
                </a:solidFill>
                <a:effectLst/>
                <a:uLnTx/>
                <a:uFillTx/>
                <a:latin typeface="Century Gothic"/>
                <a:ea typeface="+mn-ea"/>
                <a:cs typeface="+mn-cs"/>
              </a:rPr>
              <a:t>Market Access Request</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808080">
                    <a:lumMod val="75000"/>
                  </a:srgbClr>
                </a:solidFill>
                <a:effectLst/>
                <a:uLnTx/>
                <a:uFillTx/>
                <a:latin typeface="Century Gothic"/>
                <a:ea typeface="+mn-ea"/>
                <a:cs typeface="+mn-cs"/>
              </a:rPr>
              <a:t>ISPM 2 (Framework for pest risk analysis)</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808080">
                    <a:lumMod val="75000"/>
                  </a:srgbClr>
                </a:solidFill>
                <a:effectLst/>
                <a:uLnTx/>
                <a:uFillTx/>
                <a:latin typeface="Century Gothic"/>
                <a:ea typeface="+mn-ea"/>
                <a:cs typeface="+mn-cs"/>
              </a:rPr>
              <a:t>ISPM 11 (Pest risk analysis for quarantine pests)</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808080">
                    <a:lumMod val="75000"/>
                  </a:srgbClr>
                </a:solidFill>
                <a:effectLst/>
                <a:uLnTx/>
                <a:uFillTx/>
                <a:latin typeface="Century Gothic"/>
                <a:ea typeface="+mn-ea"/>
                <a:cs typeface="+mn-cs"/>
              </a:rPr>
              <a:t>ISPM 21 (Pest risk analysis for regulated non-quarantine pests)</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808080">
                    <a:lumMod val="75000"/>
                  </a:srgbClr>
                </a:solidFill>
                <a:effectLst/>
                <a:uLnTx/>
                <a:uFillTx/>
                <a:latin typeface="Century Gothic"/>
                <a:ea typeface="+mn-ea"/>
                <a:cs typeface="+mn-cs"/>
              </a:rPr>
              <a:t>ISPM 32 (Categorization of commodities according to their pest risk</a:t>
            </a:r>
            <a:r>
              <a:rPr kumimoji="0" lang="en-US" sz="1200" b="1" i="0" u="none" strike="noStrike" kern="1200" cap="none" spc="0" normalizeH="0" baseline="0" noProof="0">
                <a:ln>
                  <a:noFill/>
                </a:ln>
                <a:solidFill>
                  <a:sysClr val="windowText" lastClr="000000"/>
                </a:solidFill>
                <a:effectLst/>
                <a:uLnTx/>
                <a:uFillTx/>
                <a:latin typeface="Century Gothic"/>
                <a:ea typeface="+mn-ea"/>
                <a:cs typeface="+mn-cs"/>
              </a:rPr>
              <a:t>)</a:t>
            </a:r>
            <a:endParaRPr kumimoji="0" lang="en-US" sz="1200" b="1" i="0" u="none" strike="noStrike" kern="1200" cap="none" spc="0" normalizeH="0" baseline="0" noProof="0" dirty="0">
              <a:ln>
                <a:noFill/>
              </a:ln>
              <a:solidFill>
                <a:sysClr val="windowText" lastClr="000000"/>
              </a:solidFill>
              <a:effectLst/>
              <a:uLnTx/>
              <a:uFillTx/>
              <a:latin typeface="Century Gothic"/>
              <a:ea typeface="+mn-ea"/>
              <a:cs typeface="+mn-cs"/>
            </a:endParaRPr>
          </a:p>
        </p:txBody>
      </p:sp>
      <p:sp>
        <p:nvSpPr>
          <p:cNvPr id="19" name="Text Placeholder 5">
            <a:extLst>
              <a:ext uri="{FF2B5EF4-FFF2-40B4-BE49-F238E27FC236}">
                <a16:creationId xmlns:a16="http://schemas.microsoft.com/office/drawing/2014/main" id="{710D3D6B-80DD-4821-B86D-75FFA8C44691}"/>
              </a:ext>
            </a:extLst>
          </p:cNvPr>
          <p:cNvSpPr txBox="1">
            <a:spLocks/>
          </p:cNvSpPr>
          <p:nvPr/>
        </p:nvSpPr>
        <p:spPr>
          <a:xfrm>
            <a:off x="8246625" y="4786195"/>
            <a:ext cx="3787532" cy="1747170"/>
          </a:xfrm>
          <a:prstGeom prst="rect">
            <a:avLst/>
          </a:prstGeom>
          <a:solidFill>
            <a:sysClr val="window" lastClr="FFFFFF">
              <a:lumMod val="95000"/>
            </a:sysClr>
          </a:solidFill>
        </p:spPr>
        <p:txBody>
          <a:bodyPr vert="horz" lIns="288000" tIns="252000" rIns="91440" bIns="45720" rtlCol="0">
            <a:normAutofit fontScale="25000" lnSpcReduction="20000"/>
          </a:bodyPr>
          <a:lstStyle>
            <a:lvl1pPr marL="0" indent="0" algn="l" defTabSz="914400" rtl="0" eaLnBrk="1" latinLnBrk="0" hangingPunct="1">
              <a:lnSpc>
                <a:spcPct val="90000"/>
              </a:lnSpc>
              <a:spcBef>
                <a:spcPts val="500"/>
              </a:spcBef>
              <a:buFont typeface="Arial" panose="020B0604020202020204" pitchFamily="34" charset="0"/>
              <a:buNone/>
              <a:defRPr sz="1300" b="1" kern="1200">
                <a:solidFill>
                  <a:schemeClr val="tx2"/>
                </a:soli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600" b="1" i="0" u="none" strike="noStrike" kern="1200" cap="none" spc="0" normalizeH="0" baseline="0" noProof="0">
                <a:ln>
                  <a:noFill/>
                </a:ln>
                <a:solidFill>
                  <a:sysClr val="windowText" lastClr="000000"/>
                </a:solidFill>
                <a:effectLst/>
                <a:uLnTx/>
                <a:uFillTx/>
                <a:latin typeface="Century Gothic"/>
                <a:ea typeface="+mn-ea"/>
                <a:cs typeface="+mn-cs"/>
              </a:rPr>
              <a:t>Implementation </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1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Phytosanitary principles for the protection of plants and the application of phytosanitary measures in international trade))</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12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Phytosanitary certificates)</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20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Guidelines for a phytosanitary import regulatory system)</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23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Guidelines for inspection)</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24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Guidelines for the determination and recognition of equivalence of phytosanitary measures)</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27 </a:t>
            </a:r>
            <a:r>
              <a:rPr kumimoji="0" lang="en-US" sz="4000" b="1" i="0" u="none" strike="noStrike" kern="1200" cap="none" spc="0" normalizeH="0" baseline="0" noProof="0">
                <a:ln>
                  <a:noFill/>
                </a:ln>
                <a:solidFill>
                  <a:srgbClr val="808080">
                    <a:lumMod val="75000"/>
                  </a:srgbClr>
                </a:solidFill>
                <a:effectLst/>
                <a:uLnTx/>
                <a:uFillTx/>
                <a:latin typeface="Century Gothic"/>
                <a:ea typeface="+mn-ea"/>
                <a:cs typeface="+mn-cs"/>
              </a:rPr>
              <a:t>(Diagnostic protocols for regulated pests)</a:t>
            </a:r>
            <a:endPar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4000" b="1" i="0" u="none" strike="noStrike" kern="1200" cap="none" spc="0" normalizeH="0" baseline="0" noProof="0">
                <a:ln>
                  <a:noFill/>
                </a:ln>
                <a:solidFill>
                  <a:srgbClr val="808080">
                    <a:lumMod val="75000"/>
                  </a:srgbClr>
                </a:solidFill>
                <a:effectLst/>
                <a:uLnTx/>
                <a:uFillTx/>
                <a:latin typeface="Century Gothic"/>
                <a:ea typeface="+mn-ea"/>
                <a:cs typeface="+mn-cs"/>
              </a:rPr>
              <a:t>ISPM 31 (</a:t>
            </a:r>
            <a:r>
              <a:rPr kumimoji="0" lang="en-US" altLang="en-US" sz="4000" b="1" i="0" u="none" strike="noStrike" kern="1200" cap="none" spc="0" normalizeH="0" baseline="0" noProof="0">
                <a:ln>
                  <a:noFill/>
                </a:ln>
                <a:solidFill>
                  <a:srgbClr val="808080">
                    <a:lumMod val="75000"/>
                  </a:srgbClr>
                </a:solidFill>
                <a:effectLst/>
                <a:uLnTx/>
                <a:uFillTx/>
                <a:latin typeface="Century Gothic"/>
                <a:ea typeface="+mn-ea"/>
                <a:cs typeface="+mn-cs"/>
              </a:rPr>
              <a:t>Methodologies for sampling of consignments)</a:t>
            </a: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300" b="1" i="0" u="none" strike="noStrike" kern="1200" cap="none" spc="0" normalizeH="0" baseline="0" noProof="0">
              <a:ln>
                <a:noFill/>
              </a:ln>
              <a:solidFill>
                <a:sysClr val="windowText" lastClr="000000"/>
              </a:solidFill>
              <a:effectLst/>
              <a:uLnTx/>
              <a:uFillTx/>
              <a:latin typeface="Century Gothic"/>
              <a:ea typeface="+mn-ea"/>
              <a:cs typeface="+mn-cs"/>
            </a:endParaRPr>
          </a:p>
          <a:p>
            <a:pPr marL="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300" b="1" i="0" u="none" strike="noStrike" kern="1200" cap="none" spc="0" normalizeH="0" baseline="0" noProof="0" dirty="0">
              <a:ln>
                <a:noFill/>
              </a:ln>
              <a:solidFill>
                <a:sysClr val="windowText" lastClr="000000"/>
              </a:solidFill>
              <a:effectLst/>
              <a:uLnTx/>
              <a:uFillTx/>
              <a:latin typeface="Century Gothic"/>
              <a:ea typeface="+mn-ea"/>
              <a:cs typeface="+mn-cs"/>
            </a:endParaRPr>
          </a:p>
        </p:txBody>
      </p:sp>
      <p:sp>
        <p:nvSpPr>
          <p:cNvPr id="20" name="Rectangle 19" descr="Red square">
            <a:extLst>
              <a:ext uri="{FF2B5EF4-FFF2-40B4-BE49-F238E27FC236}">
                <a16:creationId xmlns:a16="http://schemas.microsoft.com/office/drawing/2014/main" id="{A12CC26A-5315-4976-ADC0-5433567BBAE9}"/>
              </a:ext>
            </a:extLst>
          </p:cNvPr>
          <p:cNvSpPr/>
          <p:nvPr/>
        </p:nvSpPr>
        <p:spPr>
          <a:xfrm>
            <a:off x="1071650" y="1893729"/>
            <a:ext cx="688931" cy="688931"/>
          </a:xfrm>
          <a:prstGeom prst="rect">
            <a:avLst/>
          </a:prstGeom>
          <a:solidFill>
            <a:srgbClr val="ED1C24"/>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1" name="Rectangle 20" descr="Orange square">
            <a:extLst>
              <a:ext uri="{FF2B5EF4-FFF2-40B4-BE49-F238E27FC236}">
                <a16:creationId xmlns:a16="http://schemas.microsoft.com/office/drawing/2014/main" id="{1930D93D-7C86-4A0B-AC32-322C4830B011}"/>
              </a:ext>
            </a:extLst>
          </p:cNvPr>
          <p:cNvSpPr/>
          <p:nvPr/>
        </p:nvSpPr>
        <p:spPr>
          <a:xfrm>
            <a:off x="3762788" y="1875283"/>
            <a:ext cx="688931" cy="688931"/>
          </a:xfrm>
          <a:prstGeom prst="rect">
            <a:avLst/>
          </a:prstGeom>
          <a:solidFill>
            <a:srgbClr val="F7931E"/>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 name="Rectangle 21" descr="Orange square">
            <a:extLst>
              <a:ext uri="{FF2B5EF4-FFF2-40B4-BE49-F238E27FC236}">
                <a16:creationId xmlns:a16="http://schemas.microsoft.com/office/drawing/2014/main" id="{EEFF73B8-4E1C-489B-A505-D683624E688D}"/>
              </a:ext>
            </a:extLst>
          </p:cNvPr>
          <p:cNvSpPr/>
          <p:nvPr/>
        </p:nvSpPr>
        <p:spPr>
          <a:xfrm>
            <a:off x="6337331" y="1892518"/>
            <a:ext cx="688931" cy="688931"/>
          </a:xfrm>
          <a:prstGeom prst="rect">
            <a:avLst/>
          </a:prstGeom>
          <a:solidFill>
            <a:srgbClr val="FCCB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3" name="Rectangle 22" descr="Yellow square">
            <a:extLst>
              <a:ext uri="{FF2B5EF4-FFF2-40B4-BE49-F238E27FC236}">
                <a16:creationId xmlns:a16="http://schemas.microsoft.com/office/drawing/2014/main" id="{5B34B083-2C6A-4916-B16C-EEDE2F7E0A91}"/>
              </a:ext>
            </a:extLst>
          </p:cNvPr>
          <p:cNvSpPr/>
          <p:nvPr/>
        </p:nvSpPr>
        <p:spPr>
          <a:xfrm>
            <a:off x="8981915" y="1875283"/>
            <a:ext cx="688931" cy="688931"/>
          </a:xfrm>
          <a:prstGeom prst="rect">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pic>
        <p:nvPicPr>
          <p:cNvPr id="24" name="Graphic 17" descr="Clock">
            <a:extLst>
              <a:ext uri="{FF2B5EF4-FFF2-40B4-BE49-F238E27FC236}">
                <a16:creationId xmlns:a16="http://schemas.microsoft.com/office/drawing/2014/main" id="{429D621D-3AC8-4789-B37A-514D514B81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110380" y="1986513"/>
            <a:ext cx="432000" cy="432000"/>
          </a:xfrm>
          <a:prstGeom prst="rect">
            <a:avLst/>
          </a:prstGeom>
        </p:spPr>
      </p:pic>
      <p:pic>
        <p:nvPicPr>
          <p:cNvPr id="25" name="Graphic 18" descr="Target">
            <a:extLst>
              <a:ext uri="{FF2B5EF4-FFF2-40B4-BE49-F238E27FC236}">
                <a16:creationId xmlns:a16="http://schemas.microsoft.com/office/drawing/2014/main" id="{9FBDC2B8-6333-4FE7-85AE-BAA8AC47534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905158" y="1995130"/>
            <a:ext cx="432000" cy="432000"/>
          </a:xfrm>
          <a:prstGeom prst="rect">
            <a:avLst/>
          </a:prstGeom>
        </p:spPr>
      </p:pic>
      <p:pic>
        <p:nvPicPr>
          <p:cNvPr id="26" name="Graphic 23" descr="Research">
            <a:extLst>
              <a:ext uri="{FF2B5EF4-FFF2-40B4-BE49-F238E27FC236}">
                <a16:creationId xmlns:a16="http://schemas.microsoft.com/office/drawing/2014/main" id="{B3B066BF-DC70-46FA-B9ED-2111EF601B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6499733" y="2012365"/>
            <a:ext cx="432000" cy="432000"/>
          </a:xfrm>
          <a:prstGeom prst="rect">
            <a:avLst/>
          </a:prstGeom>
        </p:spPr>
      </p:pic>
      <p:pic>
        <p:nvPicPr>
          <p:cNvPr id="27" name="Graphic 24" descr="Flip calendar">
            <a:extLst>
              <a:ext uri="{FF2B5EF4-FFF2-40B4-BE49-F238E27FC236}">
                <a16:creationId xmlns:a16="http://schemas.microsoft.com/office/drawing/2014/main" id="{8E331209-A339-4EA7-9A9C-60B841670A3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178525" y="2003748"/>
            <a:ext cx="432000" cy="432000"/>
          </a:xfrm>
          <a:prstGeom prst="rect">
            <a:avLst/>
          </a:prstGeom>
        </p:spPr>
      </p:pic>
      <p:pic>
        <p:nvPicPr>
          <p:cNvPr id="28" name="Graphic 25" descr="Presentation with bar chart">
            <a:extLst>
              <a:ext uri="{FF2B5EF4-FFF2-40B4-BE49-F238E27FC236}">
                <a16:creationId xmlns:a16="http://schemas.microsoft.com/office/drawing/2014/main" id="{E30E2A91-829E-4A17-993C-634E1C3B822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1208458" y="2004959"/>
            <a:ext cx="432000" cy="432000"/>
          </a:xfrm>
          <a:prstGeom prst="rect">
            <a:avLst/>
          </a:prstGeom>
        </p:spPr>
      </p:pic>
      <p:sp>
        <p:nvSpPr>
          <p:cNvPr id="30" name="Title 3">
            <a:extLst>
              <a:ext uri="{FF2B5EF4-FFF2-40B4-BE49-F238E27FC236}">
                <a16:creationId xmlns:a16="http://schemas.microsoft.com/office/drawing/2014/main" id="{2D15B7BD-52A2-46CD-9905-39068311BCA2}"/>
              </a:ext>
            </a:extLst>
          </p:cNvPr>
          <p:cNvSpPr txBox="1">
            <a:spLocks/>
          </p:cNvSpPr>
          <p:nvPr/>
        </p:nvSpPr>
        <p:spPr>
          <a:xfrm>
            <a:off x="680354" y="-222329"/>
            <a:ext cx="1071154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ISPM-38 Implementation </a:t>
            </a:r>
          </a:p>
        </p:txBody>
      </p:sp>
    </p:spTree>
    <p:extLst>
      <p:ext uri="{BB962C8B-B14F-4D97-AF65-F5344CB8AC3E}">
        <p14:creationId xmlns:p14="http://schemas.microsoft.com/office/powerpoint/2010/main" val="684099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tx1"/>
                </a:solidFill>
              </a:rPr>
              <a:t>Future Initiatives </a:t>
            </a:r>
          </a:p>
          <a:p>
            <a:pPr marL="514350" indent="-514350">
              <a:buFontTx/>
              <a:buAutoNum type="arabicPeriod"/>
            </a:pPr>
            <a:r>
              <a:rPr lang="en-US" sz="2000" dirty="0">
                <a:solidFill>
                  <a:schemeClr val="bg1">
                    <a:lumMod val="75000"/>
                  </a:schemeClr>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965384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Internal Management</a:t>
            </a:r>
            <a:endParaRPr lang="en-US" sz="2800" dirty="0">
              <a:solidFill>
                <a:schemeClr val="tx1"/>
              </a:solidFill>
            </a:endParaRPr>
          </a:p>
        </p:txBody>
      </p:sp>
      <p:sp>
        <p:nvSpPr>
          <p:cNvPr id="18" name="Rectangle 17"/>
          <p:cNvSpPr/>
          <p:nvPr/>
        </p:nvSpPr>
        <p:spPr>
          <a:xfrm>
            <a:off x="533400" y="1993139"/>
            <a:ext cx="318135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Core Work</a:t>
            </a:r>
            <a:endParaRPr lang="en-US" sz="2800" dirty="0">
              <a:solidFill>
                <a:schemeClr val="bg1">
                  <a:lumMod val="85000"/>
                </a:schemeClr>
              </a:solidFill>
            </a:endParaRPr>
          </a:p>
        </p:txBody>
      </p:sp>
      <p:sp>
        <p:nvSpPr>
          <p:cNvPr id="19" name="Rectangle 18"/>
          <p:cNvSpPr/>
          <p:nvPr/>
        </p:nvSpPr>
        <p:spPr>
          <a:xfrm>
            <a:off x="8406710" y="1981200"/>
            <a:ext cx="3232840" cy="838200"/>
          </a:xfrm>
          <a:prstGeom prst="rect">
            <a:avLst/>
          </a:prstGeom>
          <a:solidFill>
            <a:schemeClr val="bg2">
              <a:lumMod val="75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bg1">
                    <a:lumMod val="85000"/>
                  </a:schemeClr>
                </a:solidFill>
              </a:rPr>
              <a:t>Optimum IPPC</a:t>
            </a:r>
            <a:endParaRPr lang="en-US" sz="2800" dirty="0">
              <a:solidFill>
                <a:schemeClr val="bg1">
                  <a:lumMod val="85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bg1">
                    <a:lumMod val="75000"/>
                  </a:schemeClr>
                </a:solidFill>
              </a:rPr>
              <a:t/>
            </a:r>
            <a:br>
              <a:rPr lang="en-US" sz="2000" dirty="0">
                <a:solidFill>
                  <a:schemeClr val="bg1">
                    <a:lumMod val="75000"/>
                  </a:schemeClr>
                </a:solidFill>
              </a:rPr>
            </a:br>
            <a:endParaRPr lang="en-IT" sz="2000" dirty="0">
              <a:solidFill>
                <a:schemeClr val="bg1">
                  <a:lumMod val="75000"/>
                </a:schemeClr>
              </a:solidFill>
            </a:endParaRPr>
          </a:p>
        </p:txBody>
      </p:sp>
      <p:sp>
        <p:nvSpPr>
          <p:cNvPr id="23" name="Title 2">
            <a:extLst>
              <a:ext uri="{FF2B5EF4-FFF2-40B4-BE49-F238E27FC236}">
                <a16:creationId xmlns:a16="http://schemas.microsoft.com/office/drawing/2014/main" id="{0CE68BB7-DD3C-664A-AC9D-74A5FE280DD9}"/>
              </a:ext>
            </a:extLst>
          </p:cNvPr>
          <p:cNvSpPr txBox="1">
            <a:spLocks/>
          </p:cNvSpPr>
          <p:nvPr/>
        </p:nvSpPr>
        <p:spPr>
          <a:xfrm>
            <a:off x="3886200" y="2983739"/>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Secretariat Update</a:t>
            </a:r>
          </a:p>
          <a:p>
            <a:pPr marL="514350" indent="-514350">
              <a:buAutoNum type="arabicPeriod"/>
            </a:pPr>
            <a:r>
              <a:rPr lang="en-US" sz="2000" dirty="0">
                <a:solidFill>
                  <a:schemeClr val="bg1">
                    <a:lumMod val="75000"/>
                  </a:schemeClr>
                </a:solidFill>
              </a:rPr>
              <a:t>CPM-16 – Follow up</a:t>
            </a:r>
          </a:p>
          <a:p>
            <a:pPr marL="514350" indent="-514350">
              <a:buAutoNum type="arabicPeriod"/>
            </a:pPr>
            <a:r>
              <a:rPr lang="en-US" sz="2000" dirty="0">
                <a:solidFill>
                  <a:schemeClr val="bg1">
                    <a:lumMod val="75000"/>
                  </a:schemeClr>
                </a:solidFill>
              </a:rPr>
              <a:t>Future Initiatives </a:t>
            </a:r>
          </a:p>
          <a:p>
            <a:pPr marL="514350" indent="-514350">
              <a:buFontTx/>
              <a:buAutoNum type="arabicPeriod"/>
            </a:pPr>
            <a:r>
              <a:rPr lang="en-US" sz="2000" dirty="0">
                <a:solidFill>
                  <a:schemeClr val="tx1"/>
                </a:solidFill>
              </a:rPr>
              <a:t>Resource Mobilization</a:t>
            </a:r>
          </a:p>
          <a:p>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24" name="Title 2">
            <a:extLst>
              <a:ext uri="{FF2B5EF4-FFF2-40B4-BE49-F238E27FC236}">
                <a16:creationId xmlns:a16="http://schemas.microsoft.com/office/drawing/2014/main" id="{0CE68BB7-DD3C-664A-AC9D-74A5FE280DD9}"/>
              </a:ext>
            </a:extLst>
          </p:cNvPr>
          <p:cNvSpPr txBox="1">
            <a:spLocks/>
          </p:cNvSpPr>
          <p:nvPr/>
        </p:nvSpPr>
        <p:spPr>
          <a:xfrm>
            <a:off x="8153400" y="2971800"/>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Consistency </a:t>
            </a:r>
          </a:p>
          <a:p>
            <a:pPr marL="514350" indent="-514350">
              <a:buAutoNum type="arabicPeriod"/>
            </a:pPr>
            <a:r>
              <a:rPr lang="en-US" sz="2000" dirty="0">
                <a:solidFill>
                  <a:schemeClr val="bg1">
                    <a:lumMod val="75000"/>
                  </a:schemeClr>
                </a:solidFill>
              </a:rPr>
              <a:t>Focused &amp; Effectiveness </a:t>
            </a:r>
          </a:p>
          <a:p>
            <a:pPr marL="514350" indent="-514350">
              <a:buAutoNum type="arabicPeriod"/>
            </a:pPr>
            <a:r>
              <a:rPr lang="en-US" sz="2000" dirty="0">
                <a:solidFill>
                  <a:schemeClr val="bg1">
                    <a:lumMod val="75000"/>
                  </a:schemeClr>
                </a:solidFill>
              </a:rPr>
              <a:t>Adaptable &amp; Innovative </a:t>
            </a:r>
            <a:br>
              <a:rPr lang="en-US" sz="2000" dirty="0">
                <a:solidFill>
                  <a:schemeClr val="bg1">
                    <a:lumMod val="75000"/>
                  </a:schemeClr>
                </a:solidFill>
              </a:rPr>
            </a:br>
            <a:endParaRPr lang="en-IT" sz="2000" dirty="0">
              <a:solidFill>
                <a:schemeClr val="bg1">
                  <a:lumMod val="75000"/>
                </a:schemeClr>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Tree>
    <p:extLst>
      <p:ext uri="{BB962C8B-B14F-4D97-AF65-F5344CB8AC3E}">
        <p14:creationId xmlns:p14="http://schemas.microsoft.com/office/powerpoint/2010/main" val="3540146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graphicFrame>
        <p:nvGraphicFramePr>
          <p:cNvPr id="12" name="Chart 11"/>
          <p:cNvGraphicFramePr/>
          <p:nvPr>
            <p:extLst>
              <p:ext uri="{D42A27DB-BD31-4B8C-83A1-F6EECF244321}">
                <p14:modId xmlns:p14="http://schemas.microsoft.com/office/powerpoint/2010/main" val="3677410654"/>
              </p:ext>
            </p:extLst>
          </p:nvPr>
        </p:nvGraphicFramePr>
        <p:xfrm>
          <a:off x="381000" y="2286000"/>
          <a:ext cx="7696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2743200" y="2514600"/>
            <a:ext cx="2971800" cy="261610"/>
          </a:xfrm>
          <a:prstGeom prst="rect">
            <a:avLst/>
          </a:prstGeom>
        </p:spPr>
        <p:txBody>
          <a:bodyPr wrap="square" lIns="540000" tIns="0" rIns="360000" rtlCol="0" anchor="t" anchorCtr="0">
            <a:spAutoFit/>
          </a:bodyPr>
          <a:lstStyle/>
          <a:p>
            <a:pPr algn="ctr"/>
            <a:r>
              <a:rPr lang="en-GB" sz="1400" i="1" dirty="0"/>
              <a:t>Million USD</a:t>
            </a:r>
            <a:endParaRPr lang="en-US" sz="1400" i="1" dirty="0"/>
          </a:p>
        </p:txBody>
      </p:sp>
      <p:graphicFrame>
        <p:nvGraphicFramePr>
          <p:cNvPr id="15" name="Table 14"/>
          <p:cNvGraphicFramePr>
            <a:graphicFrameLocks noGrp="1"/>
          </p:cNvGraphicFramePr>
          <p:nvPr>
            <p:extLst>
              <p:ext uri="{D42A27DB-BD31-4B8C-83A1-F6EECF244321}">
                <p14:modId xmlns:p14="http://schemas.microsoft.com/office/powerpoint/2010/main" val="870654449"/>
              </p:ext>
            </p:extLst>
          </p:nvPr>
        </p:nvGraphicFramePr>
        <p:xfrm>
          <a:off x="8534400" y="2590800"/>
          <a:ext cx="3352800" cy="3148330"/>
        </p:xfrm>
        <a:graphic>
          <a:graphicData uri="http://schemas.openxmlformats.org/drawingml/2006/table">
            <a:tbl>
              <a:tblPr firstRow="1" bandRow="1">
                <a:tableStyleId>{9D7B26C5-4107-4FEC-AEDC-1716B250A1EF}</a:tableStyleId>
              </a:tblPr>
              <a:tblGrid>
                <a:gridCol w="1117600">
                  <a:extLst>
                    <a:ext uri="{9D8B030D-6E8A-4147-A177-3AD203B41FA5}">
                      <a16:colId xmlns:a16="http://schemas.microsoft.com/office/drawing/2014/main" val="3120100939"/>
                    </a:ext>
                  </a:extLst>
                </a:gridCol>
                <a:gridCol w="1117600">
                  <a:extLst>
                    <a:ext uri="{9D8B030D-6E8A-4147-A177-3AD203B41FA5}">
                      <a16:colId xmlns:a16="http://schemas.microsoft.com/office/drawing/2014/main" val="4062062122"/>
                    </a:ext>
                  </a:extLst>
                </a:gridCol>
                <a:gridCol w="1117600">
                  <a:extLst>
                    <a:ext uri="{9D8B030D-6E8A-4147-A177-3AD203B41FA5}">
                      <a16:colId xmlns:a16="http://schemas.microsoft.com/office/drawing/2014/main" val="493569044"/>
                    </a:ext>
                  </a:extLst>
                </a:gridCol>
              </a:tblGrid>
              <a:tr h="370840">
                <a:tc>
                  <a:txBody>
                    <a:bodyPr/>
                    <a:lstStyle/>
                    <a:p>
                      <a:r>
                        <a:rPr lang="en-GB" sz="1600" dirty="0"/>
                        <a:t>MDTF</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Projects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t>In Kind</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4203494"/>
                  </a:ext>
                </a:extLst>
              </a:tr>
              <a:tr h="370840">
                <a:tc>
                  <a:txBody>
                    <a:bodyPr/>
                    <a:lstStyle/>
                    <a:p>
                      <a:pPr algn="l"/>
                      <a:r>
                        <a:rPr lang="en-US" sz="1200" b="1" kern="1200" dirty="0">
                          <a:solidFill>
                            <a:schemeClr val="tx1"/>
                          </a:solidFill>
                          <a:effectLst/>
                          <a:latin typeface="+mn-lt"/>
                          <a:ea typeface="+mn-ea"/>
                          <a:cs typeface="+mn-cs"/>
                        </a:rPr>
                        <a:t>Australia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European Union</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Australia</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786227"/>
                  </a:ext>
                </a:extLst>
              </a:tr>
              <a:tr h="370840">
                <a:tc>
                  <a:txBody>
                    <a:bodyPr/>
                    <a:lstStyle/>
                    <a:p>
                      <a:pPr algn="l"/>
                      <a:r>
                        <a:rPr lang="en-US" sz="1200" b="1" kern="1200" dirty="0">
                          <a:solidFill>
                            <a:schemeClr val="tx1"/>
                          </a:solidFill>
                          <a:effectLst/>
                          <a:latin typeface="+mn-lt"/>
                          <a:ea typeface="+mn-ea"/>
                          <a:cs typeface="+mn-cs"/>
                        </a:rPr>
                        <a:t>Canada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Germany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Brazil</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3108595"/>
                  </a:ext>
                </a:extLst>
              </a:tr>
              <a:tr h="370840">
                <a:tc>
                  <a:txBody>
                    <a:bodyPr/>
                    <a:lstStyle/>
                    <a:p>
                      <a:pPr algn="l"/>
                      <a:r>
                        <a:rPr lang="en-US" sz="1200" b="1" kern="1200" dirty="0">
                          <a:solidFill>
                            <a:schemeClr val="tx1"/>
                          </a:solidFill>
                          <a:effectLst/>
                          <a:latin typeface="+mn-lt"/>
                          <a:ea typeface="+mn-ea"/>
                          <a:cs typeface="+mn-cs"/>
                        </a:rPr>
                        <a:t>Ireland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Canada</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5810300"/>
                  </a:ext>
                </a:extLst>
              </a:tr>
              <a:tr h="370840">
                <a:tc>
                  <a:txBody>
                    <a:bodyPr/>
                    <a:lstStyle/>
                    <a:p>
                      <a:pPr algn="l"/>
                      <a:r>
                        <a:rPr lang="en-US" sz="1200" b="1" kern="1200" dirty="0">
                          <a:solidFill>
                            <a:schemeClr val="tx1"/>
                          </a:solidFill>
                          <a:effectLst/>
                          <a:latin typeface="+mn-lt"/>
                          <a:ea typeface="+mn-ea"/>
                          <a:cs typeface="+mn-cs"/>
                        </a:rPr>
                        <a:t>Finland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Japan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France</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4018748"/>
                  </a:ext>
                </a:extLst>
              </a:tr>
              <a:tr h="370840">
                <a:tc>
                  <a:txBody>
                    <a:bodyPr/>
                    <a:lstStyle/>
                    <a:p>
                      <a:pPr algn="l"/>
                      <a:r>
                        <a:rPr lang="en-US" sz="1200" b="1" kern="1200" dirty="0">
                          <a:solidFill>
                            <a:schemeClr val="tx1"/>
                          </a:solidFill>
                          <a:effectLst/>
                          <a:latin typeface="+mn-lt"/>
                          <a:ea typeface="+mn-ea"/>
                          <a:cs typeface="+mn-cs"/>
                        </a:rPr>
                        <a:t>Republic of Korea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Japan</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5035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USA/NAPPO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200" b="1" kern="1200" dirty="0">
                          <a:solidFill>
                            <a:schemeClr val="tx1"/>
                          </a:solidFill>
                          <a:effectLst/>
                          <a:latin typeface="+mn-lt"/>
                          <a:ea typeface="+mn-ea"/>
                          <a:cs typeface="+mn-cs"/>
                        </a:rPr>
                        <a:t>Republic of Korea</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999614"/>
                  </a:ext>
                </a:extLst>
              </a:tr>
              <a:tr h="370840">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United States of America</a:t>
                      </a: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061177"/>
                  </a:ext>
                </a:extLst>
              </a:tr>
            </a:tbl>
          </a:graphicData>
        </a:graphic>
      </p:graphicFrame>
      <p:sp>
        <p:nvSpPr>
          <p:cNvPr id="16" name="TextBox 15"/>
          <p:cNvSpPr txBox="1"/>
          <p:nvPr/>
        </p:nvSpPr>
        <p:spPr>
          <a:xfrm>
            <a:off x="8212394" y="2283768"/>
            <a:ext cx="3827206" cy="261610"/>
          </a:xfrm>
          <a:prstGeom prst="rect">
            <a:avLst/>
          </a:prstGeom>
        </p:spPr>
        <p:txBody>
          <a:bodyPr wrap="square" lIns="540000" tIns="0" rIns="360000" rtlCol="0" anchor="t" anchorCtr="0">
            <a:spAutoFit/>
          </a:bodyPr>
          <a:lstStyle/>
          <a:p>
            <a:r>
              <a:rPr lang="en-GB" sz="1400" b="1" i="1" dirty="0"/>
              <a:t>Donor Organizations (USD 50k), 2022</a:t>
            </a:r>
            <a:endParaRPr lang="en-US" sz="1400" b="1" i="1" dirty="0"/>
          </a:p>
        </p:txBody>
      </p:sp>
      <p:sp>
        <p:nvSpPr>
          <p:cNvPr id="17" name="Title 4"/>
          <p:cNvSpPr>
            <a:spLocks noGrp="1"/>
          </p:cNvSpPr>
          <p:nvPr>
            <p:ph type="title"/>
          </p:nvPr>
        </p:nvSpPr>
        <p:spPr>
          <a:xfrm>
            <a:off x="228600" y="1644028"/>
            <a:ext cx="7986304" cy="296840"/>
          </a:xfrm>
        </p:spPr>
        <p:txBody>
          <a:bodyPr/>
          <a:lstStyle/>
          <a:p>
            <a:r>
              <a:rPr lang="en-GB" sz="2400" dirty="0"/>
              <a:t>Resource Mobilization </a:t>
            </a:r>
            <a:endParaRPr lang="en-US" sz="2400" dirty="0"/>
          </a:p>
        </p:txBody>
      </p:sp>
    </p:spTree>
    <p:extLst>
      <p:ext uri="{BB962C8B-B14F-4D97-AF65-F5344CB8AC3E}">
        <p14:creationId xmlns:p14="http://schemas.microsoft.com/office/powerpoint/2010/main" val="3940853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8A43A09-91A0-0B4E-A1B9-69205A0FA910}"/>
              </a:ext>
            </a:extLst>
          </p:cNvPr>
          <p:cNvSpPr>
            <a:spLocks noGrp="1"/>
          </p:cNvSpPr>
          <p:nvPr>
            <p:ph type="ctrTitle"/>
          </p:nvPr>
        </p:nvSpPr>
        <p:spPr>
          <a:xfrm>
            <a:off x="0" y="2581672"/>
            <a:ext cx="12192000" cy="1533128"/>
          </a:xfrm>
        </p:spPr>
        <p:txBody>
          <a:bodyPr/>
          <a:lstStyle/>
          <a:p>
            <a:pPr algn="ctr">
              <a:defRPr/>
            </a:pPr>
            <a:r>
              <a:rPr lang="it-IT" dirty="0"/>
              <a:t>Thank you!</a:t>
            </a:r>
          </a:p>
        </p:txBody>
      </p:sp>
      <p:sp>
        <p:nvSpPr>
          <p:cNvPr id="3" name="Rectangle 2">
            <a:extLst>
              <a:ext uri="{FF2B5EF4-FFF2-40B4-BE49-F238E27FC236}">
                <a16:creationId xmlns:a16="http://schemas.microsoft.com/office/drawing/2014/main" id="{A5343FCF-8DD9-BC48-8DE5-A30633EF8F93}"/>
              </a:ext>
            </a:extLst>
          </p:cNvPr>
          <p:cNvSpPr/>
          <p:nvPr/>
        </p:nvSpPr>
        <p:spPr>
          <a:xfrm>
            <a:off x="4800600" y="4495800"/>
            <a:ext cx="6934200" cy="1938992"/>
          </a:xfrm>
          <a:prstGeom prst="rect">
            <a:avLst/>
          </a:prstGeom>
        </p:spPr>
        <p:txBody>
          <a:bodyPr wrap="square">
            <a:spAutoFit/>
          </a:bodyPr>
          <a:lstStyle/>
          <a:p>
            <a:r>
              <a:rPr lang="fr-FR" altLang="en-US" sz="1600" b="1" dirty="0">
                <a:solidFill>
                  <a:schemeClr val="bg1"/>
                </a:solidFill>
                <a:ea typeface="Arial Unicode MS" panose="020B0604020202020204" pitchFamily="34" charset="-128"/>
                <a:cs typeface="Arial" panose="020B0604020202020204" pitchFamily="34" charset="0"/>
              </a:rPr>
              <a:t>IPPC </a:t>
            </a:r>
            <a:r>
              <a:rPr lang="fr-FR" altLang="en-US" sz="1600" b="1" dirty="0" err="1">
                <a:solidFill>
                  <a:schemeClr val="bg1"/>
                </a:solidFill>
                <a:ea typeface="Arial Unicode MS" panose="020B0604020202020204" pitchFamily="34" charset="-128"/>
                <a:cs typeface="Arial" panose="020B0604020202020204" pitchFamily="34" charset="0"/>
              </a:rPr>
              <a:t>Secretariat</a:t>
            </a:r>
            <a:r>
              <a:rPr lang="fr-FR" altLang="en-US" sz="1600" b="1" dirty="0">
                <a:solidFill>
                  <a:schemeClr val="bg1"/>
                </a:solidFill>
                <a:ea typeface="Arial Unicode MS" panose="020B0604020202020204" pitchFamily="34" charset="-128"/>
                <a:cs typeface="Arial" panose="020B0604020202020204" pitchFamily="34" charset="0"/>
              </a:rPr>
              <a:t/>
            </a:r>
            <a:br>
              <a:rPr lang="fr-FR" altLang="en-US" sz="1600" b="1" dirty="0">
                <a:solidFill>
                  <a:schemeClr val="bg1"/>
                </a:solidFill>
                <a:ea typeface="Arial Unicode MS" panose="020B0604020202020204" pitchFamily="34" charset="-128"/>
                <a:cs typeface="Arial" panose="020B0604020202020204" pitchFamily="34" charset="0"/>
              </a:rPr>
            </a:br>
            <a:r>
              <a:rPr lang="fr-FR" altLang="en-US" sz="1600" b="1" dirty="0">
                <a:solidFill>
                  <a:schemeClr val="bg1"/>
                </a:solidFill>
                <a:ea typeface="Arial Unicode MS" panose="020B0604020202020204" pitchFamily="34" charset="-128"/>
                <a:cs typeface="Arial" panose="020B0604020202020204" pitchFamily="34" charset="0"/>
              </a:rPr>
              <a:t/>
            </a:r>
            <a:br>
              <a:rPr lang="fr-FR" altLang="en-US" sz="1600" b="1"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Food and Agriculture </a:t>
            </a:r>
            <a:r>
              <a:rPr lang="fr-FR" altLang="en-US" sz="1600" dirty="0" err="1">
                <a:solidFill>
                  <a:schemeClr val="bg1"/>
                </a:solidFill>
                <a:ea typeface="Arial Unicode MS" panose="020B0604020202020204" pitchFamily="34" charset="-128"/>
                <a:cs typeface="Arial" panose="020B0604020202020204" pitchFamily="34" charset="0"/>
              </a:rPr>
              <a:t>Organization</a:t>
            </a:r>
            <a:r>
              <a:rPr lang="fr-FR" altLang="en-US" sz="1600" dirty="0">
                <a:solidFill>
                  <a:schemeClr val="bg1"/>
                </a:solidFill>
                <a:ea typeface="Arial Unicode MS" panose="020B0604020202020204" pitchFamily="34" charset="-128"/>
                <a:cs typeface="Arial" panose="020B0604020202020204" pitchFamily="34" charset="0"/>
              </a:rPr>
              <a:t> </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of the United Nations (FAO)</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dirty="0">
                <a:solidFill>
                  <a:schemeClr val="bg1"/>
                </a:solidFill>
                <a:ea typeface="Arial Unicode MS" panose="020B0604020202020204" pitchFamily="34" charset="-128"/>
                <a:cs typeface="Arial" panose="020B0604020202020204" pitchFamily="34" charset="0"/>
              </a:rPr>
              <a:t/>
            </a:r>
            <a:br>
              <a:rPr lang="fr-FR" altLang="en-US" sz="1600" dirty="0">
                <a:solidFill>
                  <a:schemeClr val="bg1"/>
                </a:solidFill>
                <a:ea typeface="Arial Unicode MS" panose="020B0604020202020204" pitchFamily="34" charset="-128"/>
                <a:cs typeface="Arial" panose="020B0604020202020204" pitchFamily="34" charset="0"/>
              </a:rPr>
            </a:br>
            <a:r>
              <a:rPr lang="fr-FR" altLang="en-US" sz="1600" b="1" dirty="0">
                <a:solidFill>
                  <a:schemeClr val="bg1"/>
                </a:solidFill>
                <a:ea typeface="Arial Unicode MS" panose="020B0604020202020204" pitchFamily="34" charset="-128"/>
                <a:cs typeface="Arial" panose="020B0604020202020204" pitchFamily="34" charset="0"/>
              </a:rPr>
              <a:t>ippc@fao.org | www.ippc.int</a:t>
            </a:r>
            <a:r>
              <a:rPr lang="en-US" sz="5400" dirty="0">
                <a:solidFill>
                  <a:schemeClr val="bg1"/>
                </a:solidFill>
              </a:rPr>
              <a:t/>
            </a:r>
            <a:br>
              <a:rPr lang="en-US" sz="5400" dirty="0">
                <a:solidFill>
                  <a:schemeClr val="bg1"/>
                </a:solidFill>
              </a:rPr>
            </a:br>
            <a:endParaRPr lang="en-IT" dirty="0">
              <a:solidFill>
                <a:schemeClr val="bg1"/>
              </a:solidFill>
            </a:endParaRPr>
          </a:p>
        </p:txBody>
      </p:sp>
    </p:spTree>
    <p:extLst>
      <p:ext uri="{BB962C8B-B14F-4D97-AF65-F5344CB8AC3E}">
        <p14:creationId xmlns:p14="http://schemas.microsoft.com/office/powerpoint/2010/main" val="2602049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Avetik Nersisyan, Unit Lead </a:t>
            </a:r>
          </a:p>
          <a:p>
            <a:pPr marL="514350" indent="-514350">
              <a:buFont typeface="Arial" panose="020B0604020202020204" pitchFamily="34" charset="0"/>
              <a:buChar char="•"/>
            </a:pPr>
            <a:r>
              <a:rPr lang="en-US" sz="1800" dirty="0">
                <a:solidFill>
                  <a:schemeClr val="tx1"/>
                </a:solidFill>
              </a:rPr>
              <a:t>Ms. Sophie Peterson (Australia) elected as new chairperson in May 2022</a:t>
            </a:r>
          </a:p>
          <a:p>
            <a:pPr marL="1123935" lvl="1" indent="-514350">
              <a:buFont typeface="Courier New" panose="02070309020205020404" pitchFamily="49" charset="0"/>
              <a:buChar char="o"/>
            </a:pPr>
            <a:r>
              <a:rPr lang="en-US" sz="1800" b="1" dirty="0"/>
              <a:t>Four Technical Panels</a:t>
            </a:r>
            <a:r>
              <a:rPr lang="en-US" sz="1800" dirty="0"/>
              <a:t>: Technical Panel on </a:t>
            </a:r>
            <a:r>
              <a:rPr lang="en-US" sz="1800" dirty="0" err="1"/>
              <a:t>Phytosanitary</a:t>
            </a:r>
            <a:r>
              <a:rPr lang="en-US" sz="1800" dirty="0"/>
              <a:t> Treatments (TPPT), Technical Panel on Diagnostic Protocols (TPDP), Technical Panel on Commodity Standards (TPCS), and Technical Panel for the Glossary (TPG) progressed very well throughout the year. </a:t>
            </a:r>
          </a:p>
          <a:p>
            <a:pPr marL="1123935" lvl="1" indent="-514350">
              <a:buFont typeface="Courier New" panose="02070309020205020404" pitchFamily="49" charset="0"/>
              <a:buChar char="o"/>
            </a:pPr>
            <a:r>
              <a:rPr lang="en-US" sz="1800" b="1" dirty="0" smtClean="0"/>
              <a:t>Three expert working groups (EWGs) </a:t>
            </a:r>
            <a:r>
              <a:rPr lang="en-US" sz="1800" dirty="0" smtClean="0"/>
              <a:t>met to draft text on the use </a:t>
            </a:r>
            <a:r>
              <a:rPr lang="en-US" sz="1800" smtClean="0"/>
              <a:t>of an Annex </a:t>
            </a:r>
            <a:r>
              <a:rPr lang="en-US" sz="1800" dirty="0" smtClean="0"/>
              <a:t>to ISPM 39, </a:t>
            </a:r>
            <a:r>
              <a:rPr lang="en-US" sz="1800" smtClean="0"/>
              <a:t>of an Annex </a:t>
            </a:r>
            <a:r>
              <a:rPr lang="en-US" sz="1800" dirty="0" smtClean="0"/>
              <a:t>to ISPM 37, and to reorganize the PRA standards</a:t>
            </a: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03" y="3315091"/>
            <a:ext cx="3959597" cy="2704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760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tx1"/>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Avetik Nersisyan, Unit Lead </a:t>
            </a:r>
          </a:p>
          <a:p>
            <a:pPr marL="514350" indent="-514350">
              <a:buFont typeface="Arial" panose="020B0604020202020204" pitchFamily="34" charset="0"/>
              <a:buChar char="•"/>
            </a:pPr>
            <a:r>
              <a:rPr lang="en-US" sz="1800" dirty="0">
                <a:solidFill>
                  <a:schemeClr val="tx1"/>
                </a:solidFill>
              </a:rPr>
              <a:t>Ms. Sophie Peterson (Australia) elected as new chairperson in May 2022</a:t>
            </a:r>
          </a:p>
          <a:p>
            <a:pPr marL="952485" lvl="1" indent="-342900">
              <a:buFont typeface="Courier New" panose="02070309020205020404" pitchFamily="49" charset="0"/>
              <a:buChar char="o"/>
            </a:pPr>
            <a:r>
              <a:rPr lang="en-US" sz="1800" b="1" dirty="0"/>
              <a:t>Two webinars</a:t>
            </a:r>
            <a:r>
              <a:rPr lang="en-US" sz="1800" dirty="0"/>
              <a:t>: Standard setting process and IPPC commodity standards</a:t>
            </a:r>
          </a:p>
          <a:p>
            <a:pPr marL="952485" lvl="1" indent="-342900">
              <a:buFont typeface="Courier New" panose="02070309020205020404" pitchFamily="49" charset="0"/>
              <a:buChar char="o"/>
            </a:pPr>
            <a:r>
              <a:rPr lang="en-GB" sz="1800" b="1" dirty="0"/>
              <a:t>Two focus groups</a:t>
            </a:r>
            <a:r>
              <a:rPr lang="en-US" sz="1800" dirty="0"/>
              <a:t>: Sea containers and Safe provision of food and other humanitarian aid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03" y="3315091"/>
            <a:ext cx="3959597" cy="2704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546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tx1"/>
                </a:solidFill>
              </a:rPr>
              <a:t>Implementation &amp; Facilitation</a:t>
            </a:r>
          </a:p>
          <a:p>
            <a:pPr marL="514350" indent="-514350">
              <a:buAutoNum type="arabicPeriod"/>
            </a:pPr>
            <a:r>
              <a:rPr lang="en-US" sz="2000" dirty="0">
                <a:solidFill>
                  <a:schemeClr val="bg1">
                    <a:lumMod val="75000"/>
                  </a:schemeClr>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Ms. Sarah Brunel, Unit Lead </a:t>
            </a:r>
          </a:p>
          <a:p>
            <a:pPr marL="514350" indent="-514350">
              <a:buFont typeface="Arial" panose="020B0604020202020204" pitchFamily="34" charset="0"/>
              <a:buChar char="•"/>
            </a:pPr>
            <a:r>
              <a:rPr lang="en-US" sz="1800" dirty="0">
                <a:solidFill>
                  <a:schemeClr val="tx1"/>
                </a:solidFill>
              </a:rPr>
              <a:t>Mr. Dominique Pelletier (Canada) chairperson since 2019</a:t>
            </a:r>
          </a:p>
          <a:p>
            <a:pPr marL="1123935" lvl="1" indent="-514350">
              <a:buFont typeface="Courier New" panose="02070309020205020404" pitchFamily="49" charset="0"/>
              <a:buChar char="o"/>
            </a:pPr>
            <a:r>
              <a:rPr lang="en-US" sz="1800" b="1" dirty="0"/>
              <a:t>Four e-learning courses </a:t>
            </a:r>
            <a:r>
              <a:rPr lang="en-US" sz="1800" dirty="0"/>
              <a:t>on Pest Risk Analysis, Surveillance and Reporting Obligations, </a:t>
            </a:r>
            <a:r>
              <a:rPr lang="en-US" sz="1800" dirty="0" err="1"/>
              <a:t>Phytosanitary</a:t>
            </a:r>
            <a:r>
              <a:rPr lang="en-US" sz="1800" dirty="0"/>
              <a:t> Export Certification System and </a:t>
            </a:r>
            <a:r>
              <a:rPr lang="en-US" sz="1800" dirty="0" err="1"/>
              <a:t>Phytosanitary</a:t>
            </a:r>
            <a:r>
              <a:rPr lang="en-US" sz="1800" dirty="0"/>
              <a:t> Inspection</a:t>
            </a:r>
          </a:p>
          <a:p>
            <a:pPr marL="1123935" lvl="1" indent="-514350">
              <a:buFont typeface="Courier New" panose="02070309020205020404" pitchFamily="49" charset="0"/>
              <a:buChar char="o"/>
            </a:pPr>
            <a:r>
              <a:rPr lang="en-US" sz="1800" b="1" dirty="0"/>
              <a:t>IPPC guides </a:t>
            </a:r>
            <a:r>
              <a:rPr lang="en-US" sz="1800" dirty="0"/>
              <a:t>for Regulation of Wood Packaging Material, E-commerce, Emergency Management, and TR-4 being finalized</a:t>
            </a:r>
          </a:p>
          <a:p>
            <a:pPr marL="1123935" lvl="1" indent="-514350">
              <a:buFont typeface="Courier New" panose="02070309020205020404" pitchFamily="49" charset="0"/>
              <a:buChar char="o"/>
            </a:pPr>
            <a:r>
              <a:rPr lang="en-US" sz="1800" b="1" dirty="0" err="1"/>
              <a:t>Phytosanitary</a:t>
            </a:r>
            <a:r>
              <a:rPr lang="en-US" sz="1800" b="1" dirty="0"/>
              <a:t> Capacity Evaluations </a:t>
            </a:r>
            <a:r>
              <a:rPr lang="en-US" sz="1800" dirty="0"/>
              <a:t>(PCEs) were undertaken in several countries</a:t>
            </a:r>
          </a:p>
          <a:p>
            <a:pPr marL="1123935" lvl="1" indent="-514350">
              <a:buFont typeface="Courier New" panose="02070309020205020404" pitchFamily="49" charset="0"/>
              <a:buChar char="o"/>
            </a:pPr>
            <a:r>
              <a:rPr lang="en-US" sz="1800" b="1" dirty="0"/>
              <a:t>PCE facilitator-training course </a:t>
            </a:r>
            <a:r>
              <a:rPr lang="en-US" sz="1800" dirty="0"/>
              <a:t>delivered </a:t>
            </a:r>
          </a:p>
        </p:txBody>
      </p:sp>
      <p:pic>
        <p:nvPicPr>
          <p:cNvPr id="10" name="Picture 9">
            <a:extLst>
              <a:ext uri="{FF2B5EF4-FFF2-40B4-BE49-F238E27FC236}">
                <a16:creationId xmlns:a16="http://schemas.microsoft.com/office/drawing/2014/main" id="{7D3B8C67-35EC-DFBB-9038-15F918A88AB5}"/>
              </a:ext>
            </a:extLst>
          </p:cNvPr>
          <p:cNvPicPr>
            <a:picLocks noChangeAspect="1"/>
          </p:cNvPicPr>
          <p:nvPr/>
        </p:nvPicPr>
        <p:blipFill>
          <a:blip r:embed="rId3"/>
          <a:stretch>
            <a:fillRect/>
          </a:stretch>
        </p:blipFill>
        <p:spPr>
          <a:xfrm>
            <a:off x="762000" y="3581400"/>
            <a:ext cx="3436454" cy="2794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869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335670" y="1993139"/>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Internal Management</a:t>
            </a:r>
            <a:endParaRPr lang="en-US" sz="2800" dirty="0">
              <a:solidFill>
                <a:schemeClr val="tx1">
                  <a:lumMod val="50000"/>
                  <a:lumOff val="50000"/>
                </a:schemeClr>
              </a:solidFill>
            </a:endParaRPr>
          </a:p>
        </p:txBody>
      </p:sp>
      <p:sp>
        <p:nvSpPr>
          <p:cNvPr id="18" name="Rectangle 17"/>
          <p:cNvSpPr/>
          <p:nvPr/>
        </p:nvSpPr>
        <p:spPr>
          <a:xfrm>
            <a:off x="533400" y="1993139"/>
            <a:ext cx="3181350" cy="838200"/>
          </a:xfrm>
          <a:prstGeom prst="rect">
            <a:avLst/>
          </a:prstGeom>
          <a:solidFill>
            <a:srgbClr val="009900"/>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solidFill>
              </a:rPr>
              <a:t>Core Work</a:t>
            </a:r>
            <a:endParaRPr lang="en-US" sz="2800" dirty="0">
              <a:solidFill>
                <a:schemeClr val="tx1"/>
              </a:solidFill>
            </a:endParaRPr>
          </a:p>
        </p:txBody>
      </p:sp>
      <p:sp>
        <p:nvSpPr>
          <p:cNvPr id="19" name="Rectangle 18"/>
          <p:cNvSpPr/>
          <p:nvPr/>
        </p:nvSpPr>
        <p:spPr>
          <a:xfrm>
            <a:off x="8406710" y="1981200"/>
            <a:ext cx="3232840" cy="838200"/>
          </a:xfrm>
          <a:prstGeom prst="rect">
            <a:avLst/>
          </a:prstGeom>
          <a:solidFill>
            <a:schemeClr val="bg2">
              <a:lumMod val="90000"/>
            </a:schemeClr>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2800" dirty="0">
                <a:solidFill>
                  <a:schemeClr val="tx1">
                    <a:lumMod val="50000"/>
                    <a:lumOff val="50000"/>
                  </a:schemeClr>
                </a:solidFill>
              </a:rPr>
              <a:t>Optimum IPPC</a:t>
            </a:r>
            <a:endParaRPr lang="en-US" sz="2800" dirty="0">
              <a:solidFill>
                <a:schemeClr val="tx1">
                  <a:lumMod val="50000"/>
                  <a:lumOff val="50000"/>
                </a:schemeClr>
              </a:solidFill>
            </a:endParaRPr>
          </a:p>
        </p:txBody>
      </p:sp>
      <p:sp>
        <p:nvSpPr>
          <p:cNvPr id="5" name="TextBox 4"/>
          <p:cNvSpPr txBox="1"/>
          <p:nvPr/>
        </p:nvSpPr>
        <p:spPr>
          <a:xfrm>
            <a:off x="33013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1" name="TextBox 20"/>
          <p:cNvSpPr txBox="1"/>
          <p:nvPr/>
        </p:nvSpPr>
        <p:spPr>
          <a:xfrm>
            <a:off x="7263710" y="1993139"/>
            <a:ext cx="1253435" cy="877163"/>
          </a:xfrm>
          <a:prstGeom prst="rect">
            <a:avLst/>
          </a:prstGeom>
        </p:spPr>
        <p:txBody>
          <a:bodyPr wrap="none" lIns="540000" tIns="0" rIns="360000" rtlCol="0" anchor="t" anchorCtr="0">
            <a:spAutoFit/>
          </a:bodyPr>
          <a:lstStyle/>
          <a:p>
            <a:r>
              <a:rPr lang="en-GB" sz="5400" dirty="0"/>
              <a:t>=</a:t>
            </a:r>
            <a:endParaRPr lang="en-US" sz="5400" dirty="0"/>
          </a:p>
        </p:txBody>
      </p:sp>
      <p:sp>
        <p:nvSpPr>
          <p:cNvPr id="22" name="Title 2">
            <a:extLst>
              <a:ext uri="{FF2B5EF4-FFF2-40B4-BE49-F238E27FC236}">
                <a16:creationId xmlns:a16="http://schemas.microsoft.com/office/drawing/2014/main" id="{0CE68BB7-DD3C-664A-AC9D-74A5FE280DD9}"/>
              </a:ext>
            </a:extLst>
          </p:cNvPr>
          <p:cNvSpPr txBox="1">
            <a:spLocks/>
          </p:cNvSpPr>
          <p:nvPr/>
        </p:nvSpPr>
        <p:spPr>
          <a:xfrm>
            <a:off x="-152400" y="2995678"/>
            <a:ext cx="54864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AutoNum type="arabicPeriod"/>
            </a:pPr>
            <a:r>
              <a:rPr lang="en-US" sz="2000" dirty="0">
                <a:solidFill>
                  <a:schemeClr val="bg1">
                    <a:lumMod val="75000"/>
                  </a:schemeClr>
                </a:solidFill>
              </a:rPr>
              <a:t>Standard Setting</a:t>
            </a:r>
          </a:p>
          <a:p>
            <a:pPr marL="514350" indent="-514350">
              <a:buAutoNum type="arabicPeriod"/>
            </a:pPr>
            <a:r>
              <a:rPr lang="en-US" sz="2000" dirty="0">
                <a:solidFill>
                  <a:schemeClr val="bg1">
                    <a:lumMod val="75000"/>
                  </a:schemeClr>
                </a:solidFill>
              </a:rPr>
              <a:t>Implementation &amp; Facilitation</a:t>
            </a:r>
          </a:p>
          <a:p>
            <a:pPr marL="514350" indent="-514350">
              <a:buAutoNum type="arabicPeriod"/>
            </a:pPr>
            <a:r>
              <a:rPr lang="en-US" sz="2000" dirty="0">
                <a:solidFill>
                  <a:schemeClr val="tx1"/>
                </a:solidFill>
              </a:rPr>
              <a:t>Integration &amp; Support  </a:t>
            </a:r>
          </a:p>
          <a:p>
            <a:pPr marL="514350" indent="-514350">
              <a:buAutoNum type="arabicPeriod"/>
            </a:pPr>
            <a:r>
              <a:rPr lang="en-US" sz="2000" dirty="0">
                <a:solidFill>
                  <a:schemeClr val="bg1">
                    <a:lumMod val="75000"/>
                  </a:schemeClr>
                </a:solidFill>
              </a:rPr>
              <a:t>E-</a:t>
            </a:r>
            <a:r>
              <a:rPr lang="en-US" sz="2000" dirty="0" err="1">
                <a:solidFill>
                  <a:schemeClr val="bg1">
                    <a:lumMod val="75000"/>
                  </a:schemeClr>
                </a:solidFill>
              </a:rPr>
              <a:t>Phyto</a:t>
            </a:r>
            <a:r>
              <a:rPr lang="en-US" sz="2000" dirty="0">
                <a:solidFill>
                  <a:schemeClr val="tx1"/>
                </a:solidFill>
              </a:rPr>
              <a:t/>
            </a:r>
            <a:br>
              <a:rPr lang="en-US" sz="2000" dirty="0">
                <a:solidFill>
                  <a:schemeClr val="tx1"/>
                </a:solidFill>
              </a:rPr>
            </a:br>
            <a:endParaRPr lang="en-IT" sz="2000" dirty="0">
              <a:solidFill>
                <a:schemeClr val="tx1"/>
              </a:solidFill>
            </a:endParaRPr>
          </a:p>
        </p:txBody>
      </p:sp>
      <p:sp>
        <p:nvSpPr>
          <p:cNvPr id="33" name="Title 2">
            <a:extLst>
              <a:ext uri="{FF2B5EF4-FFF2-40B4-BE49-F238E27FC236}">
                <a16:creationId xmlns:a16="http://schemas.microsoft.com/office/drawing/2014/main" id="{0CE68BB7-DD3C-664A-AC9D-74A5FE280DD9}"/>
              </a:ext>
            </a:extLst>
          </p:cNvPr>
          <p:cNvSpPr txBox="1">
            <a:spLocks/>
          </p:cNvSpPr>
          <p:nvPr/>
        </p:nvSpPr>
        <p:spPr>
          <a:xfrm>
            <a:off x="457200" y="762000"/>
            <a:ext cx="10591800" cy="3690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algn="ctr"/>
            <a:r>
              <a:rPr lang="en-US" sz="4000" dirty="0">
                <a:solidFill>
                  <a:srgbClr val="008000"/>
                </a:solidFill>
              </a:rPr>
              <a:t>IPPC Secretariat Report</a:t>
            </a:r>
            <a:br>
              <a:rPr lang="en-US" sz="4000" dirty="0">
                <a:solidFill>
                  <a:srgbClr val="008000"/>
                </a:solidFill>
              </a:rPr>
            </a:br>
            <a:endParaRPr lang="en-IT" sz="4000" dirty="0">
              <a:solidFill>
                <a:srgbClr val="008000"/>
              </a:solidFill>
            </a:endParaRPr>
          </a:p>
        </p:txBody>
      </p:sp>
      <p:sp>
        <p:nvSpPr>
          <p:cNvPr id="11" name="Title 2">
            <a:extLst>
              <a:ext uri="{FF2B5EF4-FFF2-40B4-BE49-F238E27FC236}">
                <a16:creationId xmlns:a16="http://schemas.microsoft.com/office/drawing/2014/main" id="{0CE68BB7-DD3C-664A-AC9D-74A5FE280DD9}"/>
              </a:ext>
            </a:extLst>
          </p:cNvPr>
          <p:cNvSpPr txBox="1">
            <a:spLocks/>
          </p:cNvSpPr>
          <p:nvPr/>
        </p:nvSpPr>
        <p:spPr>
          <a:xfrm>
            <a:off x="3886200" y="3048000"/>
            <a:ext cx="7924800" cy="1435861"/>
          </a:xfrm>
          <a:prstGeom prst="rect">
            <a:avLst/>
          </a:prstGeom>
          <a:noFill/>
        </p:spPr>
        <p:txBody>
          <a:bodyPr vert="horz" lIns="540000" tIns="0" rIns="360000" bIns="45720" rtlCol="0" anchor="t" anchorCtr="0">
            <a:noAutofit/>
          </a:bodyPr>
          <a:lstStyle>
            <a:lvl1pPr algn="l" defTabSz="914400" rtl="0" eaLnBrk="1" latinLnBrk="0" hangingPunct="1">
              <a:lnSpc>
                <a:spcPct val="90000"/>
              </a:lnSpc>
              <a:spcBef>
                <a:spcPct val="0"/>
              </a:spcBef>
              <a:buNone/>
              <a:defRPr sz="2200" b="1" kern="1200">
                <a:solidFill>
                  <a:srgbClr val="00825F"/>
                </a:solidFill>
                <a:latin typeface="+mn-lt"/>
                <a:ea typeface="+mj-ea"/>
                <a:cs typeface="+mj-cs"/>
              </a:defRPr>
            </a:lvl1pPr>
          </a:lstStyle>
          <a:p>
            <a:pPr marL="514350" indent="-514350">
              <a:buFont typeface="Arial" panose="020B0604020202020204" pitchFamily="34" charset="0"/>
              <a:buChar char="•"/>
            </a:pPr>
            <a:r>
              <a:rPr lang="en-US" sz="1800" dirty="0">
                <a:solidFill>
                  <a:schemeClr val="tx1"/>
                </a:solidFill>
              </a:rPr>
              <a:t>Mr. Arop Deng, Team Lead</a:t>
            </a:r>
          </a:p>
          <a:p>
            <a:pPr marL="952485" lvl="1" indent="-342900">
              <a:buFont typeface="Courier New" panose="02070309020205020404" pitchFamily="49" charset="0"/>
              <a:buChar char="o"/>
            </a:pPr>
            <a:r>
              <a:rPr lang="en-US" sz="1800" dirty="0"/>
              <a:t>Annual </a:t>
            </a:r>
            <a:r>
              <a:rPr lang="en-US" sz="1800" b="1" dirty="0"/>
              <a:t>CPM-16</a:t>
            </a:r>
            <a:r>
              <a:rPr lang="en-US" sz="1800" dirty="0"/>
              <a:t> Conference   </a:t>
            </a:r>
          </a:p>
          <a:p>
            <a:pPr marL="952485" lvl="1" indent="-342900">
              <a:buFont typeface="Courier New" panose="02070309020205020404" pitchFamily="49" charset="0"/>
              <a:buChar char="o"/>
            </a:pPr>
            <a:r>
              <a:rPr lang="en-US" sz="1800" dirty="0"/>
              <a:t>Ten </a:t>
            </a:r>
            <a:r>
              <a:rPr lang="en-US" sz="1800" b="1" dirty="0"/>
              <a:t>CPM Bureau </a:t>
            </a:r>
            <a:r>
              <a:rPr lang="en-US" sz="1800" dirty="0"/>
              <a:t>monthly meetings</a:t>
            </a:r>
          </a:p>
          <a:p>
            <a:pPr marL="952485" lvl="1" indent="-342900">
              <a:buFont typeface="Courier New" panose="02070309020205020404" pitchFamily="49" charset="0"/>
              <a:buChar char="o"/>
            </a:pPr>
            <a:r>
              <a:rPr lang="en-GB" sz="1800" b="1" dirty="0"/>
              <a:t>Strategic Planning Group (SPG</a:t>
            </a:r>
            <a:r>
              <a:rPr lang="en-GB" sz="1800" dirty="0"/>
              <a:t>) meeting; 70</a:t>
            </a:r>
            <a:r>
              <a:rPr lang="en-GB" sz="1800" baseline="30000" dirty="0"/>
              <a:t>th</a:t>
            </a:r>
            <a:r>
              <a:rPr lang="en-GB" sz="1800" dirty="0"/>
              <a:t> Anniversary of the IPPC</a:t>
            </a:r>
            <a:endParaRPr lang="en-US" sz="1800" dirty="0"/>
          </a:p>
          <a:p>
            <a:pPr marL="952485" lvl="1" indent="-342900">
              <a:buFont typeface="Courier New" panose="02070309020205020404" pitchFamily="49" charset="0"/>
              <a:buChar char="o"/>
            </a:pPr>
            <a:r>
              <a:rPr lang="en-US" sz="1800" dirty="0"/>
              <a:t>Three meetings of the 33</a:t>
            </a:r>
            <a:r>
              <a:rPr lang="en-US" sz="1800" baseline="30000" dirty="0"/>
              <a:t>rd</a:t>
            </a:r>
            <a:r>
              <a:rPr lang="en-US" sz="1800" dirty="0"/>
              <a:t> </a:t>
            </a:r>
            <a:r>
              <a:rPr lang="en-US" sz="1800" b="1" dirty="0"/>
              <a:t>Technical Consultation among Regional Plant Protection Organizations </a:t>
            </a:r>
            <a:r>
              <a:rPr lang="en-US" sz="1800" dirty="0"/>
              <a:t>(TC RPPO)</a:t>
            </a:r>
          </a:p>
          <a:p>
            <a:pPr marL="952485" lvl="1" indent="-342900">
              <a:buFont typeface="Courier New" panose="02070309020205020404" pitchFamily="49" charset="0"/>
              <a:buChar char="o"/>
            </a:pPr>
            <a:r>
              <a:rPr lang="en-US" sz="1800" dirty="0"/>
              <a:t>Seven IPPC </a:t>
            </a:r>
            <a:r>
              <a:rPr lang="en-US" sz="1800" b="1" dirty="0"/>
              <a:t>Regional Workshops</a:t>
            </a:r>
          </a:p>
          <a:p>
            <a:pPr marL="952485" lvl="1" indent="-342900">
              <a:buFont typeface="Courier New" panose="02070309020205020404" pitchFamily="49" charset="0"/>
              <a:buChar char="o"/>
            </a:pPr>
            <a:r>
              <a:rPr lang="en-US" sz="1800" dirty="0"/>
              <a:t>Inter-Africa </a:t>
            </a:r>
            <a:r>
              <a:rPr lang="en-US" sz="1800" dirty="0" err="1"/>
              <a:t>Phytosanitary</a:t>
            </a:r>
            <a:r>
              <a:rPr lang="en-US" sz="1800" dirty="0"/>
              <a:t> Council and Economic Community of West African States</a:t>
            </a:r>
          </a:p>
          <a:p>
            <a:pPr marL="952485" lvl="1" indent="-342900">
              <a:buFont typeface="Courier New" panose="02070309020205020404" pitchFamily="49" charset="0"/>
              <a:buChar char="o"/>
            </a:pPr>
            <a:r>
              <a:rPr lang="en-GB" sz="1800" b="1" dirty="0"/>
              <a:t>Three Focus Groups: </a:t>
            </a:r>
            <a:r>
              <a:rPr lang="en-GB" sz="1800" dirty="0"/>
              <a:t>Communication, Climate Change, and implementation of the IPPC Strategic Framework</a:t>
            </a:r>
            <a:endParaRPr lang="en-US" sz="2000" dirty="0"/>
          </a:p>
        </p:txBody>
      </p:sp>
      <p:pic>
        <p:nvPicPr>
          <p:cNvPr id="10" name="Picture 9">
            <a:extLst>
              <a:ext uri="{FF2B5EF4-FFF2-40B4-BE49-F238E27FC236}">
                <a16:creationId xmlns:a16="http://schemas.microsoft.com/office/drawing/2014/main" id="{981FE958-E958-9011-F3E5-53A9CD25DB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1" b="15683"/>
          <a:stretch/>
        </p:blipFill>
        <p:spPr>
          <a:xfrm>
            <a:off x="520700" y="3886200"/>
            <a:ext cx="3854697" cy="2382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8450900"/>
      </p:ext>
    </p:extLst>
  </p:cSld>
  <p:clrMapOvr>
    <a:masterClrMapping/>
  </p:clrMapOvr>
</p:sld>
</file>

<file path=ppt/theme/theme1.xml><?xml version="1.0" encoding="utf-8"?>
<a:theme xmlns:a="http://schemas.openxmlformats.org/drawingml/2006/main" name="COVER">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5F113010-637E-E748-8631-09046E636BC9}"/>
    </a:ext>
  </a:extLst>
</a:theme>
</file>

<file path=ppt/theme/theme2.xml><?xml version="1.0" encoding="utf-8"?>
<a:theme xmlns:a="http://schemas.openxmlformats.org/drawingml/2006/main" name="Internal scree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1" id="{CAB0C303-AD70-AA45-B95F-BD78E5B9B257}" vid="{E00B94CF-E6FD-9B42-B4BF-556E0F2449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05d7f75-f42e-4288-8809-604fd4d9691f" xsi:nil="true"/>
    <lcf76f155ced4ddcb4097134ff3c332f xmlns="ea6feb38-a85a-45e8-92e9-814486bbe375">
      <Terms xmlns="http://schemas.microsoft.com/office/infopath/2007/PartnerControls"/>
    </lcf76f155ced4ddcb4097134ff3c332f>
    <_Flow_SignoffStatus xmlns="ea6feb38-a85a-45e8-92e9-814486bbe3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9519679B1A8B4091DBA33CE26F55F5" ma:contentTypeVersion="17" ma:contentTypeDescription="Create a new document." ma:contentTypeScope="" ma:versionID="b97c355e8ddb83b53e10132d4d0c39dd">
  <xsd:schema xmlns:xsd="http://www.w3.org/2001/XMLSchema" xmlns:xs="http://www.w3.org/2001/XMLSchema" xmlns:p="http://schemas.microsoft.com/office/2006/metadata/properties" xmlns:ns2="a05d7f75-f42e-4288-8809-604fd4d9691f" xmlns:ns3="ea6feb38-a85a-45e8-92e9-814486bbe375" targetNamespace="http://schemas.microsoft.com/office/2006/metadata/properties" ma:root="true" ma:fieldsID="7ee668c2352abc57114714e7d7c6a8d9" ns2:_="" ns3:_="">
    <xsd:import namespace="a05d7f75-f42e-4288-8809-604fd4d9691f"/>
    <xsd:import namespace="ea6feb38-a85a-45e8-92e9-814486bbe3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Flow_SignoffStatu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d7f75-f42e-4288-8809-604fd4d9691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40dbf57-1e7b-4a73-94c8-cbcaaea3fe5a}" ma:internalName="TaxCatchAll" ma:showField="CatchAllData" ma:web="a05d7f75-f42e-4288-8809-604fd4d9691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6feb38-a85a-45e8-92e9-814486bbe3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40eee1e-ad38-437e-be40-fc9f033adc9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6D1CDB-15D1-4C85-BFBF-7D1270C6F64A}">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d7cd55d-d649-4277-b4ca-6be46d4959ad"/>
    <ds:schemaRef ds:uri="http://www.w3.org/XML/1998/namespace"/>
    <ds:schemaRef ds:uri="http://purl.org/dc/dcmitype/"/>
    <ds:schemaRef ds:uri="a05d7f75-f42e-4288-8809-604fd4d9691f"/>
    <ds:schemaRef ds:uri="ea6feb38-a85a-45e8-92e9-814486bbe375"/>
  </ds:schemaRefs>
</ds:datastoreItem>
</file>

<file path=customXml/itemProps2.xml><?xml version="1.0" encoding="utf-8"?>
<ds:datastoreItem xmlns:ds="http://schemas.openxmlformats.org/officeDocument/2006/customXml" ds:itemID="{817D6E9B-5D26-4766-B035-13FA946D2854}">
  <ds:schemaRefs>
    <ds:schemaRef ds:uri="http://schemas.microsoft.com/sharepoint/v3/contenttype/forms"/>
  </ds:schemaRefs>
</ds:datastoreItem>
</file>

<file path=customXml/itemProps3.xml><?xml version="1.0" encoding="utf-8"?>
<ds:datastoreItem xmlns:ds="http://schemas.openxmlformats.org/officeDocument/2006/customXml" ds:itemID="{B393CE70-AA66-46A1-B091-A76F4DD33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d7f75-f42e-4288-8809-604fd4d9691f"/>
    <ds:schemaRef ds:uri="ea6feb38-a85a-45e8-92e9-814486bbe3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FAO_SDGs_PPT_template_16_9</Template>
  <TotalTime>9738</TotalTime>
  <Words>4359</Words>
  <Application>Microsoft Office PowerPoint</Application>
  <PresentationFormat>Widescreen</PresentationFormat>
  <Paragraphs>891</Paragraphs>
  <Slides>56</Slides>
  <Notes>48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56</vt:i4>
      </vt:variant>
    </vt:vector>
  </HeadingPairs>
  <TitlesOfParts>
    <vt:vector size="69" baseType="lpstr">
      <vt:lpstr>.AppleSystemUIFont</vt:lpstr>
      <vt:lpstr>Arial</vt:lpstr>
      <vt:lpstr>Arial Unicode MS</vt:lpstr>
      <vt:lpstr>Calibri</vt:lpstr>
      <vt:lpstr>Calibri Light</vt:lpstr>
      <vt:lpstr>Century Gothic</vt:lpstr>
      <vt:lpstr>Courier New</vt:lpstr>
      <vt:lpstr>Georgia</vt:lpstr>
      <vt:lpstr>Symbol</vt:lpstr>
      <vt:lpstr>Times New Roman</vt:lpstr>
      <vt:lpstr>Wingdings</vt:lpstr>
      <vt:lpstr>COVER</vt:lpstr>
      <vt:lpstr>Internal screen</vt:lpstr>
      <vt:lpstr>IPPC Secretariat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Community of West African States (ECOWAS) to become the eleventh RPPO</vt:lpstr>
      <vt:lpstr>Economic Community of West African States (ECOWAS) to become the eleventh RPPO</vt:lpstr>
      <vt:lpstr>Economic Community of West African States (ECOWAS) to become the eleventh RPPO</vt:lpstr>
      <vt:lpstr>Economic Community of West African States (ECOWAS) to become the eleventh RPPO</vt:lpstr>
      <vt:lpstr>Economic Community of West African States (ECOWAS) to become the eleventh RPPO</vt:lpstr>
      <vt:lpstr>Economic Community of West African States (ECOWAS) to become the eleventh RPPO</vt:lpstr>
      <vt:lpstr>PowerPoint Presentation</vt:lpstr>
      <vt:lpstr>PowerPoint Presentation</vt:lpstr>
      <vt:lpstr>PowerPoint Presentation</vt:lpstr>
      <vt:lpstr>PowerPoint Presentation</vt:lpstr>
      <vt:lpstr>PowerPoint Presentation</vt:lpstr>
      <vt:lpstr>PowerPoint Presentation</vt:lpstr>
      <vt:lpstr>Initiative #1: Global Phytosanitary Programme </vt:lpstr>
      <vt:lpstr>PowerPoint Presentation</vt:lpstr>
      <vt:lpstr>PowerPoint Presentation</vt:lpstr>
      <vt:lpstr>PowerPoint Presentation</vt:lpstr>
      <vt:lpstr>PowerPoint Presentation</vt:lpstr>
      <vt:lpstr> World Hunger Map 2021</vt:lpstr>
      <vt:lpstr>Initiative #1: Global Phytosanitary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Africa phytosanitary programme</vt:lpstr>
      <vt:lpstr>Initiative #2: Global Phytosanitary Trade Support Team </vt:lpstr>
      <vt:lpstr>Initiative #2: Global Phytosanitary Trade Support Team </vt:lpstr>
      <vt:lpstr>Initiative #2: Global Phytosanitary Trade Support Team </vt:lpstr>
      <vt:lpstr>PowerPoint Presentation</vt:lpstr>
      <vt:lpstr>PowerPoint Presentation</vt:lpstr>
      <vt:lpstr>PowerPoint Presentation</vt:lpstr>
      <vt:lpstr>Resource Mobilization </vt:lpstr>
      <vt:lpstr>Thank you!</vt:lpstr>
    </vt:vector>
  </TitlesOfParts>
  <Manager/>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Giovannini, Cristiana (AGAH)</dc:creator>
  <cp:keywords/>
  <dc:description/>
  <cp:lastModifiedBy>Torella, Daniel (NSPD)</cp:lastModifiedBy>
  <cp:revision>259</cp:revision>
  <cp:lastPrinted>2018-12-10T09:55:32Z</cp:lastPrinted>
  <dcterms:created xsi:type="dcterms:W3CDTF">2019-07-18T08:44:31Z</dcterms:created>
  <dcterms:modified xsi:type="dcterms:W3CDTF">2023-04-04T15:40:24Z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0x010100F1C6BE097FDC7248AACCE97A2ABDA964</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y fmtid="{D5CDD505-2E9C-101B-9397-08002B2CF9AE}" pid="6" name="MediaServiceImageTags">
    <vt:lpwstr/>
  </property>
</Properties>
</file>