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68" r:id="rId6"/>
  </p:sldMasterIdLst>
  <p:notesMasterIdLst>
    <p:notesMasterId r:id="rId21"/>
  </p:notesMasterIdLst>
  <p:sldIdLst>
    <p:sldId id="264" r:id="rId7"/>
    <p:sldId id="257" r:id="rId8"/>
    <p:sldId id="303" r:id="rId9"/>
    <p:sldId id="273" r:id="rId10"/>
    <p:sldId id="300" r:id="rId11"/>
    <p:sldId id="298" r:id="rId12"/>
    <p:sldId id="274" r:id="rId13"/>
    <p:sldId id="294" r:id="rId14"/>
    <p:sldId id="304" r:id="rId15"/>
    <p:sldId id="290" r:id="rId16"/>
    <p:sldId id="272" r:id="rId17"/>
    <p:sldId id="289" r:id="rId18"/>
    <p:sldId id="291"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704BA-F32C-6C4F-0D53-7AFCC4FB3F07}" v="83" dt="2025-07-10T08:44:55.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tranMontoya, Camilo (NSP)" userId="S::camilo.beltranmontoya@fao.org::c6617a72-ddab-40a4-ab08-9da8697dd87c" providerId="AD" clId="Web-{EFDF273C-7A97-B2DB-FFB0-DB2A2610BF39}"/>
    <pc:docChg chg="addSld delSld modSld sldOrd">
      <pc:chgData name="BeltranMontoya, Camilo (NSP)" userId="S::camilo.beltranmontoya@fao.org::c6617a72-ddab-40a4-ab08-9da8697dd87c" providerId="AD" clId="Web-{EFDF273C-7A97-B2DB-FFB0-DB2A2610BF39}" dt="2025-07-03T15:19:25.406" v="17" actId="1076"/>
      <pc:docMkLst>
        <pc:docMk/>
      </pc:docMkLst>
      <pc:sldChg chg="ord">
        <pc:chgData name="BeltranMontoya, Camilo (NSP)" userId="S::camilo.beltranmontoya@fao.org::c6617a72-ddab-40a4-ab08-9da8697dd87c" providerId="AD" clId="Web-{EFDF273C-7A97-B2DB-FFB0-DB2A2610BF39}" dt="2025-07-03T15:18:46.139" v="7"/>
        <pc:sldMkLst>
          <pc:docMk/>
          <pc:sldMk cId="2664570038" sldId="274"/>
        </pc:sldMkLst>
      </pc:sldChg>
      <pc:sldChg chg="del">
        <pc:chgData name="BeltranMontoya, Camilo (NSP)" userId="S::camilo.beltranmontoya@fao.org::c6617a72-ddab-40a4-ab08-9da8697dd87c" providerId="AD" clId="Web-{EFDF273C-7A97-B2DB-FFB0-DB2A2610BF39}" dt="2025-07-03T15:17:05.558" v="0"/>
        <pc:sldMkLst>
          <pc:docMk/>
          <pc:sldMk cId="1735932351" sldId="287"/>
        </pc:sldMkLst>
      </pc:sldChg>
      <pc:sldChg chg="modSp ord">
        <pc:chgData name="BeltranMontoya, Camilo (NSP)" userId="S::camilo.beltranmontoya@fao.org::c6617a72-ddab-40a4-ab08-9da8697dd87c" providerId="AD" clId="Web-{EFDF273C-7A97-B2DB-FFB0-DB2A2610BF39}" dt="2025-07-03T15:19:25.406" v="17" actId="1076"/>
        <pc:sldMkLst>
          <pc:docMk/>
          <pc:sldMk cId="2418103688" sldId="294"/>
        </pc:sldMkLst>
        <pc:spChg chg="mod">
          <ac:chgData name="BeltranMontoya, Camilo (NSP)" userId="S::camilo.beltranmontoya@fao.org::c6617a72-ddab-40a4-ab08-9da8697dd87c" providerId="AD" clId="Web-{EFDF273C-7A97-B2DB-FFB0-DB2A2610BF39}" dt="2025-07-03T15:19:21.453" v="16"/>
          <ac:spMkLst>
            <pc:docMk/>
            <pc:sldMk cId="2418103688" sldId="294"/>
            <ac:spMk id="12" creationId="{C83B8FDF-1CAF-5612-AE1B-30446EE14C22}"/>
          </ac:spMkLst>
        </pc:spChg>
      </pc:sldChg>
      <pc:sldChg chg="del">
        <pc:chgData name="BeltranMontoya, Camilo (NSP)" userId="S::camilo.beltranmontoya@fao.org::c6617a72-ddab-40a4-ab08-9da8697dd87c" providerId="AD" clId="Web-{EFDF273C-7A97-B2DB-FFB0-DB2A2610BF39}" dt="2025-07-03T15:17:36.184" v="1"/>
        <pc:sldMkLst>
          <pc:docMk/>
          <pc:sldMk cId="1217198675" sldId="296"/>
        </pc:sldMkLst>
      </pc:sldChg>
      <pc:sldChg chg="del">
        <pc:chgData name="BeltranMontoya, Camilo (NSP)" userId="S::camilo.beltranmontoya@fao.org::c6617a72-ddab-40a4-ab08-9da8697dd87c" providerId="AD" clId="Web-{EFDF273C-7A97-B2DB-FFB0-DB2A2610BF39}" dt="2025-07-03T15:17:37.043" v="2"/>
        <pc:sldMkLst>
          <pc:docMk/>
          <pc:sldMk cId="249339423" sldId="297"/>
        </pc:sldMkLst>
      </pc:sldChg>
      <pc:sldChg chg="ord">
        <pc:chgData name="BeltranMontoya, Camilo (NSP)" userId="S::camilo.beltranmontoya@fao.org::c6617a72-ddab-40a4-ab08-9da8697dd87c" providerId="AD" clId="Web-{EFDF273C-7A97-B2DB-FFB0-DB2A2610BF39}" dt="2025-07-03T15:17:42.731" v="3"/>
        <pc:sldMkLst>
          <pc:docMk/>
          <pc:sldMk cId="322417157" sldId="298"/>
        </pc:sldMkLst>
      </pc:sldChg>
      <pc:sldChg chg="add del replId">
        <pc:chgData name="BeltranMontoya, Camilo (NSP)" userId="S::camilo.beltranmontoya@fao.org::c6617a72-ddab-40a4-ab08-9da8697dd87c" providerId="AD" clId="Web-{EFDF273C-7A97-B2DB-FFB0-DB2A2610BF39}" dt="2025-07-03T15:18:36.436" v="6"/>
        <pc:sldMkLst>
          <pc:docMk/>
          <pc:sldMk cId="1085988168" sldId="304"/>
        </pc:sldMkLst>
      </pc:sldChg>
    </pc:docChg>
  </pc:docChgLst>
  <pc:docChgLst>
    <pc:chgData name="BeltranMontoya, Camilo (NSP)" userId="c6617a72-ddab-40a4-ab08-9da8697dd87c" providerId="ADAL" clId="{CD52CDA8-BC5E-4D74-BACA-2C3F77121619}"/>
    <pc:docChg chg="custSel addSld delSld modSld">
      <pc:chgData name="BeltranMontoya, Camilo (NSP)" userId="c6617a72-ddab-40a4-ab08-9da8697dd87c" providerId="ADAL" clId="{CD52CDA8-BC5E-4D74-BACA-2C3F77121619}" dt="2025-07-03T15:42:37.866" v="78" actId="1076"/>
      <pc:docMkLst>
        <pc:docMk/>
      </pc:docMkLst>
      <pc:sldChg chg="addSp delSp modSp mod">
        <pc:chgData name="BeltranMontoya, Camilo (NSP)" userId="c6617a72-ddab-40a4-ab08-9da8697dd87c" providerId="ADAL" clId="{CD52CDA8-BC5E-4D74-BACA-2C3F77121619}" dt="2025-07-03T15:40:34.865" v="60" actId="1076"/>
        <pc:sldMkLst>
          <pc:docMk/>
          <pc:sldMk cId="635847355" sldId="272"/>
        </pc:sldMkLst>
        <pc:spChg chg="add mod">
          <ac:chgData name="BeltranMontoya, Camilo (NSP)" userId="c6617a72-ddab-40a4-ab08-9da8697dd87c" providerId="ADAL" clId="{CD52CDA8-BC5E-4D74-BACA-2C3F77121619}" dt="2025-07-03T15:40:34.865" v="60" actId="1076"/>
          <ac:spMkLst>
            <pc:docMk/>
            <pc:sldMk cId="635847355" sldId="272"/>
            <ac:spMk id="5" creationId="{48E13DEA-76ED-4EB5-16A8-C4D890D78002}"/>
          </ac:spMkLst>
        </pc:spChg>
      </pc:sldChg>
      <pc:sldChg chg="modSp del mod">
        <pc:chgData name="BeltranMontoya, Camilo (NSP)" userId="c6617a72-ddab-40a4-ab08-9da8697dd87c" providerId="ADAL" clId="{CD52CDA8-BC5E-4D74-BACA-2C3F77121619}" dt="2025-07-03T15:39:59.172" v="54" actId="47"/>
        <pc:sldMkLst>
          <pc:docMk/>
          <pc:sldMk cId="2077704096" sldId="283"/>
        </pc:sldMkLst>
      </pc:sldChg>
      <pc:sldChg chg="del">
        <pc:chgData name="BeltranMontoya, Camilo (NSP)" userId="c6617a72-ddab-40a4-ab08-9da8697dd87c" providerId="ADAL" clId="{CD52CDA8-BC5E-4D74-BACA-2C3F77121619}" dt="2025-07-03T15:40:46.470" v="61" actId="47"/>
        <pc:sldMkLst>
          <pc:docMk/>
          <pc:sldMk cId="3439894169" sldId="288"/>
        </pc:sldMkLst>
      </pc:sldChg>
      <pc:sldChg chg="modSp mod">
        <pc:chgData name="BeltranMontoya, Camilo (NSP)" userId="c6617a72-ddab-40a4-ab08-9da8697dd87c" providerId="ADAL" clId="{CD52CDA8-BC5E-4D74-BACA-2C3F77121619}" dt="2025-07-03T15:42:37.866" v="78" actId="1076"/>
        <pc:sldMkLst>
          <pc:docMk/>
          <pc:sldMk cId="1215502715" sldId="289"/>
        </pc:sldMkLst>
        <pc:spChg chg="mod">
          <ac:chgData name="BeltranMontoya, Camilo (NSP)" userId="c6617a72-ddab-40a4-ab08-9da8697dd87c" providerId="ADAL" clId="{CD52CDA8-BC5E-4D74-BACA-2C3F77121619}" dt="2025-07-03T15:42:32.550" v="77" actId="1076"/>
          <ac:spMkLst>
            <pc:docMk/>
            <pc:sldMk cId="1215502715" sldId="289"/>
            <ac:spMk id="11" creationId="{E03524B6-AE7C-252C-09FB-467CD5AE2AD4}"/>
          </ac:spMkLst>
        </pc:spChg>
        <pc:spChg chg="mod">
          <ac:chgData name="BeltranMontoya, Camilo (NSP)" userId="c6617a72-ddab-40a4-ab08-9da8697dd87c" providerId="ADAL" clId="{CD52CDA8-BC5E-4D74-BACA-2C3F77121619}" dt="2025-07-03T15:42:37.866" v="78" actId="1076"/>
          <ac:spMkLst>
            <pc:docMk/>
            <pc:sldMk cId="1215502715" sldId="289"/>
            <ac:spMk id="12" creationId="{D06C99C4-AFCC-3DC2-19E5-109C6C3F51BC}"/>
          </ac:spMkLst>
        </pc:spChg>
        <pc:picChg chg="mod">
          <ac:chgData name="BeltranMontoya, Camilo (NSP)" userId="c6617a72-ddab-40a4-ab08-9da8697dd87c" providerId="ADAL" clId="{CD52CDA8-BC5E-4D74-BACA-2C3F77121619}" dt="2025-07-03T15:42:30.601" v="76" actId="1076"/>
          <ac:picMkLst>
            <pc:docMk/>
            <pc:sldMk cId="1215502715" sldId="289"/>
            <ac:picMk id="10" creationId="{44F0622E-D374-2E08-A15D-4241FF8E891A}"/>
          </ac:picMkLst>
        </pc:picChg>
      </pc:sldChg>
      <pc:sldChg chg="modSp mod">
        <pc:chgData name="BeltranMontoya, Camilo (NSP)" userId="c6617a72-ddab-40a4-ab08-9da8697dd87c" providerId="ADAL" clId="{CD52CDA8-BC5E-4D74-BACA-2C3F77121619}" dt="2025-07-03T15:39:11.888" v="53" actId="13926"/>
        <pc:sldMkLst>
          <pc:docMk/>
          <pc:sldMk cId="1778187815" sldId="290"/>
        </pc:sldMkLst>
        <pc:graphicFrameChg chg="modGraphic">
          <ac:chgData name="BeltranMontoya, Camilo (NSP)" userId="c6617a72-ddab-40a4-ab08-9da8697dd87c" providerId="ADAL" clId="{CD52CDA8-BC5E-4D74-BACA-2C3F77121619}" dt="2025-07-03T15:39:03.997" v="51" actId="13926"/>
          <ac:graphicFrameMkLst>
            <pc:docMk/>
            <pc:sldMk cId="1778187815" sldId="290"/>
            <ac:graphicFrameMk id="6" creationId="{4BD5F75B-4A3F-B838-884A-44A7635BB1D3}"/>
          </ac:graphicFrameMkLst>
        </pc:graphicFrameChg>
        <pc:graphicFrameChg chg="modGraphic">
          <ac:chgData name="BeltranMontoya, Camilo (NSP)" userId="c6617a72-ddab-40a4-ab08-9da8697dd87c" providerId="ADAL" clId="{CD52CDA8-BC5E-4D74-BACA-2C3F77121619}" dt="2025-07-03T15:39:11.888" v="53" actId="13926"/>
          <ac:graphicFrameMkLst>
            <pc:docMk/>
            <pc:sldMk cId="1778187815" sldId="290"/>
            <ac:graphicFrameMk id="7" creationId="{94E57D8F-00BF-414C-EEFD-A55210A1124C}"/>
          </ac:graphicFrameMkLst>
        </pc:graphicFrameChg>
      </pc:sldChg>
      <pc:sldChg chg="modSp mod">
        <pc:chgData name="BeltranMontoya, Camilo (NSP)" userId="c6617a72-ddab-40a4-ab08-9da8697dd87c" providerId="ADAL" clId="{CD52CDA8-BC5E-4D74-BACA-2C3F77121619}" dt="2025-07-03T15:42:15.385" v="71" actId="14100"/>
        <pc:sldMkLst>
          <pc:docMk/>
          <pc:sldMk cId="1146872471" sldId="291"/>
        </pc:sldMkLst>
        <pc:spChg chg="mod">
          <ac:chgData name="BeltranMontoya, Camilo (NSP)" userId="c6617a72-ddab-40a4-ab08-9da8697dd87c" providerId="ADAL" clId="{CD52CDA8-BC5E-4D74-BACA-2C3F77121619}" dt="2025-07-03T15:41:54.739" v="69" actId="1076"/>
          <ac:spMkLst>
            <pc:docMk/>
            <pc:sldMk cId="1146872471" sldId="291"/>
            <ac:spMk id="6" creationId="{0AF91CDE-2592-2888-48D8-34517F89F052}"/>
          </ac:spMkLst>
        </pc:spChg>
        <pc:spChg chg="mod">
          <ac:chgData name="BeltranMontoya, Camilo (NSP)" userId="c6617a72-ddab-40a4-ab08-9da8697dd87c" providerId="ADAL" clId="{CD52CDA8-BC5E-4D74-BACA-2C3F77121619}" dt="2025-07-03T15:42:15.385" v="71" actId="14100"/>
          <ac:spMkLst>
            <pc:docMk/>
            <pc:sldMk cId="1146872471" sldId="291"/>
            <ac:spMk id="7" creationId="{3414BF2D-F293-5C21-DA9A-734A407A8FEA}"/>
          </ac:spMkLst>
        </pc:spChg>
      </pc:sldChg>
      <pc:sldChg chg="del">
        <pc:chgData name="BeltranMontoya, Camilo (NSP)" userId="c6617a72-ddab-40a4-ab08-9da8697dd87c" providerId="ADAL" clId="{CD52CDA8-BC5E-4D74-BACA-2C3F77121619}" dt="2025-07-03T15:41:11.375" v="62" actId="47"/>
        <pc:sldMkLst>
          <pc:docMk/>
          <pc:sldMk cId="3955063443" sldId="293"/>
        </pc:sldMkLst>
      </pc:sldChg>
      <pc:sldChg chg="delSp modSp mod">
        <pc:chgData name="BeltranMontoya, Camilo (NSP)" userId="c6617a72-ddab-40a4-ab08-9da8697dd87c" providerId="ADAL" clId="{CD52CDA8-BC5E-4D74-BACA-2C3F77121619}" dt="2025-07-03T15:21:49.279" v="16" actId="207"/>
        <pc:sldMkLst>
          <pc:docMk/>
          <pc:sldMk cId="2418103688" sldId="294"/>
        </pc:sldMkLst>
        <pc:spChg chg="mod">
          <ac:chgData name="BeltranMontoya, Camilo (NSP)" userId="c6617a72-ddab-40a4-ab08-9da8697dd87c" providerId="ADAL" clId="{CD52CDA8-BC5E-4D74-BACA-2C3F77121619}" dt="2025-07-03T15:21:49.279" v="16" actId="207"/>
          <ac:spMkLst>
            <pc:docMk/>
            <pc:sldMk cId="2418103688" sldId="294"/>
            <ac:spMk id="12" creationId="{C83B8FDF-1CAF-5612-AE1B-30446EE14C22}"/>
          </ac:spMkLst>
        </pc:spChg>
      </pc:sldChg>
      <pc:sldChg chg="addSp modSp mod">
        <pc:chgData name="BeltranMontoya, Camilo (NSP)" userId="c6617a72-ddab-40a4-ab08-9da8697dd87c" providerId="ADAL" clId="{CD52CDA8-BC5E-4D74-BACA-2C3F77121619}" dt="2025-07-03T15:24:01.563" v="28"/>
        <pc:sldMkLst>
          <pc:docMk/>
          <pc:sldMk cId="3190126400" sldId="299"/>
        </pc:sldMkLst>
        <pc:spChg chg="add mod">
          <ac:chgData name="BeltranMontoya, Camilo (NSP)" userId="c6617a72-ddab-40a4-ab08-9da8697dd87c" providerId="ADAL" clId="{CD52CDA8-BC5E-4D74-BACA-2C3F77121619}" dt="2025-07-03T15:23:42.524" v="23" actId="113"/>
          <ac:spMkLst>
            <pc:docMk/>
            <pc:sldMk cId="3190126400" sldId="299"/>
            <ac:spMk id="2" creationId="{195A4628-BB62-2D48-D3CD-EFD1B170DB35}"/>
          </ac:spMkLst>
        </pc:spChg>
        <pc:spChg chg="mod">
          <ac:chgData name="BeltranMontoya, Camilo (NSP)" userId="c6617a72-ddab-40a4-ab08-9da8697dd87c" providerId="ADAL" clId="{CD52CDA8-BC5E-4D74-BACA-2C3F77121619}" dt="2025-07-03T15:23:50.235" v="26" actId="1076"/>
          <ac:spMkLst>
            <pc:docMk/>
            <pc:sldMk cId="3190126400" sldId="299"/>
            <ac:spMk id="4" creationId="{942F5009-8686-8B38-35E6-84F4218B25F4}"/>
          </ac:spMkLst>
        </pc:spChg>
      </pc:sldChg>
      <pc:sldChg chg="addSp delSp modSp add mod">
        <pc:chgData name="BeltranMontoya, Camilo (NSP)" userId="c6617a72-ddab-40a4-ab08-9da8697dd87c" providerId="ADAL" clId="{CD52CDA8-BC5E-4D74-BACA-2C3F77121619}" dt="2025-07-03T15:35:50.091" v="41" actId="1076"/>
        <pc:sldMkLst>
          <pc:docMk/>
          <pc:sldMk cId="985570062" sldId="304"/>
        </pc:sldMkLst>
        <pc:spChg chg="add mod">
          <ac:chgData name="BeltranMontoya, Camilo (NSP)" userId="c6617a72-ddab-40a4-ab08-9da8697dd87c" providerId="ADAL" clId="{CD52CDA8-BC5E-4D74-BACA-2C3F77121619}" dt="2025-07-03T15:34:44.098" v="35" actId="2711"/>
          <ac:spMkLst>
            <pc:docMk/>
            <pc:sldMk cId="985570062" sldId="304"/>
            <ac:spMk id="6" creationId="{09EBFAFF-F202-A110-B6A5-EC66CA27F473}"/>
          </ac:spMkLst>
        </pc:spChg>
        <pc:spChg chg="add mod">
          <ac:chgData name="BeltranMontoya, Camilo (NSP)" userId="c6617a72-ddab-40a4-ab08-9da8697dd87c" providerId="ADAL" clId="{CD52CDA8-BC5E-4D74-BACA-2C3F77121619}" dt="2025-07-03T15:35:50.091" v="41" actId="1076"/>
          <ac:spMkLst>
            <pc:docMk/>
            <pc:sldMk cId="985570062" sldId="304"/>
            <ac:spMk id="7" creationId="{F889E6B9-68E4-D9C6-6DF2-EB6BFE6C5407}"/>
          </ac:spMkLst>
        </pc:spChg>
      </pc:sldChg>
      <pc:sldMasterChg chg="delSldLayout">
        <pc:chgData name="BeltranMontoya, Camilo (NSP)" userId="c6617a72-ddab-40a4-ab08-9da8697dd87c" providerId="ADAL" clId="{CD52CDA8-BC5E-4D74-BACA-2C3F77121619}" dt="2025-07-03T15:40:46.470" v="61" actId="47"/>
        <pc:sldMasterMkLst>
          <pc:docMk/>
          <pc:sldMasterMk cId="3049063495" sldId="2147483663"/>
        </pc:sldMasterMkLst>
        <pc:sldLayoutChg chg="del">
          <pc:chgData name="BeltranMontoya, Camilo (NSP)" userId="c6617a72-ddab-40a4-ab08-9da8697dd87c" providerId="ADAL" clId="{CD52CDA8-BC5E-4D74-BACA-2C3F77121619}" dt="2025-07-03T15:40:46.470" v="61" actId="47"/>
          <pc:sldLayoutMkLst>
            <pc:docMk/>
            <pc:sldMasterMk cId="3049063495" sldId="2147483663"/>
            <pc:sldLayoutMk cId="2654553203" sldId="2147483674"/>
          </pc:sldLayoutMkLst>
        </pc:sldLayoutChg>
      </pc:sldMasterChg>
    </pc:docChg>
  </pc:docChgLst>
  <pc:docChgLst>
    <pc:chgData name="Omar, Shaza (NSPD)" userId="S::shaza.omar@fao.org::a1241ed4-7e57-493c-9953-fc6e56dc45a9" providerId="AD" clId="Web-{84C704BA-F32C-6C4F-0D53-7AFCC4FB3F07}"/>
    <pc:docChg chg="delSld modSld">
      <pc:chgData name="Omar, Shaza (NSPD)" userId="S::shaza.omar@fao.org::a1241ed4-7e57-493c-9953-fc6e56dc45a9" providerId="AD" clId="Web-{84C704BA-F32C-6C4F-0D53-7AFCC4FB3F07}" dt="2025-07-10T08:44:55.019" v="79" actId="20577"/>
      <pc:docMkLst>
        <pc:docMk/>
      </pc:docMkLst>
      <pc:sldChg chg="modSp">
        <pc:chgData name="Omar, Shaza (NSPD)" userId="S::shaza.omar@fao.org::a1241ed4-7e57-493c-9953-fc6e56dc45a9" providerId="AD" clId="Web-{84C704BA-F32C-6C4F-0D53-7AFCC4FB3F07}" dt="2025-07-10T08:44:55.019" v="79" actId="20577"/>
        <pc:sldMkLst>
          <pc:docMk/>
          <pc:sldMk cId="120517215" sldId="257"/>
        </pc:sldMkLst>
        <pc:spChg chg="mod">
          <ac:chgData name="Omar, Shaza (NSPD)" userId="S::shaza.omar@fao.org::a1241ed4-7e57-493c-9953-fc6e56dc45a9" providerId="AD" clId="Web-{84C704BA-F32C-6C4F-0D53-7AFCC4FB3F07}" dt="2025-07-10T08:44:55.019" v="79" actId="20577"/>
          <ac:spMkLst>
            <pc:docMk/>
            <pc:sldMk cId="120517215" sldId="257"/>
            <ac:spMk id="3" creationId="{9C2F1E0B-3284-3849-950E-32EC44C1C236}"/>
          </ac:spMkLst>
        </pc:spChg>
      </pc:sldChg>
      <pc:sldChg chg="del">
        <pc:chgData name="Omar, Shaza (NSPD)" userId="S::shaza.omar@fao.org::a1241ed4-7e57-493c-9953-fc6e56dc45a9" providerId="AD" clId="Web-{84C704BA-F32C-6C4F-0D53-7AFCC4FB3F07}" dt="2025-07-10T08:41:42.731" v="54"/>
        <pc:sldMkLst>
          <pc:docMk/>
          <pc:sldMk cId="319012640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B5F96-46E3-4A3F-93EB-46BFEA404DA2}"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66232-3F02-4287-B7B8-4C4F847E9D23}" type="slidenum">
              <a:rPr lang="en-US" smtClean="0"/>
              <a:t>‹#›</a:t>
            </a:fld>
            <a:endParaRPr lang="en-US"/>
          </a:p>
        </p:txBody>
      </p:sp>
    </p:spTree>
    <p:extLst>
      <p:ext uri="{BB962C8B-B14F-4D97-AF65-F5344CB8AC3E}">
        <p14:creationId xmlns:p14="http://schemas.microsoft.com/office/powerpoint/2010/main" val="13418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E66232-3F02-4287-B7B8-4C4F847E9D23}" type="slidenum">
              <a:rPr lang="en-US" smtClean="0"/>
              <a:t>2</a:t>
            </a:fld>
            <a:endParaRPr lang="en-US"/>
          </a:p>
        </p:txBody>
      </p:sp>
    </p:spTree>
    <p:extLst>
      <p:ext uri="{BB962C8B-B14F-4D97-AF65-F5344CB8AC3E}">
        <p14:creationId xmlns:p14="http://schemas.microsoft.com/office/powerpoint/2010/main" val="3599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Aft>
                <a:spcPts val="1000"/>
              </a:spcAft>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Prediction:</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Horizon scanning, assessment and research projects which inform the risk of introduction, impact and spread of</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the emerging pest.</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457200" marR="0" algn="just">
              <a:lnSpc>
                <a:spcPct val="115000"/>
              </a:lnSpc>
              <a:spcAft>
                <a:spcPts val="10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Aft>
                <a:spcPts val="1000"/>
              </a:spcAft>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Prevention:</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Actions to prevent the introduction and spread of emerging pests, with a focus on setting and enforcing phytosanitary measures.</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457200" marR="0" algn="just">
              <a:lnSpc>
                <a:spcPct val="115000"/>
              </a:lnSpc>
              <a:spcAft>
                <a:spcPts val="10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Aft>
                <a:spcPts val="1000"/>
              </a:spcAft>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Preparedness: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The capacity and capability of NPPO and RPPO systems and stakeholders to implement effective strategies for managing pest outbreaks. Preparedness comprises operational capacity, readiness of diagnostic laboratories, surveillance schemes, risk management frameworks, contingency planning, policy and regulation development, effective risk communication strategies, and institutional coordination. </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457200" marR="0" algn="just">
              <a:lnSpc>
                <a:spcPct val="115000"/>
              </a:lnSpc>
              <a:spcAft>
                <a:spcPts val="10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Aft>
                <a:spcPts val="1000"/>
              </a:spcAft>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Response: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Coordinated technical and operational efforts to contain and eradicate pest outbreaks. When eradication is not achievable, response efforts may focus on containment and/or suppression. This often requires close collaboration among government authorities, private sector entities, and other stakeholders. </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457200" marR="0" algn="just">
              <a:lnSpc>
                <a:spcPct val="115000"/>
              </a:lnSpc>
              <a:spcAft>
                <a:spcPts val="1000"/>
              </a:spcAf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lgn="just">
              <a:lnSpc>
                <a:spcPct val="115000"/>
              </a:lnSpc>
              <a:spcAft>
                <a:spcPts val="1000"/>
              </a:spcAft>
              <a:buFont typeface="Symbol" panose="05050102010706020507" pitchFamily="18" charset="2"/>
              <a:buChar char=""/>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Recovery:</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Prevention and preparedness measures to avoid reintroduction of the emerging pest and to lift emergency response measures following eradication. This category also covers lessons exercises, review processes, and</a:t>
            </a:r>
            <a:r>
              <a:rPr lang="en-US" sz="1800">
                <a:effectLst/>
                <a:latin typeface="Times New Roman" panose="02020603050405020304" pitchFamily="18" charset="0"/>
                <a:ea typeface="DengXian" panose="02010600030101010101" pitchFamily="2" charset="-122"/>
                <a:cs typeface="Times New Roman" panose="02020603050405020304" pitchFamily="18" charset="0"/>
              </a:rPr>
              <a:t> the recovery of affected individuals, businesses, communities, and environments following an outbreak of the emerging pest.</a:t>
            </a:r>
            <a:endParaRPr lang="en-US" sz="1800">
              <a:effectLst/>
              <a:latin typeface="Aptos" panose="020B0004020202020204" pitchFamily="34" charset="0"/>
              <a:ea typeface="DengXian" panose="02010600030101010101" pitchFamily="2" charset="-122"/>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F181C075-0A87-4D04-85DC-C41B8B8D094E}" type="slidenum">
              <a:rPr lang="en-GB" smtClean="0"/>
              <a:pPr/>
              <a:t>8</a:t>
            </a:fld>
            <a:endParaRPr lang="en-GB"/>
          </a:p>
        </p:txBody>
      </p:sp>
    </p:spTree>
    <p:extLst>
      <p:ext uri="{BB962C8B-B14F-4D97-AF65-F5344CB8AC3E}">
        <p14:creationId xmlns:p14="http://schemas.microsoft.com/office/powerpoint/2010/main" val="22834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997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63947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90564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extLst>
      <p:ext uri="{BB962C8B-B14F-4D97-AF65-F5344CB8AC3E}">
        <p14:creationId xmlns:p14="http://schemas.microsoft.com/office/powerpoint/2010/main" val="352145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6319"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p:cNvSpPr>
            <a:spLocks noGrp="1"/>
          </p:cNvSpPr>
          <p:nvPr>
            <p:ph type="sldNum" sz="quarter" idx="11"/>
          </p:nvPr>
        </p:nvSpPr>
        <p:spPr/>
        <p:txBody>
          <a:bodyPr/>
          <a:lstStyle>
            <a:lvl1pPr>
              <a:defRPr/>
            </a:lvl1pPr>
          </a:lstStyle>
          <a:p>
            <a:pPr>
              <a:defRPr/>
            </a:pPr>
            <a:fld id="{08D7CA26-9DCA-4D02-A40D-AAECDE7B00BF}" type="slidenum">
              <a:rPr lang="en-GB" altLang="en-US"/>
              <a:pPr>
                <a:defRPr/>
              </a:pPr>
              <a:t>‹#›</a:t>
            </a:fld>
            <a:endParaRPr lang="en-GB" altLang="en-US"/>
          </a:p>
        </p:txBody>
      </p:sp>
    </p:spTree>
    <p:extLst>
      <p:ext uri="{BB962C8B-B14F-4D97-AF65-F5344CB8AC3E}">
        <p14:creationId xmlns:p14="http://schemas.microsoft.com/office/powerpoint/2010/main" val="334654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Tree>
    <p:extLst>
      <p:ext uri="{BB962C8B-B14F-4D97-AF65-F5344CB8AC3E}">
        <p14:creationId xmlns:p14="http://schemas.microsoft.com/office/powerpoint/2010/main" val="84965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extLst>
      <p:ext uri="{BB962C8B-B14F-4D97-AF65-F5344CB8AC3E}">
        <p14:creationId xmlns:p14="http://schemas.microsoft.com/office/powerpoint/2010/main" val="282819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extLst>
      <p:ext uri="{BB962C8B-B14F-4D97-AF65-F5344CB8AC3E}">
        <p14:creationId xmlns:p14="http://schemas.microsoft.com/office/powerpoint/2010/main" val="319065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extLst>
      <p:ext uri="{BB962C8B-B14F-4D97-AF65-F5344CB8AC3E}">
        <p14:creationId xmlns:p14="http://schemas.microsoft.com/office/powerpoint/2010/main" val="130781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a:extLst>
              <a:ext uri="{FF2B5EF4-FFF2-40B4-BE49-F238E27FC236}">
                <a16:creationId xmlns:a16="http://schemas.microsoft.com/office/drawing/2014/main" id="{D2E77939-0587-49D8-AB63-33C41F114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89"/>
          <a:stretch/>
        </p:blipFill>
        <p:spPr>
          <a:xfrm>
            <a:off x="4572000" y="2571750"/>
            <a:ext cx="7620000" cy="4286250"/>
          </a:xfrm>
          <a:prstGeom prst="rect">
            <a:avLst/>
          </a:prstGeom>
        </p:spPr>
      </p:pic>
    </p:spTree>
    <p:extLst>
      <p:ext uri="{BB962C8B-B14F-4D97-AF65-F5344CB8AC3E}">
        <p14:creationId xmlns:p14="http://schemas.microsoft.com/office/powerpoint/2010/main" val="369368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1" spcCol="720000" anchor="t" anchorCtr="0"/>
          <a:lstStyle>
            <a:lvl1pPr marL="162000" indent="-180000" algn="l">
              <a:buClr>
                <a:schemeClr val="tx1"/>
              </a:buClr>
              <a:buFont typeface="Wingdings" charset="2"/>
              <a:buChar char="§"/>
              <a:defRPr sz="2000" baseline="0">
                <a:solidFill>
                  <a:schemeClr val="tx1"/>
                </a:solidFill>
                <a:latin typeface="Rockwell" panose="02060603020205020403" pitchFamily="18" charset="77"/>
                <a:ea typeface="Calibri" charset="0"/>
                <a:cs typeface="Calibri" charset="0"/>
              </a:defRPr>
            </a:lvl1pPr>
            <a:lvl2pPr marL="432000" indent="-180000" algn="l">
              <a:buClr>
                <a:schemeClr val="tx1"/>
              </a:buClr>
              <a:buSzPct val="110000"/>
              <a:buFont typeface="Arial" charset="0"/>
              <a:buChar char="•"/>
              <a:defRPr sz="2000" baseline="0">
                <a:solidFill>
                  <a:schemeClr val="tx1"/>
                </a:solidFill>
                <a:latin typeface="Rockwell" panose="02060603020205020403" pitchFamily="18" charset="77"/>
                <a:ea typeface="Calibri" charset="0"/>
                <a:cs typeface="Calibri" charset="0"/>
              </a:defRPr>
            </a:lvl2pPr>
            <a:lvl3pPr marL="684000" indent="-216000" algn="l">
              <a:buClr>
                <a:schemeClr val="tx1"/>
              </a:buClr>
              <a:buFont typeface=".AppleSystemUIFont" charset="-120"/>
              <a:buChar char="–"/>
              <a:defRPr sz="2000" baseline="0">
                <a:solidFill>
                  <a:schemeClr val="tx1"/>
                </a:solidFill>
                <a:latin typeface="Rockwell" panose="02060603020205020403" pitchFamily="18" charset="77"/>
              </a:defRPr>
            </a:lvl3pPr>
            <a:lvl4pPr marL="936000" indent="-216000" algn="l">
              <a:buClr>
                <a:schemeClr val="tx1"/>
              </a:buClr>
              <a:buFont typeface=".AppleSystemUIFont" charset="-120"/>
              <a:buChar char="–"/>
              <a:defRPr sz="2000" baseline="0">
                <a:solidFill>
                  <a:schemeClr val="tx1"/>
                </a:solidFill>
                <a:latin typeface="Rockwell" panose="02060603020205020403" pitchFamily="18" charset="77"/>
              </a:defRPr>
            </a:lvl4pPr>
            <a:lvl5pPr marL="1188000" indent="-216000" algn="l">
              <a:buClr>
                <a:schemeClr val="tx1"/>
              </a:buClr>
              <a:buFont typeface=".AppleSystemUIFont" charset="-120"/>
              <a:buChar char="–"/>
              <a:defRPr sz="2000" baseline="0">
                <a:solidFill>
                  <a:schemeClr val="tx1"/>
                </a:solidFill>
                <a:latin typeface="Rockwell" panose="02060603020205020403" pitchFamily="18"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Text single column</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8E485D"/>
                </a:solidFill>
                <a:latin typeface="Rockwell" panose="02060603020205020403" pitchFamily="18" charset="77"/>
              </a:defRPr>
            </a:lvl1pPr>
          </a:lstStyle>
          <a:p>
            <a:r>
              <a:rPr lang="en-US"/>
              <a:t>Slide title</a:t>
            </a:r>
          </a:p>
        </p:txBody>
      </p:sp>
    </p:spTree>
    <p:extLst>
      <p:ext uri="{BB962C8B-B14F-4D97-AF65-F5344CB8AC3E}">
        <p14:creationId xmlns:p14="http://schemas.microsoft.com/office/powerpoint/2010/main" val="17303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chemeClr val="tx1"/>
              </a:buClr>
              <a:buFont typeface="Wingdings" charset="2"/>
              <a:buChar char="§"/>
              <a:defRPr sz="2000" baseline="0">
                <a:solidFill>
                  <a:schemeClr val="tx1"/>
                </a:solidFill>
                <a:latin typeface="Rockwell" panose="02060603020205020403" pitchFamily="18" charset="77"/>
                <a:ea typeface="Calibri" charset="0"/>
                <a:cs typeface="Calibri" charset="0"/>
              </a:defRPr>
            </a:lvl1pPr>
            <a:lvl2pPr marL="432000" indent="-180000" algn="l">
              <a:buClr>
                <a:schemeClr val="tx1"/>
              </a:buClr>
              <a:buSzPct val="110000"/>
              <a:buFont typeface="Arial" charset="0"/>
              <a:buChar char="•"/>
              <a:defRPr sz="2000" baseline="0">
                <a:solidFill>
                  <a:schemeClr val="tx1"/>
                </a:solidFill>
                <a:latin typeface="Rockwell" panose="02060603020205020403" pitchFamily="18" charset="77"/>
                <a:ea typeface="Calibri" charset="0"/>
                <a:cs typeface="Calibri" charset="0"/>
              </a:defRPr>
            </a:lvl2pPr>
            <a:lvl3pPr marL="684000" indent="-216000" algn="l">
              <a:buClr>
                <a:schemeClr val="tx1"/>
              </a:buClr>
              <a:buFont typeface=".AppleSystemUIFont" charset="-120"/>
              <a:buChar char="–"/>
              <a:defRPr sz="2000" baseline="0">
                <a:solidFill>
                  <a:schemeClr val="tx1"/>
                </a:solidFill>
                <a:latin typeface="Rockwell" panose="02060603020205020403" pitchFamily="18" charset="77"/>
              </a:defRPr>
            </a:lvl3pPr>
            <a:lvl4pPr marL="936000" indent="-216000" algn="l">
              <a:buClr>
                <a:schemeClr val="tx1"/>
              </a:buClr>
              <a:buFont typeface=".AppleSystemUIFont" charset="-120"/>
              <a:buChar char="–"/>
              <a:defRPr sz="2000" baseline="0">
                <a:solidFill>
                  <a:schemeClr val="tx1"/>
                </a:solidFill>
                <a:latin typeface="Rockwell" panose="02060603020205020403" pitchFamily="18" charset="77"/>
              </a:defRPr>
            </a:lvl4pPr>
            <a:lvl5pPr marL="1188000" indent="-216000" algn="l">
              <a:buClr>
                <a:schemeClr val="tx1"/>
              </a:buClr>
              <a:buFont typeface=".AppleSystemUIFont" charset="-120"/>
              <a:buChar char="–"/>
              <a:defRPr sz="2000" baseline="0">
                <a:solidFill>
                  <a:schemeClr val="tx1"/>
                </a:solidFill>
                <a:latin typeface="Rockwell" panose="02060603020205020403" pitchFamily="18"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Text two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8E485D"/>
                </a:solidFill>
                <a:latin typeface="Rockwell" panose="02060603020205020403" pitchFamily="18" charset="77"/>
              </a:defRPr>
            </a:lvl1pPr>
          </a:lstStyle>
          <a:p>
            <a:r>
              <a:rPr lang="en-US"/>
              <a:t>Slide title</a:t>
            </a:r>
          </a:p>
        </p:txBody>
      </p:sp>
    </p:spTree>
    <p:extLst>
      <p:ext uri="{BB962C8B-B14F-4D97-AF65-F5344CB8AC3E}">
        <p14:creationId xmlns:p14="http://schemas.microsoft.com/office/powerpoint/2010/main" val="309175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extLst>
      <p:ext uri="{BB962C8B-B14F-4D97-AF65-F5344CB8AC3E}">
        <p14:creationId xmlns:p14="http://schemas.microsoft.com/office/powerpoint/2010/main" val="2989381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0962282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a:solidFill>
                  <a:srgbClr val="00825F"/>
                </a:solidFill>
                <a:latin typeface="Montserrat" pitchFamily="2" charset="77"/>
              </a:rPr>
              <a:t>2025 IPPC REGIONAL WORKSHOP</a:t>
            </a:r>
            <a:endParaRPr lang="en-US" sz="1500" b="0" i="0" kern="1500" spc="100" baseline="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9"/>
          <a:stretch>
            <a:fillRect/>
          </a:stretch>
        </p:blipFill>
        <p:spPr>
          <a:xfrm>
            <a:off x="0" y="0"/>
            <a:ext cx="12192000" cy="1332805"/>
          </a:xfrm>
          <a:prstGeom prst="rect">
            <a:avLst/>
          </a:prstGeom>
        </p:spPr>
      </p:pic>
    </p:spTree>
    <p:extLst>
      <p:ext uri="{BB962C8B-B14F-4D97-AF65-F5344CB8AC3E}">
        <p14:creationId xmlns:p14="http://schemas.microsoft.com/office/powerpoint/2010/main" val="30490634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chemeClr val="tx1"/>
                </a:solidFill>
              </a:rPr>
              <a:t>Click on </a:t>
            </a:r>
            <a:r>
              <a:rPr lang="en-US" i="1">
                <a:solidFill>
                  <a:schemeClr val="tx1"/>
                </a:solidFill>
              </a:rPr>
              <a:t>Slide Master </a:t>
            </a:r>
            <a:r>
              <a:rPr lang="en-US">
                <a:solidFill>
                  <a:schemeClr val="tx1"/>
                </a:solidFill>
              </a:rPr>
              <a:t>to edit meeting place and date</a:t>
            </a:r>
          </a:p>
        </p:txBody>
      </p: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rgbClr val="00825F"/>
                </a:solidFill>
              </a:rPr>
              <a:t>CLICK ON </a:t>
            </a:r>
            <a:r>
              <a:rPr lang="en-US" i="1">
                <a:solidFill>
                  <a:srgbClr val="00825F"/>
                </a:solidFill>
              </a:rPr>
              <a:t>SLIDE MASTER </a:t>
            </a:r>
            <a:r>
              <a:rPr lang="en-US">
                <a:solidFill>
                  <a:srgbClr val="00825F"/>
                </a:solidFill>
              </a:rPr>
              <a:t>TO EDIT PPT TITLE</a:t>
            </a: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8"/>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9"/>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2053575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ppc.int/en/core-activities/capacity-development/programmes/strenghtening-pest-outbreak-alert-and-response-systems/pest-alerts/"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ippc.int/en/core-activities/capacity-development/programmes/strenghtening-pest-outbreak-alert-and-response-systems/"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550" y="4213122"/>
            <a:ext cx="12514082" cy="1143000"/>
          </a:xfrm>
          <a:prstGeom prst="rect">
            <a:avLst/>
          </a:prstGeom>
        </p:spPr>
        <p:txBody>
          <a:bodyPr/>
          <a:lstStyle/>
          <a:p>
            <a:pPr marL="0" marR="0">
              <a:lnSpc>
                <a:spcPct val="115000"/>
              </a:lnSpc>
              <a:spcAft>
                <a:spcPts val="800"/>
              </a:spcAft>
            </a:pPr>
            <a:r>
              <a:rPr lang="en-GB" sz="3200"/>
              <a:t>Getting In Touch About Strengthening Pest Outbreak and Response Systems (POARS)</a:t>
            </a:r>
            <a:endParaRPr lang="en-US" sz="1800" b="0" i="1" kern="100">
              <a:effectLst/>
              <a:latin typeface="Aptos" panose="020B0004020202020204" pitchFamily="34" charset="0"/>
              <a:ea typeface="Aptos" panose="020B0004020202020204" pitchFamily="34" charset="0"/>
              <a:cs typeface="Arial" panose="020B0604020202020204" pitchFamily="34" charset="0"/>
            </a:endParaRPr>
          </a:p>
        </p:txBody>
      </p:sp>
      <p:sp>
        <p:nvSpPr>
          <p:cNvPr id="7" name="Subtitle 6"/>
          <p:cNvSpPr>
            <a:spLocks noGrp="1"/>
          </p:cNvSpPr>
          <p:nvPr>
            <p:ph type="subTitle" idx="1"/>
          </p:nvPr>
        </p:nvSpPr>
        <p:spPr>
          <a:xfrm>
            <a:off x="-2357" y="5943600"/>
            <a:ext cx="12192000" cy="245913"/>
          </a:xfrm>
          <a:prstGeom prst="rect">
            <a:avLst/>
          </a:prstGeom>
        </p:spPr>
        <p:txBody>
          <a:bodyPr/>
          <a:lstStyle/>
          <a:p>
            <a:r>
              <a:rPr lang="en-US" sz="1800" b="1">
                <a:solidFill>
                  <a:srgbClr val="000000"/>
                </a:solidFill>
                <a:latin typeface="Calibri" panose="020F0502020204030204" pitchFamily="34" charset="0"/>
              </a:rPr>
              <a:t>4.5 </a:t>
            </a:r>
            <a:r>
              <a:rPr lang="en-US" sz="1800" b="1" i="0" u="none" strike="noStrike">
                <a:solidFill>
                  <a:srgbClr val="000000"/>
                </a:solidFill>
                <a:effectLst/>
                <a:latin typeface="Calibri" panose="020F0502020204030204" pitchFamily="34" charset="0"/>
              </a:rPr>
              <a:t>Prepared for the IPPC Regional Workshops 2025</a:t>
            </a:r>
            <a:r>
              <a:rPr lang="en-US" sz="1800" b="0" i="0">
                <a:solidFill>
                  <a:srgbClr val="000000"/>
                </a:solidFill>
                <a:effectLst/>
                <a:latin typeface="Calibri" panose="020F0502020204030204" pitchFamily="34" charset="0"/>
              </a:rPr>
              <a:t>​</a:t>
            </a:r>
            <a:endParaRPr lang="en-US"/>
          </a:p>
        </p:txBody>
      </p:sp>
    </p:spTree>
    <p:extLst>
      <p:ext uri="{BB962C8B-B14F-4D97-AF65-F5344CB8AC3E}">
        <p14:creationId xmlns:p14="http://schemas.microsoft.com/office/powerpoint/2010/main" val="98937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A364-C54B-8394-46D5-EA224E25858D}"/>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BD5F75B-4A3F-B838-884A-44A7635BB1D3}"/>
              </a:ext>
            </a:extLst>
          </p:cNvPr>
          <p:cNvGraphicFramePr>
            <a:graphicFrameLocks noGrp="1"/>
          </p:cNvGraphicFramePr>
          <p:nvPr>
            <p:extLst>
              <p:ext uri="{D42A27DB-BD31-4B8C-83A1-F6EECF244321}">
                <p14:modId xmlns:p14="http://schemas.microsoft.com/office/powerpoint/2010/main" val="4281623417"/>
              </p:ext>
            </p:extLst>
          </p:nvPr>
        </p:nvGraphicFramePr>
        <p:xfrm>
          <a:off x="955084" y="1916840"/>
          <a:ext cx="5416551" cy="4267200"/>
        </p:xfrm>
        <a:graphic>
          <a:graphicData uri="http://schemas.openxmlformats.org/drawingml/2006/table">
            <a:tbl>
              <a:tblPr firstRow="1" bandRow="1">
                <a:tableStyleId>{616DA210-FB5B-4158-B5E0-FEB733F419BA}</a:tableStyleId>
              </a:tblPr>
              <a:tblGrid>
                <a:gridCol w="575136">
                  <a:extLst>
                    <a:ext uri="{9D8B030D-6E8A-4147-A177-3AD203B41FA5}">
                      <a16:colId xmlns:a16="http://schemas.microsoft.com/office/drawing/2014/main" val="1202665675"/>
                    </a:ext>
                  </a:extLst>
                </a:gridCol>
                <a:gridCol w="1417761">
                  <a:extLst>
                    <a:ext uri="{9D8B030D-6E8A-4147-A177-3AD203B41FA5}">
                      <a16:colId xmlns:a16="http://schemas.microsoft.com/office/drawing/2014/main" val="167535451"/>
                    </a:ext>
                  </a:extLst>
                </a:gridCol>
                <a:gridCol w="3423654">
                  <a:extLst>
                    <a:ext uri="{9D8B030D-6E8A-4147-A177-3AD203B41FA5}">
                      <a16:colId xmlns:a16="http://schemas.microsoft.com/office/drawing/2014/main" val="2552211021"/>
                    </a:ext>
                  </a:extLst>
                </a:gridCol>
              </a:tblGrid>
              <a:tr h="252000">
                <a:tc>
                  <a:txBody>
                    <a:bodyPr/>
                    <a:lstStyle/>
                    <a:p>
                      <a:r>
                        <a:rPr lang="en-GB" sz="1400"/>
                        <a:t>#</a:t>
                      </a:r>
                    </a:p>
                  </a:txBody>
                  <a:tcPr/>
                </a:tc>
                <a:tc>
                  <a:txBody>
                    <a:bodyPr/>
                    <a:lstStyle/>
                    <a:p>
                      <a:r>
                        <a:rPr lang="en-GB" sz="1400"/>
                        <a:t>Submitter</a:t>
                      </a:r>
                    </a:p>
                  </a:txBody>
                  <a:tcPr/>
                </a:tc>
                <a:tc>
                  <a:txBody>
                    <a:bodyPr/>
                    <a:lstStyle/>
                    <a:p>
                      <a:r>
                        <a:rPr lang="en-GB" sz="1400"/>
                        <a:t>Pest</a:t>
                      </a:r>
                    </a:p>
                  </a:txBody>
                  <a:tcPr/>
                </a:tc>
                <a:extLst>
                  <a:ext uri="{0D108BD9-81ED-4DB2-BD59-A6C34878D82A}">
                    <a16:rowId xmlns:a16="http://schemas.microsoft.com/office/drawing/2014/main" val="3457769148"/>
                  </a:ext>
                </a:extLst>
              </a:tr>
              <a:tr h="252000">
                <a:tc>
                  <a:txBody>
                    <a:bodyPr/>
                    <a:lstStyle/>
                    <a:p>
                      <a:r>
                        <a:rPr lang="en-GB" sz="1400"/>
                        <a:t>1.</a:t>
                      </a:r>
                    </a:p>
                  </a:txBody>
                  <a:tcPr/>
                </a:tc>
                <a:tc>
                  <a:txBody>
                    <a:bodyPr/>
                    <a:lstStyle/>
                    <a:p>
                      <a:r>
                        <a:rPr lang="en-GB" sz="1400"/>
                        <a:t>COSAVE</a:t>
                      </a:r>
                    </a:p>
                  </a:txBody>
                  <a:tcPr/>
                </a:tc>
                <a:tc>
                  <a:txBody>
                    <a:bodyPr/>
                    <a:lstStyle/>
                    <a:p>
                      <a:r>
                        <a:rPr lang="en-GB" sz="1400"/>
                        <a:t>Pepper chat fruit viroid</a:t>
                      </a:r>
                    </a:p>
                  </a:txBody>
                  <a:tcPr/>
                </a:tc>
                <a:extLst>
                  <a:ext uri="{0D108BD9-81ED-4DB2-BD59-A6C34878D82A}">
                    <a16:rowId xmlns:a16="http://schemas.microsoft.com/office/drawing/2014/main" val="4168975698"/>
                  </a:ext>
                </a:extLst>
              </a:tr>
              <a:tr h="252000">
                <a:tc>
                  <a:txBody>
                    <a:bodyPr/>
                    <a:lstStyle/>
                    <a:p>
                      <a:r>
                        <a:rPr lang="en-GB" sz="1400"/>
                        <a:t>2.</a:t>
                      </a:r>
                    </a:p>
                  </a:txBody>
                  <a:tcPr/>
                </a:tc>
                <a:tc>
                  <a:txBody>
                    <a:bodyPr/>
                    <a:lstStyle/>
                    <a:p>
                      <a:r>
                        <a:rPr lang="en-GB" sz="1400"/>
                        <a:t>COSAVE</a:t>
                      </a:r>
                    </a:p>
                  </a:txBody>
                  <a:tcPr/>
                </a:tc>
                <a:tc>
                  <a:txBody>
                    <a:bodyPr/>
                    <a:lstStyle/>
                    <a:p>
                      <a:r>
                        <a:rPr lang="en-GB" sz="1400" i="1" err="1"/>
                        <a:t>Rhizonia</a:t>
                      </a:r>
                      <a:r>
                        <a:rPr lang="en-GB" sz="1400" i="1"/>
                        <a:t> </a:t>
                      </a:r>
                      <a:r>
                        <a:rPr lang="en-GB" sz="1400" i="1" err="1"/>
                        <a:t>theobromae</a:t>
                      </a:r>
                      <a:endParaRPr lang="en-GB" sz="1400" i="1"/>
                    </a:p>
                  </a:txBody>
                  <a:tcPr/>
                </a:tc>
                <a:extLst>
                  <a:ext uri="{0D108BD9-81ED-4DB2-BD59-A6C34878D82A}">
                    <a16:rowId xmlns:a16="http://schemas.microsoft.com/office/drawing/2014/main" val="3719451904"/>
                  </a:ext>
                </a:extLst>
              </a:tr>
              <a:tr h="252000">
                <a:tc>
                  <a:txBody>
                    <a:bodyPr/>
                    <a:lstStyle/>
                    <a:p>
                      <a:r>
                        <a:rPr lang="en-GB" sz="1400"/>
                        <a:t>3.</a:t>
                      </a:r>
                    </a:p>
                  </a:txBody>
                  <a:tcPr/>
                </a:tc>
                <a:tc>
                  <a:txBody>
                    <a:bodyPr/>
                    <a:lstStyle/>
                    <a:p>
                      <a:r>
                        <a:rPr lang="en-GB" sz="1400"/>
                        <a:t>COSAVE</a:t>
                      </a:r>
                    </a:p>
                  </a:txBody>
                  <a:tcPr/>
                </a:tc>
                <a:tc>
                  <a:txBody>
                    <a:bodyPr/>
                    <a:lstStyle/>
                    <a:p>
                      <a:r>
                        <a:rPr lang="en-GB" sz="1400" i="1" err="1"/>
                        <a:t>Bactrocera</a:t>
                      </a:r>
                      <a:r>
                        <a:rPr lang="en-GB" sz="1400" i="1"/>
                        <a:t> dorsalis</a:t>
                      </a:r>
                    </a:p>
                  </a:txBody>
                  <a:tcPr/>
                </a:tc>
                <a:extLst>
                  <a:ext uri="{0D108BD9-81ED-4DB2-BD59-A6C34878D82A}">
                    <a16:rowId xmlns:a16="http://schemas.microsoft.com/office/drawing/2014/main" val="46733481"/>
                  </a:ext>
                </a:extLst>
              </a:tr>
              <a:tr h="252000">
                <a:tc>
                  <a:txBody>
                    <a:bodyPr/>
                    <a:lstStyle/>
                    <a:p>
                      <a:r>
                        <a:rPr lang="en-GB" sz="1400"/>
                        <a:t>4.</a:t>
                      </a:r>
                    </a:p>
                  </a:txBody>
                  <a:tcPr/>
                </a:tc>
                <a:tc>
                  <a:txBody>
                    <a:bodyPr/>
                    <a:lstStyle/>
                    <a:p>
                      <a:r>
                        <a:rPr lang="en-GB" sz="1400"/>
                        <a:t>COSAVE</a:t>
                      </a:r>
                    </a:p>
                  </a:txBody>
                  <a:tcPr/>
                </a:tc>
                <a:tc>
                  <a:txBody>
                    <a:bodyPr/>
                    <a:lstStyle/>
                    <a:p>
                      <a:r>
                        <a:rPr lang="en-GB" sz="1400" i="1" err="1"/>
                        <a:t>Orobanche</a:t>
                      </a:r>
                      <a:r>
                        <a:rPr lang="en-GB" sz="1400" i="1"/>
                        <a:t> </a:t>
                      </a:r>
                      <a:r>
                        <a:rPr lang="en-GB" sz="1400" i="1" err="1"/>
                        <a:t>cumana</a:t>
                      </a:r>
                      <a:endParaRPr lang="en-GB" sz="1400" i="1"/>
                    </a:p>
                  </a:txBody>
                  <a:tcPr/>
                </a:tc>
                <a:extLst>
                  <a:ext uri="{0D108BD9-81ED-4DB2-BD59-A6C34878D82A}">
                    <a16:rowId xmlns:a16="http://schemas.microsoft.com/office/drawing/2014/main" val="2431706277"/>
                  </a:ext>
                </a:extLst>
              </a:tr>
              <a:tr h="252000">
                <a:tc>
                  <a:txBody>
                    <a:bodyPr/>
                    <a:lstStyle/>
                    <a:p>
                      <a:r>
                        <a:rPr lang="en-GB" sz="1400"/>
                        <a:t>5.</a:t>
                      </a:r>
                    </a:p>
                  </a:txBody>
                  <a:tcPr/>
                </a:tc>
                <a:tc>
                  <a:txBody>
                    <a:bodyPr/>
                    <a:lstStyle/>
                    <a:p>
                      <a:r>
                        <a:rPr lang="en-GB" sz="1400"/>
                        <a:t>COSAVE</a:t>
                      </a:r>
                    </a:p>
                  </a:txBody>
                  <a:tcPr/>
                </a:tc>
                <a:tc>
                  <a:txBody>
                    <a:bodyPr/>
                    <a:lstStyle/>
                    <a:p>
                      <a:r>
                        <a:rPr lang="en-GB" sz="1400" i="1" err="1"/>
                        <a:t>Rhynchophorus</a:t>
                      </a:r>
                      <a:r>
                        <a:rPr lang="en-GB" sz="1400" i="1"/>
                        <a:t> ferrugineus</a:t>
                      </a:r>
                    </a:p>
                  </a:txBody>
                  <a:tcPr/>
                </a:tc>
                <a:extLst>
                  <a:ext uri="{0D108BD9-81ED-4DB2-BD59-A6C34878D82A}">
                    <a16:rowId xmlns:a16="http://schemas.microsoft.com/office/drawing/2014/main" val="2586254371"/>
                  </a:ext>
                </a:extLst>
              </a:tr>
              <a:tr h="252000">
                <a:tc>
                  <a:txBody>
                    <a:bodyPr/>
                    <a:lstStyle/>
                    <a:p>
                      <a:r>
                        <a:rPr lang="en-GB" sz="1400"/>
                        <a:t>6.</a:t>
                      </a:r>
                    </a:p>
                  </a:txBody>
                  <a:tcPr/>
                </a:tc>
                <a:tc>
                  <a:txBody>
                    <a:bodyPr/>
                    <a:lstStyle/>
                    <a:p>
                      <a:r>
                        <a:rPr lang="en-GB" sz="1400"/>
                        <a:t>COSAVE</a:t>
                      </a:r>
                    </a:p>
                  </a:txBody>
                  <a:tcPr/>
                </a:tc>
                <a:tc>
                  <a:txBody>
                    <a:bodyPr/>
                    <a:lstStyle/>
                    <a:p>
                      <a:r>
                        <a:rPr lang="en-GB" sz="1400"/>
                        <a:t>‘</a:t>
                      </a:r>
                      <a:r>
                        <a:rPr lang="en-GB" sz="1400" i="1"/>
                        <a:t>Candidatus</a:t>
                      </a:r>
                      <a:r>
                        <a:rPr lang="en-GB" sz="1400"/>
                        <a:t> </a:t>
                      </a:r>
                      <a:r>
                        <a:rPr lang="en-GB" sz="1400" err="1"/>
                        <a:t>Liberibacter</a:t>
                      </a:r>
                      <a:r>
                        <a:rPr lang="en-GB" sz="1400"/>
                        <a:t> solanacearum’</a:t>
                      </a:r>
                    </a:p>
                  </a:txBody>
                  <a:tcPr/>
                </a:tc>
                <a:extLst>
                  <a:ext uri="{0D108BD9-81ED-4DB2-BD59-A6C34878D82A}">
                    <a16:rowId xmlns:a16="http://schemas.microsoft.com/office/drawing/2014/main" val="1125847029"/>
                  </a:ext>
                </a:extLst>
              </a:tr>
              <a:tr h="252000">
                <a:tc>
                  <a:txBody>
                    <a:bodyPr/>
                    <a:lstStyle/>
                    <a:p>
                      <a:r>
                        <a:rPr lang="en-GB" sz="1400"/>
                        <a:t>7.</a:t>
                      </a:r>
                    </a:p>
                  </a:txBody>
                  <a:tcPr/>
                </a:tc>
                <a:tc>
                  <a:txBody>
                    <a:bodyPr/>
                    <a:lstStyle/>
                    <a:p>
                      <a:r>
                        <a:rPr lang="en-GB" sz="1400"/>
                        <a:t>IPPC Secretariat</a:t>
                      </a:r>
                    </a:p>
                  </a:txBody>
                  <a:tcPr/>
                </a:tc>
                <a:tc>
                  <a:txBody>
                    <a:bodyPr/>
                    <a:lstStyle/>
                    <a:p>
                      <a:r>
                        <a:rPr lang="en-GB" sz="1400" i="1"/>
                        <a:t>Xylella fastidiosa</a:t>
                      </a:r>
                    </a:p>
                  </a:txBody>
                  <a:tcPr/>
                </a:tc>
                <a:extLst>
                  <a:ext uri="{0D108BD9-81ED-4DB2-BD59-A6C34878D82A}">
                    <a16:rowId xmlns:a16="http://schemas.microsoft.com/office/drawing/2014/main" val="3368418570"/>
                  </a:ext>
                </a:extLst>
              </a:tr>
              <a:tr h="252000">
                <a:tc>
                  <a:txBody>
                    <a:bodyPr/>
                    <a:lstStyle/>
                    <a:p>
                      <a:r>
                        <a:rPr lang="en-GB" sz="1400"/>
                        <a:t>8.</a:t>
                      </a:r>
                    </a:p>
                  </a:txBody>
                  <a:tcPr/>
                </a:tc>
                <a:tc>
                  <a:txBody>
                    <a:bodyPr/>
                    <a:lstStyle/>
                    <a:p>
                      <a:r>
                        <a:rPr lang="en-GB" sz="1400"/>
                        <a:t>IPPC Secretariat</a:t>
                      </a:r>
                    </a:p>
                  </a:txBody>
                  <a:tcPr/>
                </a:tc>
                <a:tc>
                  <a:txBody>
                    <a:bodyPr/>
                    <a:lstStyle/>
                    <a:p>
                      <a:r>
                        <a:rPr lang="en-GB" sz="1400" i="1" err="1"/>
                        <a:t>Cryphonectria</a:t>
                      </a:r>
                      <a:r>
                        <a:rPr lang="en-GB" sz="1400" i="1"/>
                        <a:t> parasitica</a:t>
                      </a:r>
                    </a:p>
                  </a:txBody>
                  <a:tcPr/>
                </a:tc>
                <a:extLst>
                  <a:ext uri="{0D108BD9-81ED-4DB2-BD59-A6C34878D82A}">
                    <a16:rowId xmlns:a16="http://schemas.microsoft.com/office/drawing/2014/main" val="3912622635"/>
                  </a:ext>
                </a:extLst>
              </a:tr>
              <a:tr h="252000">
                <a:tc>
                  <a:txBody>
                    <a:bodyPr/>
                    <a:lstStyle/>
                    <a:p>
                      <a:r>
                        <a:rPr lang="en-GB" sz="1400"/>
                        <a:t>9.</a:t>
                      </a:r>
                    </a:p>
                  </a:txBody>
                  <a:tcPr/>
                </a:tc>
                <a:tc>
                  <a:txBody>
                    <a:bodyPr/>
                    <a:lstStyle/>
                    <a:p>
                      <a:r>
                        <a:rPr lang="en-GB" sz="1400"/>
                        <a:t>IPPC Secretariat</a:t>
                      </a:r>
                    </a:p>
                  </a:txBody>
                  <a:tcPr/>
                </a:tc>
                <a:tc>
                  <a:txBody>
                    <a:bodyPr/>
                    <a:lstStyle/>
                    <a:p>
                      <a:r>
                        <a:rPr lang="en-GB" sz="1400" i="1" err="1"/>
                        <a:t>Thaumetopoea</a:t>
                      </a:r>
                      <a:r>
                        <a:rPr lang="en-GB" sz="1400" i="1"/>
                        <a:t> </a:t>
                      </a:r>
                      <a:r>
                        <a:rPr lang="en-GB" sz="1400" i="1" err="1"/>
                        <a:t>processionea</a:t>
                      </a:r>
                      <a:endParaRPr lang="en-GB" sz="1400" i="1"/>
                    </a:p>
                  </a:txBody>
                  <a:tcPr/>
                </a:tc>
                <a:extLst>
                  <a:ext uri="{0D108BD9-81ED-4DB2-BD59-A6C34878D82A}">
                    <a16:rowId xmlns:a16="http://schemas.microsoft.com/office/drawing/2014/main" val="3366304499"/>
                  </a:ext>
                </a:extLst>
              </a:tr>
              <a:tr h="252000">
                <a:tc>
                  <a:txBody>
                    <a:bodyPr/>
                    <a:lstStyle/>
                    <a:p>
                      <a:r>
                        <a:rPr lang="en-GB" sz="1400"/>
                        <a:t>10.</a:t>
                      </a:r>
                    </a:p>
                  </a:txBody>
                  <a:tcPr/>
                </a:tc>
                <a:tc>
                  <a:txBody>
                    <a:bodyPr/>
                    <a:lstStyle/>
                    <a:p>
                      <a:r>
                        <a:rPr lang="en-GB" sz="1400"/>
                        <a:t>IPPC Secretariat</a:t>
                      </a:r>
                    </a:p>
                  </a:txBody>
                  <a:tcPr/>
                </a:tc>
                <a:tc>
                  <a:txBody>
                    <a:bodyPr/>
                    <a:lstStyle/>
                    <a:p>
                      <a:r>
                        <a:rPr lang="en-GB" sz="1400"/>
                        <a:t>Sri Lanka cassava mosaic virus</a:t>
                      </a:r>
                    </a:p>
                  </a:txBody>
                  <a:tcPr/>
                </a:tc>
                <a:extLst>
                  <a:ext uri="{0D108BD9-81ED-4DB2-BD59-A6C34878D82A}">
                    <a16:rowId xmlns:a16="http://schemas.microsoft.com/office/drawing/2014/main" val="4262396442"/>
                  </a:ext>
                </a:extLst>
              </a:tr>
              <a:tr h="252000">
                <a:tc>
                  <a:txBody>
                    <a:bodyPr/>
                    <a:lstStyle/>
                    <a:p>
                      <a:r>
                        <a:rPr lang="en-GB" sz="1400"/>
                        <a:t>11.</a:t>
                      </a:r>
                    </a:p>
                  </a:txBody>
                  <a:tcPr/>
                </a:tc>
                <a:tc>
                  <a:txBody>
                    <a:bodyPr/>
                    <a:lstStyle/>
                    <a:p>
                      <a:r>
                        <a:rPr lang="en-GB" sz="1400"/>
                        <a:t>IPPC Secretariat </a:t>
                      </a:r>
                    </a:p>
                  </a:txBody>
                  <a:tcPr/>
                </a:tc>
                <a:tc>
                  <a:txBody>
                    <a:bodyPr/>
                    <a:lstStyle/>
                    <a:p>
                      <a:r>
                        <a:rPr lang="en-GB" sz="1400" i="1" err="1"/>
                        <a:t>Clavibacter</a:t>
                      </a:r>
                      <a:r>
                        <a:rPr lang="en-GB" sz="1400" i="1"/>
                        <a:t> </a:t>
                      </a:r>
                      <a:r>
                        <a:rPr lang="en-GB" sz="1400" i="1" err="1"/>
                        <a:t>nebraskensis</a:t>
                      </a:r>
                      <a:endParaRPr lang="en-GB" sz="1400" i="1"/>
                    </a:p>
                  </a:txBody>
                  <a:tcPr/>
                </a:tc>
                <a:extLst>
                  <a:ext uri="{0D108BD9-81ED-4DB2-BD59-A6C34878D82A}">
                    <a16:rowId xmlns:a16="http://schemas.microsoft.com/office/drawing/2014/main" val="538789012"/>
                  </a:ext>
                </a:extLst>
              </a:tr>
              <a:tr h="252000">
                <a:tc>
                  <a:txBody>
                    <a:bodyPr/>
                    <a:lstStyle/>
                    <a:p>
                      <a:r>
                        <a:rPr lang="en-GB" sz="1400"/>
                        <a:t>12.</a:t>
                      </a:r>
                    </a:p>
                  </a:txBody>
                  <a:tcPr/>
                </a:tc>
                <a:tc>
                  <a:txBody>
                    <a:bodyPr/>
                    <a:lstStyle/>
                    <a:p>
                      <a:r>
                        <a:rPr lang="en-GB" sz="1400"/>
                        <a:t>Netherlands</a:t>
                      </a:r>
                    </a:p>
                  </a:txBody>
                  <a:tcPr/>
                </a:tc>
                <a:tc>
                  <a:txBody>
                    <a:bodyPr/>
                    <a:lstStyle/>
                    <a:p>
                      <a:r>
                        <a:rPr lang="en-GB" sz="1400" i="1" err="1"/>
                        <a:t>Synchytrium</a:t>
                      </a:r>
                      <a:r>
                        <a:rPr lang="en-GB" sz="1400" i="1"/>
                        <a:t> </a:t>
                      </a:r>
                      <a:r>
                        <a:rPr lang="en-GB" sz="1400" i="1" err="1"/>
                        <a:t>endobioticum</a:t>
                      </a:r>
                      <a:r>
                        <a:rPr lang="en-GB" sz="1400" i="1"/>
                        <a:t> </a:t>
                      </a:r>
                      <a:r>
                        <a:rPr lang="en-GB" sz="1400"/>
                        <a:t>(new pathotypes)</a:t>
                      </a:r>
                    </a:p>
                  </a:txBody>
                  <a:tcPr/>
                </a:tc>
                <a:extLst>
                  <a:ext uri="{0D108BD9-81ED-4DB2-BD59-A6C34878D82A}">
                    <a16:rowId xmlns:a16="http://schemas.microsoft.com/office/drawing/2014/main" val="1860654788"/>
                  </a:ext>
                </a:extLst>
              </a:tr>
              <a:tr h="252000">
                <a:tc>
                  <a:txBody>
                    <a:bodyPr/>
                    <a:lstStyle/>
                    <a:p>
                      <a:r>
                        <a:rPr lang="en-GB" sz="1400"/>
                        <a:t>13.</a:t>
                      </a:r>
                    </a:p>
                  </a:txBody>
                  <a:tcPr/>
                </a:tc>
                <a:tc>
                  <a:txBody>
                    <a:bodyPr/>
                    <a:lstStyle/>
                    <a:p>
                      <a:r>
                        <a:rPr lang="en-GB" sz="1400"/>
                        <a:t>Netherlands</a:t>
                      </a:r>
                    </a:p>
                  </a:txBody>
                  <a:tcPr/>
                </a:tc>
                <a:tc>
                  <a:txBody>
                    <a:bodyPr/>
                    <a:lstStyle/>
                    <a:p>
                      <a:r>
                        <a:rPr lang="en-GB" sz="1400" i="1" err="1"/>
                        <a:t>Bactericera</a:t>
                      </a:r>
                      <a:r>
                        <a:rPr lang="en-GB" sz="1400" i="1"/>
                        <a:t> </a:t>
                      </a:r>
                      <a:r>
                        <a:rPr lang="en-GB" sz="1400" i="1" err="1"/>
                        <a:t>cockerelli</a:t>
                      </a:r>
                      <a:endParaRPr lang="en-GB" sz="1400" i="1"/>
                    </a:p>
                  </a:txBody>
                  <a:tcPr/>
                </a:tc>
                <a:extLst>
                  <a:ext uri="{0D108BD9-81ED-4DB2-BD59-A6C34878D82A}">
                    <a16:rowId xmlns:a16="http://schemas.microsoft.com/office/drawing/2014/main" val="1747048113"/>
                  </a:ext>
                </a:extLst>
              </a:tr>
            </a:tbl>
          </a:graphicData>
        </a:graphic>
      </p:graphicFrame>
      <p:graphicFrame>
        <p:nvGraphicFramePr>
          <p:cNvPr id="7" name="Table 6">
            <a:extLst>
              <a:ext uri="{FF2B5EF4-FFF2-40B4-BE49-F238E27FC236}">
                <a16:creationId xmlns:a16="http://schemas.microsoft.com/office/drawing/2014/main" id="{94E57D8F-00BF-414C-EEFD-A55210A1124C}"/>
              </a:ext>
            </a:extLst>
          </p:cNvPr>
          <p:cNvGraphicFramePr>
            <a:graphicFrameLocks noGrp="1"/>
          </p:cNvGraphicFramePr>
          <p:nvPr>
            <p:extLst>
              <p:ext uri="{D42A27DB-BD31-4B8C-83A1-F6EECF244321}">
                <p14:modId xmlns:p14="http://schemas.microsoft.com/office/powerpoint/2010/main" val="3800397734"/>
              </p:ext>
            </p:extLst>
          </p:nvPr>
        </p:nvGraphicFramePr>
        <p:xfrm>
          <a:off x="6740997" y="1916840"/>
          <a:ext cx="4759324" cy="4267200"/>
        </p:xfrm>
        <a:graphic>
          <a:graphicData uri="http://schemas.openxmlformats.org/drawingml/2006/table">
            <a:tbl>
              <a:tblPr firstRow="1" bandRow="1">
                <a:tableStyleId>{616DA210-FB5B-4158-B5E0-FEB733F419BA}</a:tableStyleId>
              </a:tblPr>
              <a:tblGrid>
                <a:gridCol w="505350">
                  <a:extLst>
                    <a:ext uri="{9D8B030D-6E8A-4147-A177-3AD203B41FA5}">
                      <a16:colId xmlns:a16="http://schemas.microsoft.com/office/drawing/2014/main" val="1202665675"/>
                    </a:ext>
                  </a:extLst>
                </a:gridCol>
                <a:gridCol w="1245735">
                  <a:extLst>
                    <a:ext uri="{9D8B030D-6E8A-4147-A177-3AD203B41FA5}">
                      <a16:colId xmlns:a16="http://schemas.microsoft.com/office/drawing/2014/main" val="167535451"/>
                    </a:ext>
                  </a:extLst>
                </a:gridCol>
                <a:gridCol w="3008239">
                  <a:extLst>
                    <a:ext uri="{9D8B030D-6E8A-4147-A177-3AD203B41FA5}">
                      <a16:colId xmlns:a16="http://schemas.microsoft.com/office/drawing/2014/main" val="2552211021"/>
                    </a:ext>
                  </a:extLst>
                </a:gridCol>
              </a:tblGrid>
              <a:tr h="252000">
                <a:tc>
                  <a:txBody>
                    <a:bodyPr/>
                    <a:lstStyle/>
                    <a:p>
                      <a:r>
                        <a:rPr lang="en-GB" sz="1400"/>
                        <a:t>#</a:t>
                      </a:r>
                    </a:p>
                  </a:txBody>
                  <a:tcPr/>
                </a:tc>
                <a:tc>
                  <a:txBody>
                    <a:bodyPr/>
                    <a:lstStyle/>
                    <a:p>
                      <a:r>
                        <a:rPr lang="en-GB" sz="1400"/>
                        <a:t>Submitter</a:t>
                      </a:r>
                    </a:p>
                  </a:txBody>
                  <a:tcPr/>
                </a:tc>
                <a:tc>
                  <a:txBody>
                    <a:bodyPr/>
                    <a:lstStyle/>
                    <a:p>
                      <a:r>
                        <a:rPr lang="en-GB" sz="1400"/>
                        <a:t>Pest</a:t>
                      </a:r>
                    </a:p>
                  </a:txBody>
                  <a:tcPr/>
                </a:tc>
                <a:extLst>
                  <a:ext uri="{0D108BD9-81ED-4DB2-BD59-A6C34878D82A}">
                    <a16:rowId xmlns:a16="http://schemas.microsoft.com/office/drawing/2014/main" val="3457769148"/>
                  </a:ext>
                </a:extLst>
              </a:tr>
              <a:tr h="252000">
                <a:tc>
                  <a:txBody>
                    <a:bodyPr/>
                    <a:lstStyle/>
                    <a:p>
                      <a:r>
                        <a:rPr lang="en-GB" sz="1400"/>
                        <a:t>14.</a:t>
                      </a:r>
                    </a:p>
                  </a:txBody>
                  <a:tcPr/>
                </a:tc>
                <a:tc>
                  <a:txBody>
                    <a:bodyPr/>
                    <a:lstStyle/>
                    <a:p>
                      <a:r>
                        <a:rPr lang="en-GB" sz="1400"/>
                        <a:t>Nigeria</a:t>
                      </a:r>
                    </a:p>
                  </a:txBody>
                  <a:tcPr/>
                </a:tc>
                <a:tc>
                  <a:txBody>
                    <a:bodyPr/>
                    <a:lstStyle/>
                    <a:p>
                      <a:r>
                        <a:rPr lang="en-GB" sz="1400"/>
                        <a:t>Cassava brown streak viruses</a:t>
                      </a:r>
                    </a:p>
                  </a:txBody>
                  <a:tcPr/>
                </a:tc>
                <a:extLst>
                  <a:ext uri="{0D108BD9-81ED-4DB2-BD59-A6C34878D82A}">
                    <a16:rowId xmlns:a16="http://schemas.microsoft.com/office/drawing/2014/main" val="4168975698"/>
                  </a:ext>
                </a:extLst>
              </a:tr>
              <a:tr h="252000">
                <a:tc>
                  <a:txBody>
                    <a:bodyPr/>
                    <a:lstStyle/>
                    <a:p>
                      <a:r>
                        <a:rPr lang="en-GB" sz="1400"/>
                        <a:t>15.</a:t>
                      </a:r>
                    </a:p>
                  </a:txBody>
                  <a:tcPr/>
                </a:tc>
                <a:tc>
                  <a:txBody>
                    <a:bodyPr/>
                    <a:lstStyle/>
                    <a:p>
                      <a:r>
                        <a:rPr lang="en-GB" sz="1400"/>
                        <a:t>Nigeria</a:t>
                      </a:r>
                    </a:p>
                  </a:txBody>
                  <a:tcPr/>
                </a:tc>
                <a:tc>
                  <a:txBody>
                    <a:bodyPr/>
                    <a:lstStyle/>
                    <a:p>
                      <a:r>
                        <a:rPr lang="en-GB" sz="1400" i="1" err="1"/>
                        <a:t>Anomis</a:t>
                      </a:r>
                      <a:r>
                        <a:rPr lang="en-GB" sz="1400" i="1"/>
                        <a:t> </a:t>
                      </a:r>
                      <a:r>
                        <a:rPr lang="en-GB" sz="1400" i="1" err="1"/>
                        <a:t>leona</a:t>
                      </a:r>
                      <a:endParaRPr lang="en-GB" sz="1400" i="1"/>
                    </a:p>
                  </a:txBody>
                  <a:tcPr/>
                </a:tc>
                <a:extLst>
                  <a:ext uri="{0D108BD9-81ED-4DB2-BD59-A6C34878D82A}">
                    <a16:rowId xmlns:a16="http://schemas.microsoft.com/office/drawing/2014/main" val="3719451904"/>
                  </a:ext>
                </a:extLst>
              </a:tr>
              <a:tr h="252000">
                <a:tc>
                  <a:txBody>
                    <a:bodyPr/>
                    <a:lstStyle/>
                    <a:p>
                      <a:r>
                        <a:rPr lang="en-GB" sz="1400"/>
                        <a:t>16.</a:t>
                      </a:r>
                    </a:p>
                  </a:txBody>
                  <a:tcPr/>
                </a:tc>
                <a:tc>
                  <a:txBody>
                    <a:bodyPr/>
                    <a:lstStyle/>
                    <a:p>
                      <a:r>
                        <a:rPr lang="en-GB" sz="1400"/>
                        <a:t>South Africa</a:t>
                      </a:r>
                    </a:p>
                  </a:txBody>
                  <a:tcPr/>
                </a:tc>
                <a:tc>
                  <a:txBody>
                    <a:bodyPr/>
                    <a:lstStyle/>
                    <a:p>
                      <a:r>
                        <a:rPr lang="en-GB" sz="1400"/>
                        <a:t>Citrus greening disease</a:t>
                      </a:r>
                    </a:p>
                  </a:txBody>
                  <a:tcPr/>
                </a:tc>
                <a:extLst>
                  <a:ext uri="{0D108BD9-81ED-4DB2-BD59-A6C34878D82A}">
                    <a16:rowId xmlns:a16="http://schemas.microsoft.com/office/drawing/2014/main" val="46733481"/>
                  </a:ext>
                </a:extLst>
              </a:tr>
              <a:tr h="252000">
                <a:tc>
                  <a:txBody>
                    <a:bodyPr/>
                    <a:lstStyle/>
                    <a:p>
                      <a:r>
                        <a:rPr lang="en-GB" sz="1400"/>
                        <a:t>17.</a:t>
                      </a:r>
                    </a:p>
                  </a:txBody>
                  <a:tcPr/>
                </a:tc>
                <a:tc>
                  <a:txBody>
                    <a:bodyPr/>
                    <a:lstStyle/>
                    <a:p>
                      <a:r>
                        <a:rPr lang="en-GB" sz="1400"/>
                        <a:t>South Africa</a:t>
                      </a:r>
                    </a:p>
                  </a:txBody>
                  <a:tcPr/>
                </a:tc>
                <a:tc>
                  <a:txBody>
                    <a:bodyPr/>
                    <a:lstStyle/>
                    <a:p>
                      <a:r>
                        <a:rPr lang="en-GB" sz="1400" i="1"/>
                        <a:t>Xylella fastidiosa</a:t>
                      </a:r>
                    </a:p>
                  </a:txBody>
                  <a:tcPr/>
                </a:tc>
                <a:extLst>
                  <a:ext uri="{0D108BD9-81ED-4DB2-BD59-A6C34878D82A}">
                    <a16:rowId xmlns:a16="http://schemas.microsoft.com/office/drawing/2014/main" val="2431706277"/>
                  </a:ext>
                </a:extLst>
              </a:tr>
              <a:tr h="252000">
                <a:tc>
                  <a:txBody>
                    <a:bodyPr/>
                    <a:lstStyle/>
                    <a:p>
                      <a:r>
                        <a:rPr lang="en-GB" sz="1400"/>
                        <a:t>18.</a:t>
                      </a:r>
                    </a:p>
                  </a:txBody>
                  <a:tcPr/>
                </a:tc>
                <a:tc>
                  <a:txBody>
                    <a:bodyPr/>
                    <a:lstStyle/>
                    <a:p>
                      <a:r>
                        <a:rPr lang="en-GB" sz="1400"/>
                        <a:t>South Africa</a:t>
                      </a:r>
                    </a:p>
                  </a:txBody>
                  <a:tcPr/>
                </a:tc>
                <a:tc>
                  <a:txBody>
                    <a:bodyPr/>
                    <a:lstStyle/>
                    <a:p>
                      <a:r>
                        <a:rPr lang="en-GB" sz="1400" i="1"/>
                        <a:t>Fusarium </a:t>
                      </a:r>
                      <a:r>
                        <a:rPr lang="en-GB" sz="1400" i="1" err="1"/>
                        <a:t>oxysporum</a:t>
                      </a:r>
                      <a:r>
                        <a:rPr lang="en-GB" sz="1400" i="1"/>
                        <a:t> </a:t>
                      </a:r>
                      <a:r>
                        <a:rPr lang="en-GB" sz="1400"/>
                        <a:t>f. sp. </a:t>
                      </a:r>
                      <a:r>
                        <a:rPr lang="en-GB" sz="1400" i="1" err="1"/>
                        <a:t>cubense</a:t>
                      </a:r>
                      <a:r>
                        <a:rPr lang="en-GB" sz="1400"/>
                        <a:t> TR4</a:t>
                      </a:r>
                    </a:p>
                  </a:txBody>
                  <a:tcPr/>
                </a:tc>
                <a:extLst>
                  <a:ext uri="{0D108BD9-81ED-4DB2-BD59-A6C34878D82A}">
                    <a16:rowId xmlns:a16="http://schemas.microsoft.com/office/drawing/2014/main" val="2586254371"/>
                  </a:ext>
                </a:extLst>
              </a:tr>
              <a:tr h="252000">
                <a:tc>
                  <a:txBody>
                    <a:bodyPr/>
                    <a:lstStyle/>
                    <a:p>
                      <a:r>
                        <a:rPr lang="en-GB" sz="1400"/>
                        <a:t>19.</a:t>
                      </a:r>
                    </a:p>
                  </a:txBody>
                  <a:tcPr/>
                </a:tc>
                <a:tc>
                  <a:txBody>
                    <a:bodyPr/>
                    <a:lstStyle/>
                    <a:p>
                      <a:r>
                        <a:rPr lang="en-GB" sz="1400"/>
                        <a:t>South Africa</a:t>
                      </a:r>
                    </a:p>
                  </a:txBody>
                  <a:tcPr/>
                </a:tc>
                <a:tc>
                  <a:txBody>
                    <a:bodyPr/>
                    <a:lstStyle/>
                    <a:p>
                      <a:r>
                        <a:rPr lang="en-GB" sz="1400" i="1" err="1"/>
                        <a:t>Zeugodacus</a:t>
                      </a:r>
                      <a:r>
                        <a:rPr lang="en-GB" sz="1400" i="1"/>
                        <a:t> </a:t>
                      </a:r>
                      <a:r>
                        <a:rPr lang="en-GB" sz="1400" i="1" err="1"/>
                        <a:t>cucurbitae</a:t>
                      </a:r>
                      <a:endParaRPr lang="en-GB" sz="1400" i="1"/>
                    </a:p>
                  </a:txBody>
                  <a:tcPr/>
                </a:tc>
                <a:extLst>
                  <a:ext uri="{0D108BD9-81ED-4DB2-BD59-A6C34878D82A}">
                    <a16:rowId xmlns:a16="http://schemas.microsoft.com/office/drawing/2014/main" val="1125847029"/>
                  </a:ext>
                </a:extLst>
              </a:tr>
              <a:tr h="252000">
                <a:tc>
                  <a:txBody>
                    <a:bodyPr/>
                    <a:lstStyle/>
                    <a:p>
                      <a:r>
                        <a:rPr lang="en-GB" sz="1400"/>
                        <a:t>20.</a:t>
                      </a:r>
                    </a:p>
                  </a:txBody>
                  <a:tcPr/>
                </a:tc>
                <a:tc>
                  <a:txBody>
                    <a:bodyPr/>
                    <a:lstStyle/>
                    <a:p>
                      <a:r>
                        <a:rPr lang="en-GB" sz="1400"/>
                        <a:t>South Africa</a:t>
                      </a:r>
                    </a:p>
                  </a:txBody>
                  <a:tcPr/>
                </a:tc>
                <a:tc>
                  <a:txBody>
                    <a:bodyPr/>
                    <a:lstStyle/>
                    <a:p>
                      <a:r>
                        <a:rPr lang="en-GB" sz="1400" i="1"/>
                        <a:t>Drosophila </a:t>
                      </a:r>
                      <a:r>
                        <a:rPr lang="en-GB" sz="1400" i="1" err="1"/>
                        <a:t>suzukii</a:t>
                      </a:r>
                      <a:endParaRPr lang="en-GB" sz="1400" i="1"/>
                    </a:p>
                  </a:txBody>
                  <a:tcPr/>
                </a:tc>
                <a:extLst>
                  <a:ext uri="{0D108BD9-81ED-4DB2-BD59-A6C34878D82A}">
                    <a16:rowId xmlns:a16="http://schemas.microsoft.com/office/drawing/2014/main" val="3368418570"/>
                  </a:ext>
                </a:extLst>
              </a:tr>
              <a:tr h="252000">
                <a:tc>
                  <a:txBody>
                    <a:bodyPr/>
                    <a:lstStyle/>
                    <a:p>
                      <a:r>
                        <a:rPr lang="en-GB" sz="1400"/>
                        <a:t>21.</a:t>
                      </a:r>
                    </a:p>
                  </a:txBody>
                  <a:tcPr/>
                </a:tc>
                <a:tc>
                  <a:txBody>
                    <a:bodyPr/>
                    <a:lstStyle/>
                    <a:p>
                      <a:r>
                        <a:rPr lang="en-GB" sz="1400"/>
                        <a:t>South Africa</a:t>
                      </a:r>
                    </a:p>
                  </a:txBody>
                  <a:tcPr/>
                </a:tc>
                <a:tc>
                  <a:txBody>
                    <a:bodyPr/>
                    <a:lstStyle/>
                    <a:p>
                      <a:r>
                        <a:rPr lang="en-GB" sz="1400" i="1" err="1"/>
                        <a:t>Halyomorpha</a:t>
                      </a:r>
                      <a:r>
                        <a:rPr lang="en-GB" sz="1400" i="1"/>
                        <a:t> </a:t>
                      </a:r>
                      <a:r>
                        <a:rPr lang="en-GB" sz="1400" i="1" err="1"/>
                        <a:t>halys</a:t>
                      </a:r>
                      <a:endParaRPr lang="en-GB" sz="1400" i="1"/>
                    </a:p>
                  </a:txBody>
                  <a:tcPr/>
                </a:tc>
                <a:extLst>
                  <a:ext uri="{0D108BD9-81ED-4DB2-BD59-A6C34878D82A}">
                    <a16:rowId xmlns:a16="http://schemas.microsoft.com/office/drawing/2014/main" val="3912622635"/>
                  </a:ext>
                </a:extLst>
              </a:tr>
              <a:tr h="252000">
                <a:tc>
                  <a:txBody>
                    <a:bodyPr/>
                    <a:lstStyle/>
                    <a:p>
                      <a:r>
                        <a:rPr lang="en-GB" sz="1400"/>
                        <a:t>22.</a:t>
                      </a:r>
                    </a:p>
                  </a:txBody>
                  <a:tcPr/>
                </a:tc>
                <a:tc>
                  <a:txBody>
                    <a:bodyPr/>
                    <a:lstStyle/>
                    <a:p>
                      <a:r>
                        <a:rPr lang="en-GB" sz="1400"/>
                        <a:t>South Africa</a:t>
                      </a:r>
                    </a:p>
                  </a:txBody>
                  <a:tcPr/>
                </a:tc>
                <a:tc>
                  <a:txBody>
                    <a:bodyPr/>
                    <a:lstStyle/>
                    <a:p>
                      <a:r>
                        <a:rPr lang="en-GB" sz="1400" i="1" err="1"/>
                        <a:t>Euwallacea</a:t>
                      </a:r>
                      <a:r>
                        <a:rPr lang="en-GB" sz="1400" i="1"/>
                        <a:t> </a:t>
                      </a:r>
                      <a:r>
                        <a:rPr lang="en-GB" sz="1400" i="1" err="1"/>
                        <a:t>fornicatus</a:t>
                      </a:r>
                      <a:endParaRPr lang="en-GB" sz="1400" i="1"/>
                    </a:p>
                  </a:txBody>
                  <a:tcPr/>
                </a:tc>
                <a:extLst>
                  <a:ext uri="{0D108BD9-81ED-4DB2-BD59-A6C34878D82A}">
                    <a16:rowId xmlns:a16="http://schemas.microsoft.com/office/drawing/2014/main" val="3366304499"/>
                  </a:ext>
                </a:extLst>
              </a:tr>
              <a:tr h="252000">
                <a:tc>
                  <a:txBody>
                    <a:bodyPr/>
                    <a:lstStyle/>
                    <a:p>
                      <a:r>
                        <a:rPr lang="en-GB" sz="1400"/>
                        <a:t>23.</a:t>
                      </a:r>
                    </a:p>
                  </a:txBody>
                  <a:tcPr/>
                </a:tc>
                <a:tc>
                  <a:txBody>
                    <a:bodyPr/>
                    <a:lstStyle/>
                    <a:p>
                      <a:r>
                        <a:rPr lang="en-GB" sz="1400"/>
                        <a:t>South Africa</a:t>
                      </a:r>
                    </a:p>
                  </a:txBody>
                  <a:tcPr/>
                </a:tc>
                <a:tc>
                  <a:txBody>
                    <a:bodyPr/>
                    <a:lstStyle/>
                    <a:p>
                      <a:r>
                        <a:rPr lang="en-GB" sz="1400"/>
                        <a:t>Banana bunchy top virus</a:t>
                      </a:r>
                    </a:p>
                  </a:txBody>
                  <a:tcPr/>
                </a:tc>
                <a:extLst>
                  <a:ext uri="{0D108BD9-81ED-4DB2-BD59-A6C34878D82A}">
                    <a16:rowId xmlns:a16="http://schemas.microsoft.com/office/drawing/2014/main" val="4262396442"/>
                  </a:ext>
                </a:extLst>
              </a:tr>
              <a:tr h="252000">
                <a:tc>
                  <a:txBody>
                    <a:bodyPr/>
                    <a:lstStyle/>
                    <a:p>
                      <a:r>
                        <a:rPr lang="en-GB" sz="1400"/>
                        <a:t>24.</a:t>
                      </a:r>
                    </a:p>
                  </a:txBody>
                  <a:tcPr/>
                </a:tc>
                <a:tc>
                  <a:txBody>
                    <a:bodyPr/>
                    <a:lstStyle/>
                    <a:p>
                      <a:r>
                        <a:rPr lang="en-GB" sz="1400"/>
                        <a:t>South Africa</a:t>
                      </a:r>
                    </a:p>
                  </a:txBody>
                  <a:tcPr/>
                </a:tc>
                <a:tc>
                  <a:txBody>
                    <a:bodyPr/>
                    <a:lstStyle/>
                    <a:p>
                      <a:r>
                        <a:rPr lang="en-GB" sz="1400" i="1" err="1"/>
                        <a:t>Lycorma</a:t>
                      </a:r>
                      <a:r>
                        <a:rPr lang="en-GB" sz="1400" i="1"/>
                        <a:t> </a:t>
                      </a:r>
                      <a:r>
                        <a:rPr lang="en-GB" sz="1400" i="1" err="1"/>
                        <a:t>delicatula</a:t>
                      </a:r>
                      <a:endParaRPr lang="en-GB" sz="1400" i="1"/>
                    </a:p>
                  </a:txBody>
                  <a:tcPr/>
                </a:tc>
                <a:extLst>
                  <a:ext uri="{0D108BD9-81ED-4DB2-BD59-A6C34878D82A}">
                    <a16:rowId xmlns:a16="http://schemas.microsoft.com/office/drawing/2014/main" val="538789012"/>
                  </a:ext>
                </a:extLst>
              </a:tr>
              <a:tr h="252000">
                <a:tc>
                  <a:txBody>
                    <a:bodyPr/>
                    <a:lstStyle/>
                    <a:p>
                      <a:r>
                        <a:rPr lang="en-GB" sz="1400"/>
                        <a:t>25.</a:t>
                      </a:r>
                    </a:p>
                  </a:txBody>
                  <a:tcPr/>
                </a:tc>
                <a:tc>
                  <a:txBody>
                    <a:bodyPr/>
                    <a:lstStyle/>
                    <a:p>
                      <a:r>
                        <a:rPr lang="en-GB" sz="1400"/>
                        <a:t>South Africa</a:t>
                      </a:r>
                    </a:p>
                  </a:txBody>
                  <a:tcPr/>
                </a:tc>
                <a:tc>
                  <a:txBody>
                    <a:bodyPr/>
                    <a:lstStyle/>
                    <a:p>
                      <a:r>
                        <a:rPr lang="en-GB" sz="1400"/>
                        <a:t>Maize lethal necrosis </a:t>
                      </a:r>
                    </a:p>
                  </a:txBody>
                  <a:tcPr/>
                </a:tc>
                <a:extLst>
                  <a:ext uri="{0D108BD9-81ED-4DB2-BD59-A6C34878D82A}">
                    <a16:rowId xmlns:a16="http://schemas.microsoft.com/office/drawing/2014/main" val="1860654788"/>
                  </a:ext>
                </a:extLst>
              </a:tr>
              <a:tr h="252000">
                <a:tc>
                  <a:txBody>
                    <a:bodyPr/>
                    <a:lstStyle/>
                    <a:p>
                      <a:r>
                        <a:rPr lang="en-GB" sz="1400"/>
                        <a:t>26.</a:t>
                      </a:r>
                    </a:p>
                  </a:txBody>
                  <a:tcPr/>
                </a:tc>
                <a:tc>
                  <a:txBody>
                    <a:bodyPr/>
                    <a:lstStyle/>
                    <a:p>
                      <a:r>
                        <a:rPr lang="en-GB" sz="1400"/>
                        <a:t>South Africa</a:t>
                      </a:r>
                    </a:p>
                  </a:txBody>
                  <a:tcPr/>
                </a:tc>
                <a:tc>
                  <a:txBody>
                    <a:bodyPr/>
                    <a:lstStyle/>
                    <a:p>
                      <a:r>
                        <a:rPr lang="en-GB" sz="1400" i="1" err="1"/>
                        <a:t>Eriococcus</a:t>
                      </a:r>
                      <a:r>
                        <a:rPr lang="en-GB" sz="1400" i="1"/>
                        <a:t> </a:t>
                      </a:r>
                      <a:r>
                        <a:rPr lang="en-GB" sz="1400" i="1" err="1"/>
                        <a:t>ironsidei</a:t>
                      </a:r>
                      <a:endParaRPr lang="en-GB" sz="1400" i="1"/>
                    </a:p>
                  </a:txBody>
                  <a:tcPr/>
                </a:tc>
                <a:extLst>
                  <a:ext uri="{0D108BD9-81ED-4DB2-BD59-A6C34878D82A}">
                    <a16:rowId xmlns:a16="http://schemas.microsoft.com/office/drawing/2014/main" val="1747048113"/>
                  </a:ext>
                </a:extLst>
              </a:tr>
            </a:tbl>
          </a:graphicData>
        </a:graphic>
      </p:graphicFrame>
      <p:sp>
        <p:nvSpPr>
          <p:cNvPr id="8" name="Title 1">
            <a:extLst>
              <a:ext uri="{FF2B5EF4-FFF2-40B4-BE49-F238E27FC236}">
                <a16:creationId xmlns:a16="http://schemas.microsoft.com/office/drawing/2014/main" id="{2E99D074-0F7E-FAB0-D1A7-EFEFF6970C23}"/>
              </a:ext>
            </a:extLst>
          </p:cNvPr>
          <p:cNvSpPr>
            <a:spLocks noGrp="1"/>
          </p:cNvSpPr>
          <p:nvPr>
            <p:ph type="title"/>
          </p:nvPr>
        </p:nvSpPr>
        <p:spPr>
          <a:xfrm>
            <a:off x="-196106" y="1333991"/>
            <a:ext cx="11019367" cy="482600"/>
          </a:xfrm>
        </p:spPr>
        <p:txBody>
          <a:bodyPr/>
          <a:lstStyle/>
          <a:p>
            <a:r>
              <a:rPr lang="en-GB">
                <a:solidFill>
                  <a:srgbClr val="009D38"/>
                </a:solidFill>
              </a:rPr>
              <a:t>Call for nominations of potential emerging pests</a:t>
            </a:r>
          </a:p>
        </p:txBody>
      </p:sp>
      <p:sp>
        <p:nvSpPr>
          <p:cNvPr id="9" name="TextBox 8">
            <a:extLst>
              <a:ext uri="{FF2B5EF4-FFF2-40B4-BE49-F238E27FC236}">
                <a16:creationId xmlns:a16="http://schemas.microsoft.com/office/drawing/2014/main" id="{621F5969-F684-C276-85AA-095A5DCB7766}"/>
              </a:ext>
            </a:extLst>
          </p:cNvPr>
          <p:cNvSpPr txBox="1"/>
          <p:nvPr/>
        </p:nvSpPr>
        <p:spPr>
          <a:xfrm>
            <a:off x="7920511" y="1333991"/>
            <a:ext cx="3962400" cy="369332"/>
          </a:xfrm>
          <a:prstGeom prst="rect">
            <a:avLst/>
          </a:prstGeom>
          <a:noFill/>
        </p:spPr>
        <p:txBody>
          <a:bodyPr wrap="square" rtlCol="0">
            <a:spAutoFit/>
          </a:bodyPr>
          <a:lstStyle/>
          <a:p>
            <a:r>
              <a:rPr lang="en-GB"/>
              <a:t>Jan 31</a:t>
            </a:r>
            <a:r>
              <a:rPr lang="en-GB" baseline="30000"/>
              <a:t>st</a:t>
            </a:r>
            <a:r>
              <a:rPr lang="en-GB"/>
              <a:t> – Mar 3</a:t>
            </a:r>
            <a:r>
              <a:rPr lang="en-GB" baseline="30000"/>
              <a:t>rd</a:t>
            </a:r>
            <a:r>
              <a:rPr lang="en-GB"/>
              <a:t> </a:t>
            </a:r>
          </a:p>
        </p:txBody>
      </p:sp>
    </p:spTree>
    <p:extLst>
      <p:ext uri="{BB962C8B-B14F-4D97-AF65-F5344CB8AC3E}">
        <p14:creationId xmlns:p14="http://schemas.microsoft.com/office/powerpoint/2010/main" val="177818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FCD58-E3FC-B27E-11BF-FA8DC6D8088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E45AB52-95BF-BE22-29ED-724705CDDC23}"/>
              </a:ext>
            </a:extLst>
          </p:cNvPr>
          <p:cNvPicPr>
            <a:picLocks noChangeAspect="1"/>
          </p:cNvPicPr>
          <p:nvPr/>
        </p:nvPicPr>
        <p:blipFill>
          <a:blip r:embed="rId2"/>
          <a:stretch>
            <a:fillRect/>
          </a:stretch>
        </p:blipFill>
        <p:spPr>
          <a:xfrm>
            <a:off x="5825764" y="1418214"/>
            <a:ext cx="5806126" cy="4939414"/>
          </a:xfrm>
          <a:prstGeom prst="rect">
            <a:avLst/>
          </a:prstGeom>
          <a:ln w="12700">
            <a:solidFill>
              <a:schemeClr val="tx1"/>
            </a:solidFill>
          </a:ln>
        </p:spPr>
      </p:pic>
      <p:sp>
        <p:nvSpPr>
          <p:cNvPr id="4" name="TextBox 3">
            <a:extLst>
              <a:ext uri="{FF2B5EF4-FFF2-40B4-BE49-F238E27FC236}">
                <a16:creationId xmlns:a16="http://schemas.microsoft.com/office/drawing/2014/main" id="{B32162E9-72A0-C985-99F4-BBA6F41CC216}"/>
              </a:ext>
            </a:extLst>
          </p:cNvPr>
          <p:cNvSpPr txBox="1"/>
          <p:nvPr/>
        </p:nvSpPr>
        <p:spPr>
          <a:xfrm>
            <a:off x="1248697" y="2910348"/>
            <a:ext cx="3834580" cy="600164"/>
          </a:xfrm>
          <a:prstGeom prst="rect">
            <a:avLst/>
          </a:prstGeom>
        </p:spPr>
        <p:txBody>
          <a:bodyPr wrap="square" lIns="540000" tIns="0" rIns="360000" rtlCol="0" anchor="t" anchorCtr="0">
            <a:spAutoFit/>
          </a:bodyPr>
          <a:lstStyle/>
          <a:p>
            <a:r>
              <a:rPr lang="en-US">
                <a:hlinkClick r:id="rId3"/>
              </a:rPr>
              <a:t>IPPC Pest Alerts - International Plant Protection Convention</a:t>
            </a:r>
            <a:endParaRPr lang="en-US"/>
          </a:p>
        </p:txBody>
      </p:sp>
      <p:sp>
        <p:nvSpPr>
          <p:cNvPr id="5" name="Title 4">
            <a:extLst>
              <a:ext uri="{FF2B5EF4-FFF2-40B4-BE49-F238E27FC236}">
                <a16:creationId xmlns:a16="http://schemas.microsoft.com/office/drawing/2014/main" id="{48E13DEA-76ED-4EB5-16A8-C4D890D78002}"/>
              </a:ext>
            </a:extLst>
          </p:cNvPr>
          <p:cNvSpPr txBox="1">
            <a:spLocks/>
          </p:cNvSpPr>
          <p:nvPr/>
        </p:nvSpPr>
        <p:spPr>
          <a:xfrm>
            <a:off x="0" y="1607920"/>
            <a:ext cx="5343474" cy="3600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baseline="0">
                <a:solidFill>
                  <a:srgbClr val="00825F"/>
                </a:solidFill>
                <a:latin typeface="Montserrat" pitchFamily="2" charset="77"/>
                <a:ea typeface="+mj-ea"/>
                <a:cs typeface="+mj-cs"/>
              </a:defRPr>
            </a:lvl1pPr>
          </a:lstStyle>
          <a:p>
            <a:r>
              <a:rPr lang="en-US" sz="2800"/>
              <a:t>First alert was sent on March 3</a:t>
            </a:r>
            <a:r>
              <a:rPr lang="en-US" sz="2800" baseline="30000"/>
              <a:t>rd</a:t>
            </a:r>
            <a:r>
              <a:rPr lang="en-US" sz="2800"/>
              <a:t> 2025</a:t>
            </a:r>
          </a:p>
        </p:txBody>
      </p:sp>
    </p:spTree>
    <p:extLst>
      <p:ext uri="{BB962C8B-B14F-4D97-AF65-F5344CB8AC3E}">
        <p14:creationId xmlns:p14="http://schemas.microsoft.com/office/powerpoint/2010/main" val="63584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F0622E-D374-2E08-A15D-4241FF8E891A}"/>
              </a:ext>
            </a:extLst>
          </p:cNvPr>
          <p:cNvPicPr>
            <a:picLocks noChangeAspect="1"/>
          </p:cNvPicPr>
          <p:nvPr/>
        </p:nvPicPr>
        <p:blipFill>
          <a:blip r:embed="rId2"/>
          <a:srcRect t="16010"/>
          <a:stretch/>
        </p:blipFill>
        <p:spPr>
          <a:xfrm>
            <a:off x="172570" y="1737850"/>
            <a:ext cx="11483070" cy="4535301"/>
          </a:xfrm>
          <a:prstGeom prst="rect">
            <a:avLst/>
          </a:prstGeom>
        </p:spPr>
      </p:pic>
      <p:sp>
        <p:nvSpPr>
          <p:cNvPr id="11" name="TextBox 10">
            <a:extLst>
              <a:ext uri="{FF2B5EF4-FFF2-40B4-BE49-F238E27FC236}">
                <a16:creationId xmlns:a16="http://schemas.microsoft.com/office/drawing/2014/main" id="{E03524B6-AE7C-252C-09FB-467CD5AE2AD4}"/>
              </a:ext>
            </a:extLst>
          </p:cNvPr>
          <p:cNvSpPr txBox="1"/>
          <p:nvPr/>
        </p:nvSpPr>
        <p:spPr>
          <a:xfrm>
            <a:off x="244309" y="5980527"/>
            <a:ext cx="10277475" cy="369332"/>
          </a:xfrm>
          <a:prstGeom prst="rect">
            <a:avLst/>
          </a:prstGeom>
          <a:noFill/>
        </p:spPr>
        <p:txBody>
          <a:bodyPr wrap="square">
            <a:spAutoFit/>
          </a:bodyPr>
          <a:lstStyle/>
          <a:p>
            <a:r>
              <a:rPr lang="en-GB">
                <a:hlinkClick r:id="rId3"/>
              </a:rPr>
              <a:t>Pest Outbreak Alert and Response System (POARS) - International Plant Protection Convention</a:t>
            </a:r>
            <a:endParaRPr lang="en-GB"/>
          </a:p>
        </p:txBody>
      </p:sp>
      <p:sp>
        <p:nvSpPr>
          <p:cNvPr id="12" name="Title 1">
            <a:extLst>
              <a:ext uri="{FF2B5EF4-FFF2-40B4-BE49-F238E27FC236}">
                <a16:creationId xmlns:a16="http://schemas.microsoft.com/office/drawing/2014/main" id="{D06C99C4-AFCC-3DC2-19E5-109C6C3F51BC}"/>
              </a:ext>
            </a:extLst>
          </p:cNvPr>
          <p:cNvSpPr>
            <a:spLocks noGrp="1"/>
          </p:cNvSpPr>
          <p:nvPr>
            <p:ph type="title"/>
          </p:nvPr>
        </p:nvSpPr>
        <p:spPr>
          <a:xfrm>
            <a:off x="-196388" y="1496550"/>
            <a:ext cx="11019367" cy="482600"/>
          </a:xfrm>
        </p:spPr>
        <p:txBody>
          <a:bodyPr/>
          <a:lstStyle/>
          <a:p>
            <a:r>
              <a:rPr lang="en-GB">
                <a:solidFill>
                  <a:srgbClr val="009D38"/>
                </a:solidFill>
              </a:rPr>
              <a:t>Communications</a:t>
            </a:r>
          </a:p>
        </p:txBody>
      </p:sp>
    </p:spTree>
    <p:extLst>
      <p:ext uri="{BB962C8B-B14F-4D97-AF65-F5344CB8AC3E}">
        <p14:creationId xmlns:p14="http://schemas.microsoft.com/office/powerpoint/2010/main" val="121550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F91CDE-2592-2888-48D8-34517F89F052}"/>
              </a:ext>
            </a:extLst>
          </p:cNvPr>
          <p:cNvSpPr>
            <a:spLocks noGrp="1"/>
          </p:cNvSpPr>
          <p:nvPr>
            <p:ph type="title"/>
          </p:nvPr>
        </p:nvSpPr>
        <p:spPr>
          <a:xfrm>
            <a:off x="632538" y="2052864"/>
            <a:ext cx="3497345" cy="482600"/>
          </a:xfrm>
        </p:spPr>
        <p:txBody>
          <a:bodyPr/>
          <a:lstStyle/>
          <a:p>
            <a:r>
              <a:rPr lang="en-US">
                <a:solidFill>
                  <a:srgbClr val="009D38"/>
                </a:solidFill>
              </a:rPr>
              <a:t>After the pilot phase of POARS</a:t>
            </a:r>
            <a:endParaRPr lang="en-GB">
              <a:solidFill>
                <a:srgbClr val="009D38"/>
              </a:solidFill>
            </a:endParaRPr>
          </a:p>
        </p:txBody>
      </p:sp>
      <p:sp>
        <p:nvSpPr>
          <p:cNvPr id="7" name="Content Placeholder 2">
            <a:extLst>
              <a:ext uri="{FF2B5EF4-FFF2-40B4-BE49-F238E27FC236}">
                <a16:creationId xmlns:a16="http://schemas.microsoft.com/office/drawing/2014/main" id="{3414BF2D-F293-5C21-DA9A-734A407A8FEA}"/>
              </a:ext>
            </a:extLst>
          </p:cNvPr>
          <p:cNvSpPr txBox="1">
            <a:spLocks/>
          </p:cNvSpPr>
          <p:nvPr/>
        </p:nvSpPr>
        <p:spPr>
          <a:xfrm>
            <a:off x="4448320" y="1945524"/>
            <a:ext cx="6552919" cy="3751188"/>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a:solidFill>
                  <a:schemeClr val="tx1"/>
                </a:solidFill>
                <a:latin typeface="+mn-lt"/>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mn-lt"/>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lvl="0" indent="-342900" algn="just">
              <a:spcBef>
                <a:spcPts val="1200"/>
              </a:spcBef>
              <a:spcAft>
                <a:spcPts val="300"/>
              </a:spcAft>
              <a:buFont typeface="Arial" panose="020B0604020202020204" pitchFamily="34" charset="0"/>
              <a:buChar char="•"/>
              <a:tabLst>
                <a:tab pos="457200" algn="l"/>
              </a:tabLst>
            </a:pPr>
            <a:r>
              <a:rPr lang="en-US" sz="2000">
                <a:effectLst/>
                <a:latin typeface="Arial" panose="020B0604020202020204" pitchFamily="34" charset="0"/>
                <a:ea typeface="Times" panose="02020603050405020304" pitchFamily="18" charset="0"/>
                <a:cs typeface="Arial" panose="020B0604020202020204" pitchFamily="34" charset="0"/>
              </a:rPr>
              <a:t>provide a global alert system to the IPPC community based on the agreed criteria</a:t>
            </a:r>
          </a:p>
          <a:p>
            <a:pPr marL="342900" lvl="0" indent="-342900" algn="just">
              <a:spcBef>
                <a:spcPts val="1200"/>
              </a:spcBef>
              <a:spcAft>
                <a:spcPts val="300"/>
              </a:spcAft>
              <a:buFont typeface="Arial" panose="020B0604020202020204" pitchFamily="34" charset="0"/>
              <a:buChar char="•"/>
              <a:tabLst>
                <a:tab pos="457200" algn="l"/>
              </a:tabLst>
            </a:pPr>
            <a:r>
              <a:rPr lang="en-US" sz="2000">
                <a:effectLst/>
                <a:latin typeface="Arial" panose="020B0604020202020204" pitchFamily="34" charset="0"/>
                <a:ea typeface="Times" panose="02020603050405020304" pitchFamily="18" charset="0"/>
                <a:cs typeface="Arial" panose="020B0604020202020204" pitchFamily="34" charset="0"/>
              </a:rPr>
              <a:t>focus on new emerging pests that pose a global thread</a:t>
            </a:r>
          </a:p>
          <a:p>
            <a:pPr marL="342900" lvl="0" indent="-342900" algn="just">
              <a:spcBef>
                <a:spcPts val="1200"/>
              </a:spcBef>
              <a:spcAft>
                <a:spcPts val="300"/>
              </a:spcAft>
              <a:buFont typeface="Arial" panose="020B0604020202020204" pitchFamily="34" charset="0"/>
              <a:buChar char="•"/>
              <a:tabLst>
                <a:tab pos="457200" algn="l"/>
              </a:tabLst>
            </a:pPr>
            <a:r>
              <a:rPr lang="en-US" sz="2000">
                <a:effectLst/>
                <a:latin typeface="Arial" panose="020B0604020202020204" pitchFamily="34" charset="0"/>
                <a:ea typeface="Times" panose="02020603050405020304" pitchFamily="18" charset="0"/>
                <a:cs typeface="Arial" panose="020B0604020202020204" pitchFamily="34" charset="0"/>
              </a:rPr>
              <a:t>establish global experts’ networks for emerging pest responses</a:t>
            </a:r>
          </a:p>
          <a:p>
            <a:pPr marL="342900" lvl="0" indent="-342900" algn="just">
              <a:spcBef>
                <a:spcPts val="1200"/>
              </a:spcBef>
              <a:spcAft>
                <a:spcPts val="300"/>
              </a:spcAft>
              <a:buFont typeface="Arial" panose="020B0604020202020204" pitchFamily="34" charset="0"/>
              <a:buChar char="•"/>
              <a:tabLst>
                <a:tab pos="457200" algn="l"/>
              </a:tabLst>
            </a:pPr>
            <a:r>
              <a:rPr lang="en-US" sz="2000">
                <a:effectLst/>
                <a:latin typeface="Arial" panose="020B0604020202020204" pitchFamily="34" charset="0"/>
                <a:ea typeface="Times" panose="02020603050405020304" pitchFamily="18" charset="0"/>
                <a:cs typeface="Arial" panose="020B0604020202020204" pitchFamily="34" charset="0"/>
              </a:rPr>
              <a:t>a global emergency response mechanism</a:t>
            </a:r>
          </a:p>
          <a:p>
            <a:pPr marL="342900" lvl="0" indent="-342900" algn="just">
              <a:spcBef>
                <a:spcPts val="1200"/>
              </a:spcBef>
              <a:spcAft>
                <a:spcPts val="300"/>
              </a:spcAft>
              <a:buFont typeface="Arial" panose="020B0604020202020204" pitchFamily="34" charset="0"/>
              <a:buChar char="•"/>
              <a:tabLst>
                <a:tab pos="457200" algn="l"/>
              </a:tabLst>
            </a:pPr>
            <a:r>
              <a:rPr lang="en-US" sz="2000">
                <a:effectLst/>
                <a:latin typeface="Arial" panose="020B0604020202020204" pitchFamily="34" charset="0"/>
                <a:ea typeface="Times" panose="02020603050405020304" pitchFamily="18" charset="0"/>
                <a:cs typeface="Arial" panose="020B0604020202020204" pitchFamily="34" charset="0"/>
              </a:rPr>
              <a:t>quickly mobilizing tools and support to aid a countries or region’s response to emerging pests</a:t>
            </a:r>
          </a:p>
        </p:txBody>
      </p:sp>
    </p:spTree>
    <p:extLst>
      <p:ext uri="{BB962C8B-B14F-4D97-AF65-F5344CB8AC3E}">
        <p14:creationId xmlns:p14="http://schemas.microsoft.com/office/powerpoint/2010/main" val="114687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err="1"/>
              <a:t>Thank</a:t>
            </a:r>
            <a:r>
              <a:rPr lang="it-IT"/>
              <a:t> </a:t>
            </a:r>
            <a:r>
              <a:rPr lang="it-IT" err="1"/>
              <a:t>you</a:t>
            </a:r>
            <a:endParaRPr lang="it-IT"/>
          </a:p>
        </p:txBody>
      </p:sp>
      <p:sp>
        <p:nvSpPr>
          <p:cNvPr id="3" name="Rectangle 2">
            <a:extLst>
              <a:ext uri="{FF2B5EF4-FFF2-40B4-BE49-F238E27FC236}">
                <a16:creationId xmlns:a16="http://schemas.microsoft.com/office/drawing/2014/main" id="{A5343FCF-8DD9-BC48-8DE5-A30633EF8F93}"/>
              </a:ext>
            </a:extLst>
          </p:cNvPr>
          <p:cNvSpPr/>
          <p:nvPr/>
        </p:nvSpPr>
        <p:spPr>
          <a:xfrm>
            <a:off x="685800" y="4699647"/>
            <a:ext cx="4953000" cy="1938992"/>
          </a:xfrm>
          <a:prstGeom prst="rect">
            <a:avLst/>
          </a:prstGeom>
        </p:spPr>
        <p:txBody>
          <a:bodyPr wrap="square">
            <a:spAutoFit/>
          </a:bodyPr>
          <a:lstStyle/>
          <a:p>
            <a:r>
              <a:rPr lang="fr-FR" altLang="en-US" sz="1600" b="1">
                <a:solidFill>
                  <a:schemeClr val="bg1"/>
                </a:solidFill>
                <a:ea typeface="Arial Unicode MS" panose="020B0604020202020204" pitchFamily="34" charset="-128"/>
                <a:cs typeface="Arial" panose="020B0604020202020204" pitchFamily="34" charset="0"/>
              </a:rPr>
              <a:t>IPPC </a:t>
            </a:r>
            <a:r>
              <a:rPr lang="fr-FR" altLang="en-US" sz="1600" b="1" err="1">
                <a:solidFill>
                  <a:schemeClr val="bg1"/>
                </a:solidFill>
                <a:ea typeface="Arial Unicode MS" panose="020B0604020202020204" pitchFamily="34" charset="-128"/>
                <a:cs typeface="Arial" panose="020B0604020202020204" pitchFamily="34" charset="0"/>
              </a:rPr>
              <a:t>Secretariat</a:t>
            </a:r>
            <a:br>
              <a:rPr lang="fr-FR" altLang="en-US" sz="1600" b="1">
                <a:solidFill>
                  <a:schemeClr val="bg1"/>
                </a:solidFill>
                <a:ea typeface="Arial Unicode MS" panose="020B0604020202020204" pitchFamily="34" charset="-128"/>
                <a:cs typeface="Arial" panose="020B0604020202020204" pitchFamily="34" charset="0"/>
              </a:rPr>
            </a:br>
            <a:br>
              <a:rPr lang="fr-FR" altLang="en-US" sz="1600" b="1">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Food and Agriculture </a:t>
            </a:r>
            <a:r>
              <a:rPr lang="fr-FR" altLang="en-US" sz="1600" err="1">
                <a:solidFill>
                  <a:schemeClr val="bg1"/>
                </a:solidFill>
                <a:ea typeface="Arial Unicode MS" panose="020B0604020202020204" pitchFamily="34" charset="-128"/>
                <a:cs typeface="Arial" panose="020B0604020202020204" pitchFamily="34" charset="0"/>
              </a:rPr>
              <a:t>Organization</a:t>
            </a:r>
            <a:r>
              <a:rPr lang="fr-FR" altLang="en-US" sz="1600">
                <a:solidFill>
                  <a:schemeClr val="bg1"/>
                </a:solidFill>
                <a:ea typeface="Arial Unicode MS" panose="020B0604020202020204" pitchFamily="34" charset="-128"/>
                <a:cs typeface="Arial" panose="020B0604020202020204" pitchFamily="34" charset="0"/>
              </a:rPr>
              <a:t>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of the United Nations (FAO)</a:t>
            </a:r>
            <a:br>
              <a:rPr lang="fr-FR" altLang="en-US" sz="1600">
                <a:solidFill>
                  <a:schemeClr val="bg1"/>
                </a:solidFill>
                <a:ea typeface="Arial Unicode MS" panose="020B0604020202020204" pitchFamily="34" charset="-128"/>
                <a:cs typeface="Arial" panose="020B0604020202020204" pitchFamily="34" charset="0"/>
              </a:rPr>
            </a:b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rgbClr val="FFFF00"/>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a:solidFill>
                  <a:srgbClr val="FFFF00"/>
                </a:solidFill>
                <a:ea typeface="Arial Unicode MS" panose="020B0604020202020204" pitchFamily="34" charset="-128"/>
                <a:cs typeface="Arial" panose="020B0604020202020204" pitchFamily="34" charset="0"/>
              </a:rPr>
              <a:t> | </a:t>
            </a:r>
            <a:r>
              <a:rPr lang="fr-FR" altLang="en-US" sz="1600">
                <a:solidFill>
                  <a:srgbClr val="FFFF0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a:solidFill>
                  <a:schemeClr val="bg1"/>
                </a:solidFill>
              </a:rPr>
            </a:br>
            <a:endParaRPr lang="en-IT">
              <a:solidFill>
                <a:schemeClr val="bg1"/>
              </a:solidFill>
            </a:endParaRPr>
          </a:p>
        </p:txBody>
      </p:sp>
    </p:spTree>
    <p:extLst>
      <p:ext uri="{BB962C8B-B14F-4D97-AF65-F5344CB8AC3E}">
        <p14:creationId xmlns:p14="http://schemas.microsoft.com/office/powerpoint/2010/main" val="427076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0" y="2209800"/>
            <a:ext cx="11430000" cy="3794257"/>
          </a:xfrm>
        </p:spPr>
        <p:txBody>
          <a:bodyPr lIns="540000" tIns="0" rIns="360000" bIns="45720" anchor="t" anchorCtr="0"/>
          <a:lstStyle/>
          <a:p>
            <a:pPr marL="342900" indent="-342900">
              <a:buFont typeface="Wingdings" panose="05000000000000000000" pitchFamily="2" charset="2"/>
              <a:buChar char="§"/>
            </a:pPr>
            <a:r>
              <a:rPr lang="en-US" sz="2200"/>
              <a:t>Background</a:t>
            </a:r>
            <a:endParaRPr lang="en-US" sz="2200">
              <a:ea typeface="Calibri" panose="020F0502020204030204"/>
              <a:cs typeface="Calibri" panose="020F0502020204030204"/>
            </a:endParaRPr>
          </a:p>
          <a:p>
            <a:pPr marL="342900" indent="-342900">
              <a:buFont typeface="Wingdings" panose="05000000000000000000" pitchFamily="2" charset="2"/>
              <a:buChar char="§"/>
            </a:pPr>
            <a:r>
              <a:rPr lang="en-GB"/>
              <a:t>POARS Steering Group Main Tasks</a:t>
            </a:r>
            <a:endParaRPr lang="en-GB">
              <a:ea typeface="Calibri"/>
              <a:cs typeface="Calibri"/>
            </a:endParaRPr>
          </a:p>
          <a:p>
            <a:pPr marL="342900" indent="-342900">
              <a:buFont typeface="Wingdings" panose="05000000000000000000" pitchFamily="2" charset="2"/>
              <a:buChar char="§"/>
            </a:pPr>
            <a:r>
              <a:rPr lang="en-GB" sz="2200"/>
              <a:t>Process Identifying Emerging Pests </a:t>
            </a:r>
            <a:endParaRPr lang="en-US" sz="2200"/>
          </a:p>
          <a:p>
            <a:pPr marL="342900" indent="-342900">
              <a:buFont typeface="Wingdings" panose="05000000000000000000" pitchFamily="2" charset="2"/>
              <a:buChar char="§"/>
            </a:pPr>
            <a:r>
              <a:rPr lang="en-US" sz="2200"/>
              <a:t>Call for nominations of potential emerging pests</a:t>
            </a:r>
            <a:endParaRPr lang="en-US" sz="2200">
              <a:ea typeface="Calibri"/>
              <a:cs typeface="Calibri"/>
            </a:endParaRPr>
          </a:p>
          <a:p>
            <a:pPr marL="342900" indent="-342900">
              <a:buFont typeface="Wingdings" panose="05000000000000000000" pitchFamily="2" charset="2"/>
              <a:buChar char="§"/>
            </a:pPr>
            <a:r>
              <a:rPr lang="en-US" sz="2200"/>
              <a:t>Tools developed in case of emerging pest</a:t>
            </a:r>
            <a:endParaRPr lang="en-US" sz="2200">
              <a:ea typeface="Calibri"/>
              <a:cs typeface="Calibri"/>
            </a:endParaRPr>
          </a:p>
          <a:p>
            <a:pPr marL="359410" lvl="2" indent="-179705">
              <a:buFont typeface="Wingdings" panose="05000000000000000000" pitchFamily="2" charset="2"/>
              <a:buChar char="§"/>
            </a:pPr>
            <a:r>
              <a:rPr lang="en-US" sz="1800">
                <a:latin typeface="Montserrat"/>
              </a:rPr>
              <a:t>Prevention, preparedness and response </a:t>
            </a:r>
          </a:p>
          <a:p>
            <a:pPr marL="359410" lvl="2" indent="-179705">
              <a:buFont typeface="Wingdings" panose="05000000000000000000" pitchFamily="2" charset="2"/>
              <a:buChar char="§"/>
            </a:pPr>
            <a:r>
              <a:rPr lang="en-GB" sz="1800">
                <a:latin typeface="Montserrat"/>
              </a:rPr>
              <a:t>Communications</a:t>
            </a:r>
            <a:endParaRPr lang="en-GB"/>
          </a:p>
          <a:p>
            <a:pPr marL="522605" lvl="1" indent="-342900">
              <a:buFont typeface="Wingdings" panose="05000000000000000000" pitchFamily="2" charset="2"/>
              <a:buChar char="§"/>
            </a:pPr>
            <a:r>
              <a:rPr lang="en-GB" sz="1800">
                <a:latin typeface="Montserrat"/>
              </a:rPr>
              <a:t>Alert</a:t>
            </a:r>
          </a:p>
          <a:p>
            <a:pPr marL="342900" indent="-342900">
              <a:buFont typeface="Wingdings" panose="05000000000000000000" pitchFamily="2" charset="2"/>
              <a:buChar char="§"/>
            </a:pPr>
            <a:r>
              <a:rPr lang="en-GB" sz="2200"/>
              <a:t>Points for further discussion at the POARS SG</a:t>
            </a:r>
            <a:endParaRPr lang="en-US" sz="2200"/>
          </a:p>
          <a:p>
            <a:pPr marL="342900" indent="-342900">
              <a:buFont typeface="Wingdings" panose="05000000000000000000" pitchFamily="2" charset="2"/>
              <a:buChar char="§"/>
            </a:pPr>
            <a:endParaRPr lang="en-US" sz="2200"/>
          </a:p>
          <a:p>
            <a:pPr marL="342900" indent="-342900">
              <a:buFont typeface="Wingdings" panose="05000000000000000000" pitchFamily="2" charset="2"/>
              <a:buChar char="§"/>
            </a:pPr>
            <a:endParaRPr lang="en-US" sz="2200"/>
          </a:p>
          <a:p>
            <a:pPr marL="342900" indent="-342900">
              <a:buFont typeface="Wingdings" panose="05000000000000000000" pitchFamily="2" charset="2"/>
              <a:buChar char="§"/>
            </a:pPr>
            <a:endParaRPr lang="en-IT" sz="220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p:txBody>
          <a:bodyPr/>
          <a:lstStyle/>
          <a:p>
            <a:r>
              <a:rPr lang="en-US"/>
              <a:t>Overview</a:t>
            </a:r>
            <a:endParaRPr lang="en-IT"/>
          </a:p>
        </p:txBody>
      </p:sp>
    </p:spTree>
    <p:extLst>
      <p:ext uri="{BB962C8B-B14F-4D97-AF65-F5344CB8AC3E}">
        <p14:creationId xmlns:p14="http://schemas.microsoft.com/office/powerpoint/2010/main" val="1205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CBCA6EF-6247-9375-46D8-F89C8D847996}"/>
              </a:ext>
            </a:extLst>
          </p:cNvPr>
          <p:cNvSpPr>
            <a:spLocks noGrp="1"/>
          </p:cNvSpPr>
          <p:nvPr>
            <p:ph type="subTitle" idx="1"/>
          </p:nvPr>
        </p:nvSpPr>
        <p:spPr>
          <a:xfrm>
            <a:off x="121551" y="2680855"/>
            <a:ext cx="11899722" cy="4724400"/>
          </a:xfrm>
        </p:spPr>
        <p:txBody>
          <a:bodyPr/>
          <a:lstStyle/>
          <a:p>
            <a:pPr marL="342900" indent="-342900">
              <a:buFont typeface="Arial" panose="020B0604020202020204" pitchFamily="34" charset="0"/>
              <a:buChar char="•"/>
            </a:pPr>
            <a:r>
              <a:rPr lang="en-US"/>
              <a:t>1 of the 8 development agenda items (DAIs) of the IPPC Strategic Framework 2020–2030</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Work initiated in 2020 with the Commission on Phytosanitary Measures (CPM) establishing a CPM Focus Group on POARS (FG POARS) which produced recommendations</a:t>
            </a:r>
          </a:p>
          <a:p>
            <a:pPr marL="0" indent="0">
              <a:buNone/>
            </a:pPr>
            <a:endParaRPr lang="en-US"/>
          </a:p>
          <a:p>
            <a:pPr marL="342900" indent="-342900">
              <a:buFont typeface="Arial" panose="020B0604020202020204" pitchFamily="34" charset="0"/>
              <a:buChar char="•"/>
            </a:pPr>
            <a:r>
              <a:rPr lang="en-US"/>
              <a:t>CPM-16 (2022) established the POARS Steering Group with a two-year mandate </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The POARS SG started the work in March 2024, consisting of 11 experts from around the world</a:t>
            </a:r>
          </a:p>
        </p:txBody>
      </p:sp>
      <p:sp>
        <p:nvSpPr>
          <p:cNvPr id="4" name="Title 3">
            <a:extLst>
              <a:ext uri="{FF2B5EF4-FFF2-40B4-BE49-F238E27FC236}">
                <a16:creationId xmlns:a16="http://schemas.microsoft.com/office/drawing/2014/main" id="{4125C4F7-5CAB-CD43-01CA-4E46B3DAB155}"/>
              </a:ext>
            </a:extLst>
          </p:cNvPr>
          <p:cNvSpPr>
            <a:spLocks noGrp="1"/>
          </p:cNvSpPr>
          <p:nvPr>
            <p:ph type="title"/>
          </p:nvPr>
        </p:nvSpPr>
        <p:spPr>
          <a:xfrm>
            <a:off x="-30849" y="1364672"/>
            <a:ext cx="12204522" cy="835496"/>
          </a:xfrm>
        </p:spPr>
        <p:txBody>
          <a:bodyPr/>
          <a:lstStyle/>
          <a:p>
            <a:r>
              <a:rPr lang="en-US" sz="3200"/>
              <a:t>Strengthening Pest Outbreak Alert and Response Systems (POARS) </a:t>
            </a:r>
          </a:p>
        </p:txBody>
      </p:sp>
    </p:spTree>
    <p:extLst>
      <p:ext uri="{BB962C8B-B14F-4D97-AF65-F5344CB8AC3E}">
        <p14:creationId xmlns:p14="http://schemas.microsoft.com/office/powerpoint/2010/main" val="315214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28C10-C8FF-5624-DC91-2A64B6EE6CA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A02A92-8B9C-627C-2429-B0FC1DA3627A}"/>
              </a:ext>
            </a:extLst>
          </p:cNvPr>
          <p:cNvSpPr/>
          <p:nvPr/>
        </p:nvSpPr>
        <p:spPr>
          <a:xfrm>
            <a:off x="6340477" y="2211715"/>
            <a:ext cx="4019550" cy="1715427"/>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2400">
                <a:solidFill>
                  <a:schemeClr val="tx1"/>
                </a:solidFill>
              </a:rPr>
              <a:t>2. Governance</a:t>
            </a:r>
          </a:p>
          <a:p>
            <a:pPr marL="285750" indent="-285750">
              <a:buFont typeface="Arial" panose="020B0604020202020204" pitchFamily="34" charset="0"/>
              <a:buChar char="•"/>
            </a:pPr>
            <a:r>
              <a:rPr lang="en-GB" sz="1400">
                <a:solidFill>
                  <a:schemeClr val="tx1"/>
                </a:solidFill>
              </a:rPr>
              <a:t>To compare functions and activities with the IC, APP and other IPPC bodies</a:t>
            </a:r>
          </a:p>
          <a:p>
            <a:pPr marL="285750" indent="-285750">
              <a:buFont typeface="Arial" panose="020B0604020202020204" pitchFamily="34" charset="0"/>
              <a:buChar char="•"/>
            </a:pPr>
            <a:r>
              <a:rPr lang="en-GB" sz="1400">
                <a:solidFill>
                  <a:schemeClr val="tx1"/>
                </a:solidFill>
              </a:rPr>
              <a:t>To analyse the pros and cons of setting up a subsidiary body and other governance structures</a:t>
            </a:r>
          </a:p>
          <a:p>
            <a:pPr marL="342900" indent="-342900" algn="ctr">
              <a:buAutoNum type="arabicPeriod"/>
            </a:pPr>
            <a:endParaRPr lang="en-GB"/>
          </a:p>
        </p:txBody>
      </p:sp>
      <p:sp>
        <p:nvSpPr>
          <p:cNvPr id="11" name="Rectangle 10">
            <a:extLst>
              <a:ext uri="{FF2B5EF4-FFF2-40B4-BE49-F238E27FC236}">
                <a16:creationId xmlns:a16="http://schemas.microsoft.com/office/drawing/2014/main" id="{7C613383-E07A-FC6B-30B6-FA956BA986DC}"/>
              </a:ext>
            </a:extLst>
          </p:cNvPr>
          <p:cNvSpPr/>
          <p:nvPr/>
        </p:nvSpPr>
        <p:spPr>
          <a:xfrm>
            <a:off x="1762125" y="2211715"/>
            <a:ext cx="4019550" cy="1715427"/>
          </a:xfrm>
          <a:prstGeom prst="rect">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t"/>
          <a:lstStyle/>
          <a:p>
            <a:r>
              <a:rPr lang="en-GB" sz="2400">
                <a:solidFill>
                  <a:schemeClr val="tx1"/>
                </a:solidFill>
              </a:rPr>
              <a:t>1. Technical capability</a:t>
            </a:r>
          </a:p>
          <a:p>
            <a:pPr marL="285750" indent="-285750">
              <a:buFont typeface="Arial" panose="020B0604020202020204" pitchFamily="34" charset="0"/>
              <a:buChar char="•"/>
            </a:pPr>
            <a:r>
              <a:rPr lang="en-GB" sz="1400">
                <a:solidFill>
                  <a:schemeClr val="tx1"/>
                </a:solidFill>
              </a:rPr>
              <a:t>POARS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alibri"/>
                <a:ea typeface="+mn-ea"/>
                <a:cs typeface="+mn-cs"/>
              </a:rPr>
              <a:t>Emerging pest criteria</a:t>
            </a:r>
            <a:endParaRPr lang="en-GB" sz="1400">
              <a:solidFill>
                <a:schemeClr val="tx1"/>
              </a:solidFill>
            </a:endParaRPr>
          </a:p>
          <a:p>
            <a:pPr marL="285750" indent="-285750">
              <a:buFont typeface="Arial" panose="020B0604020202020204" pitchFamily="34" charset="0"/>
              <a:buChar char="•"/>
            </a:pPr>
            <a:r>
              <a:rPr lang="en-GB" sz="1400">
                <a:solidFill>
                  <a:schemeClr val="tx1"/>
                </a:solidFill>
              </a:rPr>
              <a:t>Prevention, preparedness and response components</a:t>
            </a:r>
            <a:endParaRPr lang="en-GB">
              <a:solidFill>
                <a:schemeClr val="tx1"/>
              </a:solidFill>
            </a:endParaRPr>
          </a:p>
        </p:txBody>
      </p:sp>
      <p:sp>
        <p:nvSpPr>
          <p:cNvPr id="12" name="Rectangle 11">
            <a:extLst>
              <a:ext uri="{FF2B5EF4-FFF2-40B4-BE49-F238E27FC236}">
                <a16:creationId xmlns:a16="http://schemas.microsoft.com/office/drawing/2014/main" id="{BC28BA7C-3D3F-8143-C06E-B034327E3CB3}"/>
              </a:ext>
            </a:extLst>
          </p:cNvPr>
          <p:cNvSpPr/>
          <p:nvPr/>
        </p:nvSpPr>
        <p:spPr>
          <a:xfrm>
            <a:off x="1762125" y="4232933"/>
            <a:ext cx="4019550" cy="1715427"/>
          </a:xfrm>
          <a:prstGeom prst="rect">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t"/>
          <a:lstStyle/>
          <a:p>
            <a:r>
              <a:rPr lang="en-GB" sz="2400">
                <a:solidFill>
                  <a:schemeClr val="tx1"/>
                </a:solidFill>
              </a:rPr>
              <a:t>3. Collaboration and resource mobilisation strategies</a:t>
            </a:r>
          </a:p>
          <a:p>
            <a:pPr marL="285750" indent="-285750">
              <a:buFont typeface="Arial" panose="020B0604020202020204" pitchFamily="34" charset="0"/>
              <a:buChar char="•"/>
            </a:pPr>
            <a:r>
              <a:rPr lang="en-GB" sz="1400">
                <a:solidFill>
                  <a:schemeClr val="tx1"/>
                </a:solidFill>
              </a:rPr>
              <a:t>Develop strategies for resource mobilisation and building a collaborative network</a:t>
            </a:r>
          </a:p>
          <a:p>
            <a:pPr marL="285750" indent="-285750">
              <a:buFont typeface="Arial" panose="020B0604020202020204" pitchFamily="34" charset="0"/>
              <a:buChar char="•"/>
            </a:pPr>
            <a:r>
              <a:rPr lang="en-GB" sz="1400">
                <a:solidFill>
                  <a:schemeClr val="tx1"/>
                </a:solidFill>
              </a:rPr>
              <a:t>Develop operational plans for setting up incident working groups</a:t>
            </a:r>
            <a:endParaRPr lang="en-GB">
              <a:solidFill>
                <a:schemeClr val="tx1"/>
              </a:solidFill>
            </a:endParaRPr>
          </a:p>
        </p:txBody>
      </p:sp>
      <p:sp>
        <p:nvSpPr>
          <p:cNvPr id="13" name="Rectangle 12">
            <a:extLst>
              <a:ext uri="{FF2B5EF4-FFF2-40B4-BE49-F238E27FC236}">
                <a16:creationId xmlns:a16="http://schemas.microsoft.com/office/drawing/2014/main" id="{3AE5F2B0-31CD-DBF2-737F-64A6250C6F43}"/>
              </a:ext>
            </a:extLst>
          </p:cNvPr>
          <p:cNvSpPr/>
          <p:nvPr/>
        </p:nvSpPr>
        <p:spPr>
          <a:xfrm>
            <a:off x="6340477" y="4232932"/>
            <a:ext cx="4019550" cy="1715427"/>
          </a:xfrm>
          <a:prstGeom prst="rect">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t"/>
          <a:lstStyle/>
          <a:p>
            <a:r>
              <a:rPr lang="en-GB" sz="2400">
                <a:solidFill>
                  <a:schemeClr val="tx1"/>
                </a:solidFill>
              </a:rPr>
              <a:t>4. Financial capability</a:t>
            </a:r>
          </a:p>
          <a:p>
            <a:pPr marL="285750" indent="-285750">
              <a:buFont typeface="Arial" panose="020B0604020202020204" pitchFamily="34" charset="0"/>
              <a:buChar char="•"/>
            </a:pPr>
            <a:r>
              <a:rPr lang="en-GB" sz="1400">
                <a:solidFill>
                  <a:schemeClr val="tx1"/>
                </a:solidFill>
              </a:rPr>
              <a:t>Assess staffing and financial needs for the POARS</a:t>
            </a:r>
          </a:p>
          <a:p>
            <a:pPr marL="285750" indent="-285750">
              <a:buFont typeface="Arial" panose="020B0604020202020204" pitchFamily="34" charset="0"/>
              <a:buChar char="•"/>
            </a:pPr>
            <a:r>
              <a:rPr lang="en-GB" sz="1400">
                <a:solidFill>
                  <a:schemeClr val="tx1"/>
                </a:solidFill>
              </a:rPr>
              <a:t>Estimate necessary resource and financial allocation</a:t>
            </a:r>
            <a:endParaRPr lang="en-GB">
              <a:solidFill>
                <a:schemeClr val="tx1"/>
              </a:solidFill>
            </a:endParaRPr>
          </a:p>
        </p:txBody>
      </p:sp>
      <p:sp>
        <p:nvSpPr>
          <p:cNvPr id="14" name="Content Placeholder 3">
            <a:extLst>
              <a:ext uri="{FF2B5EF4-FFF2-40B4-BE49-F238E27FC236}">
                <a16:creationId xmlns:a16="http://schemas.microsoft.com/office/drawing/2014/main" id="{0599961F-E634-0BF7-2E45-679963441F6F}"/>
              </a:ext>
            </a:extLst>
          </p:cNvPr>
          <p:cNvSpPr txBox="1">
            <a:spLocks/>
          </p:cNvSpPr>
          <p:nvPr/>
        </p:nvSpPr>
        <p:spPr>
          <a:xfrm>
            <a:off x="77270" y="1787853"/>
            <a:ext cx="11019367" cy="365125"/>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a:solidFill>
                  <a:schemeClr val="tx1"/>
                </a:solidFill>
                <a:latin typeface="+mn-lt"/>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a:solidFill>
                  <a:schemeClr val="tx1"/>
                </a:solidFill>
                <a:latin typeface="+mn-lt"/>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a:solidFill>
                  <a:schemeClr val="tx1"/>
                </a:solidFill>
                <a:latin typeface="+mn-lt"/>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a:solidFill>
                  <a:schemeClr val="bg2">
                    <a:lumMod val="50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t>Tasks have been split into four areas:</a:t>
            </a:r>
          </a:p>
        </p:txBody>
      </p:sp>
      <p:sp>
        <p:nvSpPr>
          <p:cNvPr id="15" name="Title 1">
            <a:extLst>
              <a:ext uri="{FF2B5EF4-FFF2-40B4-BE49-F238E27FC236}">
                <a16:creationId xmlns:a16="http://schemas.microsoft.com/office/drawing/2014/main" id="{2A1898AA-BCEE-98F7-43B1-8900828A105D}"/>
              </a:ext>
            </a:extLst>
          </p:cNvPr>
          <p:cNvSpPr>
            <a:spLocks noGrp="1"/>
          </p:cNvSpPr>
          <p:nvPr>
            <p:ph type="title"/>
          </p:nvPr>
        </p:nvSpPr>
        <p:spPr>
          <a:xfrm>
            <a:off x="77270" y="1423324"/>
            <a:ext cx="11019367" cy="482600"/>
          </a:xfrm>
        </p:spPr>
        <p:txBody>
          <a:bodyPr/>
          <a:lstStyle/>
          <a:p>
            <a:r>
              <a:rPr lang="en-GB">
                <a:solidFill>
                  <a:srgbClr val="009D38"/>
                </a:solidFill>
              </a:rPr>
              <a:t>POARS Steering Group</a:t>
            </a:r>
          </a:p>
        </p:txBody>
      </p:sp>
    </p:spTree>
    <p:extLst>
      <p:ext uri="{BB962C8B-B14F-4D97-AF65-F5344CB8AC3E}">
        <p14:creationId xmlns:p14="http://schemas.microsoft.com/office/powerpoint/2010/main" val="288150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51E113-6F2A-9E46-C85C-55F543D73A0C}"/>
              </a:ext>
            </a:extLst>
          </p:cNvPr>
          <p:cNvSpPr>
            <a:spLocks noGrp="1"/>
          </p:cNvSpPr>
          <p:nvPr>
            <p:ph type="subTitle" idx="1"/>
          </p:nvPr>
        </p:nvSpPr>
        <p:spPr/>
        <p:txBody>
          <a:bodyPr/>
          <a:lstStyle/>
          <a:p>
            <a:pPr marL="0" indent="0">
              <a:buNone/>
            </a:pPr>
            <a:endParaRPr lang="en-GB">
              <a:solidFill>
                <a:srgbClr val="009D38"/>
              </a:solidFill>
            </a:endParaRPr>
          </a:p>
          <a:p>
            <a:pPr marL="0" indent="0">
              <a:buNone/>
            </a:pPr>
            <a:endParaRPr lang="en-GB">
              <a:solidFill>
                <a:srgbClr val="009D38"/>
              </a:solidFill>
            </a:endParaRPr>
          </a:p>
          <a:p>
            <a:pPr marL="0" indent="0">
              <a:buNone/>
            </a:pPr>
            <a:r>
              <a:rPr lang="en-GB" sz="4800" b="1">
                <a:solidFill>
                  <a:srgbClr val="009D38"/>
                </a:solidFill>
              </a:rPr>
              <a:t>Identifying emerging pests </a:t>
            </a:r>
            <a:endParaRPr lang="en-US" sz="4800" b="1"/>
          </a:p>
        </p:txBody>
      </p:sp>
    </p:spTree>
    <p:extLst>
      <p:ext uri="{BB962C8B-B14F-4D97-AF65-F5344CB8AC3E}">
        <p14:creationId xmlns:p14="http://schemas.microsoft.com/office/powerpoint/2010/main" val="332349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138D-4A1D-D9C1-8E1F-38D776B0702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1F01B3-D99E-7146-D765-D31AB6237B59}"/>
              </a:ext>
            </a:extLst>
          </p:cNvPr>
          <p:cNvPicPr>
            <a:picLocks noChangeAspect="1"/>
          </p:cNvPicPr>
          <p:nvPr/>
        </p:nvPicPr>
        <p:blipFill>
          <a:blip r:embed="rId2"/>
          <a:stretch>
            <a:fillRect/>
          </a:stretch>
        </p:blipFill>
        <p:spPr>
          <a:xfrm>
            <a:off x="175967" y="1308458"/>
            <a:ext cx="7062001" cy="5013568"/>
          </a:xfrm>
          <a:prstGeom prst="rect">
            <a:avLst/>
          </a:prstGeom>
        </p:spPr>
      </p:pic>
      <p:sp>
        <p:nvSpPr>
          <p:cNvPr id="3" name="Title 1">
            <a:extLst>
              <a:ext uri="{FF2B5EF4-FFF2-40B4-BE49-F238E27FC236}">
                <a16:creationId xmlns:a16="http://schemas.microsoft.com/office/drawing/2014/main" id="{0D8847EB-4D0F-572B-A020-A04669F62EEF}"/>
              </a:ext>
            </a:extLst>
          </p:cNvPr>
          <p:cNvSpPr>
            <a:spLocks noGrp="1"/>
          </p:cNvSpPr>
          <p:nvPr>
            <p:ph type="title"/>
          </p:nvPr>
        </p:nvSpPr>
        <p:spPr>
          <a:xfrm>
            <a:off x="6847641" y="1388293"/>
            <a:ext cx="11019367" cy="482600"/>
          </a:xfrm>
        </p:spPr>
        <p:txBody>
          <a:bodyPr/>
          <a:lstStyle/>
          <a:p>
            <a:r>
              <a:rPr lang="en-GB">
                <a:solidFill>
                  <a:srgbClr val="009D38"/>
                </a:solidFill>
              </a:rPr>
              <a:t>Emerging pest criteria</a:t>
            </a:r>
          </a:p>
        </p:txBody>
      </p:sp>
      <p:sp>
        <p:nvSpPr>
          <p:cNvPr id="5" name="TextBox 4">
            <a:extLst>
              <a:ext uri="{FF2B5EF4-FFF2-40B4-BE49-F238E27FC236}">
                <a16:creationId xmlns:a16="http://schemas.microsoft.com/office/drawing/2014/main" id="{B75057DB-40FA-A214-DE94-50BB7490E69F}"/>
              </a:ext>
            </a:extLst>
          </p:cNvPr>
          <p:cNvSpPr txBox="1"/>
          <p:nvPr/>
        </p:nvSpPr>
        <p:spPr>
          <a:xfrm>
            <a:off x="7411369" y="2080523"/>
            <a:ext cx="4294856" cy="4031873"/>
          </a:xfrm>
          <a:prstGeom prst="rect">
            <a:avLst/>
          </a:prstGeom>
          <a:noFill/>
        </p:spPr>
        <p:txBody>
          <a:bodyPr wrap="square">
            <a:spAutoFit/>
          </a:bodyPr>
          <a:lstStyle/>
          <a:p>
            <a:pPr algn="l">
              <a:buNone/>
            </a:pPr>
            <a:r>
              <a:rPr lang="en-US" sz="1600" b="0" i="0">
                <a:solidFill>
                  <a:srgbClr val="212529"/>
                </a:solidFill>
                <a:effectLst/>
                <a:latin typeface="Arial" panose="020B0604020202020204" pitchFamily="34" charset="0"/>
              </a:rPr>
              <a:t>Based on the assessment, pests are categorized as follows:</a:t>
            </a:r>
          </a:p>
          <a:p>
            <a:pPr algn="l">
              <a:buNone/>
            </a:pPr>
            <a:endParaRPr lang="en-US" sz="1600" b="0" i="0">
              <a:solidFill>
                <a:srgbClr val="212529"/>
              </a:solidFill>
              <a:effectLst/>
              <a:latin typeface="Arial" panose="020B0604020202020204" pitchFamily="34" charset="0"/>
            </a:endParaRPr>
          </a:p>
          <a:p>
            <a:pPr marL="285750" indent="-285750" algn="l">
              <a:buFont typeface="Arial" panose="020B0604020202020204" pitchFamily="34" charset="0"/>
              <a:buChar char="•"/>
            </a:pPr>
            <a:r>
              <a:rPr lang="en-US" sz="1600" b="1" i="0">
                <a:solidFill>
                  <a:srgbClr val="212529"/>
                </a:solidFill>
                <a:effectLst/>
                <a:latin typeface="Arial" panose="020B0604020202020204" pitchFamily="34" charset="0"/>
              </a:rPr>
              <a:t>Emerging pest:</a:t>
            </a:r>
            <a:r>
              <a:rPr lang="en-US" sz="1600" b="0" i="0">
                <a:solidFill>
                  <a:srgbClr val="212529"/>
                </a:solidFill>
                <a:effectLst/>
                <a:latin typeface="Arial" panose="020B0604020202020204" pitchFamily="34" charset="0"/>
              </a:rPr>
              <a:t> A pest that meets the relevant criteria of all three steps.</a:t>
            </a:r>
          </a:p>
          <a:p>
            <a:pPr marL="285750" indent="-285750" algn="l">
              <a:buFont typeface="Arial" panose="020B0604020202020204" pitchFamily="34" charset="0"/>
              <a:buChar char="•"/>
            </a:pPr>
            <a:r>
              <a:rPr lang="en-US" sz="1600" b="1" i="0">
                <a:solidFill>
                  <a:srgbClr val="212529"/>
                </a:solidFill>
                <a:effectLst/>
                <a:latin typeface="Arial" panose="020B0604020202020204" pitchFamily="34" charset="0"/>
              </a:rPr>
              <a:t>Non-emerging pest for the watch list:</a:t>
            </a:r>
            <a:r>
              <a:rPr lang="en-US" sz="1600" b="0" i="0">
                <a:solidFill>
                  <a:srgbClr val="212529"/>
                </a:solidFill>
                <a:effectLst/>
                <a:latin typeface="Arial" panose="020B0604020202020204" pitchFamily="34" charset="0"/>
              </a:rPr>
              <a:t> Pests that meet the criteria of the first step but do not meet all the criteria at the current impact and risk evidence steps. These pests require ongoing observation with reassessment if new data becomes available.</a:t>
            </a:r>
          </a:p>
          <a:p>
            <a:pPr marL="285750" indent="-285750" algn="l">
              <a:buFont typeface="Arial" panose="020B0604020202020204" pitchFamily="34" charset="0"/>
              <a:buChar char="•"/>
            </a:pPr>
            <a:r>
              <a:rPr lang="en-US" sz="1600" b="1" i="0">
                <a:solidFill>
                  <a:srgbClr val="212529"/>
                </a:solidFill>
                <a:effectLst/>
                <a:latin typeface="Arial" panose="020B0604020202020204" pitchFamily="34" charset="0"/>
              </a:rPr>
              <a:t>Non-emerging pest with no follow-up actions:</a:t>
            </a:r>
            <a:r>
              <a:rPr lang="en-US" sz="1600" b="0" i="0">
                <a:solidFill>
                  <a:srgbClr val="212529"/>
                </a:solidFill>
                <a:effectLst/>
                <a:latin typeface="Arial" panose="020B0604020202020204" pitchFamily="34" charset="0"/>
              </a:rPr>
              <a:t> A pest that does not meet any of the criteria in Step 1 for distribution and spread.</a:t>
            </a:r>
          </a:p>
        </p:txBody>
      </p:sp>
    </p:spTree>
    <p:extLst>
      <p:ext uri="{BB962C8B-B14F-4D97-AF65-F5344CB8AC3E}">
        <p14:creationId xmlns:p14="http://schemas.microsoft.com/office/powerpoint/2010/main" val="32241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A diagram of a process&#10;&#10;Description automatically generated">
            <a:extLst>
              <a:ext uri="{FF2B5EF4-FFF2-40B4-BE49-F238E27FC236}">
                <a16:creationId xmlns:a16="http://schemas.microsoft.com/office/drawing/2014/main" id="{14E8F47C-07FD-EAA4-2729-4190F4039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379" y="1307693"/>
            <a:ext cx="9013241" cy="5069948"/>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E93C0DB9-7616-0CC7-0C4D-AE901C4FDB65}"/>
              </a:ext>
            </a:extLst>
          </p:cNvPr>
          <p:cNvSpPr>
            <a:spLocks noGrp="1"/>
          </p:cNvSpPr>
          <p:nvPr>
            <p:ph type="title"/>
          </p:nvPr>
        </p:nvSpPr>
        <p:spPr>
          <a:xfrm>
            <a:off x="-318655" y="1494246"/>
            <a:ext cx="3618035" cy="857250"/>
          </a:xfrm>
        </p:spPr>
        <p:txBody>
          <a:bodyPr/>
          <a:lstStyle/>
          <a:p>
            <a:r>
              <a:rPr lang="en-GB">
                <a:solidFill>
                  <a:srgbClr val="009D38"/>
                </a:solidFill>
              </a:rPr>
              <a:t>Process for identifying emerging pests </a:t>
            </a:r>
          </a:p>
        </p:txBody>
      </p:sp>
    </p:spTree>
    <p:extLst>
      <p:ext uri="{BB962C8B-B14F-4D97-AF65-F5344CB8AC3E}">
        <p14:creationId xmlns:p14="http://schemas.microsoft.com/office/powerpoint/2010/main" val="266457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E8E6-9A95-92D2-927B-F92C0DDA9FA8}"/>
            </a:ext>
          </a:extLst>
        </p:cNvPr>
        <p:cNvGrpSpPr/>
        <p:nvPr/>
      </p:nvGrpSpPr>
      <p:grpSpPr>
        <a:xfrm>
          <a:off x="0" y="0"/>
          <a:ext cx="0" cy="0"/>
          <a:chOff x="0" y="0"/>
          <a:chExt cx="0" cy="0"/>
        </a:xfrm>
      </p:grpSpPr>
      <p:pic>
        <p:nvPicPr>
          <p:cNvPr id="4" name="Picture 3" descr="A diagram of a graph&#10;&#10;AI-generated content may be incorrect.">
            <a:extLst>
              <a:ext uri="{FF2B5EF4-FFF2-40B4-BE49-F238E27FC236}">
                <a16:creationId xmlns:a16="http://schemas.microsoft.com/office/drawing/2014/main" id="{E162C18B-E7F4-3F4C-AAE7-8F888216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526" y="1461154"/>
            <a:ext cx="8487267" cy="4774088"/>
          </a:xfrm>
          <a:prstGeom prst="rect">
            <a:avLst/>
          </a:prstGeom>
        </p:spPr>
      </p:pic>
      <p:sp>
        <p:nvSpPr>
          <p:cNvPr id="10" name="TextBox 9">
            <a:extLst>
              <a:ext uri="{FF2B5EF4-FFF2-40B4-BE49-F238E27FC236}">
                <a16:creationId xmlns:a16="http://schemas.microsoft.com/office/drawing/2014/main" id="{908E45DF-1112-0D54-B10D-15FFEA7FF7CD}"/>
              </a:ext>
            </a:extLst>
          </p:cNvPr>
          <p:cNvSpPr txBox="1"/>
          <p:nvPr/>
        </p:nvSpPr>
        <p:spPr>
          <a:xfrm>
            <a:off x="167326" y="5959204"/>
            <a:ext cx="12775676" cy="276038"/>
          </a:xfrm>
          <a:prstGeom prst="rect">
            <a:avLst/>
          </a:prstGeom>
          <a:noFill/>
        </p:spPr>
        <p:txBody>
          <a:bodyPr wrap="square">
            <a:spAutoFit/>
          </a:bodyPr>
          <a:lstStyle/>
          <a:p>
            <a:pPr marL="0" marR="0" algn="just">
              <a:lnSpc>
                <a:spcPct val="115000"/>
              </a:lnSpc>
              <a:spcAft>
                <a:spcPts val="1000"/>
              </a:spcAft>
            </a:pPr>
            <a:r>
              <a:rPr lang="en-US" sz="1100" b="1">
                <a:effectLst/>
                <a:latin typeface="Times New Roman" panose="02020603050405020304" pitchFamily="18" charset="0"/>
                <a:ea typeface="DengXian" panose="02010600030101010101" pitchFamily="2" charset="-122"/>
                <a:cs typeface="Times New Roman" panose="02020603050405020304" pitchFamily="18" charset="0"/>
              </a:rPr>
              <a:t>Figure.</a:t>
            </a:r>
            <a:r>
              <a:rPr lang="en-US" sz="1100">
                <a:effectLst/>
                <a:latin typeface="Times New Roman" panose="02020603050405020304" pitchFamily="18" charset="0"/>
                <a:ea typeface="DengXian" panose="02010600030101010101" pitchFamily="2" charset="-122"/>
                <a:cs typeface="Times New Roman" panose="02020603050405020304" pitchFamily="18" charset="0"/>
              </a:rPr>
              <a:t> Phases and Actions in Plant Health Emergency Management adapted from the </a:t>
            </a:r>
            <a:r>
              <a:rPr lang="en-US" sz="1100" i="1">
                <a:effectLst/>
                <a:latin typeface="Times New Roman" panose="02020603050405020304" pitchFamily="18" charset="0"/>
                <a:ea typeface="DengXian" panose="02010600030101010101" pitchFamily="2" charset="-122"/>
                <a:cs typeface="Times New Roman" panose="02020603050405020304" pitchFamily="18" charset="0"/>
              </a:rPr>
              <a:t>Animal Health Good emergency management practice: the essentials </a:t>
            </a:r>
            <a:r>
              <a:rPr lang="en-US" sz="1100">
                <a:effectLst/>
                <a:latin typeface="Times New Roman" panose="02020603050405020304" pitchFamily="18" charset="0"/>
                <a:ea typeface="DengXian" panose="02010600030101010101" pitchFamily="2" charset="-122"/>
                <a:cs typeface="Times New Roman" panose="02020603050405020304" pitchFamily="18" charset="0"/>
              </a:rPr>
              <a:t>(GEMP) manual.</a:t>
            </a:r>
            <a:endParaRPr lang="en-US" sz="14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id="{C83B8FDF-1CAF-5612-AE1B-30446EE14C22}"/>
              </a:ext>
            </a:extLst>
          </p:cNvPr>
          <p:cNvSpPr txBox="1"/>
          <p:nvPr/>
        </p:nvSpPr>
        <p:spPr>
          <a:xfrm>
            <a:off x="249432" y="1846194"/>
            <a:ext cx="3234432" cy="3550652"/>
          </a:xfrm>
          <a:prstGeom prst="rect">
            <a:avLst/>
          </a:prstGeom>
          <a:noFill/>
        </p:spPr>
        <p:txBody>
          <a:bodyPr wrap="square" lIns="91440" tIns="45720" rIns="91440" bIns="45720" anchor="t">
            <a:spAutoFit/>
          </a:bodyPr>
          <a:lstStyle/>
          <a:p>
            <a:r>
              <a:rPr lang="en-US" sz="1400" b="1">
                <a:solidFill>
                  <a:schemeClr val="accent4"/>
                </a:solidFill>
                <a:latin typeface="Arial" panose="020B0604020202020204" pitchFamily="34" charset="0"/>
                <a:ea typeface="Times New Roman" panose="02020603050405020304" pitchFamily="18" charset="0"/>
                <a:cs typeface="Arial" panose="020B0604020202020204" pitchFamily="34" charset="0"/>
              </a:rPr>
              <a:t>Qualified as </a:t>
            </a:r>
            <a:r>
              <a:rPr lang="en-US" sz="1400" b="1">
                <a:solidFill>
                  <a:schemeClr val="accent4"/>
                </a:solidFill>
                <a:effectLst/>
                <a:latin typeface="Arial" panose="020B0604020202020204" pitchFamily="34" charset="0"/>
                <a:ea typeface="Times New Roman" panose="02020603050405020304" pitchFamily="18" charset="0"/>
                <a:cs typeface="Arial" panose="020B0604020202020204" pitchFamily="34" charset="0"/>
              </a:rPr>
              <a:t>an emerging pest</a:t>
            </a:r>
            <a:r>
              <a:rPr lang="en-US" sz="1400" b="1">
                <a:solidFill>
                  <a:schemeClr val="accent4"/>
                </a:solidFill>
                <a:latin typeface="Arial" panose="020B0604020202020204" pitchFamily="34" charset="0"/>
                <a:ea typeface="Times New Roman" panose="02020603050405020304" pitchFamily="18" charset="0"/>
                <a:cs typeface="Arial" panose="020B0604020202020204" pitchFamily="34" charset="0"/>
              </a:rPr>
              <a:t> of global concern?</a:t>
            </a:r>
          </a:p>
          <a:p>
            <a:endParaRPr lang="en-US" sz="1400" b="1">
              <a:latin typeface="Arial" panose="020B0604020202020204" pitchFamily="34" charset="0"/>
              <a:cs typeface="Arial" panose="020B0604020202020204" pitchFamily="34" charset="0"/>
            </a:endParaRPr>
          </a:p>
          <a:p>
            <a:r>
              <a:rPr lang="en-US" sz="1400">
                <a:latin typeface="Arial" panose="020B0604020202020204" pitchFamily="34" charset="0"/>
                <a:ea typeface="Times New Roman" panose="02020603050405020304" pitchFamily="18" charset="0"/>
                <a:cs typeface="Arial" panose="020B0604020202020204" pitchFamily="34" charset="0"/>
              </a:rPr>
              <a:t>Then </a:t>
            </a:r>
            <a:r>
              <a:rPr lang="en-US" sz="1400">
                <a:effectLst/>
                <a:latin typeface="Arial" panose="020B0604020202020204" pitchFamily="34" charset="0"/>
                <a:ea typeface="Times New Roman" panose="02020603050405020304" pitchFamily="18" charset="0"/>
                <a:cs typeface="Arial" panose="020B0604020202020204" pitchFamily="34" charset="0"/>
              </a:rPr>
              <a:t>tools </a:t>
            </a:r>
            <a:r>
              <a:rPr lang="en-US" sz="1400">
                <a:latin typeface="Arial" panose="020B0604020202020204" pitchFamily="34" charset="0"/>
                <a:ea typeface="Times New Roman" panose="02020603050405020304" pitchFamily="18" charset="0"/>
                <a:cs typeface="Arial" panose="020B0604020202020204" pitchFamily="34" charset="0"/>
              </a:rPr>
              <a:t>will be </a:t>
            </a:r>
            <a:r>
              <a:rPr lang="en-US" sz="1400">
                <a:effectLst/>
                <a:latin typeface="Arial" panose="020B0604020202020204" pitchFamily="34" charset="0"/>
                <a:ea typeface="Times New Roman" panose="02020603050405020304" pitchFamily="18" charset="0"/>
                <a:cs typeface="Arial" panose="020B0604020202020204" pitchFamily="34" charset="0"/>
              </a:rPr>
              <a:t>developed </a:t>
            </a:r>
            <a:r>
              <a:rPr lang="en-US" sz="1400">
                <a:latin typeface="Arial" panose="020B0604020202020204" pitchFamily="34" charset="0"/>
                <a:ea typeface="Times New Roman" panose="02020603050405020304" pitchFamily="18" charset="0"/>
                <a:cs typeface="Arial" panose="020B0604020202020204" pitchFamily="34" charset="0"/>
              </a:rPr>
              <a:t>for:</a:t>
            </a:r>
          </a:p>
          <a:p>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i="1">
                <a:latin typeface="Arial" panose="020B0604020202020204" pitchFamily="34" charset="0"/>
                <a:ea typeface="Times New Roman" panose="02020603050405020304" pitchFamily="18" charset="0"/>
                <a:cs typeface="Arial" panose="020B0604020202020204" pitchFamily="34" charset="0"/>
              </a:rPr>
              <a:t>Prevention</a:t>
            </a:r>
            <a:r>
              <a:rPr lang="en-US" sz="1400">
                <a:latin typeface="Arial" panose="020B0604020202020204" pitchFamily="34" charset="0"/>
                <a:ea typeface="Times New Roman" panose="02020603050405020304" pitchFamily="18" charset="0"/>
                <a:cs typeface="Arial" panose="020B0604020202020204" pitchFamily="34" charset="0"/>
              </a:rPr>
              <a:t>: guidance on phytosanitary measures</a:t>
            </a: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i="1">
                <a:latin typeface="Arial" panose="020B0604020202020204" pitchFamily="34" charset="0"/>
                <a:ea typeface="Times New Roman" panose="02020603050405020304" pitchFamily="18" charset="0"/>
                <a:cs typeface="Arial" panose="020B0604020202020204" pitchFamily="34" charset="0"/>
              </a:rPr>
              <a:t>Preparedness</a:t>
            </a:r>
            <a:r>
              <a:rPr lang="en-US" sz="1400">
                <a:latin typeface="Arial" panose="020B0604020202020204" pitchFamily="34" charset="0"/>
                <a:ea typeface="Times New Roman" panose="02020603050405020304" pitchFamily="18" charset="0"/>
                <a:cs typeface="Arial" panose="020B0604020202020204" pitchFamily="34" charset="0"/>
              </a:rPr>
              <a:t> : strengthening the overall capacity and capability e.g</a:t>
            </a:r>
            <a:r>
              <a:rPr lang="en-US" sz="1400">
                <a:effectLst/>
                <a:latin typeface="Arial" panose="020B0604020202020204" pitchFamily="34" charset="0"/>
                <a:ea typeface="Times New Roman" panose="02020603050405020304" pitchFamily="18" charset="0"/>
                <a:cs typeface="Arial" panose="020B0604020202020204" pitchFamily="34" charset="0"/>
              </a:rPr>
              <a:t>. </a:t>
            </a:r>
            <a:r>
              <a:rPr lang="en-US" sz="1400">
                <a:latin typeface="Arial" panose="020B0604020202020204" pitchFamily="34" charset="0"/>
                <a:ea typeface="Times New Roman" panose="02020603050405020304" pitchFamily="18" charset="0"/>
                <a:cs typeface="Arial" panose="020B0604020202020204" pitchFamily="34" charset="0"/>
              </a:rPr>
              <a:t>provision of contingency plans, diagnostic protocols, training activities and simulations</a:t>
            </a:r>
            <a:endParaRPr lang="en-US"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i="1">
                <a:latin typeface="Arial" panose="020B0604020202020204" pitchFamily="34" charset="0"/>
                <a:ea typeface="Times New Roman" panose="02020603050405020304" pitchFamily="18" charset="0"/>
                <a:cs typeface="Arial" panose="020B0604020202020204" pitchFamily="34" charset="0"/>
              </a:rPr>
              <a:t>Response</a:t>
            </a:r>
            <a:r>
              <a:rPr lang="en-US" sz="1400">
                <a:effectLst/>
                <a:latin typeface="Arial" panose="020B0604020202020204" pitchFamily="34" charset="0"/>
                <a:ea typeface="Times New Roman" panose="02020603050405020304" pitchFamily="18" charset="0"/>
                <a:cs typeface="Arial" panose="020B0604020202020204" pitchFamily="34" charset="0"/>
              </a:rPr>
              <a:t>:</a:t>
            </a:r>
            <a:r>
              <a:rPr lang="en-US" sz="1400">
                <a:latin typeface="Arial" panose="020B0604020202020204" pitchFamily="34" charset="0"/>
                <a:ea typeface="Times New Roman" panose="02020603050405020304" pitchFamily="18" charset="0"/>
                <a:cs typeface="Arial" panose="020B0604020202020204" pitchFamily="34" charset="0"/>
              </a:rPr>
              <a:t>  establishment of networks and pest-specific expert groups to provide advice</a:t>
            </a:r>
            <a:endParaRPr lang="en-US" sz="1400">
              <a:latin typeface="Arial" panose="020B0604020202020204" pitchFamily="34" charset="0"/>
              <a:cs typeface="Arial" panose="020B0604020202020204" pitchFamily="34" charset="0"/>
            </a:endParaRPr>
          </a:p>
          <a:p>
            <a:pPr>
              <a:lnSpc>
                <a:spcPct val="114999"/>
              </a:lnSpc>
              <a:spcAft>
                <a:spcPts val="1000"/>
              </a:spcAft>
            </a:pPr>
            <a:endParaRPr lang="en-US" sz="140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1810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E094B-EF0D-E4F5-8386-82CE92CA6ECF}"/>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09EBFAFF-F202-A110-B6A5-EC66CA27F473}"/>
              </a:ext>
            </a:extLst>
          </p:cNvPr>
          <p:cNvSpPr>
            <a:spLocks noGrp="1"/>
          </p:cNvSpPr>
          <p:nvPr>
            <p:ph type="title"/>
          </p:nvPr>
        </p:nvSpPr>
        <p:spPr>
          <a:xfrm>
            <a:off x="115494" y="1825752"/>
            <a:ext cx="12204522" cy="360040"/>
          </a:xfrm>
        </p:spPr>
        <p:txBody>
          <a:bodyPr/>
          <a:lstStyle/>
          <a:p>
            <a:r>
              <a:rPr lang="en-US" sz="2800">
                <a:latin typeface="Arial" panose="020B0604020202020204" pitchFamily="34" charset="0"/>
                <a:cs typeface="Arial" panose="020B0604020202020204" pitchFamily="34" charset="0"/>
              </a:rPr>
              <a:t>Pilot phase of POARS</a:t>
            </a:r>
          </a:p>
        </p:txBody>
      </p:sp>
      <p:sp>
        <p:nvSpPr>
          <p:cNvPr id="7" name="TextBox 6">
            <a:extLst>
              <a:ext uri="{FF2B5EF4-FFF2-40B4-BE49-F238E27FC236}">
                <a16:creationId xmlns:a16="http://schemas.microsoft.com/office/drawing/2014/main" id="{F889E6B9-68E4-D9C6-6DF2-EB6BFE6C5407}"/>
              </a:ext>
            </a:extLst>
          </p:cNvPr>
          <p:cNvSpPr txBox="1"/>
          <p:nvPr/>
        </p:nvSpPr>
        <p:spPr>
          <a:xfrm>
            <a:off x="464655" y="2575560"/>
            <a:ext cx="11506200" cy="3123932"/>
          </a:xfrm>
          <a:prstGeom prst="rect">
            <a:avLst/>
          </a:prstGeom>
        </p:spPr>
        <p:txBody>
          <a:bodyPr wrap="square" lIns="540000" tIns="0" rIns="360000" rtlCol="0" anchor="t" anchorCtr="0">
            <a:spAutoFit/>
          </a:bodyPr>
          <a:lstStyle/>
          <a:p>
            <a:pPr marL="342900" indent="-342900">
              <a:buFont typeface="Arial" panose="020B0604020202020204" pitchFamily="34" charset="0"/>
              <a:buChar char="•"/>
            </a:pPr>
            <a:r>
              <a:rPr lang="fr-BE" sz="2000">
                <a:latin typeface="Arial" panose="020B0604020202020204" pitchFamily="34" charset="0"/>
                <a:cs typeface="Arial" panose="020B0604020202020204" pitchFamily="34" charset="0"/>
              </a:rPr>
              <a:t>Application of the </a:t>
            </a:r>
            <a:r>
              <a:rPr lang="fr-BE" sz="2000" err="1">
                <a:latin typeface="Arial" panose="020B0604020202020204" pitchFamily="34" charset="0"/>
                <a:cs typeface="Arial" panose="020B0604020202020204" pitchFamily="34" charset="0"/>
              </a:rPr>
              <a:t>criteria</a:t>
            </a:r>
            <a:r>
              <a:rPr lang="fr-BE" sz="2000">
                <a:latin typeface="Arial" panose="020B0604020202020204" pitchFamily="34" charset="0"/>
                <a:cs typeface="Arial" panose="020B0604020202020204" pitchFamily="34" charset="0"/>
              </a:rPr>
              <a:t> </a:t>
            </a:r>
          </a:p>
          <a:p>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Resulted</a:t>
            </a:r>
            <a:r>
              <a:rPr lang="fr-BE" sz="2000">
                <a:latin typeface="Arial" panose="020B0604020202020204" pitchFamily="34" charset="0"/>
                <a:cs typeface="Arial" panose="020B0604020202020204" pitchFamily="34" charset="0"/>
              </a:rPr>
              <a:t> in </a:t>
            </a:r>
            <a:r>
              <a:rPr lang="fr-BE" sz="2000" err="1">
                <a:latin typeface="Arial" panose="020B0604020202020204" pitchFamily="34" charset="0"/>
                <a:cs typeface="Arial" panose="020B0604020202020204" pitchFamily="34" charset="0"/>
              </a:rPr>
              <a:t>further</a:t>
            </a:r>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refinement</a:t>
            </a:r>
            <a:r>
              <a:rPr lang="fr-BE" sz="2000">
                <a:latin typeface="Arial" panose="020B0604020202020204" pitchFamily="34" charset="0"/>
                <a:cs typeface="Arial" panose="020B0604020202020204" pitchFamily="34" charset="0"/>
              </a:rPr>
              <a:t> and the </a:t>
            </a:r>
            <a:r>
              <a:rPr lang="fr-BE" sz="2000" err="1">
                <a:latin typeface="Arial" panose="020B0604020202020204" pitchFamily="34" charset="0"/>
                <a:cs typeface="Arial" panose="020B0604020202020204" pitchFamily="34" charset="0"/>
              </a:rPr>
              <a:t>creation</a:t>
            </a:r>
            <a:r>
              <a:rPr lang="fr-BE" sz="2000">
                <a:latin typeface="Arial" panose="020B0604020202020204" pitchFamily="34" charset="0"/>
                <a:cs typeface="Arial" panose="020B0604020202020204" pitchFamily="34" charset="0"/>
              </a:rPr>
              <a:t> of a guidance 	document</a:t>
            </a:r>
          </a:p>
          <a:p>
            <a:pPr marL="342900" indent="-342900">
              <a:buFont typeface="Arial" panose="020B0604020202020204" pitchFamily="34" charset="0"/>
              <a:buChar char="•"/>
            </a:pPr>
            <a:endParaRPr lang="fr-BE"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a:latin typeface="Arial" panose="020B0604020202020204" pitchFamily="34" charset="0"/>
                <a:cs typeface="Arial" panose="020B0604020202020204" pitchFamily="34" charset="0"/>
              </a:rPr>
              <a:t>IPPC call for nomination of </a:t>
            </a:r>
            <a:r>
              <a:rPr lang="fr-BE" sz="2000" err="1">
                <a:latin typeface="Arial" panose="020B0604020202020204" pitchFamily="34" charset="0"/>
                <a:cs typeface="Arial" panose="020B0604020202020204" pitchFamily="34" charset="0"/>
              </a:rPr>
              <a:t>potential</a:t>
            </a:r>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emerging</a:t>
            </a:r>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pests</a:t>
            </a:r>
            <a:endParaRPr lang="fr-BE" sz="2000">
              <a:latin typeface="Arial" panose="020B0604020202020204" pitchFamily="34" charset="0"/>
              <a:cs typeface="Arial" panose="020B0604020202020204" pitchFamily="34" charset="0"/>
            </a:endParaRPr>
          </a:p>
          <a:p>
            <a:r>
              <a:rPr lang="fr-BE" sz="2000">
                <a:latin typeface="Arial" panose="020B0604020202020204" pitchFamily="34" charset="0"/>
                <a:cs typeface="Arial" panose="020B0604020202020204" pitchFamily="34" charset="0"/>
              </a:rPr>
              <a:t>	31st </a:t>
            </a:r>
            <a:r>
              <a:rPr lang="fr-BE" sz="2000" err="1">
                <a:latin typeface="Arial" panose="020B0604020202020204" pitchFamily="34" charset="0"/>
                <a:cs typeface="Arial" panose="020B0604020202020204" pitchFamily="34" charset="0"/>
              </a:rPr>
              <a:t>January</a:t>
            </a:r>
            <a:r>
              <a:rPr lang="fr-BE" sz="2000">
                <a:latin typeface="Arial" panose="020B0604020202020204" pitchFamily="34" charset="0"/>
                <a:cs typeface="Arial" panose="020B0604020202020204" pitchFamily="34" charset="0"/>
              </a:rPr>
              <a:t> 2025 to 3rd March 2025</a:t>
            </a:r>
          </a:p>
          <a:p>
            <a:pPr marL="342900" indent="-342900">
              <a:buFont typeface="Arial" panose="020B0604020202020204" pitchFamily="34" charset="0"/>
              <a:buChar char="•"/>
            </a:pPr>
            <a:endParaRPr lang="fr-BE"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err="1">
                <a:latin typeface="Arial" panose="020B0604020202020204" pitchFamily="34" charset="0"/>
                <a:cs typeface="Arial" panose="020B0604020202020204" pitchFamily="34" charset="0"/>
              </a:rPr>
              <a:t>Evaluation</a:t>
            </a:r>
            <a:r>
              <a:rPr lang="fr-BE" sz="2000">
                <a:latin typeface="Arial" panose="020B0604020202020204" pitchFamily="34" charset="0"/>
                <a:cs typeface="Arial" panose="020B0604020202020204" pitchFamily="34" charset="0"/>
              </a:rPr>
              <a:t> of the </a:t>
            </a:r>
            <a:r>
              <a:rPr lang="fr-BE" sz="2000" err="1">
                <a:latin typeface="Arial" panose="020B0604020202020204" pitchFamily="34" charset="0"/>
                <a:cs typeface="Arial" panose="020B0604020202020204" pitchFamily="34" charset="0"/>
              </a:rPr>
              <a:t>potential</a:t>
            </a:r>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emerging</a:t>
            </a:r>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pests</a:t>
            </a:r>
            <a:r>
              <a:rPr lang="fr-BE" sz="200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fr-BE"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err="1">
                <a:latin typeface="Arial" panose="020B0604020202020204" pitchFamily="34" charset="0"/>
                <a:cs typeface="Arial" panose="020B0604020202020204" pitchFamily="34" charset="0"/>
              </a:rPr>
              <a:t>Implementation</a:t>
            </a:r>
            <a:r>
              <a:rPr lang="fr-BE" sz="2000">
                <a:latin typeface="Arial" panose="020B0604020202020204" pitchFamily="34" charset="0"/>
                <a:cs typeface="Arial" panose="020B0604020202020204" pitchFamily="34" charset="0"/>
              </a:rPr>
              <a:t> of the </a:t>
            </a:r>
            <a:r>
              <a:rPr lang="fr-BE" sz="2000" err="1">
                <a:latin typeface="Arial" panose="020B0604020202020204" pitchFamily="34" charset="0"/>
                <a:cs typeface="Arial" panose="020B0604020202020204" pitchFamily="34" charset="0"/>
              </a:rPr>
              <a:t>response</a:t>
            </a:r>
            <a:r>
              <a:rPr lang="fr-BE" sz="2000">
                <a:latin typeface="Arial" panose="020B0604020202020204" pitchFamily="34" charset="0"/>
                <a:cs typeface="Arial" panose="020B0604020202020204" pitchFamily="34" charset="0"/>
              </a:rPr>
              <a:t> system for the </a:t>
            </a:r>
            <a:r>
              <a:rPr lang="fr-BE" sz="2000" err="1">
                <a:latin typeface="Arial" panose="020B0604020202020204" pitchFamily="34" charset="0"/>
                <a:cs typeface="Arial" panose="020B0604020202020204" pitchFamily="34" charset="0"/>
              </a:rPr>
              <a:t>emerging</a:t>
            </a:r>
            <a:r>
              <a:rPr lang="fr-BE" sz="2000">
                <a:latin typeface="Arial" panose="020B0604020202020204" pitchFamily="34" charset="0"/>
                <a:cs typeface="Arial" panose="020B0604020202020204" pitchFamily="34" charset="0"/>
              </a:rPr>
              <a:t> </a:t>
            </a:r>
            <a:r>
              <a:rPr lang="fr-BE" sz="2000" err="1">
                <a:latin typeface="Arial" panose="020B0604020202020204" pitchFamily="34" charset="0"/>
                <a:cs typeface="Arial" panose="020B0604020202020204" pitchFamily="34" charset="0"/>
              </a:rPr>
              <a:t>pests</a:t>
            </a:r>
            <a:r>
              <a:rPr lang="fr-BE" sz="2000">
                <a:latin typeface="Arial" panose="020B0604020202020204" pitchFamily="34" charset="0"/>
                <a:cs typeface="Arial" panose="020B0604020202020204" pitchFamily="34" charset="0"/>
              </a:rPr>
              <a:t> of a global </a:t>
            </a:r>
            <a:r>
              <a:rPr lang="fr-BE" sz="2000" err="1">
                <a:latin typeface="Arial" panose="020B0604020202020204" pitchFamily="34" charset="0"/>
                <a:cs typeface="Arial" panose="020B0604020202020204" pitchFamily="34" charset="0"/>
              </a:rPr>
              <a:t>concern</a:t>
            </a:r>
            <a:endParaRPr lang="fr-BE" sz="2000">
              <a:latin typeface="Arial" panose="020B0604020202020204" pitchFamily="34" charset="0"/>
              <a:cs typeface="Arial" panose="020B0604020202020204" pitchFamily="34" charset="0"/>
            </a:endParaRPr>
          </a:p>
          <a:p>
            <a:endParaRPr lang="fr-BE"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570062"/>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1_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documentManagement>
</p:properties>
</file>

<file path=customXml/itemProps1.xml><?xml version="1.0" encoding="utf-8"?>
<ds:datastoreItem xmlns:ds="http://schemas.openxmlformats.org/officeDocument/2006/customXml" ds:itemID="{D46F0A47-6B86-4626-AE21-37D90977AC52}">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2A6DE0-FC91-4762-81AD-BF8745AD25E7}">
  <ds:schemaRefs>
    <ds:schemaRef ds:uri="http://schemas.microsoft.com/sharepoint/v3/contenttype/forms"/>
  </ds:schemaRefs>
</ds:datastoreItem>
</file>

<file path=customXml/itemProps3.xml><?xml version="1.0" encoding="utf-8"?>
<ds:datastoreItem xmlns:ds="http://schemas.openxmlformats.org/officeDocument/2006/customXml" ds:itemID="{069FA34F-1D65-435C-A6BE-BA86255CBDCC}">
  <ds:schemaRefs>
    <ds:schemaRef ds:uri="a05d7f75-f42e-4288-8809-604fd4d9691f"/>
    <ds:schemaRef ds:uri="ea6feb38-a85a-45e8-92e9-814486bbe3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2</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COVER</vt:lpstr>
      <vt:lpstr>Internal screen</vt:lpstr>
      <vt:lpstr>1_Internal screen</vt:lpstr>
      <vt:lpstr>Getting In Touch About Strengthening Pest Outbreak and Response Systems (POARS)</vt:lpstr>
      <vt:lpstr>Overview</vt:lpstr>
      <vt:lpstr>Strengthening Pest Outbreak Alert and Response Systems (POARS) </vt:lpstr>
      <vt:lpstr>POARS Steering Group</vt:lpstr>
      <vt:lpstr>PowerPoint Presentation</vt:lpstr>
      <vt:lpstr>Emerging pest criteria</vt:lpstr>
      <vt:lpstr>Process for identifying emerging pests </vt:lpstr>
      <vt:lpstr>PowerPoint Presentation</vt:lpstr>
      <vt:lpstr>Pilot phase of POARS</vt:lpstr>
      <vt:lpstr>Call for nominations of potential emerging pests</vt:lpstr>
      <vt:lpstr>PowerPoint Presentation</vt:lpstr>
      <vt:lpstr>Communications</vt:lpstr>
      <vt:lpstr>After the pilot phase of POARS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Shaza Omar</dc:creator>
  <cp:revision>1</cp:revision>
  <dcterms:created xsi:type="dcterms:W3CDTF">2025-06-24T11:15:01Z</dcterms:created>
  <dcterms:modified xsi:type="dcterms:W3CDTF">2025-07-10T08:45:02Z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MediaServiceImageTags">
    <vt:lpwstr/>
  </property>
</Properties>
</file>