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68" r:id="rId6"/>
  </p:sldMasterIdLst>
  <p:notesMasterIdLst>
    <p:notesMasterId r:id="rId17"/>
  </p:notesMasterIdLst>
  <p:sldIdLst>
    <p:sldId id="264" r:id="rId7"/>
    <p:sldId id="257" r:id="rId8"/>
    <p:sldId id="302" r:id="rId9"/>
    <p:sldId id="303" r:id="rId10"/>
    <p:sldId id="306" r:id="rId11"/>
    <p:sldId id="307" r:id="rId12"/>
    <p:sldId id="308" r:id="rId13"/>
    <p:sldId id="304" r:id="rId14"/>
    <p:sldId id="305"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0196" autoAdjust="0"/>
  </p:normalViewPr>
  <p:slideViewPr>
    <p:cSldViewPr snapToGrid="0">
      <p:cViewPr>
        <p:scale>
          <a:sx n="76" d="100"/>
          <a:sy n="76" d="100"/>
        </p:scale>
        <p:origin x="725"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B5F96-46E3-4A3F-93EB-46BFEA404DA2}" type="datetimeFigureOut">
              <a:rPr lang="en-US" smtClean="0"/>
              <a:t>7/5/2025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66232-3F02-4287-B7B8-4C4F847E9D23}" type="slidenum">
              <a:rPr lang="en-US" smtClean="0"/>
              <a:t>‹#›</a:t>
            </a:fld>
            <a:endParaRPr lang="en-US"/>
          </a:p>
        </p:txBody>
      </p:sp>
    </p:spTree>
    <p:extLst>
      <p:ext uri="{BB962C8B-B14F-4D97-AF65-F5344CB8AC3E}">
        <p14:creationId xmlns:p14="http://schemas.microsoft.com/office/powerpoint/2010/main" val="13418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Aft>
                <a:spcPts val="900"/>
              </a:spcAft>
              <a:buClr>
                <a:srgbClr val="0000FF"/>
              </a:buClr>
              <a:buSzPts val="800"/>
              <a:buFont typeface="Arial" panose="020B0604020202020204" pitchFamily="34" charset="0"/>
              <a:buAutoNum type="arabicPeriod"/>
              <a:tabLst>
                <a:tab pos="0" algn="l"/>
              </a:tabLst>
            </a:pPr>
            <a:r>
              <a:rPr lang="en-US" sz="1800" dirty="0">
                <a:effectLst/>
                <a:latin typeface="Times New Roman" panose="02020603050405020304" pitchFamily="18" charset="0"/>
                <a:ea typeface="Times" panose="02020603050405020304" pitchFamily="18" charset="0"/>
                <a:cs typeface="Times New Roman" panose="02020603050405020304" pitchFamily="18" charset="0"/>
              </a:rPr>
              <a:t>The Focus Group on Climate Change and Phytosanitary Issues (FG-CCPI) was established by the Commission on Phytosanitary Measures in 2021 (CPM-15). Its mandate was extended at CPM-19 until March 2026, which will then be reviewed at CPM-20 (2026). The group is composed of nine members representing the seven FAO regions with specialized skills and experience in climate change and phytosanitary issues, and knowledge of the IPPC and its activities. The FG-CCPI also includes a CPM Bureau representative (“Champion”). With recent changes in CPM Bureau membership and the former Bureau champion now the CPM Bureau Chair, a new Bureau champion is needed. Currently, the FG-CCPI does not have a representative from the Intergovernmental Panel on Climate Change (IPCC) after the previous representative resigned. The second member for North America, from the USDA has recently resigned. Current members are listed in Appendix 1.</a:t>
            </a:r>
          </a:p>
          <a:p>
            <a:pPr marL="342900" marR="0" lvl="0" indent="-342900" algn="just">
              <a:spcAft>
                <a:spcPts val="900"/>
              </a:spcAft>
              <a:buClr>
                <a:srgbClr val="0000FF"/>
              </a:buClr>
              <a:buSzPts val="800"/>
              <a:buFont typeface="Arial" panose="020B0604020202020204" pitchFamily="34" charset="0"/>
              <a:buAutoNum type="arabicPeriod"/>
              <a:tabLst>
                <a:tab pos="0" algn="l"/>
              </a:tabLst>
            </a:pPr>
            <a:r>
              <a:rPr lang="en-US" sz="1800" dirty="0">
                <a:effectLst/>
                <a:latin typeface="Times New Roman" panose="02020603050405020304" pitchFamily="18" charset="0"/>
                <a:ea typeface="Times" panose="02020603050405020304" pitchFamily="18" charset="0"/>
                <a:cs typeface="Times New Roman" panose="02020603050405020304" pitchFamily="18" charset="0"/>
              </a:rPr>
              <a:t>The primary role of the FG-CCPI is to coordinate the development of the </a:t>
            </a:r>
            <a:r>
              <a:rPr lang="en-US" sz="1800" i="1" dirty="0">
                <a:effectLst/>
                <a:latin typeface="Times New Roman" panose="02020603050405020304" pitchFamily="18" charset="0"/>
                <a:ea typeface="Times" panose="02020603050405020304" pitchFamily="18" charset="0"/>
                <a:cs typeface="Times New Roman" panose="02020603050405020304" pitchFamily="18" charset="0"/>
              </a:rPr>
              <a:t>“IPPC Action Plan on Climate Change Impacts on Plant Health”</a:t>
            </a:r>
            <a:r>
              <a:rPr lang="en-US" sz="1800" dirty="0">
                <a:effectLst/>
                <a:latin typeface="Times New Roman" panose="02020603050405020304" pitchFamily="18" charset="0"/>
                <a:ea typeface="Times" panose="02020603050405020304" pitchFamily="18" charset="0"/>
                <a:cs typeface="Times New Roman" panose="02020603050405020304" pitchFamily="18" charset="0"/>
              </a:rPr>
              <a:t> and to support the implementation and delivery of its activities over the years. </a:t>
            </a:r>
          </a:p>
          <a:p>
            <a:pPr marL="151130" marR="0" indent="0" algn="just">
              <a:spcAft>
                <a:spcPts val="900"/>
              </a:spcAft>
              <a:tabLst>
                <a:tab pos="0" algn="l"/>
                <a:tab pos="457200" algn="l"/>
              </a:tabLst>
            </a:pPr>
            <a:r>
              <a:rPr lang="en-US" sz="1800" dirty="0">
                <a:effectLst/>
                <a:latin typeface="Times New Roman" panose="02020603050405020304" pitchFamily="18" charset="0"/>
                <a:ea typeface="Times New Roman" panose="02020603050405020304" pitchFamily="18" charset="0"/>
              </a:rPr>
              <a:t>The 2022-2025 action plan was based on the implementation of the IPPC Strategic Framework 2020–2030 development agenda item: </a:t>
            </a:r>
            <a:r>
              <a:rPr lang="en-US" sz="1800" i="1" dirty="0">
                <a:effectLst/>
                <a:latin typeface="Times New Roman" panose="02020603050405020304" pitchFamily="18" charset="0"/>
                <a:ea typeface="Times New Roman" panose="02020603050405020304" pitchFamily="18" charset="0"/>
              </a:rPr>
              <a:t>“Assessment and management of climate change impacts on plant health”</a:t>
            </a:r>
            <a:r>
              <a:rPr lang="en-US" sz="1800" dirty="0">
                <a:effectLst/>
                <a:latin typeface="Times New Roman" panose="02020603050405020304" pitchFamily="18" charset="0"/>
                <a:ea typeface="Times New Roman" panose="02020603050405020304" pitchFamily="18" charset="0"/>
              </a:rPr>
              <a:t>. To support the implementation of the action plan, three major action plan outcomes were identified:  </a:t>
            </a:r>
            <a:endParaRPr lang="en-US" sz="1800" dirty="0">
              <a:effectLst/>
              <a:latin typeface="Times New Roman" panose="02020603050405020304" pitchFamily="18" charset="0"/>
              <a:ea typeface="Times" panose="02020603050405020304" pitchFamily="18" charset="0"/>
            </a:endParaRPr>
          </a:p>
          <a:p>
            <a:pPr marL="342900" marR="0" lvl="0" indent="-342900" algn="just">
              <a:spcAft>
                <a:spcPts val="30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rPr>
              <a:t>raising awareness of the impacts of climate change on plant health;   </a:t>
            </a:r>
          </a:p>
          <a:p>
            <a:pPr marL="342900" marR="0" lvl="0" indent="-342900" algn="just">
              <a:spcAft>
                <a:spcPts val="30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rPr>
              <a:t>enhancing the evaluation and management of risks of climate change to plant health; and  </a:t>
            </a:r>
          </a:p>
          <a:p>
            <a:pPr marL="342900" marR="0" lvl="0" indent="-342900" algn="just">
              <a:spcAft>
                <a:spcPts val="30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rPr>
              <a:t>enhancing the recognition of phytosanitary matters in the international climate change debate.</a:t>
            </a:r>
          </a:p>
          <a:p>
            <a:endParaRPr lang="en-US" dirty="0"/>
          </a:p>
        </p:txBody>
      </p:sp>
      <p:sp>
        <p:nvSpPr>
          <p:cNvPr id="4" name="Slide Number Placeholder 3"/>
          <p:cNvSpPr>
            <a:spLocks noGrp="1"/>
          </p:cNvSpPr>
          <p:nvPr>
            <p:ph type="sldNum" sz="quarter" idx="5"/>
          </p:nvPr>
        </p:nvSpPr>
        <p:spPr/>
        <p:txBody>
          <a:bodyPr/>
          <a:lstStyle/>
          <a:p>
            <a:fld id="{8DE66232-3F02-4287-B7B8-4C4F847E9D23}" type="slidenum">
              <a:rPr lang="en-US" smtClean="0"/>
              <a:t>2</a:t>
            </a:fld>
            <a:endParaRPr lang="en-US"/>
          </a:p>
        </p:txBody>
      </p:sp>
    </p:spTree>
    <p:extLst>
      <p:ext uri="{BB962C8B-B14F-4D97-AF65-F5344CB8AC3E}">
        <p14:creationId xmlns:p14="http://schemas.microsoft.com/office/powerpoint/2010/main" val="35991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2A740-26D9-1B1F-A03D-F6ECAC961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4414E-59A5-C710-F46D-125C85F2A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B90AE-C5A0-29C7-C101-0BBA81745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25F27-DA2B-DD1A-0268-3CAA7E7B66E4}"/>
              </a:ext>
            </a:extLst>
          </p:cNvPr>
          <p:cNvSpPr>
            <a:spLocks noGrp="1"/>
          </p:cNvSpPr>
          <p:nvPr>
            <p:ph type="sldNum" sz="quarter" idx="5"/>
          </p:nvPr>
        </p:nvSpPr>
        <p:spPr/>
        <p:txBody>
          <a:bodyPr/>
          <a:lstStyle/>
          <a:p>
            <a:fld id="{8DE66232-3F02-4287-B7B8-4C4F847E9D23}" type="slidenum">
              <a:rPr lang="en-US" smtClean="0"/>
              <a:t>3</a:t>
            </a:fld>
            <a:endParaRPr lang="en-US"/>
          </a:p>
        </p:txBody>
      </p:sp>
    </p:spTree>
    <p:extLst>
      <p:ext uri="{BB962C8B-B14F-4D97-AF65-F5344CB8AC3E}">
        <p14:creationId xmlns:p14="http://schemas.microsoft.com/office/powerpoint/2010/main" val="142967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C9213-B028-7C2A-6CBF-C42769080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7A288-9534-BADC-7DAA-D70566CC1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4C9CA-1DEF-A842-FEB4-03D518C472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51AB5C-0CA3-8090-AE37-8152A5071B58}"/>
              </a:ext>
            </a:extLst>
          </p:cNvPr>
          <p:cNvSpPr>
            <a:spLocks noGrp="1"/>
          </p:cNvSpPr>
          <p:nvPr>
            <p:ph type="sldNum" sz="quarter" idx="5"/>
          </p:nvPr>
        </p:nvSpPr>
        <p:spPr/>
        <p:txBody>
          <a:bodyPr/>
          <a:lstStyle/>
          <a:p>
            <a:fld id="{8DE66232-3F02-4287-B7B8-4C4F847E9D23}" type="slidenum">
              <a:rPr lang="en-US" smtClean="0"/>
              <a:t>4</a:t>
            </a:fld>
            <a:endParaRPr lang="en-US"/>
          </a:p>
        </p:txBody>
      </p:sp>
    </p:spTree>
    <p:extLst>
      <p:ext uri="{BB962C8B-B14F-4D97-AF65-F5344CB8AC3E}">
        <p14:creationId xmlns:p14="http://schemas.microsoft.com/office/powerpoint/2010/main" val="250820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6A88E-8873-5FA6-E240-95428CDFE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3563F-5C21-EDB9-EA53-2DEB2B468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7FA32-24F4-A15F-75F3-B070CF71EBB6}"/>
              </a:ext>
            </a:extLst>
          </p:cNvPr>
          <p:cNvSpPr>
            <a:spLocks noGrp="1"/>
          </p:cNvSpPr>
          <p:nvPr>
            <p:ph type="body" idx="1"/>
          </p:nvPr>
        </p:nvSpPr>
        <p:spPr/>
        <p:txBody>
          <a:bodyPr/>
          <a:lstStyle/>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Orange</a:t>
            </a:r>
            <a:r>
              <a:rPr lang="en-GB" sz="12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Unlikely or uncertain to be completed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Blue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Ongoing tasks that could be completed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70AD47"/>
                </a:solidFill>
                <a:effectLst/>
                <a:latin typeface="Arial" panose="020B0604020202020204" pitchFamily="34" charset="0"/>
                <a:ea typeface="Times New Roman" panose="02020603050405020304" pitchFamily="18" charset="0"/>
                <a:cs typeface="Arial" panose="020B0604020202020204" pitchFamily="34" charset="0"/>
              </a:rPr>
              <a:t>Green</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Ongoing tasks that are on track for completion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37C65E8-FA5C-D571-2B1C-A5F288A2FBC3}"/>
              </a:ext>
            </a:extLst>
          </p:cNvPr>
          <p:cNvSpPr>
            <a:spLocks noGrp="1"/>
          </p:cNvSpPr>
          <p:nvPr>
            <p:ph type="sldNum" sz="quarter" idx="5"/>
          </p:nvPr>
        </p:nvSpPr>
        <p:spPr/>
        <p:txBody>
          <a:bodyPr/>
          <a:lstStyle/>
          <a:p>
            <a:fld id="{8DE66232-3F02-4287-B7B8-4C4F847E9D23}" type="slidenum">
              <a:rPr lang="en-US" smtClean="0"/>
              <a:t>5</a:t>
            </a:fld>
            <a:endParaRPr lang="en-US"/>
          </a:p>
        </p:txBody>
      </p:sp>
    </p:spTree>
    <p:extLst>
      <p:ext uri="{BB962C8B-B14F-4D97-AF65-F5344CB8AC3E}">
        <p14:creationId xmlns:p14="http://schemas.microsoft.com/office/powerpoint/2010/main" val="312260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3179B-DFF8-EDD7-0039-0CD3ADA37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097DD-35F1-140B-6330-EA212F44B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7F578-AE07-FADB-E8D7-3137A9DE7A6C}"/>
              </a:ext>
            </a:extLst>
          </p:cNvPr>
          <p:cNvSpPr>
            <a:spLocks noGrp="1"/>
          </p:cNvSpPr>
          <p:nvPr>
            <p:ph type="body" idx="1"/>
          </p:nvPr>
        </p:nvSpPr>
        <p:spPr/>
        <p:txBody>
          <a:bodyPr/>
          <a:lstStyle/>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Orange</a:t>
            </a:r>
            <a:r>
              <a:rPr lang="en-GB" sz="12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Unlikely or uncertain to be completed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Blue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Ongoing tasks that could be completed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70AD47"/>
                </a:solidFill>
                <a:effectLst/>
                <a:latin typeface="Arial" panose="020B0604020202020204" pitchFamily="34" charset="0"/>
                <a:ea typeface="Times New Roman" panose="02020603050405020304" pitchFamily="18" charset="0"/>
                <a:cs typeface="Arial" panose="020B0604020202020204" pitchFamily="34" charset="0"/>
              </a:rPr>
              <a:t>Green</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Ongoing tasks that are on track for completion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D3C2433-E66B-55A8-F051-E816362C5943}"/>
              </a:ext>
            </a:extLst>
          </p:cNvPr>
          <p:cNvSpPr>
            <a:spLocks noGrp="1"/>
          </p:cNvSpPr>
          <p:nvPr>
            <p:ph type="sldNum" sz="quarter" idx="5"/>
          </p:nvPr>
        </p:nvSpPr>
        <p:spPr/>
        <p:txBody>
          <a:bodyPr/>
          <a:lstStyle/>
          <a:p>
            <a:fld id="{8DE66232-3F02-4287-B7B8-4C4F847E9D23}" type="slidenum">
              <a:rPr lang="en-US" smtClean="0"/>
              <a:t>6</a:t>
            </a:fld>
            <a:endParaRPr lang="en-US"/>
          </a:p>
        </p:txBody>
      </p:sp>
    </p:spTree>
    <p:extLst>
      <p:ext uri="{BB962C8B-B14F-4D97-AF65-F5344CB8AC3E}">
        <p14:creationId xmlns:p14="http://schemas.microsoft.com/office/powerpoint/2010/main" val="393229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4C19B-3455-1599-841C-7DDAB3F25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1BB3A-2798-D5D7-6C71-293283DEF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8A181-AAFF-22D8-8D60-9D7F377CF6AC}"/>
              </a:ext>
            </a:extLst>
          </p:cNvPr>
          <p:cNvSpPr>
            <a:spLocks noGrp="1"/>
          </p:cNvSpPr>
          <p:nvPr>
            <p:ph type="body" idx="1"/>
          </p:nvPr>
        </p:nvSpPr>
        <p:spPr/>
        <p:txBody>
          <a:bodyPr/>
          <a:lstStyle/>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Orange</a:t>
            </a:r>
            <a:r>
              <a:rPr lang="en-GB" sz="12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Unlikely or uncertain to be completed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Blue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Ongoing tasks that could be completed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pPr marL="342900" marR="0" lvl="0" indent="-342900" algn="just">
              <a:spcAft>
                <a:spcPts val="900"/>
              </a:spcAft>
              <a:buFont typeface="Symbol" panose="05050102010706020507" pitchFamily="18" charset="2"/>
              <a:buChar char=""/>
              <a:tabLst>
                <a:tab pos="0" algn="l"/>
                <a:tab pos="457200" algn="l"/>
              </a:tabLst>
            </a:pPr>
            <a:r>
              <a:rPr lang="en-GB" sz="1200" b="1" dirty="0">
                <a:solidFill>
                  <a:srgbClr val="70AD47"/>
                </a:solidFill>
                <a:effectLst/>
                <a:latin typeface="Arial" panose="020B0604020202020204" pitchFamily="34" charset="0"/>
                <a:ea typeface="Times New Roman" panose="02020603050405020304" pitchFamily="18" charset="0"/>
                <a:cs typeface="Arial" panose="020B0604020202020204" pitchFamily="34" charset="0"/>
              </a:rPr>
              <a:t>Green</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Ongoing tasks that are on track for completion by March 2026</a:t>
            </a:r>
            <a:endParaRPr lang="en-US" sz="1200" dirty="0">
              <a:effectLst/>
              <a:latin typeface="Arial" panose="020B0604020202020204" pitchFamily="34" charset="0"/>
              <a:ea typeface="Times"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4B831C5-834A-390E-F455-62FA723B7AA5}"/>
              </a:ext>
            </a:extLst>
          </p:cNvPr>
          <p:cNvSpPr>
            <a:spLocks noGrp="1"/>
          </p:cNvSpPr>
          <p:nvPr>
            <p:ph type="sldNum" sz="quarter" idx="5"/>
          </p:nvPr>
        </p:nvSpPr>
        <p:spPr/>
        <p:txBody>
          <a:bodyPr/>
          <a:lstStyle/>
          <a:p>
            <a:fld id="{8DE66232-3F02-4287-B7B8-4C4F847E9D23}" type="slidenum">
              <a:rPr lang="en-US" smtClean="0"/>
              <a:t>7</a:t>
            </a:fld>
            <a:endParaRPr lang="en-US"/>
          </a:p>
        </p:txBody>
      </p:sp>
    </p:spTree>
    <p:extLst>
      <p:ext uri="{BB962C8B-B14F-4D97-AF65-F5344CB8AC3E}">
        <p14:creationId xmlns:p14="http://schemas.microsoft.com/office/powerpoint/2010/main" val="49364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D7154-E8AA-B4C0-4F86-3E67FE26C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7A461-E3DC-3C40-65A3-41A2AAEB0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6D044-B840-0497-65CC-813032F715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9F5470-C147-814A-1278-D439CC9A6105}"/>
              </a:ext>
            </a:extLst>
          </p:cNvPr>
          <p:cNvSpPr>
            <a:spLocks noGrp="1"/>
          </p:cNvSpPr>
          <p:nvPr>
            <p:ph type="sldNum" sz="quarter" idx="5"/>
          </p:nvPr>
        </p:nvSpPr>
        <p:spPr/>
        <p:txBody>
          <a:bodyPr/>
          <a:lstStyle/>
          <a:p>
            <a:fld id="{8DE66232-3F02-4287-B7B8-4C4F847E9D23}" type="slidenum">
              <a:rPr lang="en-US" smtClean="0"/>
              <a:t>8</a:t>
            </a:fld>
            <a:endParaRPr lang="en-US"/>
          </a:p>
        </p:txBody>
      </p:sp>
    </p:spTree>
    <p:extLst>
      <p:ext uri="{BB962C8B-B14F-4D97-AF65-F5344CB8AC3E}">
        <p14:creationId xmlns:p14="http://schemas.microsoft.com/office/powerpoint/2010/main" val="330200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5D6A7-4B51-05F7-4EA8-F7DD4B977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21F03-0F54-74DA-5961-ABEBE353E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D9F35-51FA-AD2D-E646-1C245215AA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309CA5-8A35-A70B-03C0-89CA95693BD8}"/>
              </a:ext>
            </a:extLst>
          </p:cNvPr>
          <p:cNvSpPr>
            <a:spLocks noGrp="1"/>
          </p:cNvSpPr>
          <p:nvPr>
            <p:ph type="sldNum" sz="quarter" idx="5"/>
          </p:nvPr>
        </p:nvSpPr>
        <p:spPr/>
        <p:txBody>
          <a:bodyPr/>
          <a:lstStyle/>
          <a:p>
            <a:fld id="{8DE66232-3F02-4287-B7B8-4C4F847E9D23}" type="slidenum">
              <a:rPr lang="en-US" smtClean="0"/>
              <a:t>9</a:t>
            </a:fld>
            <a:endParaRPr lang="en-US"/>
          </a:p>
        </p:txBody>
      </p:sp>
    </p:spTree>
    <p:extLst>
      <p:ext uri="{BB962C8B-B14F-4D97-AF65-F5344CB8AC3E}">
        <p14:creationId xmlns:p14="http://schemas.microsoft.com/office/powerpoint/2010/main" val="186187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dirty="0"/>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978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extLst>
      <p:ext uri="{BB962C8B-B14F-4D97-AF65-F5344CB8AC3E}">
        <p14:creationId xmlns:p14="http://schemas.microsoft.com/office/powerpoint/2010/main" val="352145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9" y="1540800"/>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p:cNvSpPr>
            <a:spLocks noGrp="1"/>
          </p:cNvSpPr>
          <p:nvPr>
            <p:ph type="sldNum" sz="quarter" idx="11"/>
          </p:nvPr>
        </p:nvSpPr>
        <p:spPr/>
        <p:txBody>
          <a:bodyPr/>
          <a:lstStyle>
            <a:lvl1pPr>
              <a:defRPr/>
            </a:lvl1pPr>
          </a:lstStyle>
          <a:p>
            <a:pPr>
              <a:defRPr/>
            </a:pPr>
            <a:fld id="{08D7CA26-9DCA-4D02-A40D-AAECDE7B00BF}" type="slidenum">
              <a:rPr lang="en-GB" altLang="en-US"/>
              <a:pPr>
                <a:defRPr/>
              </a:pPr>
              <a:t>‹#›</a:t>
            </a:fld>
            <a:endParaRPr lang="en-GB" altLang="en-US"/>
          </a:p>
        </p:txBody>
      </p:sp>
    </p:spTree>
    <p:extLst>
      <p:ext uri="{BB962C8B-B14F-4D97-AF65-F5344CB8AC3E}">
        <p14:creationId xmlns:p14="http://schemas.microsoft.com/office/powerpoint/2010/main" val="334654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Tree>
    <p:extLst>
      <p:ext uri="{BB962C8B-B14F-4D97-AF65-F5344CB8AC3E}">
        <p14:creationId xmlns:p14="http://schemas.microsoft.com/office/powerpoint/2010/main" val="84965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extLst>
      <p:ext uri="{BB962C8B-B14F-4D97-AF65-F5344CB8AC3E}">
        <p14:creationId xmlns:p14="http://schemas.microsoft.com/office/powerpoint/2010/main" val="282819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extLst>
      <p:ext uri="{BB962C8B-B14F-4D97-AF65-F5344CB8AC3E}">
        <p14:creationId xmlns:p14="http://schemas.microsoft.com/office/powerpoint/2010/main" val="319065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extLst>
      <p:ext uri="{BB962C8B-B14F-4D97-AF65-F5344CB8AC3E}">
        <p14:creationId xmlns:p14="http://schemas.microsoft.com/office/powerpoint/2010/main" val="130781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a:t>Click to edit </a:t>
            </a:r>
            <a:br>
              <a:rPr lang="en-US"/>
            </a:br>
            <a:r>
              <a:rPr lang="en-US"/>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a:extLst>
              <a:ext uri="{FF2B5EF4-FFF2-40B4-BE49-F238E27FC236}">
                <a16:creationId xmlns:a16="http://schemas.microsoft.com/office/drawing/2014/main" id="{D2E77939-0587-49D8-AB63-33C41F114B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89"/>
          <a:stretch/>
        </p:blipFill>
        <p:spPr>
          <a:xfrm>
            <a:off x="4572000" y="2571750"/>
            <a:ext cx="7620000" cy="4286250"/>
          </a:xfrm>
          <a:prstGeom prst="rect">
            <a:avLst/>
          </a:prstGeom>
        </p:spPr>
      </p:pic>
    </p:spTree>
    <p:extLst>
      <p:ext uri="{BB962C8B-B14F-4D97-AF65-F5344CB8AC3E}">
        <p14:creationId xmlns:p14="http://schemas.microsoft.com/office/powerpoint/2010/main" val="369368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Tree>
    <p:extLst>
      <p:ext uri="{BB962C8B-B14F-4D97-AF65-F5344CB8AC3E}">
        <p14:creationId xmlns:p14="http://schemas.microsoft.com/office/powerpoint/2010/main" val="298938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Tree>
    <p:extLst>
      <p:ext uri="{BB962C8B-B14F-4D97-AF65-F5344CB8AC3E}">
        <p14:creationId xmlns:p14="http://schemas.microsoft.com/office/powerpoint/2010/main" val="63947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a:t>Click to edit title</a:t>
            </a:r>
          </a:p>
        </p:txBody>
      </p:sp>
    </p:spTree>
    <p:extLst>
      <p:ext uri="{BB962C8B-B14F-4D97-AF65-F5344CB8AC3E}">
        <p14:creationId xmlns:p14="http://schemas.microsoft.com/office/powerpoint/2010/main" val="905643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9.xml"/><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text&#10;&#10;AI-generated content may be incorrect.">
            <a:extLst>
              <a:ext uri="{FF2B5EF4-FFF2-40B4-BE49-F238E27FC236}">
                <a16:creationId xmlns:a16="http://schemas.microsoft.com/office/drawing/2014/main" id="{91DC2739-E9D6-803B-D969-9C30514C7BB0}"/>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0962282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dirty="0">
                <a:solidFill>
                  <a:srgbClr val="00825F"/>
                </a:solidFill>
                <a:latin typeface="Montserrat" pitchFamily="2" charset="77"/>
              </a:rPr>
              <a:t>2025 IPPC REGIONAL WORKSHOP</a:t>
            </a:r>
            <a:endParaRPr lang="en-US" sz="1500" b="0" i="0" kern="1500" spc="100" baseline="0" dirty="0">
              <a:solidFill>
                <a:schemeClr val="tx1"/>
              </a:solidFill>
              <a:latin typeface="Montserrat" pitchFamily="2" charset="77"/>
            </a:endParaRPr>
          </a:p>
        </p:txBody>
      </p:sp>
      <p:pic>
        <p:nvPicPr>
          <p:cNvPr id="3" name="Picture 2">
            <a:extLst>
              <a:ext uri="{FF2B5EF4-FFF2-40B4-BE49-F238E27FC236}">
                <a16:creationId xmlns:a16="http://schemas.microsoft.com/office/drawing/2014/main" id="{1C806444-009A-84A6-80D8-B1E3FB5F35D2}"/>
              </a:ext>
            </a:extLst>
          </p:cNvPr>
          <p:cNvPicPr>
            <a:picLocks noChangeAspect="1"/>
          </p:cNvPicPr>
          <p:nvPr userDrawn="1"/>
        </p:nvPicPr>
        <p:blipFill>
          <a:blip r:embed="rId7"/>
          <a:stretch>
            <a:fillRect/>
          </a:stretch>
        </p:blipFill>
        <p:spPr>
          <a:xfrm>
            <a:off x="0" y="0"/>
            <a:ext cx="12192000" cy="1332805"/>
          </a:xfrm>
          <a:prstGeom prst="rect">
            <a:avLst/>
          </a:prstGeom>
        </p:spPr>
      </p:pic>
    </p:spTree>
    <p:extLst>
      <p:ext uri="{BB962C8B-B14F-4D97-AF65-F5344CB8AC3E}">
        <p14:creationId xmlns:p14="http://schemas.microsoft.com/office/powerpoint/2010/main" val="30490634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7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0" y="6453866"/>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chemeClr val="tx1"/>
                </a:solidFill>
              </a:rPr>
              <a:t>Click on </a:t>
            </a:r>
            <a:r>
              <a:rPr lang="en-US" i="1">
                <a:solidFill>
                  <a:schemeClr val="tx1"/>
                </a:solidFill>
              </a:rPr>
              <a:t>Slide Master </a:t>
            </a:r>
            <a:r>
              <a:rPr lang="en-US">
                <a:solidFill>
                  <a:schemeClr val="tx1"/>
                </a:solidFill>
              </a:rPr>
              <a:t>to edit meeting place and date</a:t>
            </a:r>
          </a:p>
        </p:txBody>
      </p:sp>
      <p:sp>
        <p:nvSpPr>
          <p:cNvPr id="12" name="Text Placeholder 5">
            <a:extLst>
              <a:ext uri="{FF2B5EF4-FFF2-40B4-BE49-F238E27FC236}">
                <a16:creationId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rgbClr val="00825F"/>
                </a:solidFill>
              </a:rPr>
              <a:t>CLICK ON </a:t>
            </a:r>
            <a:r>
              <a:rPr lang="en-US" i="1">
                <a:solidFill>
                  <a:srgbClr val="00825F"/>
                </a:solidFill>
              </a:rPr>
              <a:t>SLIDE MASTER </a:t>
            </a:r>
            <a:r>
              <a:rPr lang="en-US">
                <a:solidFill>
                  <a:srgbClr val="00825F"/>
                </a:solidFill>
              </a:rPr>
              <a:t>TO EDIT PPT TITLE</a:t>
            </a:r>
          </a:p>
        </p:txBody>
      </p:sp>
      <p:pic>
        <p:nvPicPr>
          <p:cNvPr id="10" name="Immagine 9">
            <a:extLst>
              <a:ext uri="{FF2B5EF4-FFF2-40B4-BE49-F238E27FC236}">
                <a16:creationId xmlns:a16="http://schemas.microsoft.com/office/drawing/2014/main" id="{7234DD0C-95AB-7940-8105-0A1AE1800F5F}"/>
              </a:ext>
            </a:extLst>
          </p:cNvPr>
          <p:cNvPicPr>
            <a:picLocks noChangeAspect="1"/>
          </p:cNvPicPr>
          <p:nvPr userDrawn="1"/>
        </p:nvPicPr>
        <p:blipFill rotWithShape="1">
          <a:blip r:embed="rId8"/>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userDrawn="1"/>
        </p:nvPicPr>
        <p:blipFill>
          <a:blip r:embed="rId9"/>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20535756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openknowledge.fao.org/items/dadc00b5-ad54-4fe3-b7cc-d75af31741e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openknowledge.fao.org/items/64c46d57-9a89-4479-9fe3-f5c6448be953" TargetMode="External"/><Relationship Id="rId4" Type="http://schemas.openxmlformats.org/officeDocument/2006/relationships/hyperlink" Target="https://www.ippc.int/en/strategic-objectives/plant-health-environmental-protection/the-impacts-of-climate-change-on-plant-healt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550" y="4213122"/>
            <a:ext cx="12514082" cy="1143000"/>
          </a:xfrm>
          <a:prstGeom prst="rect">
            <a:avLst/>
          </a:prstGeom>
        </p:spPr>
        <p:txBody>
          <a:bodyPr/>
          <a:lstStyle/>
          <a:p>
            <a:pPr marL="0" marR="0">
              <a:lnSpc>
                <a:spcPct val="115000"/>
              </a:lnSpc>
              <a:spcAft>
                <a:spcPts val="800"/>
              </a:spcAft>
            </a:pPr>
            <a:r>
              <a:rPr lang="en-GB" sz="3200" kern="100" dirty="0">
                <a:latin typeface="Aptos" panose="020B0004020202020204" pitchFamily="34" charset="0"/>
                <a:ea typeface="Aptos" panose="020B0004020202020204" pitchFamily="34" charset="0"/>
                <a:cs typeface="Arial" panose="020B0604020202020204" pitchFamily="34" charset="0"/>
              </a:rPr>
              <a:t>Update on the CPM Focus Group on Climate Change and Phytosanitary Issues (FG-CCPI)</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7" name="Subtitle 6"/>
          <p:cNvSpPr>
            <a:spLocks noGrp="1"/>
          </p:cNvSpPr>
          <p:nvPr>
            <p:ph type="subTitle" idx="1"/>
          </p:nvPr>
        </p:nvSpPr>
        <p:spPr>
          <a:xfrm>
            <a:off x="-2357" y="5943600"/>
            <a:ext cx="12192000" cy="245913"/>
          </a:xfrm>
          <a:prstGeom prst="rect">
            <a:avLst/>
          </a:prstGeom>
        </p:spPr>
        <p:txBody>
          <a:bodyPr/>
          <a:lstStyle/>
          <a:p>
            <a:r>
              <a:rPr lang="en-US" sz="1800" b="1" dirty="0">
                <a:solidFill>
                  <a:srgbClr val="000000"/>
                </a:solidFill>
                <a:latin typeface="Calibri" panose="020F0502020204030204" pitchFamily="34" charset="0"/>
              </a:rPr>
              <a:t>4.5 </a:t>
            </a:r>
            <a:r>
              <a:rPr lang="en-US" sz="1800" b="1" i="0" u="none" strike="noStrike" dirty="0">
                <a:solidFill>
                  <a:srgbClr val="000000"/>
                </a:solidFill>
                <a:effectLst/>
                <a:latin typeface="Calibri" panose="020F0502020204030204" pitchFamily="34" charset="0"/>
              </a:rPr>
              <a:t>Prepared for the IPPC Regional Workshops 2025</a:t>
            </a:r>
            <a:r>
              <a:rPr lang="en-US" sz="1800" b="0" i="0" dirty="0">
                <a:solidFill>
                  <a:srgbClr val="000000"/>
                </a:solidFill>
                <a:effectLst/>
                <a:latin typeface="Calibri" panose="020F0502020204030204" pitchFamily="34" charset="0"/>
              </a:rPr>
              <a:t>​</a:t>
            </a:r>
            <a:endParaRPr lang="en-US" dirty="0"/>
          </a:p>
        </p:txBody>
      </p:sp>
    </p:spTree>
    <p:extLst>
      <p:ext uri="{BB962C8B-B14F-4D97-AF65-F5344CB8AC3E}">
        <p14:creationId xmlns:p14="http://schemas.microsoft.com/office/powerpoint/2010/main" val="98937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err="1"/>
              <a:t>Thank</a:t>
            </a:r>
            <a:r>
              <a:rPr lang="it-IT"/>
              <a:t> </a:t>
            </a:r>
            <a:r>
              <a:rPr lang="it-IT" err="1"/>
              <a:t>you</a:t>
            </a:r>
            <a:endParaRPr lang="it-IT"/>
          </a:p>
        </p:txBody>
      </p:sp>
      <p:sp>
        <p:nvSpPr>
          <p:cNvPr id="3" name="Rectangle 2">
            <a:extLst>
              <a:ext uri="{FF2B5EF4-FFF2-40B4-BE49-F238E27FC236}">
                <a16:creationId xmlns:a16="http://schemas.microsoft.com/office/drawing/2014/main" id="{A5343FCF-8DD9-BC48-8DE5-A30633EF8F93}"/>
              </a:ext>
            </a:extLst>
          </p:cNvPr>
          <p:cNvSpPr/>
          <p:nvPr/>
        </p:nvSpPr>
        <p:spPr>
          <a:xfrm>
            <a:off x="685800" y="4699647"/>
            <a:ext cx="4953000" cy="1938992"/>
          </a:xfrm>
          <a:prstGeom prst="rect">
            <a:avLst/>
          </a:prstGeom>
        </p:spPr>
        <p:txBody>
          <a:bodyPr wrap="square">
            <a:spAutoFit/>
          </a:bodyPr>
          <a:lstStyle/>
          <a:p>
            <a:r>
              <a:rPr lang="fr-FR" altLang="en-US" sz="1600" b="1">
                <a:solidFill>
                  <a:schemeClr val="bg1"/>
                </a:solidFill>
                <a:ea typeface="Arial Unicode MS" panose="020B0604020202020204" pitchFamily="34" charset="-128"/>
                <a:cs typeface="Arial" panose="020B0604020202020204" pitchFamily="34" charset="0"/>
              </a:rPr>
              <a:t>IPPC </a:t>
            </a:r>
            <a:r>
              <a:rPr lang="fr-FR" altLang="en-US" sz="1600" b="1" err="1">
                <a:solidFill>
                  <a:schemeClr val="bg1"/>
                </a:solidFill>
                <a:ea typeface="Arial Unicode MS" panose="020B0604020202020204" pitchFamily="34" charset="-128"/>
                <a:cs typeface="Arial" panose="020B0604020202020204" pitchFamily="34" charset="0"/>
              </a:rPr>
              <a:t>Secretariat</a:t>
            </a:r>
            <a:br>
              <a:rPr lang="fr-FR" altLang="en-US" sz="1600" b="1">
                <a:solidFill>
                  <a:schemeClr val="bg1"/>
                </a:solidFill>
                <a:ea typeface="Arial Unicode MS" panose="020B0604020202020204" pitchFamily="34" charset="-128"/>
                <a:cs typeface="Arial" panose="020B0604020202020204" pitchFamily="34" charset="0"/>
              </a:rPr>
            </a:br>
            <a:br>
              <a:rPr lang="fr-FR" altLang="en-US" sz="1600" b="1">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Food and Agriculture </a:t>
            </a:r>
            <a:r>
              <a:rPr lang="fr-FR" altLang="en-US" sz="1600" err="1">
                <a:solidFill>
                  <a:schemeClr val="bg1"/>
                </a:solidFill>
                <a:ea typeface="Arial Unicode MS" panose="020B0604020202020204" pitchFamily="34" charset="-128"/>
                <a:cs typeface="Arial" panose="020B0604020202020204" pitchFamily="34" charset="0"/>
              </a:rPr>
              <a:t>Organization</a:t>
            </a:r>
            <a:r>
              <a:rPr lang="fr-FR" altLang="en-US" sz="1600">
                <a:solidFill>
                  <a:schemeClr val="bg1"/>
                </a:solidFill>
                <a:ea typeface="Arial Unicode MS" panose="020B0604020202020204" pitchFamily="34" charset="-128"/>
                <a:cs typeface="Arial" panose="020B0604020202020204" pitchFamily="34" charset="0"/>
              </a:rPr>
              <a:t> </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of the United Nations (FAO)</a:t>
            </a:r>
            <a:br>
              <a:rPr lang="fr-FR" altLang="en-US" sz="1600">
                <a:solidFill>
                  <a:schemeClr val="bg1"/>
                </a:solidFill>
                <a:ea typeface="Arial Unicode MS" panose="020B0604020202020204" pitchFamily="34" charset="-128"/>
                <a:cs typeface="Arial" panose="020B0604020202020204" pitchFamily="34" charset="0"/>
              </a:rPr>
            </a:b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rgbClr val="FFFF00"/>
                </a:solidFill>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a:solidFill>
                  <a:srgbClr val="FFFF00"/>
                </a:solidFill>
                <a:ea typeface="Arial Unicode MS" panose="020B0604020202020204" pitchFamily="34" charset="-128"/>
                <a:cs typeface="Arial" panose="020B0604020202020204" pitchFamily="34" charset="0"/>
              </a:rPr>
              <a:t> | </a:t>
            </a:r>
            <a:r>
              <a:rPr lang="fr-FR" altLang="en-US" sz="1600">
                <a:solidFill>
                  <a:srgbClr val="FFFF00"/>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a:solidFill>
                  <a:schemeClr val="bg1"/>
                </a:solidFill>
              </a:rPr>
            </a:br>
            <a:endParaRPr lang="en-IT">
              <a:solidFill>
                <a:schemeClr val="bg1"/>
              </a:solidFill>
            </a:endParaRPr>
          </a:p>
        </p:txBody>
      </p:sp>
    </p:spTree>
    <p:extLst>
      <p:ext uri="{BB962C8B-B14F-4D97-AF65-F5344CB8AC3E}">
        <p14:creationId xmlns:p14="http://schemas.microsoft.com/office/powerpoint/2010/main" val="427076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51F0EA-FF91-449E-54FD-110334A9D531}"/>
              </a:ext>
            </a:extLst>
          </p:cNvPr>
          <p:cNvSpPr txBox="1">
            <a:spLocks/>
          </p:cNvSpPr>
          <p:nvPr/>
        </p:nvSpPr>
        <p:spPr>
          <a:xfrm>
            <a:off x="0" y="1798638"/>
            <a:ext cx="8229600" cy="1143000"/>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200" b="1" kern="1200" baseline="0">
                <a:solidFill>
                  <a:srgbClr val="00825F"/>
                </a:solidFill>
                <a:latin typeface="Montserrat" pitchFamily="2" charset="77"/>
                <a:ea typeface="+mj-ea"/>
                <a:cs typeface="+mj-cs"/>
              </a:defRPr>
            </a:lvl1pPr>
          </a:lstStyle>
          <a:p>
            <a:r>
              <a:rPr lang="en-US" dirty="0"/>
              <a:t>1. Introduction and Mandate</a:t>
            </a:r>
          </a:p>
        </p:txBody>
      </p:sp>
      <p:sp>
        <p:nvSpPr>
          <p:cNvPr id="9" name="Content Placeholder 2">
            <a:extLst>
              <a:ext uri="{FF2B5EF4-FFF2-40B4-BE49-F238E27FC236}">
                <a16:creationId xmlns:a16="http://schemas.microsoft.com/office/drawing/2014/main" id="{E4F4B81E-11C2-BB8C-1691-83C426E85A02}"/>
              </a:ext>
            </a:extLst>
          </p:cNvPr>
          <p:cNvSpPr txBox="1">
            <a:spLocks/>
          </p:cNvSpPr>
          <p:nvPr/>
        </p:nvSpPr>
        <p:spPr>
          <a:xfrm>
            <a:off x="491066" y="2678179"/>
            <a:ext cx="11091333" cy="2300221"/>
          </a:xfrm>
          <a:prstGeom prst="rect">
            <a:avLst/>
          </a:prstGeom>
        </p:spPr>
        <p:txBody>
          <a:bodyPr lIns="540000" tIns="0" rIns="36000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baseline="0">
                <a:solidFill>
                  <a:schemeClr val="tx1"/>
                </a:solidFill>
                <a:latin typeface="Montserrat" pitchFamily="2" charset="77"/>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baseline="0">
                <a:solidFill>
                  <a:schemeClr val="tx1"/>
                </a:solidFill>
                <a:latin typeface="Montserrat" pitchFamily="2" charset="77"/>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baseline="0">
                <a:solidFill>
                  <a:schemeClr val="tx1"/>
                </a:solidFill>
                <a:latin typeface="Montserrat" pitchFamily="2" charset="77"/>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baseline="0">
                <a:solidFill>
                  <a:schemeClr val="tx1"/>
                </a:solidFill>
                <a:latin typeface="Montserrat" pitchFamily="2" charset="77"/>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baseline="0">
                <a:solidFill>
                  <a:schemeClr val="bg2">
                    <a:lumMod val="50000"/>
                  </a:schemeClr>
                </a:solidFill>
                <a:latin typeface="Montserrat" pitchFamily="2" charset="77"/>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400" dirty="0"/>
              <a:t>• Established by CPM-15 (2021); mandate extended until March 2026.</a:t>
            </a:r>
          </a:p>
          <a:p>
            <a:r>
              <a:rPr lang="en-US" sz="2400" dirty="0"/>
              <a:t>• Composed of 9 members + IPPC Secretariat + CPM Bureau Champion (currently vacant).</a:t>
            </a:r>
          </a:p>
          <a:p>
            <a:r>
              <a:rPr lang="en-US" sz="2400" dirty="0"/>
              <a:t>• Main task: Develop and support implementation of the IPPC Action Plan on Climate Change Impacts on Plant Health.</a:t>
            </a:r>
          </a:p>
          <a:p>
            <a:r>
              <a:rPr lang="en-US" sz="2400" dirty="0"/>
              <a:t>• Action Plan aligned with IPPC Strategic Framework 2020–2030.</a:t>
            </a:r>
          </a:p>
        </p:txBody>
      </p:sp>
    </p:spTree>
    <p:extLst>
      <p:ext uri="{BB962C8B-B14F-4D97-AF65-F5344CB8AC3E}">
        <p14:creationId xmlns:p14="http://schemas.microsoft.com/office/powerpoint/2010/main" val="12051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4F345-EBD5-0EA3-75C1-726509DC7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BA5AB-EAC7-CFA9-647A-8B230B398DDC}"/>
              </a:ext>
            </a:extLst>
          </p:cNvPr>
          <p:cNvSpPr>
            <a:spLocks noGrp="1"/>
          </p:cNvSpPr>
          <p:nvPr>
            <p:ph type="title"/>
          </p:nvPr>
        </p:nvSpPr>
        <p:spPr>
          <a:xfrm>
            <a:off x="73158" y="1653358"/>
            <a:ext cx="8229600" cy="340058"/>
          </a:xfrm>
        </p:spPr>
        <p:txBody>
          <a:bodyPr/>
          <a:lstStyle/>
          <a:p>
            <a:r>
              <a:rPr dirty="0"/>
              <a:t>2. Key Achievements</a:t>
            </a:r>
          </a:p>
        </p:txBody>
      </p:sp>
      <p:sp>
        <p:nvSpPr>
          <p:cNvPr id="3" name="Content Placeholder 2">
            <a:extLst>
              <a:ext uri="{FF2B5EF4-FFF2-40B4-BE49-F238E27FC236}">
                <a16:creationId xmlns:a16="http://schemas.microsoft.com/office/drawing/2014/main" id="{ECB379FF-8B99-87ED-AF29-64793C0CC754}"/>
              </a:ext>
            </a:extLst>
          </p:cNvPr>
          <p:cNvSpPr txBox="1">
            <a:spLocks/>
          </p:cNvSpPr>
          <p:nvPr/>
        </p:nvSpPr>
        <p:spPr>
          <a:xfrm>
            <a:off x="73158" y="1557057"/>
            <a:ext cx="11362267" cy="2700866"/>
          </a:xfrm>
          <a:prstGeom prst="rect">
            <a:avLst/>
          </a:prstGeom>
        </p:spPr>
        <p:txBody>
          <a:bodyPr lIns="540000" tIns="0" rIns="36000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baseline="0">
                <a:solidFill>
                  <a:schemeClr val="tx1"/>
                </a:solidFill>
                <a:latin typeface="Montserrat" pitchFamily="2" charset="77"/>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baseline="0">
                <a:solidFill>
                  <a:schemeClr val="tx1"/>
                </a:solidFill>
                <a:latin typeface="Montserrat" pitchFamily="2" charset="77"/>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baseline="0">
                <a:solidFill>
                  <a:schemeClr val="tx1"/>
                </a:solidFill>
                <a:latin typeface="Montserrat" pitchFamily="2" charset="77"/>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baseline="0">
                <a:solidFill>
                  <a:schemeClr val="tx1"/>
                </a:solidFill>
                <a:latin typeface="Montserrat" pitchFamily="2" charset="77"/>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baseline="0">
                <a:solidFill>
                  <a:schemeClr val="bg2">
                    <a:lumMod val="50000"/>
                  </a:schemeClr>
                </a:solidFill>
                <a:latin typeface="Montserrat" pitchFamily="2" charset="77"/>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R="0" lvl="0" algn="just">
              <a:spcAft>
                <a:spcPts val="900"/>
              </a:spcAft>
              <a:buClr>
                <a:srgbClr val="0000FF"/>
              </a:buClr>
              <a:buSzPts val="800"/>
              <a:tabLst>
                <a:tab pos="0" algn="l"/>
              </a:tabLst>
            </a:pPr>
            <a:endParaRPr lang="en-GB" dirty="0">
              <a:solidFill>
                <a:srgbClr val="000000"/>
              </a:solidFill>
              <a:effectLst/>
              <a:ea typeface="Times" panose="02020603050405020304" pitchFamily="18" charset="0"/>
              <a:cs typeface="Times New Roman" panose="02020603050405020304" pitchFamily="18" charset="0"/>
            </a:endParaRPr>
          </a:p>
          <a:p>
            <a:pPr marR="0" lvl="0" algn="just">
              <a:spcAft>
                <a:spcPts val="900"/>
              </a:spcAft>
              <a:buClr>
                <a:srgbClr val="0000FF"/>
              </a:buClr>
              <a:buSzPts val="800"/>
              <a:tabLst>
                <a:tab pos="0" algn="l"/>
              </a:tabLst>
            </a:pPr>
            <a:r>
              <a:rPr lang="en-GB" dirty="0">
                <a:solidFill>
                  <a:srgbClr val="000000"/>
                </a:solidFill>
                <a:effectLst/>
                <a:ea typeface="Times" panose="02020603050405020304" pitchFamily="18" charset="0"/>
                <a:cs typeface="Times New Roman" panose="02020603050405020304" pitchFamily="18" charset="0"/>
              </a:rPr>
              <a:t>(1)drafted and published the </a:t>
            </a:r>
            <a:r>
              <a:rPr lang="en-GB" i="1" u="sng" dirty="0">
                <a:solidFill>
                  <a:srgbClr val="467886"/>
                </a:solidFill>
                <a:effectLst/>
                <a:ea typeface="Times New Roman" panose="02020603050405020304" pitchFamily="18" charset="0"/>
                <a:cs typeface="Times New Roman" panose="02020603050405020304" pitchFamily="18" charset="0"/>
                <a:hlinkClick r:id="rId3"/>
              </a:rPr>
              <a:t>Climate-change impacts on plant pests: a technical resource to support national and regional plant protection organizations</a:t>
            </a:r>
            <a:r>
              <a:rPr lang="en-US" dirty="0">
                <a:solidFill>
                  <a:srgbClr val="000000"/>
                </a:solidFill>
                <a:effectLst/>
                <a:ea typeface="Times" panose="02020603050405020304" pitchFamily="18" charset="0"/>
                <a:cs typeface="Times New Roman" panose="02020603050405020304" pitchFamily="18" charset="0"/>
              </a:rPr>
              <a:t>; </a:t>
            </a:r>
          </a:p>
          <a:p>
            <a:pPr marR="0" lvl="0" algn="just">
              <a:spcAft>
                <a:spcPts val="900"/>
              </a:spcAft>
              <a:buClr>
                <a:srgbClr val="0000FF"/>
              </a:buClr>
              <a:buSzPts val="800"/>
              <a:tabLst>
                <a:tab pos="0" algn="l"/>
              </a:tabLst>
            </a:pPr>
            <a:r>
              <a:rPr lang="en-GB" dirty="0">
                <a:solidFill>
                  <a:srgbClr val="000000"/>
                </a:solidFill>
                <a:effectLst/>
                <a:ea typeface="Times" panose="02020603050405020304" pitchFamily="18" charset="0"/>
                <a:cs typeface="Times New Roman" panose="02020603050405020304" pitchFamily="18" charset="0"/>
              </a:rPr>
              <a:t>(2) developed and delivered a series of webinars in September 2024;</a:t>
            </a:r>
          </a:p>
          <a:p>
            <a:pPr marR="0" lvl="0" algn="just">
              <a:spcAft>
                <a:spcPts val="900"/>
              </a:spcAft>
              <a:buClr>
                <a:srgbClr val="0000FF"/>
              </a:buClr>
              <a:buSzPts val="800"/>
              <a:tabLst>
                <a:tab pos="0" algn="l"/>
              </a:tabLst>
            </a:pPr>
            <a:r>
              <a:rPr lang="en-GB" dirty="0">
                <a:solidFill>
                  <a:srgbClr val="000000"/>
                </a:solidFill>
                <a:effectLst/>
                <a:ea typeface="Times" panose="02020603050405020304" pitchFamily="18" charset="0"/>
                <a:cs typeface="Times New Roman" panose="02020603050405020304" pitchFamily="18" charset="0"/>
              </a:rPr>
              <a:t>(3) developed a webpage on t</a:t>
            </a:r>
            <a:r>
              <a:rPr lang="en-US" dirty="0">
                <a:solidFill>
                  <a:srgbClr val="000000"/>
                </a:solidFill>
                <a:effectLst/>
                <a:ea typeface="Times" panose="02020603050405020304" pitchFamily="18" charset="0"/>
                <a:cs typeface="Times New Roman" panose="02020603050405020304" pitchFamily="18" charset="0"/>
              </a:rPr>
              <a:t>he </a:t>
            </a:r>
            <a:r>
              <a:rPr lang="en-GB" u="sng" dirty="0">
                <a:solidFill>
                  <a:srgbClr val="467886"/>
                </a:solidFill>
                <a:effectLst/>
                <a:ea typeface="Times New Roman" panose="02020603050405020304" pitchFamily="18" charset="0"/>
                <a:cs typeface="Times New Roman" panose="02020603050405020304" pitchFamily="18" charset="0"/>
                <a:hlinkClick r:id="rId4"/>
              </a:rPr>
              <a:t>impacts of climate change on plant health</a:t>
            </a:r>
            <a:r>
              <a:rPr lang="en-US" dirty="0">
                <a:solidFill>
                  <a:srgbClr val="000000"/>
                </a:solidFill>
                <a:effectLst/>
                <a:ea typeface="Times" panose="02020603050405020304" pitchFamily="18" charset="0"/>
                <a:cs typeface="Times New Roman" panose="02020603050405020304" pitchFamily="18" charset="0"/>
              </a:rPr>
              <a:t> on the IPP, which includes various external technical resources</a:t>
            </a:r>
            <a:r>
              <a:rPr lang="en-GB" dirty="0">
                <a:solidFill>
                  <a:srgbClr val="000000"/>
                </a:solidFill>
                <a:effectLst/>
                <a:ea typeface="Times" panose="02020603050405020304" pitchFamily="18" charset="0"/>
                <a:cs typeface="Times New Roman" panose="02020603050405020304" pitchFamily="18" charset="0"/>
              </a:rPr>
              <a:t>; </a:t>
            </a:r>
          </a:p>
          <a:p>
            <a:pPr marR="0" lvl="0" algn="just">
              <a:spcAft>
                <a:spcPts val="900"/>
              </a:spcAft>
              <a:buClr>
                <a:srgbClr val="0000FF"/>
              </a:buClr>
              <a:buSzPts val="800"/>
              <a:tabLst>
                <a:tab pos="0" algn="l"/>
              </a:tabLst>
            </a:pPr>
            <a:r>
              <a:rPr lang="en-GB" dirty="0">
                <a:solidFill>
                  <a:srgbClr val="000000"/>
                </a:solidFill>
                <a:effectLst/>
                <a:ea typeface="Times" panose="02020603050405020304" pitchFamily="18" charset="0"/>
                <a:cs typeface="Times New Roman" panose="02020603050405020304" pitchFamily="18" charset="0"/>
              </a:rPr>
              <a:t>(4) provided technical inputs to a </a:t>
            </a:r>
            <a:r>
              <a:rPr lang="en-GB" u="sng" dirty="0">
                <a:solidFill>
                  <a:srgbClr val="467886"/>
                </a:solidFill>
                <a:effectLst/>
                <a:ea typeface="Times New Roman" panose="02020603050405020304" pitchFamily="18" charset="0"/>
                <a:cs typeface="Times New Roman" panose="02020603050405020304" pitchFamily="18" charset="0"/>
                <a:hlinkClick r:id="rId5"/>
              </a:rPr>
              <a:t>resource mobilization flyer</a:t>
            </a:r>
            <a:r>
              <a:rPr lang="en-GB" dirty="0">
                <a:solidFill>
                  <a:srgbClr val="000000"/>
                </a:solidFill>
                <a:effectLst/>
                <a:ea typeface="Times" panose="02020603050405020304" pitchFamily="18" charset="0"/>
                <a:cs typeface="Times New Roman" panose="02020603050405020304" pitchFamily="18" charset="0"/>
              </a:rPr>
              <a:t> to support the IPPC’s work on climate change and phytosanitary issues; </a:t>
            </a:r>
          </a:p>
          <a:p>
            <a:pPr marR="0" lvl="0" algn="just">
              <a:spcAft>
                <a:spcPts val="900"/>
              </a:spcAft>
              <a:buClr>
                <a:srgbClr val="0000FF"/>
              </a:buClr>
              <a:buSzPts val="800"/>
              <a:tabLst>
                <a:tab pos="0" algn="l"/>
              </a:tabLst>
            </a:pPr>
            <a:r>
              <a:rPr lang="en-GB" dirty="0">
                <a:solidFill>
                  <a:srgbClr val="000000"/>
                </a:solidFill>
                <a:effectLst/>
                <a:ea typeface="Times" panose="02020603050405020304" pitchFamily="18" charset="0"/>
                <a:cs typeface="Times New Roman" panose="02020603050405020304" pitchFamily="18" charset="0"/>
              </a:rPr>
              <a:t>(5) participated in and presented information at national, regional and international meetings; (5) provided comments on revisions to ISPM 2 and ISPM 11; and </a:t>
            </a:r>
          </a:p>
          <a:p>
            <a:pPr marR="0" lvl="0" algn="just">
              <a:spcAft>
                <a:spcPts val="900"/>
              </a:spcAft>
              <a:buClr>
                <a:srgbClr val="0000FF"/>
              </a:buClr>
              <a:buSzPts val="800"/>
              <a:tabLst>
                <a:tab pos="0" algn="l"/>
              </a:tabLst>
            </a:pPr>
            <a:r>
              <a:rPr lang="en-GB" dirty="0">
                <a:solidFill>
                  <a:srgbClr val="000000"/>
                </a:solidFill>
                <a:effectLst/>
                <a:ea typeface="Times" panose="02020603050405020304" pitchFamily="18" charset="0"/>
                <a:cs typeface="Times New Roman" panose="02020603050405020304" pitchFamily="18" charset="0"/>
              </a:rPr>
              <a:t>(6) promoted and encouraged the Implementation and Capacity Development (IC) Committee to incorporate climate change in their work.</a:t>
            </a:r>
            <a:endParaRPr lang="en-US" dirty="0">
              <a:effectLst/>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70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01B14-B3E7-6B72-F478-A434F377AB9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6390CF8-6C64-170A-BE36-C8A06EBE69E1}"/>
              </a:ext>
            </a:extLst>
          </p:cNvPr>
          <p:cNvSpPr>
            <a:spLocks noGrp="1"/>
          </p:cNvSpPr>
          <p:nvPr>
            <p:ph type="title"/>
          </p:nvPr>
        </p:nvSpPr>
        <p:spPr>
          <a:xfrm>
            <a:off x="0" y="1516726"/>
            <a:ext cx="8229600" cy="1143000"/>
          </a:xfrm>
        </p:spPr>
        <p:txBody>
          <a:bodyPr/>
          <a:lstStyle/>
          <a:p>
            <a:r>
              <a:rPr dirty="0"/>
              <a:t>3. Remaining Work (2025–2026)</a:t>
            </a:r>
          </a:p>
        </p:txBody>
      </p:sp>
      <p:pic>
        <p:nvPicPr>
          <p:cNvPr id="19" name="Picture 18">
            <a:extLst>
              <a:ext uri="{FF2B5EF4-FFF2-40B4-BE49-F238E27FC236}">
                <a16:creationId xmlns:a16="http://schemas.microsoft.com/office/drawing/2014/main" id="{82B0B585-6E66-1C94-0B94-005AD74677CB}"/>
              </a:ext>
            </a:extLst>
          </p:cNvPr>
          <p:cNvPicPr>
            <a:picLocks noChangeAspect="1"/>
          </p:cNvPicPr>
          <p:nvPr/>
        </p:nvPicPr>
        <p:blipFill>
          <a:blip r:embed="rId3"/>
          <a:srcRect t="1922"/>
          <a:stretch/>
        </p:blipFill>
        <p:spPr>
          <a:xfrm>
            <a:off x="599693" y="3808326"/>
            <a:ext cx="10256182" cy="2160395"/>
          </a:xfrm>
          <a:prstGeom prst="rect">
            <a:avLst/>
          </a:prstGeom>
        </p:spPr>
      </p:pic>
      <p:sp>
        <p:nvSpPr>
          <p:cNvPr id="21" name="TextBox 20">
            <a:extLst>
              <a:ext uri="{FF2B5EF4-FFF2-40B4-BE49-F238E27FC236}">
                <a16:creationId xmlns:a16="http://schemas.microsoft.com/office/drawing/2014/main" id="{DD45D5E7-300F-15E4-3795-4CBBFA6784ED}"/>
              </a:ext>
            </a:extLst>
          </p:cNvPr>
          <p:cNvSpPr txBox="1"/>
          <p:nvPr/>
        </p:nvSpPr>
        <p:spPr>
          <a:xfrm>
            <a:off x="599693" y="2264530"/>
            <a:ext cx="6104372" cy="969496"/>
          </a:xfrm>
          <a:prstGeom prst="rect">
            <a:avLst/>
          </a:prstGeom>
          <a:noFill/>
        </p:spPr>
        <p:txBody>
          <a:bodyPr wrap="square">
            <a:spAutoFit/>
          </a:bodyPr>
          <a:lstStyle/>
          <a:p>
            <a:pPr marL="342900" marR="0" lvl="0" indent="-342900" algn="just">
              <a:spcAft>
                <a:spcPts val="900"/>
              </a:spcAft>
              <a:buFont typeface="Symbol" panose="05050102010706020507" pitchFamily="18" charset="2"/>
              <a:buChar char=""/>
              <a:tabLst>
                <a:tab pos="0" algn="l"/>
                <a:tab pos="457200" algn="l"/>
              </a:tabLst>
            </a:pPr>
            <a:r>
              <a:rPr lang="en-GB" sz="1400" b="1"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Orange</a:t>
            </a:r>
            <a:r>
              <a:rPr lang="en-GB" sz="14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Unlikely or uncertain to be completed by March 2026</a:t>
            </a:r>
            <a:endParaRPr lang="en-US" sz="1400" dirty="0">
              <a:effectLst/>
              <a:latin typeface="Arial" panose="020B0604020202020204" pitchFamily="34" charset="0"/>
              <a:ea typeface="Times" panose="02020603050405020304" pitchFamily="18" charset="0"/>
              <a:cs typeface="Arial" panose="020B0604020202020204" pitchFamily="34" charset="0"/>
            </a:endParaRPr>
          </a:p>
          <a:p>
            <a:pPr marL="342900" marR="0" lvl="0" indent="-342900" algn="just">
              <a:spcAft>
                <a:spcPts val="900"/>
              </a:spcAft>
              <a:buFont typeface="Symbol" panose="05050102010706020507" pitchFamily="18" charset="2"/>
              <a:buChar char=""/>
              <a:tabLst>
                <a:tab pos="0" algn="l"/>
                <a:tab pos="457200" algn="l"/>
              </a:tabLst>
            </a:pPr>
            <a:r>
              <a:rPr lang="en-GB" sz="1400" b="1" dirty="0">
                <a:solidFill>
                  <a:srgbClr val="5B9BD5"/>
                </a:solidFill>
                <a:effectLst/>
                <a:latin typeface="Arial" panose="020B0604020202020204" pitchFamily="34" charset="0"/>
                <a:ea typeface="Times New Roman" panose="02020603050405020304" pitchFamily="18" charset="0"/>
                <a:cs typeface="Arial" panose="020B0604020202020204" pitchFamily="34" charset="0"/>
              </a:rPr>
              <a:t>Blue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Ongoing tasks that could be completed by March 2026</a:t>
            </a:r>
            <a:endParaRPr lang="en-US" sz="1400" dirty="0">
              <a:effectLst/>
              <a:latin typeface="Arial" panose="020B0604020202020204" pitchFamily="34" charset="0"/>
              <a:ea typeface="Times" panose="02020603050405020304" pitchFamily="18" charset="0"/>
              <a:cs typeface="Arial" panose="020B0604020202020204" pitchFamily="34" charset="0"/>
            </a:endParaRPr>
          </a:p>
          <a:p>
            <a:pPr marL="342900" marR="0" lvl="0" indent="-342900" algn="just">
              <a:spcAft>
                <a:spcPts val="900"/>
              </a:spcAft>
              <a:buFont typeface="Symbol" panose="05050102010706020507" pitchFamily="18" charset="2"/>
              <a:buChar char=""/>
              <a:tabLst>
                <a:tab pos="0" algn="l"/>
                <a:tab pos="457200" algn="l"/>
              </a:tabLst>
            </a:pPr>
            <a:r>
              <a:rPr lang="en-GB" sz="1400" b="1" dirty="0">
                <a:solidFill>
                  <a:srgbClr val="70AD47"/>
                </a:solidFill>
                <a:effectLst/>
                <a:latin typeface="Arial" panose="020B0604020202020204" pitchFamily="34" charset="0"/>
                <a:ea typeface="Times New Roman" panose="02020603050405020304" pitchFamily="18" charset="0"/>
                <a:cs typeface="Arial" panose="020B0604020202020204" pitchFamily="34" charset="0"/>
              </a:rPr>
              <a:t>Green</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Ongoing tasks that are on track for completion by March 2026</a:t>
            </a:r>
            <a:endParaRPr lang="en-US" sz="1400" dirty="0">
              <a:effectLst/>
              <a:latin typeface="Arial" panose="020B0604020202020204" pitchFamily="34" charset="0"/>
              <a:ea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294294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02346-DA12-1E54-EA08-3C96AD98386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FD6A62C-D0EE-35FB-09D4-9A83BD94C01E}"/>
              </a:ext>
            </a:extLst>
          </p:cNvPr>
          <p:cNvSpPr>
            <a:spLocks noGrp="1"/>
          </p:cNvSpPr>
          <p:nvPr>
            <p:ph type="title"/>
          </p:nvPr>
        </p:nvSpPr>
        <p:spPr>
          <a:xfrm>
            <a:off x="0" y="1516726"/>
            <a:ext cx="8229600" cy="1143000"/>
          </a:xfrm>
        </p:spPr>
        <p:txBody>
          <a:bodyPr/>
          <a:lstStyle/>
          <a:p>
            <a:r>
              <a:rPr dirty="0"/>
              <a:t>3. Remaining Work (2025–2026)</a:t>
            </a:r>
          </a:p>
        </p:txBody>
      </p:sp>
      <p:pic>
        <p:nvPicPr>
          <p:cNvPr id="3" name="Picture 2">
            <a:extLst>
              <a:ext uri="{FF2B5EF4-FFF2-40B4-BE49-F238E27FC236}">
                <a16:creationId xmlns:a16="http://schemas.microsoft.com/office/drawing/2014/main" id="{F5307ECB-A6D1-78DE-B2EB-75E65D00F2EE}"/>
              </a:ext>
            </a:extLst>
          </p:cNvPr>
          <p:cNvPicPr>
            <a:picLocks noChangeAspect="1"/>
          </p:cNvPicPr>
          <p:nvPr/>
        </p:nvPicPr>
        <p:blipFill>
          <a:blip r:embed="rId3"/>
          <a:stretch>
            <a:fillRect/>
          </a:stretch>
        </p:blipFill>
        <p:spPr>
          <a:xfrm>
            <a:off x="846521" y="2088226"/>
            <a:ext cx="10352065" cy="3815778"/>
          </a:xfrm>
          <a:prstGeom prst="rect">
            <a:avLst/>
          </a:prstGeom>
        </p:spPr>
      </p:pic>
    </p:spTree>
    <p:extLst>
      <p:ext uri="{BB962C8B-B14F-4D97-AF65-F5344CB8AC3E}">
        <p14:creationId xmlns:p14="http://schemas.microsoft.com/office/powerpoint/2010/main" val="295998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A545E-6D43-DAA4-911C-D62CF218727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9D38101-2502-9C12-D6A8-885621AD64A3}"/>
              </a:ext>
            </a:extLst>
          </p:cNvPr>
          <p:cNvSpPr>
            <a:spLocks noGrp="1"/>
          </p:cNvSpPr>
          <p:nvPr>
            <p:ph type="title"/>
          </p:nvPr>
        </p:nvSpPr>
        <p:spPr>
          <a:xfrm>
            <a:off x="0" y="1516726"/>
            <a:ext cx="8229600" cy="1143000"/>
          </a:xfrm>
        </p:spPr>
        <p:txBody>
          <a:bodyPr/>
          <a:lstStyle/>
          <a:p>
            <a:r>
              <a:rPr dirty="0"/>
              <a:t>3. Remaining Work (2025–2026)</a:t>
            </a:r>
          </a:p>
        </p:txBody>
      </p:sp>
      <p:pic>
        <p:nvPicPr>
          <p:cNvPr id="4" name="Picture 3">
            <a:extLst>
              <a:ext uri="{FF2B5EF4-FFF2-40B4-BE49-F238E27FC236}">
                <a16:creationId xmlns:a16="http://schemas.microsoft.com/office/drawing/2014/main" id="{5A01F716-6F05-7160-4C9B-922F23442317}"/>
              </a:ext>
            </a:extLst>
          </p:cNvPr>
          <p:cNvPicPr>
            <a:picLocks noChangeAspect="1"/>
          </p:cNvPicPr>
          <p:nvPr/>
        </p:nvPicPr>
        <p:blipFill>
          <a:blip r:embed="rId3"/>
          <a:stretch>
            <a:fillRect/>
          </a:stretch>
        </p:blipFill>
        <p:spPr>
          <a:xfrm>
            <a:off x="570172" y="2269036"/>
            <a:ext cx="10314464" cy="3528863"/>
          </a:xfrm>
          <a:prstGeom prst="rect">
            <a:avLst/>
          </a:prstGeom>
        </p:spPr>
      </p:pic>
    </p:spTree>
    <p:extLst>
      <p:ext uri="{BB962C8B-B14F-4D97-AF65-F5344CB8AC3E}">
        <p14:creationId xmlns:p14="http://schemas.microsoft.com/office/powerpoint/2010/main" val="149960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5560-6C0A-338D-0D32-F9FEC8553C3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781E04B-D232-5AA7-5157-1AE6F0FF888E}"/>
              </a:ext>
            </a:extLst>
          </p:cNvPr>
          <p:cNvSpPr>
            <a:spLocks noGrp="1"/>
          </p:cNvSpPr>
          <p:nvPr>
            <p:ph type="title"/>
          </p:nvPr>
        </p:nvSpPr>
        <p:spPr>
          <a:xfrm>
            <a:off x="0" y="1516726"/>
            <a:ext cx="8229600" cy="1143000"/>
          </a:xfrm>
        </p:spPr>
        <p:txBody>
          <a:bodyPr/>
          <a:lstStyle/>
          <a:p>
            <a:r>
              <a:rPr dirty="0"/>
              <a:t>3. Remaining Work (2025–2026)</a:t>
            </a:r>
          </a:p>
        </p:txBody>
      </p:sp>
      <p:pic>
        <p:nvPicPr>
          <p:cNvPr id="3" name="Picture 2">
            <a:extLst>
              <a:ext uri="{FF2B5EF4-FFF2-40B4-BE49-F238E27FC236}">
                <a16:creationId xmlns:a16="http://schemas.microsoft.com/office/drawing/2014/main" id="{7341E41B-31C5-2BF3-A38C-EE178914ACA7}"/>
              </a:ext>
            </a:extLst>
          </p:cNvPr>
          <p:cNvPicPr>
            <a:picLocks noChangeAspect="1"/>
          </p:cNvPicPr>
          <p:nvPr/>
        </p:nvPicPr>
        <p:blipFill>
          <a:blip r:embed="rId3"/>
          <a:stretch>
            <a:fillRect/>
          </a:stretch>
        </p:blipFill>
        <p:spPr>
          <a:xfrm>
            <a:off x="565331" y="2365926"/>
            <a:ext cx="10889789" cy="3140570"/>
          </a:xfrm>
          <a:prstGeom prst="rect">
            <a:avLst/>
          </a:prstGeom>
        </p:spPr>
      </p:pic>
    </p:spTree>
    <p:extLst>
      <p:ext uri="{BB962C8B-B14F-4D97-AF65-F5344CB8AC3E}">
        <p14:creationId xmlns:p14="http://schemas.microsoft.com/office/powerpoint/2010/main" val="276281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188FA-2801-4349-9AE9-E71F5F922AB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3C9BB5A-82C2-055B-1F3E-14C7D9233C33}"/>
              </a:ext>
            </a:extLst>
          </p:cNvPr>
          <p:cNvSpPr>
            <a:spLocks noGrp="1"/>
          </p:cNvSpPr>
          <p:nvPr>
            <p:ph type="title"/>
          </p:nvPr>
        </p:nvSpPr>
        <p:spPr>
          <a:xfrm>
            <a:off x="541867" y="1900238"/>
            <a:ext cx="8229600" cy="1143000"/>
          </a:xfrm>
        </p:spPr>
        <p:txBody>
          <a:bodyPr/>
          <a:lstStyle/>
          <a:p>
            <a:r>
              <a:t>5. Strategic Value of FG-CCPI</a:t>
            </a:r>
          </a:p>
        </p:txBody>
      </p:sp>
      <p:sp>
        <p:nvSpPr>
          <p:cNvPr id="5" name="Content Placeholder 2">
            <a:extLst>
              <a:ext uri="{FF2B5EF4-FFF2-40B4-BE49-F238E27FC236}">
                <a16:creationId xmlns:a16="http://schemas.microsoft.com/office/drawing/2014/main" id="{D4BC94D8-9BE6-F10F-ABA4-53EBAF7CFC44}"/>
              </a:ext>
            </a:extLst>
          </p:cNvPr>
          <p:cNvSpPr txBox="1">
            <a:spLocks/>
          </p:cNvSpPr>
          <p:nvPr/>
        </p:nvSpPr>
        <p:spPr>
          <a:xfrm>
            <a:off x="541866" y="2870729"/>
            <a:ext cx="10018951" cy="1888067"/>
          </a:xfrm>
          <a:prstGeom prst="rect">
            <a:avLst/>
          </a:prstGeom>
        </p:spPr>
        <p:txBody>
          <a:bodyPr lIns="540000" tIns="0" rIns="36000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baseline="0">
                <a:solidFill>
                  <a:schemeClr val="tx1"/>
                </a:solidFill>
                <a:latin typeface="Montserrat" pitchFamily="2" charset="77"/>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baseline="0">
                <a:solidFill>
                  <a:schemeClr val="tx1"/>
                </a:solidFill>
                <a:latin typeface="Montserrat" pitchFamily="2" charset="77"/>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baseline="0">
                <a:solidFill>
                  <a:schemeClr val="tx1"/>
                </a:solidFill>
                <a:latin typeface="Montserrat" pitchFamily="2" charset="77"/>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baseline="0">
                <a:solidFill>
                  <a:schemeClr val="tx1"/>
                </a:solidFill>
                <a:latin typeface="Montserrat" pitchFamily="2" charset="77"/>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baseline="0">
                <a:solidFill>
                  <a:schemeClr val="bg2">
                    <a:lumMod val="50000"/>
                  </a:schemeClr>
                </a:solidFill>
                <a:latin typeface="Montserrat" pitchFamily="2" charset="77"/>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400" dirty="0"/>
              <a:t>• Enables cross-sector dialogue and engagement.</a:t>
            </a:r>
          </a:p>
          <a:p>
            <a:r>
              <a:rPr lang="en-US" sz="2400" dirty="0"/>
              <a:t>• Elevates phytosanitary issues in climate change debates.</a:t>
            </a:r>
          </a:p>
          <a:p>
            <a:r>
              <a:rPr lang="en-US" sz="2400" dirty="0"/>
              <a:t>• Contributes to SDGs, especially climate action and food security.</a:t>
            </a:r>
          </a:p>
          <a:p>
            <a:r>
              <a:rPr lang="en-US" sz="2400" dirty="0"/>
              <a:t>• Strengthens global phytosanitary resilience.</a:t>
            </a:r>
          </a:p>
        </p:txBody>
      </p:sp>
    </p:spTree>
    <p:extLst>
      <p:ext uri="{BB962C8B-B14F-4D97-AF65-F5344CB8AC3E}">
        <p14:creationId xmlns:p14="http://schemas.microsoft.com/office/powerpoint/2010/main" val="208603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6285-E56A-BB48-85A2-7A299DDAD2C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162BA1D-C3F9-B236-DC39-86AFAC580EB3}"/>
              </a:ext>
            </a:extLst>
          </p:cNvPr>
          <p:cNvSpPr>
            <a:spLocks noGrp="1"/>
          </p:cNvSpPr>
          <p:nvPr>
            <p:ph type="title"/>
          </p:nvPr>
        </p:nvSpPr>
        <p:spPr>
          <a:xfrm>
            <a:off x="541866" y="1815571"/>
            <a:ext cx="8229600" cy="1143000"/>
          </a:xfrm>
        </p:spPr>
        <p:txBody>
          <a:bodyPr/>
          <a:lstStyle/>
          <a:p>
            <a:r>
              <a:t>6. Next Steps &amp; Recommendations</a:t>
            </a:r>
          </a:p>
        </p:txBody>
      </p:sp>
      <p:sp>
        <p:nvSpPr>
          <p:cNvPr id="7" name="Content Placeholder 2">
            <a:extLst>
              <a:ext uri="{FF2B5EF4-FFF2-40B4-BE49-F238E27FC236}">
                <a16:creationId xmlns:a16="http://schemas.microsoft.com/office/drawing/2014/main" id="{B7CC5D92-54C2-0B85-4004-4E65E4AF6E8B}"/>
              </a:ext>
            </a:extLst>
          </p:cNvPr>
          <p:cNvSpPr txBox="1">
            <a:spLocks/>
          </p:cNvSpPr>
          <p:nvPr/>
        </p:nvSpPr>
        <p:spPr>
          <a:xfrm>
            <a:off x="541865" y="3141133"/>
            <a:ext cx="10617201" cy="1989667"/>
          </a:xfrm>
          <a:prstGeom prst="rect">
            <a:avLst/>
          </a:prstGeom>
        </p:spPr>
        <p:txBody>
          <a:bodyPr lIns="540000" tIns="0" rIns="36000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baseline="0">
                <a:solidFill>
                  <a:schemeClr val="tx1"/>
                </a:solidFill>
                <a:latin typeface="Montserrat" pitchFamily="2" charset="77"/>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baseline="0">
                <a:solidFill>
                  <a:schemeClr val="tx1"/>
                </a:solidFill>
                <a:latin typeface="Montserrat" pitchFamily="2" charset="77"/>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baseline="0">
                <a:solidFill>
                  <a:schemeClr val="tx1"/>
                </a:solidFill>
                <a:latin typeface="Montserrat" pitchFamily="2" charset="77"/>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baseline="0">
                <a:solidFill>
                  <a:schemeClr val="tx1"/>
                </a:solidFill>
                <a:latin typeface="Montserrat" pitchFamily="2" charset="77"/>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baseline="0">
                <a:solidFill>
                  <a:schemeClr val="bg2">
                    <a:lumMod val="50000"/>
                  </a:schemeClr>
                </a:solidFill>
                <a:latin typeface="Montserrat" pitchFamily="2" charset="77"/>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400" dirty="0"/>
              <a:t>• Propose a session on climate change and plant health at CPM-20.</a:t>
            </a:r>
          </a:p>
          <a:p>
            <a:r>
              <a:rPr lang="en-US" sz="2400" dirty="0"/>
              <a:t>• Support completion of ongoing Action Plan tasks.</a:t>
            </a:r>
          </a:p>
          <a:p>
            <a:r>
              <a:rPr lang="en-US" sz="2400" dirty="0"/>
              <a:t>• Consider mandate extension to 2030 for Strategic Framework alignment.</a:t>
            </a:r>
          </a:p>
        </p:txBody>
      </p:sp>
    </p:spTree>
    <p:extLst>
      <p:ext uri="{BB962C8B-B14F-4D97-AF65-F5344CB8AC3E}">
        <p14:creationId xmlns:p14="http://schemas.microsoft.com/office/powerpoint/2010/main" val="3965276378"/>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1_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documentManagement>
</p:properties>
</file>

<file path=customXml/itemProps1.xml><?xml version="1.0" encoding="utf-8"?>
<ds:datastoreItem xmlns:ds="http://schemas.openxmlformats.org/officeDocument/2006/customXml" ds:itemID="{62A940C8-F9E9-4122-B953-E144E3327179}">
  <ds:schemaRefs>
    <ds:schemaRef ds:uri="http://schemas.microsoft.com/sharepoint/v3/contenttype/forms"/>
  </ds:schemaRefs>
</ds:datastoreItem>
</file>

<file path=customXml/itemProps2.xml><?xml version="1.0" encoding="utf-8"?>
<ds:datastoreItem xmlns:ds="http://schemas.openxmlformats.org/officeDocument/2006/customXml" ds:itemID="{2BBC60CA-4E33-41E7-80D7-FF877B559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d7f75-f42e-4288-8809-604fd4d9691f"/>
    <ds:schemaRef ds:uri="ea6feb38-a85a-45e8-92e9-814486bbe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AE87AF-1060-4873-8E8E-A9408CEF89F3}">
  <ds:schemaRefs>
    <ds:schemaRef ds:uri="http://schemas.microsoft.com/office/2006/metadata/properties"/>
    <ds:schemaRef ds:uri="http://schemas.microsoft.com/office/infopath/2007/PartnerControls"/>
    <ds:schemaRef ds:uri="a05d7f75-f42e-4288-8809-604fd4d9691f"/>
    <ds:schemaRef ds:uri="ea6feb38-a85a-45e8-92e9-814486bbe375"/>
  </ds:schemaRefs>
</ds:datastoreItem>
</file>

<file path=docProps/app.xml><?xml version="1.0" encoding="utf-8"?>
<Properties xmlns="http://schemas.openxmlformats.org/officeDocument/2006/extended-properties" xmlns:vt="http://schemas.openxmlformats.org/officeDocument/2006/docPropsVTypes">
  <TotalTime>2986</TotalTime>
  <Words>811</Words>
  <Application>Microsoft Office PowerPoint</Application>
  <PresentationFormat>Widescreen</PresentationFormat>
  <Paragraphs>56</Paragraphs>
  <Slides>10</Slides>
  <Notes>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.AppleSystemUIFont</vt:lpstr>
      <vt:lpstr>Arial Unicode MS</vt:lpstr>
      <vt:lpstr>Aptos</vt:lpstr>
      <vt:lpstr>Arial</vt:lpstr>
      <vt:lpstr>Calibri</vt:lpstr>
      <vt:lpstr>Georgia</vt:lpstr>
      <vt:lpstr>Montserrat</vt:lpstr>
      <vt:lpstr>Symbol</vt:lpstr>
      <vt:lpstr>Times</vt:lpstr>
      <vt:lpstr>Times New Roman</vt:lpstr>
      <vt:lpstr>Wingdings</vt:lpstr>
      <vt:lpstr>COVER</vt:lpstr>
      <vt:lpstr>Internal screen</vt:lpstr>
      <vt:lpstr>1_Internal screen</vt:lpstr>
      <vt:lpstr>Update on the CPM Focus Group on Climate Change and Phytosanitary Issues (FG-CCPI)</vt:lpstr>
      <vt:lpstr>PowerPoint Presentation</vt:lpstr>
      <vt:lpstr>2. Key Achievements</vt:lpstr>
      <vt:lpstr>3. Remaining Work (2025–2026)</vt:lpstr>
      <vt:lpstr>3. Remaining Work (2025–2026)</vt:lpstr>
      <vt:lpstr>3. Remaining Work (2025–2026)</vt:lpstr>
      <vt:lpstr>3. Remaining Work (2025–2026)</vt:lpstr>
      <vt:lpstr>5. Strategic Value of FG-CCPI</vt:lpstr>
      <vt:lpstr>6. Next Steps &amp; 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Shaza Omar</dc:creator>
  <cp:lastModifiedBy>BeltranMontoya, Camilo (NSP)</cp:lastModifiedBy>
  <cp:revision>9</cp:revision>
  <dcterms:created xsi:type="dcterms:W3CDTF">2025-06-24T11:15:01Z</dcterms:created>
  <dcterms:modified xsi:type="dcterms:W3CDTF">2025-07-06T22:28:28Z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ies>
</file>