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6" r:id="rId5"/>
    <p:sldMasterId id="2147483944" r:id="rId6"/>
  </p:sldMasterIdLst>
  <p:notesMasterIdLst>
    <p:notesMasterId r:id="rId15"/>
  </p:notesMasterIdLst>
  <p:handoutMasterIdLst>
    <p:handoutMasterId r:id="rId16"/>
  </p:handoutMasterIdLst>
  <p:sldIdLst>
    <p:sldId id="263" r:id="rId7"/>
    <p:sldId id="257" r:id="rId8"/>
    <p:sldId id="268" r:id="rId9"/>
    <p:sldId id="269" r:id="rId10"/>
    <p:sldId id="270" r:id="rId11"/>
    <p:sldId id="271" r:id="rId12"/>
    <p:sldId id="262" r:id="rId13"/>
    <p:sldId id="267" r:id="rId14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  <a:srgbClr val="AB967C"/>
    <a:srgbClr val="5792C9"/>
    <a:srgbClr val="A81E3B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ED37D-2A13-4854-B54B-0877BECCFB13}" v="4" dt="2024-03-05T13:07:58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8" autoAdjust="0"/>
    <p:restoredTop sz="96320" autoAdjust="0"/>
  </p:normalViewPr>
  <p:slideViewPr>
    <p:cSldViewPr>
      <p:cViewPr>
        <p:scale>
          <a:sx n="100" d="100"/>
          <a:sy n="100" d="100"/>
        </p:scale>
        <p:origin x="-678" y="-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anio, Lucia (NFIMT)" userId="32cd5dc2-5669-4d18-a467-975074875fdd" providerId="ADAL" clId="{25DED37D-2A13-4854-B54B-0877BECCFB13}"/>
    <pc:docChg chg="modMainMaster">
      <pc:chgData name="DeCanio, Lucia (NFIMT)" userId="32cd5dc2-5669-4d18-a467-975074875fdd" providerId="ADAL" clId="{25DED37D-2A13-4854-B54B-0877BECCFB13}" dt="2024-03-05T13:07:58.508" v="64" actId="14826"/>
      <pc:docMkLst>
        <pc:docMk/>
      </pc:docMkLst>
      <pc:sldMasterChg chg="modSp">
        <pc:chgData name="DeCanio, Lucia (NFIMT)" userId="32cd5dc2-5669-4d18-a467-975074875fdd" providerId="ADAL" clId="{25DED37D-2A13-4854-B54B-0877BECCFB13}" dt="2024-03-05T12:53:37.770" v="0" actId="14826"/>
        <pc:sldMasterMkLst>
          <pc:docMk/>
          <pc:sldMasterMk cId="721018584" sldId="2147483912"/>
        </pc:sldMasterMkLst>
        <pc:picChg chg="mod">
          <ac:chgData name="DeCanio, Lucia (NFIMT)" userId="32cd5dc2-5669-4d18-a467-975074875fdd" providerId="ADAL" clId="{25DED37D-2A13-4854-B54B-0877BECCFB13}" dt="2024-03-05T12:53:37.770" v="0" actId="14826"/>
          <ac:picMkLst>
            <pc:docMk/>
            <pc:sldMasterMk cId="721018584" sldId="2147483912"/>
            <ac:picMk id="8" creationId="{C36EDEF7-6E0A-1CE8-3F44-AED457337DCC}"/>
          </ac:picMkLst>
        </pc:picChg>
      </pc:sldMasterChg>
      <pc:sldMasterChg chg="modSp mod">
        <pc:chgData name="DeCanio, Lucia (NFIMT)" userId="32cd5dc2-5669-4d18-a467-975074875fdd" providerId="ADAL" clId="{25DED37D-2A13-4854-B54B-0877BECCFB13}" dt="2024-03-05T12:54:45.050" v="63" actId="6549"/>
        <pc:sldMasterMkLst>
          <pc:docMk/>
          <pc:sldMasterMk cId="333290649" sldId="2147483944"/>
        </pc:sldMasterMkLst>
        <pc:spChg chg="mod">
          <ac:chgData name="DeCanio, Lucia (NFIMT)" userId="32cd5dc2-5669-4d18-a467-975074875fdd" providerId="ADAL" clId="{25DED37D-2A13-4854-B54B-0877BECCFB13}" dt="2024-03-05T12:54:45.050" v="63" actId="6549"/>
          <ac:spMkLst>
            <pc:docMk/>
            <pc:sldMasterMk cId="333290649" sldId="2147483944"/>
            <ac:spMk id="11" creationId="{A133ADE3-A5A0-2645-9D97-F63324C4A172}"/>
          </ac:spMkLst>
        </pc:spChg>
        <pc:picChg chg="mod">
          <ac:chgData name="DeCanio, Lucia (NFIMT)" userId="32cd5dc2-5669-4d18-a467-975074875fdd" providerId="ADAL" clId="{25DED37D-2A13-4854-B54B-0877BECCFB13}" dt="2024-03-05T12:54:04.481" v="2" actId="14826"/>
          <ac:picMkLst>
            <pc:docMk/>
            <pc:sldMasterMk cId="333290649" sldId="2147483944"/>
            <ac:picMk id="3" creationId="{124C2FDA-31DA-D0D2-3468-40540E9A002D}"/>
          </ac:picMkLst>
        </pc:picChg>
      </pc:sldMasterChg>
      <pc:sldMasterChg chg="modSp">
        <pc:chgData name="DeCanio, Lucia (NFIMT)" userId="32cd5dc2-5669-4d18-a467-975074875fdd" providerId="ADAL" clId="{25DED37D-2A13-4854-B54B-0877BECCFB13}" dt="2024-03-05T13:07:58.508" v="64" actId="14826"/>
        <pc:sldMasterMkLst>
          <pc:docMk/>
          <pc:sldMasterMk cId="2559117071" sldId="2147483956"/>
        </pc:sldMasterMkLst>
        <pc:picChg chg="mod">
          <ac:chgData name="DeCanio, Lucia (NFIMT)" userId="32cd5dc2-5669-4d18-a467-975074875fdd" providerId="ADAL" clId="{25DED37D-2A13-4854-B54B-0877BECCFB13}" dt="2024-03-05T13:07:58.508" v="64" actId="14826"/>
          <ac:picMkLst>
            <pc:docMk/>
            <pc:sldMasterMk cId="2559117071" sldId="2147483956"/>
            <ac:picMk id="5" creationId="{A8EA8048-A40E-CD2D-E6BD-8E40250AFF99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 b="1" i="0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 b="0" i="0" baseline="0">
                <a:solidFill>
                  <a:srgbClr val="00825F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</a:defRPr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latin typeface="Montserrat" pitchFamily="2" charset="77"/>
              </a:defRPr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792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</a:defRPr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latin typeface="Montserrat" pitchFamily="2" charset="77"/>
              </a:defRPr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792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3pPr>
            <a:lvl4pPr marL="936000" indent="-216000" algn="l">
              <a:buFont typeface=".AppleSystemUIFont" charset="-120"/>
              <a:buChar char="–"/>
              <a:defRPr sz="2000" baseline="0">
                <a:latin typeface="Montserrat" pitchFamily="2" charset="77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 baseline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 baseline="0">
                <a:solidFill>
                  <a:srgbClr val="00825F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Montserrat" pitchFamily="2" charset="77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latin typeface="Montserrat" pitchFamily="2" charset="77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Montserrat" pitchFamily="2" charset="77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Montserrat" pitchFamily="2" charset="77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4" name="Picture 3" descr="A green and blue background with small yellow flowers&#10;&#10;AI-generated content may be incorrect.">
            <a:extLst>
              <a:ext uri="{FF2B5EF4-FFF2-40B4-BE49-F238E27FC236}">
                <a16:creationId xmlns:a16="http://schemas.microsoft.com/office/drawing/2014/main" xmlns="" id="{38597972-0E4E-9590-B477-1E4AB5CEB7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background with small yellow flowers&#10;&#10;AI-generated content may be incorrect.">
            <a:extLst>
              <a:ext uri="{FF2B5EF4-FFF2-40B4-BE49-F238E27FC236}">
                <a16:creationId xmlns:a16="http://schemas.microsoft.com/office/drawing/2014/main" xmlns="" id="{D35DBE45-A672-D5BB-A15D-8EBA8960AD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42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31">
            <a:extLst>
              <a:ext uri="{FF2B5EF4-FFF2-40B4-BE49-F238E27FC236}">
                <a16:creationId xmlns:a16="http://schemas.microsoft.com/office/drawing/2014/main" xmlns="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8153400" y="6381328"/>
            <a:ext cx="4038600" cy="476672"/>
          </a:xfrm>
          <a:prstGeom prst="rect">
            <a:avLst/>
          </a:prstGeom>
        </p:spPr>
        <p:txBody>
          <a:bodyPr lIns="180000" tIns="216000" rIns="180000" bIns="18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0" i="0" kern="1500" spc="100" baseline="0" dirty="0">
                <a:solidFill>
                  <a:srgbClr val="00825F"/>
                </a:solidFill>
                <a:latin typeface="Montserrat" pitchFamily="2" charset="77"/>
              </a:rPr>
              <a:t>2025 IPPC REGIONAL WORKSHOP</a:t>
            </a:r>
            <a:endParaRPr lang="en-US" sz="1500" b="0" i="0" kern="1500" spc="100" baseline="0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54E1A7-4D66-7A64-1F84-CE1AF609723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" y="-1"/>
            <a:ext cx="12191999" cy="13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2406" y="4163219"/>
            <a:ext cx="12192000" cy="1876342"/>
          </a:xfrm>
          <a:prstGeom prst="rect">
            <a:avLst/>
          </a:prstGeom>
        </p:spPr>
        <p:txBody>
          <a:bodyPr/>
          <a:lstStyle/>
          <a:p>
            <a:r>
              <a:rPr lang="en-US" b="0" dirty="0"/>
              <a:t>Draft Annex to ISPM 46: International movement of fresh </a:t>
            </a:r>
            <a:r>
              <a:rPr lang="en-US" b="0" dirty="0" smtClean="0"/>
              <a:t>Musa spp. fruit </a:t>
            </a:r>
            <a:r>
              <a:rPr lang="en-US" b="0" dirty="0"/>
              <a:t>(</a:t>
            </a:r>
            <a:r>
              <a:rPr lang="en-US" b="0" dirty="0" smtClean="0"/>
              <a:t>2023-028)</a:t>
            </a:r>
            <a:endParaRPr lang="en-US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6096000"/>
            <a:ext cx="12192000" cy="59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IPPC first consultation 1 July to 30 September </a:t>
            </a:r>
            <a:r>
              <a:rPr lang="en-US" dirty="0" smtClean="0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22214"/>
            <a:ext cx="11887200" cy="3796779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Banana (</a:t>
            </a:r>
            <a:r>
              <a:rPr lang="en-US" i="1" dirty="0" smtClean="0"/>
              <a:t>Musa </a:t>
            </a:r>
            <a:r>
              <a:rPr lang="en-US" i="1" dirty="0" err="1" smtClean="0"/>
              <a:t>paradisiaca</a:t>
            </a:r>
            <a:r>
              <a:rPr lang="en-US" dirty="0" smtClean="0"/>
              <a:t>) as an Annex to ISPM 46 was proposed as a topic and added to the work </a:t>
            </a:r>
            <a:r>
              <a:rPr lang="en-US" dirty="0" err="1" smtClean="0"/>
              <a:t>programme</a:t>
            </a:r>
            <a:r>
              <a:rPr lang="en-US" dirty="0" smtClean="0"/>
              <a:t> as priority 1 in 2024 (CPM 18).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2024-05 Standards Committee (SC) assigned the </a:t>
            </a:r>
            <a:r>
              <a:rPr lang="en-US" dirty="0" smtClean="0"/>
              <a:t>steward.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The draft Annex was developed by the Technical Panel for Commodity Standards (TPCS) in </a:t>
            </a:r>
            <a:r>
              <a:rPr lang="en-US" dirty="0" smtClean="0"/>
              <a:t>December 2024.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The TPCS recommended to broaden the scope to encompass other species of Musa than only bananas.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The SC approved through e-forum and CPM 19 confirmed </a:t>
            </a:r>
            <a:r>
              <a:rPr lang="en-US" i="1" dirty="0" smtClean="0"/>
              <a:t>Musa</a:t>
            </a:r>
            <a:r>
              <a:rPr lang="en-US" dirty="0" smtClean="0"/>
              <a:t> spp. as priority 1.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2025-05 Standards Committee approved the draft for first consultation.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69839"/>
            <a:ext cx="6400800" cy="3796779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This commodity standard provides guidance for </a:t>
            </a:r>
            <a:r>
              <a:rPr lang="en-US" dirty="0" smtClean="0"/>
              <a:t>NPPOs </a:t>
            </a:r>
            <a:r>
              <a:rPr lang="en-US" dirty="0"/>
              <a:t>on </a:t>
            </a:r>
            <a:r>
              <a:rPr lang="en-US" dirty="0" smtClean="0"/>
              <a:t>pests associated </a:t>
            </a:r>
            <a:r>
              <a:rPr lang="en-US" dirty="0"/>
              <a:t>with fresh </a:t>
            </a:r>
            <a:r>
              <a:rPr lang="en-US" i="1" dirty="0"/>
              <a:t>Musa</a:t>
            </a:r>
            <a:r>
              <a:rPr lang="en-US" dirty="0"/>
              <a:t> spp. </a:t>
            </a:r>
            <a:r>
              <a:rPr lang="en-US" dirty="0" smtClean="0"/>
              <a:t>fruit </a:t>
            </a:r>
            <a:r>
              <a:rPr lang="en-US" dirty="0"/>
              <a:t>and options for </a:t>
            </a:r>
            <a:r>
              <a:rPr lang="en-US" dirty="0" err="1"/>
              <a:t>phytosanitary</a:t>
            </a:r>
            <a:r>
              <a:rPr lang="en-US" dirty="0"/>
              <a:t> </a:t>
            </a:r>
            <a:r>
              <a:rPr lang="en-US" dirty="0" smtClean="0"/>
              <a:t>measures for </a:t>
            </a:r>
            <a:r>
              <a:rPr lang="en-US" dirty="0"/>
              <a:t>the international movement of fresh </a:t>
            </a:r>
            <a:r>
              <a:rPr lang="en-US" i="1" dirty="0"/>
              <a:t>Musa</a:t>
            </a:r>
            <a:r>
              <a:rPr lang="en-US" dirty="0"/>
              <a:t> spp. </a:t>
            </a:r>
            <a:r>
              <a:rPr lang="en-US" dirty="0" smtClean="0"/>
              <a:t>in </a:t>
            </a:r>
            <a:r>
              <a:rPr lang="en-US" dirty="0"/>
              <a:t>hands or </a:t>
            </a:r>
            <a:r>
              <a:rPr lang="en-US" dirty="0" smtClean="0"/>
              <a:t>in </a:t>
            </a:r>
            <a:r>
              <a:rPr lang="en-US" dirty="0"/>
              <a:t>clusters, but not </a:t>
            </a:r>
            <a:r>
              <a:rPr lang="en-US" dirty="0" smtClean="0"/>
              <a:t>in bunches. 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applies to fruit that has been produced </a:t>
            </a:r>
            <a:r>
              <a:rPr lang="en-US" dirty="0" smtClean="0"/>
              <a:t>for international </a:t>
            </a:r>
            <a:r>
              <a:rPr lang="en-US" dirty="0"/>
              <a:t>trade and is intended for consumption or processing in an importing country. </a:t>
            </a: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does </a:t>
            </a:r>
            <a:r>
              <a:rPr lang="en-US" dirty="0" smtClean="0"/>
              <a:t>not apply </a:t>
            </a:r>
            <a:r>
              <a:rPr lang="en-US" dirty="0"/>
              <a:t>to fruit that has already been processed (e.g. chopped, dried, frozen, smashed).</a:t>
            </a: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Intended Use</a:t>
            </a:r>
            <a:endParaRPr lang="x-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30845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1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69839"/>
            <a:ext cx="11811000" cy="3796779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Table 1 lists pests </a:t>
            </a:r>
            <a:r>
              <a:rPr lang="en-US" dirty="0"/>
              <a:t>regulated </a:t>
            </a:r>
            <a:r>
              <a:rPr lang="en-US" dirty="0" smtClean="0"/>
              <a:t>on Musa fruit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at least one contracting </a:t>
            </a:r>
            <a:r>
              <a:rPr lang="en-US" dirty="0" smtClean="0"/>
              <a:t>party, based on information material submitted by 9 contracting parties. 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 pest was </a:t>
            </a:r>
            <a:r>
              <a:rPr lang="en-US" dirty="0"/>
              <a:t>only included </a:t>
            </a:r>
            <a:r>
              <a:rPr lang="en-US" dirty="0" smtClean="0"/>
              <a:t>if </a:t>
            </a:r>
            <a:r>
              <a:rPr lang="en-US" dirty="0"/>
              <a:t>there was a specific measure identified to manage </a:t>
            </a:r>
            <a:r>
              <a:rPr lang="en-US" smtClean="0"/>
              <a:t>its risk.</a:t>
            </a: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TPCS do not make assessments of pest risk</a:t>
            </a:r>
            <a:r>
              <a:rPr lang="en-US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8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inclusion of a pest in the annex does not constitute technical justification for </a:t>
            </a:r>
            <a:r>
              <a:rPr lang="en-US" dirty="0" smtClean="0"/>
              <a:t>regulation by a contracting party. 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170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69839"/>
            <a:ext cx="11811000" cy="3796779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The options for measures include general and pest-specific </a:t>
            </a:r>
            <a:r>
              <a:rPr lang="en-US" dirty="0" smtClean="0"/>
              <a:t>measures.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General </a:t>
            </a:r>
            <a:r>
              <a:rPr lang="en-US" dirty="0"/>
              <a:t>measures </a:t>
            </a:r>
            <a:r>
              <a:rPr lang="en-US" dirty="0" smtClean="0"/>
              <a:t>(Table 2) include </a:t>
            </a:r>
            <a:r>
              <a:rPr lang="en-US" dirty="0"/>
              <a:t>those that may be relevant to all </a:t>
            </a:r>
            <a:r>
              <a:rPr lang="en-US" dirty="0" smtClean="0"/>
              <a:t>pests (for example: </a:t>
            </a:r>
            <a:r>
              <a:rPr lang="en-US" dirty="0"/>
              <a:t>PFA, </a:t>
            </a:r>
            <a:r>
              <a:rPr lang="en-US" dirty="0" smtClean="0"/>
              <a:t>PFPP, inspection)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Pest-specific </a:t>
            </a:r>
            <a:r>
              <a:rPr lang="en-US" dirty="0"/>
              <a:t>options </a:t>
            </a:r>
            <a:r>
              <a:rPr lang="en-US" dirty="0" smtClean="0"/>
              <a:t>(Table 3) were submitted by at least one contracting party or are available as ISPMs.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Options </a:t>
            </a:r>
            <a:r>
              <a:rPr lang="en-US" dirty="0"/>
              <a:t>in bold </a:t>
            </a:r>
            <a:r>
              <a:rPr lang="en-US" dirty="0" smtClean="0"/>
              <a:t>in Table 3 are relevant ISPMs: </a:t>
            </a:r>
          </a:p>
          <a:p>
            <a:pPr marL="62865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/>
              <a:t>Pest Free Area for fruit </a:t>
            </a:r>
            <a:r>
              <a:rPr lang="en-US" dirty="0"/>
              <a:t>flies </a:t>
            </a:r>
            <a:r>
              <a:rPr lang="en-US" dirty="0" smtClean="0"/>
              <a:t>(ISPM 26: Establishment </a:t>
            </a:r>
            <a:r>
              <a:rPr lang="en-US" dirty="0"/>
              <a:t>of pest free areas for fruit </a:t>
            </a:r>
            <a:r>
              <a:rPr lang="en-US" dirty="0" smtClean="0"/>
              <a:t>flies (</a:t>
            </a:r>
            <a:r>
              <a:rPr lang="en-US" dirty="0" err="1" smtClean="0"/>
              <a:t>Tephritidae</a:t>
            </a:r>
            <a:r>
              <a:rPr lang="en-US" dirty="0" smtClean="0"/>
              <a:t>));</a:t>
            </a:r>
          </a:p>
          <a:p>
            <a:pPr marL="62865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/>
              <a:t>Irradiation </a:t>
            </a:r>
            <a:r>
              <a:rPr lang="en-US" dirty="0"/>
              <a:t>treatments </a:t>
            </a:r>
            <a:r>
              <a:rPr lang="en-US" dirty="0" smtClean="0"/>
              <a:t>(Annexes to </a:t>
            </a:r>
            <a:r>
              <a:rPr lang="en-US" dirty="0"/>
              <a:t>ISPM </a:t>
            </a:r>
            <a:r>
              <a:rPr lang="en-US" dirty="0" smtClean="0"/>
              <a:t>28 :</a:t>
            </a:r>
            <a:r>
              <a:rPr lang="en-US" dirty="0" err="1" smtClean="0"/>
              <a:t>Phytosanitary</a:t>
            </a:r>
            <a:r>
              <a:rPr lang="en-US" dirty="0" smtClean="0"/>
              <a:t> </a:t>
            </a:r>
            <a:r>
              <a:rPr lang="en-US" dirty="0"/>
              <a:t>treatments </a:t>
            </a:r>
            <a:r>
              <a:rPr lang="en-US" dirty="0" smtClean="0"/>
              <a:t>for regulated </a:t>
            </a:r>
            <a:r>
              <a:rPr lang="en-US" dirty="0"/>
              <a:t>pests</a:t>
            </a:r>
            <a:r>
              <a:rPr lang="en-US" dirty="0" smtClean="0"/>
              <a:t>)</a:t>
            </a:r>
            <a:r>
              <a:rPr lang="pt-BR" dirty="0" smtClean="0"/>
              <a:t>;</a:t>
            </a:r>
          </a:p>
          <a:p>
            <a:pPr marL="628650" indent="-342900">
              <a:buClr>
                <a:schemeClr val="accent1"/>
              </a:buClr>
              <a:buFont typeface="Wingdings" pitchFamily="2" charset="2"/>
              <a:buChar char="ü"/>
            </a:pPr>
            <a:r>
              <a:rPr lang="pt-BR" dirty="0" smtClean="0"/>
              <a:t>Systems approach for </a:t>
            </a:r>
            <a:r>
              <a:rPr lang="pt-BR" dirty="0" err="1" smtClean="0"/>
              <a:t>fruit</a:t>
            </a:r>
            <a:r>
              <a:rPr lang="pt-BR" dirty="0" smtClean="0"/>
              <a:t> </a:t>
            </a:r>
            <a:r>
              <a:rPr lang="pt-BR" dirty="0" err="1" smtClean="0"/>
              <a:t>flies</a:t>
            </a:r>
            <a:r>
              <a:rPr lang="pt-BR" dirty="0" smtClean="0"/>
              <a:t> (ISPM 35: </a:t>
            </a:r>
            <a:r>
              <a:rPr lang="en-US" dirty="0"/>
              <a:t>Systems approach for pest risk management </a:t>
            </a:r>
            <a:r>
              <a:rPr lang="en-US" dirty="0" smtClean="0"/>
              <a:t>of fruit </a:t>
            </a:r>
            <a:r>
              <a:rPr lang="en-US" dirty="0"/>
              <a:t>flies (</a:t>
            </a:r>
            <a:r>
              <a:rPr lang="en-US" dirty="0" err="1"/>
              <a:t>Tephritidae</a:t>
            </a:r>
            <a:r>
              <a:rPr lang="en-US" dirty="0" smtClean="0"/>
              <a:t>))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</a:t>
            </a:r>
            <a:r>
              <a:rPr lang="en-US" dirty="0" err="1" smtClean="0"/>
              <a:t>Phytosanitary</a:t>
            </a:r>
            <a:r>
              <a:rPr lang="en-US" dirty="0" smtClean="0"/>
              <a:t> Measures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196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69839"/>
            <a:ext cx="6019800" cy="3796779"/>
          </a:xfrm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/>
              <a:t>ISPM 35 (Systems approach for pest risk management of fruit flies (</a:t>
            </a:r>
            <a:r>
              <a:rPr lang="en-US" dirty="0" err="1"/>
              <a:t>Tephritidae</a:t>
            </a:r>
            <a:r>
              <a:rPr lang="en-US" dirty="0"/>
              <a:t>)) can be used to manage the pest risk of fruit flies listed in Table 1</a:t>
            </a:r>
            <a:r>
              <a:rPr lang="en-US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Some examples of systems approaches to manage the pest risk of scales, </a:t>
            </a:r>
            <a:r>
              <a:rPr lang="en-US" dirty="0" err="1" smtClean="0"/>
              <a:t>mealybugs</a:t>
            </a:r>
            <a:r>
              <a:rPr lang="en-US" dirty="0" smtClean="0"/>
              <a:t> and fungi were submitted by contracting parties and are also listed in Table 5.</a:t>
            </a:r>
          </a:p>
          <a:p>
            <a:pPr>
              <a:buClr>
                <a:schemeClr val="accent1"/>
              </a:buClr>
            </a:pPr>
            <a:endParaRPr lang="en-US" dirty="0" smtClean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Systems Approaches</a:t>
            </a:r>
            <a:endParaRPr lang="x-none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4" y="1981200"/>
            <a:ext cx="2981325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0000"/>
            <a:ext cx="11506200" cy="4176457"/>
          </a:xfrm>
        </p:spPr>
        <p:txBody>
          <a:bodyPr/>
          <a:lstStyle/>
          <a:p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PRAs and other relevant material submitted by contracting parties during the call for information material are available in section “Further reading”.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An Appendix provides pictures of hands, clusters and bunches of </a:t>
            </a:r>
            <a:r>
              <a:rPr lang="en-US" i="1" dirty="0" smtClean="0"/>
              <a:t>Musa</a:t>
            </a:r>
            <a:r>
              <a:rPr lang="en-US" dirty="0" smtClean="0"/>
              <a:t> spp., </a:t>
            </a:r>
            <a:r>
              <a:rPr lang="en-US" dirty="0"/>
              <a:t>as referred in </a:t>
            </a:r>
            <a:r>
              <a:rPr lang="en-US" dirty="0" smtClean="0"/>
              <a:t>the description of </a:t>
            </a:r>
            <a:r>
              <a:rPr lang="en-US" dirty="0"/>
              <a:t>the </a:t>
            </a:r>
            <a:r>
              <a:rPr lang="en-US" dirty="0" smtClean="0"/>
              <a:t>commodity (Section 2).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x-non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 and Appendix 1</a:t>
            </a:r>
            <a:endParaRPr lang="x-none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114800"/>
            <a:ext cx="1588770" cy="2118995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2171065" cy="162814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19601"/>
            <a:ext cx="2438400" cy="16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58A43A09-91A0-0B4E-A1B9-69205A0FA9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5029200"/>
            <a:ext cx="6019800" cy="24482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6000" dirty="0" err="1">
                <a:solidFill>
                  <a:srgbClr val="00825F"/>
                </a:solidFill>
                <a:latin typeface="Montserrat" pitchFamily="2" charset="77"/>
              </a:rPr>
              <a:t>Thank</a:t>
            </a:r>
            <a:r>
              <a:rPr lang="it-IT" sz="6000" dirty="0">
                <a:solidFill>
                  <a:srgbClr val="00825F"/>
                </a:solidFill>
                <a:latin typeface="Montserrat" pitchFamily="2" charset="77"/>
              </a:rPr>
              <a:t> </a:t>
            </a:r>
            <a:r>
              <a:rPr lang="it-IT" sz="6000" dirty="0" err="1">
                <a:solidFill>
                  <a:srgbClr val="00825F"/>
                </a:solidFill>
                <a:latin typeface="Montserrat" pitchFamily="2" charset="77"/>
              </a:rPr>
              <a:t>you</a:t>
            </a:r>
            <a:endParaRPr lang="it-IT" sz="6000" dirty="0">
              <a:solidFill>
                <a:srgbClr val="00825F"/>
              </a:solidFill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5343FCF-8DD9-BC48-8DE5-A30633EF8F93}"/>
              </a:ext>
            </a:extLst>
          </p:cNvPr>
          <p:cNvSpPr/>
          <p:nvPr/>
        </p:nvSpPr>
        <p:spPr>
          <a:xfrm>
            <a:off x="7391400" y="4724400"/>
            <a:ext cx="403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en-US" sz="1600" b="1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dirty="0" err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r>
              <a:rPr lang="fr-FR" altLang="en-US" sz="1600" b="1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dirty="0" err="1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00825F"/>
                </a:solidFill>
                <a:latin typeface="Montserrat" pitchFamily="2" charset="77"/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www.ippc.int</a:t>
            </a:r>
            <a:r>
              <a:rPr lang="en-US" sz="5400" dirty="0">
                <a:solidFill>
                  <a:schemeClr val="bg1"/>
                </a:solidFill>
                <a:latin typeface="Montserrat" pitchFamily="2" charset="77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Montserrat" pitchFamily="2" charset="77"/>
              </a:rPr>
            </a:br>
            <a:endParaRPr lang="x-none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nal scree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5d7f75-f42e-4288-8809-604fd4d9691f" xsi:nil="true"/>
    <lcf76f155ced4ddcb4097134ff3c332f xmlns="ea6feb38-a85a-45e8-92e9-814486bbe375">
      <Terms xmlns="http://schemas.microsoft.com/office/infopath/2007/PartnerControls"/>
    </lcf76f155ced4ddcb4097134ff3c332f>
    <_Flow_SignoffStatus xmlns="ea6feb38-a85a-45e8-92e9-814486bbe375" xsi:nil="true"/>
    <SharedWithUsers xmlns="a05d7f75-f42e-4288-8809-604fd4d9691f">
      <UserInfo>
        <DisplayName>Nersisyan, Avetik (NSP)</DisplayName>
        <AccountId>14349</AccountId>
        <AccountType/>
      </UserInfo>
      <UserInfo>
        <DisplayName>RullGabayet, JuanAntonio (FAOAR)</DisplayName>
        <AccountId>14376</AccountId>
        <AccountType/>
      </UserInfo>
      <UserInfo>
        <DisplayName>Krah, Emmanuel (NSPD)</DisplayName>
        <AccountId>16346</AccountId>
        <AccountType/>
      </UserInfo>
      <UserInfo>
        <DisplayName>Shamilov, Artur (NSP)</DisplayName>
        <AccountId>14351</AccountId>
        <AccountType/>
      </UserInfo>
      <UserInfo>
        <DisplayName>Moreira, Adriana (NSP)</DisplayName>
        <AccountId>14323</AccountId>
        <AccountType/>
      </UserInfo>
      <UserInfo>
        <DisplayName>Frio, Mutya (NSPDD)</DisplayName>
        <AccountId>14366</AccountId>
        <AccountType/>
      </UserInfo>
      <UserInfo>
        <DisplayName>Deng, Arop (NSPD)</DisplayName>
        <AccountId>14322</AccountId>
        <AccountType/>
      </UserInfo>
      <UserInfo>
        <DisplayName>Gaviano, Giulia (NSP)</DisplayName>
        <AccountId>16878</AccountId>
        <AccountType/>
      </UserInfo>
      <UserInfo>
        <DisplayName>Armeni, Carlotta (NSPD)</DisplayName>
        <AccountId>14300</AccountId>
        <AccountType/>
      </UserInfo>
      <UserInfo>
        <DisplayName>Koumba, Descartes (NSP)</DisplayName>
        <AccountId>14370</AccountId>
        <AccountType/>
      </UserInfo>
      <UserInfo>
        <DisplayName>Gilmore, John (NSPD)</DisplayName>
        <AccountId>14332</AccountId>
        <AccountType/>
      </UserInfo>
      <UserInfo>
        <DisplayName>Brunel, Sarah (NSP)</DisplayName>
        <AccountId>14352</AccountId>
        <AccountType/>
      </UserInfo>
      <UserInfo>
        <DisplayName>Tiscioni, Patrizio (NSPD)</DisplayName>
        <AccountId>17210</AccountId>
        <AccountType/>
      </UserInfo>
      <UserInfo>
        <DisplayName>White, Fitzroy (NSPD)</DisplayName>
        <AccountId>14410</AccountId>
        <AccountType/>
      </UserInfo>
      <UserInfo>
        <DisplayName>Stirling, Colleen (NSPD)</DisplayName>
        <AccountId>17049</AccountId>
        <AccountType/>
      </UserInfo>
      <UserInfo>
        <DisplayName>Belli, Valeria (NSPD)</DisplayName>
        <AccountId>17687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20" ma:contentTypeDescription="Create a new document." ma:contentTypeScope="" ma:versionID="58c79fb002f89a5111e50c4b7040bcb6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c7dd2e9d878049d154ba4207012eb770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40dbf57-1e7b-4a73-94c8-cbcaaea3fe5a}" ma:internalName="TaxCatchAll" ma:showField="CatchAllData" ma:web="a05d7f75-f42e-4288-8809-604fd4d96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40eee1e-ad38-437e-be40-fc9f033adc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6D1CDB-15D1-4C85-BFBF-7D1270C6F64A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a05d7f75-f42e-4288-8809-604fd4d9691f"/>
    <ds:schemaRef ds:uri="ea6feb38-a85a-45e8-92e9-814486bbe375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AAD50A0-A1D1-4305-8668-A883A3F21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d7f75-f42e-4288-8809-604fd4d9691f"/>
    <ds:schemaRef ds:uri="ea6feb38-a85a-45e8-92e9-814486bbe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1291</TotalTime>
  <Words>445</Words>
  <Application>Microsoft Office PowerPoint</Application>
  <PresentationFormat>Personalizar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COVER</vt:lpstr>
      <vt:lpstr>Personalizza struttura</vt:lpstr>
      <vt:lpstr>Internal screen</vt:lpstr>
      <vt:lpstr>Draft Annex to ISPM 46: International movement of fresh Musa spp. fruit (2023-028)</vt:lpstr>
      <vt:lpstr>Background</vt:lpstr>
      <vt:lpstr>Scope and Intended Use</vt:lpstr>
      <vt:lpstr>Pests</vt:lpstr>
      <vt:lpstr>Options for Phytosanitary Measures</vt:lpstr>
      <vt:lpstr>Options for Systems Approaches</vt:lpstr>
      <vt:lpstr>Further Reading and Appendix 1</vt:lpstr>
      <vt:lpstr>Thank you</vt:lpstr>
    </vt:vector>
  </TitlesOfParts>
  <Company>FAO of the UN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Giovannini, Cristiana (AGAH)</dc:creator>
  <cp:lastModifiedBy>André</cp:lastModifiedBy>
  <cp:revision>46</cp:revision>
  <cp:lastPrinted>2018-12-10T09:55:32Z</cp:lastPrinted>
  <dcterms:created xsi:type="dcterms:W3CDTF">2019-07-18T08:44:31Z</dcterms:created>
  <dcterms:modified xsi:type="dcterms:W3CDTF">2025-06-16T15:56:13Z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  <property fmtid="{D5CDD505-2E9C-101B-9397-08002B2CF9AE}" pid="6" name="MediaServiceImageTags">
    <vt:lpwstr/>
  </property>
</Properties>
</file>