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4"/>
    <p:sldMasterId id="2147483956" r:id="rId5"/>
    <p:sldMasterId id="2147483944" r:id="rId6"/>
  </p:sldMasterIdLst>
  <p:notesMasterIdLst>
    <p:notesMasterId r:id="rId18"/>
  </p:notesMasterIdLst>
  <p:handoutMasterIdLst>
    <p:handoutMasterId r:id="rId19"/>
  </p:handoutMasterIdLst>
  <p:sldIdLst>
    <p:sldId id="263" r:id="rId7"/>
    <p:sldId id="257" r:id="rId8"/>
    <p:sldId id="262" r:id="rId9"/>
    <p:sldId id="276" r:id="rId10"/>
    <p:sldId id="272" r:id="rId11"/>
    <p:sldId id="268" r:id="rId12"/>
    <p:sldId id="274" r:id="rId13"/>
    <p:sldId id="270" r:id="rId14"/>
    <p:sldId id="275" r:id="rId15"/>
    <p:sldId id="271" r:id="rId16"/>
    <p:sldId id="267" r:id="rId17"/>
  </p:sldIdLst>
  <p:sldSz cx="12192000" cy="6858000"/>
  <p:notesSz cx="9931400" cy="6794500"/>
  <p:defaultTextStyle>
    <a:defPPr>
      <a:defRPr lang="en-US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RC" initials="NRC" lastIdx="4" clrIdx="0"/>
  <p:cmAuthor id="1" name="Nicole Franz" initials="NF" lastIdx="1" clrIdx="1"/>
  <p:cmAuthor id="2" name="Walter Williams (ESA)" initials="WW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5F"/>
    <a:srgbClr val="AB967C"/>
    <a:srgbClr val="5792C9"/>
    <a:srgbClr val="A81E3B"/>
    <a:srgbClr val="79B9CF"/>
    <a:srgbClr val="DDA63A"/>
    <a:srgbClr val="1A648C"/>
    <a:srgbClr val="EFA91F"/>
    <a:srgbClr val="EF791F"/>
    <a:srgbClr val="5189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647" autoAdjust="0"/>
    <p:restoredTop sz="96320" autoAdjust="0"/>
  </p:normalViewPr>
  <p:slideViewPr>
    <p:cSldViewPr>
      <p:cViewPr varScale="1">
        <p:scale>
          <a:sx n="69" d="100"/>
          <a:sy n="69" d="100"/>
        </p:scale>
        <p:origin x="72" y="13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69" d="100"/>
          <a:sy n="169" d="100"/>
        </p:scale>
        <p:origin x="216" y="6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4381" cy="3410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4700" y="0"/>
            <a:ext cx="4304381" cy="3410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9C3301-FBA6-4D31-97D9-BCD2FD7EDC48}" type="datetimeFigureOut">
              <a:rPr lang="en-GB" smtClean="0"/>
              <a:t>11/06/2025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453472"/>
            <a:ext cx="4304381" cy="341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4700" y="6453472"/>
            <a:ext cx="4304381" cy="341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D4DACB-0303-4FDD-AF82-4484823919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14323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4381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4702" y="0"/>
            <a:ext cx="4304381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CBEB2F-6753-475F-B25C-75A91B99AD33}" type="datetimeFigureOut">
              <a:rPr lang="en-GB" smtClean="0"/>
              <a:pPr/>
              <a:t>11/06/2025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700338" y="509588"/>
            <a:ext cx="4530725" cy="2547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3140" y="3227388"/>
            <a:ext cx="7945120" cy="3057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453687"/>
            <a:ext cx="4304381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4702" y="6453687"/>
            <a:ext cx="4304381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81C075-0A87-4D04-85DC-C41B8B8D094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825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 2 - photo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-1200" y="5088624"/>
            <a:ext cx="12192000" cy="449180"/>
          </a:xfrm>
          <a:prstGeom prst="rect">
            <a:avLst/>
          </a:prstGeom>
          <a:noFill/>
        </p:spPr>
        <p:txBody>
          <a:bodyPr lIns="1224000" tIns="46800" rIns="1224000" bIns="0" anchor="t" anchorCtr="0"/>
          <a:lstStyle>
            <a:lvl1pPr algn="l">
              <a:defRPr sz="3800" b="1" i="0" baseline="0">
                <a:solidFill>
                  <a:srgbClr val="00825F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Click to edit Master title style 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-1200" y="5943600"/>
            <a:ext cx="12192000" cy="245913"/>
          </a:xfrm>
          <a:prstGeom prst="rect">
            <a:avLst/>
          </a:prstGeom>
        </p:spPr>
        <p:txBody>
          <a:bodyPr lIns="1224000" tIns="0" rIns="2160000" anchor="t" anchorCtr="0"/>
          <a:lstStyle>
            <a:lvl1pPr marL="0" indent="0" algn="l">
              <a:buNone/>
              <a:defRPr sz="2200" b="0" i="0" baseline="0">
                <a:solidFill>
                  <a:srgbClr val="00825F"/>
                </a:solidFill>
                <a:latin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90089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7418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btitle 2">
            <a:extLst>
              <a:ext uri="{FF2B5EF4-FFF2-40B4-BE49-F238E27FC236}">
                <a16:creationId xmlns:a16="http://schemas.microsoft.com/office/drawing/2014/main" id="{59165581-3D98-B54C-B922-370C4A1516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1980000"/>
            <a:ext cx="7104112" cy="4176457"/>
          </a:xfrm>
          <a:prstGeom prst="rect">
            <a:avLst/>
          </a:prstGeom>
        </p:spPr>
        <p:txBody>
          <a:bodyPr lIns="540000" tIns="0" rIns="360000" anchor="t" anchorCtr="0"/>
          <a:lstStyle>
            <a:lvl1pPr marL="0" indent="0" algn="l">
              <a:buNone/>
              <a:defRPr sz="2000"/>
            </a:lvl1pPr>
            <a:lvl2pPr marL="180000" indent="-180000" algn="l">
              <a:buClr>
                <a:srgbClr val="5792C9"/>
              </a:buClr>
              <a:buFont typeface="Wingdings" charset="2"/>
              <a:buChar char="§"/>
              <a:defRPr sz="2000" baseline="0">
                <a:latin typeface="Montserrat" pitchFamily="2" charset="77"/>
              </a:defRPr>
            </a:lvl2pPr>
            <a:lvl3pPr marL="360000" indent="-180000" algn="l">
              <a:buClr>
                <a:srgbClr val="5792C9"/>
              </a:buClr>
              <a:buSzPct val="110000"/>
              <a:buFont typeface="Arial" charset="0"/>
              <a:buChar char="•"/>
              <a:defRPr sz="2000" baseline="0">
                <a:latin typeface="Montserrat" pitchFamily="2" charset="77"/>
              </a:defRPr>
            </a:lvl3pPr>
            <a:lvl4pPr marL="576000" indent="-216000" algn="l">
              <a:buClr>
                <a:srgbClr val="5792C9"/>
              </a:buClr>
              <a:buFont typeface=".AppleSystemUIFont" charset="-120"/>
              <a:buChar char="–"/>
              <a:defRPr sz="2000" baseline="0">
                <a:latin typeface="Montserrat" pitchFamily="2" charset="77"/>
              </a:defRPr>
            </a:lvl4pPr>
            <a:lvl5pPr marL="792000" indent="-216000" algn="l">
              <a:buFont typeface=".AppleSystemUIFont" charset="-120"/>
              <a:buChar char="–"/>
              <a:defRPr sz="2000" baseline="0">
                <a:latin typeface="Montserrat" pitchFamily="2" charset="77"/>
              </a:defRPr>
            </a:lvl5pPr>
            <a:lvl6pPr marL="1044000" indent="-216000" algn="l">
              <a:buClr>
                <a:schemeClr val="bg2">
                  <a:lumMod val="50000"/>
                </a:schemeClr>
              </a:buClr>
              <a:buFont typeface=".AppleSystemUIFont" charset="-120"/>
              <a:buChar char="–"/>
              <a:defRPr sz="2000" baseline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defRPr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1"/>
            <a:r>
              <a:rPr lang="en-US" dirty="0"/>
              <a:t>Click to edit txt</a:t>
            </a:r>
          </a:p>
          <a:p>
            <a:pPr lvl="2"/>
            <a:r>
              <a:rPr lang="en-US" dirty="0"/>
              <a:t>List 2</a:t>
            </a:r>
          </a:p>
          <a:p>
            <a:pPr lvl="3"/>
            <a:r>
              <a:rPr lang="en-US" dirty="0"/>
              <a:t>List 3</a:t>
            </a:r>
          </a:p>
          <a:p>
            <a:pPr lvl="4"/>
            <a:r>
              <a:rPr lang="en-US" dirty="0"/>
              <a:t>List 4</a:t>
            </a:r>
          </a:p>
          <a:p>
            <a:pPr lvl="5"/>
            <a:r>
              <a:rPr lang="en-US" dirty="0"/>
              <a:t>List 5</a:t>
            </a:r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72C484F6-8A17-3C44-9437-D5EC134F63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0800" y="1620000"/>
            <a:ext cx="7120246" cy="296840"/>
          </a:xfrm>
          <a:prstGeom prst="rect">
            <a:avLst/>
          </a:prstGeom>
          <a:noFill/>
        </p:spPr>
        <p:txBody>
          <a:bodyPr vert="horz" lIns="540000" tIns="0" rIns="360000" bIns="45720" rtlCol="0" anchor="t" anchorCtr="0">
            <a:noAutofit/>
          </a:bodyPr>
          <a:lstStyle>
            <a:lvl1pPr>
              <a:defRPr sz="2200" b="1" baseline="0">
                <a:solidFill>
                  <a:srgbClr val="00825F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7376179" y="1616933"/>
            <a:ext cx="4320000" cy="29029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 marL="0" indent="0">
              <a:buFontTx/>
              <a:buNone/>
              <a:defRPr sz="2000" baseline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8256240" y="1620000"/>
            <a:ext cx="3384376" cy="19841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 marL="0" indent="0">
              <a:buFontTx/>
              <a:buNone/>
              <a:defRPr sz="2000" baseline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46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8256240" y="3884359"/>
            <a:ext cx="3384376" cy="19841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 marL="0" indent="0">
              <a:buFontTx/>
              <a:buNone/>
              <a:defRPr sz="2000" baseline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59165581-3D98-B54C-B922-370C4A1516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1980000"/>
            <a:ext cx="7968208" cy="4176457"/>
          </a:xfrm>
          <a:prstGeom prst="rect">
            <a:avLst/>
          </a:prstGeom>
        </p:spPr>
        <p:txBody>
          <a:bodyPr lIns="540000" tIns="0" rIns="360000" anchor="t" anchorCtr="0"/>
          <a:lstStyle>
            <a:lvl1pPr marL="0" indent="0" algn="l">
              <a:buNone/>
              <a:defRPr sz="2000"/>
            </a:lvl1pPr>
            <a:lvl2pPr marL="180000" indent="-180000" algn="l">
              <a:buClr>
                <a:srgbClr val="5792C9"/>
              </a:buClr>
              <a:buFont typeface="Wingdings" charset="2"/>
              <a:buChar char="§"/>
              <a:defRPr sz="2000" baseline="0">
                <a:latin typeface="Montserrat" pitchFamily="2" charset="77"/>
              </a:defRPr>
            </a:lvl2pPr>
            <a:lvl3pPr marL="360000" indent="-180000" algn="l">
              <a:buClr>
                <a:srgbClr val="5792C9"/>
              </a:buClr>
              <a:buSzPct val="110000"/>
              <a:buFont typeface="Arial" charset="0"/>
              <a:buChar char="•"/>
              <a:defRPr sz="2000" baseline="0">
                <a:latin typeface="Montserrat" pitchFamily="2" charset="77"/>
              </a:defRPr>
            </a:lvl3pPr>
            <a:lvl4pPr marL="576000" indent="-216000" algn="l">
              <a:buClr>
                <a:srgbClr val="5792C9"/>
              </a:buClr>
              <a:buFont typeface=".AppleSystemUIFont" charset="-120"/>
              <a:buChar char="–"/>
              <a:defRPr sz="2000" baseline="0">
                <a:latin typeface="Montserrat" pitchFamily="2" charset="77"/>
              </a:defRPr>
            </a:lvl4pPr>
            <a:lvl5pPr marL="792000" indent="-216000" algn="l">
              <a:buFont typeface=".AppleSystemUIFont" charset="-120"/>
              <a:buChar char="–"/>
              <a:defRPr sz="2000" baseline="0">
                <a:latin typeface="Montserrat" pitchFamily="2" charset="77"/>
              </a:defRPr>
            </a:lvl5pPr>
            <a:lvl6pPr marL="1044000" indent="-216000" algn="l">
              <a:buClr>
                <a:schemeClr val="bg2">
                  <a:lumMod val="50000"/>
                </a:schemeClr>
              </a:buClr>
              <a:buFont typeface=".AppleSystemUIFont" charset="-120"/>
              <a:buChar char="–"/>
              <a:defRPr sz="2000" baseline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defRPr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1"/>
            <a:r>
              <a:rPr lang="en-US" dirty="0"/>
              <a:t>Click to edit txt</a:t>
            </a:r>
          </a:p>
          <a:p>
            <a:pPr lvl="2"/>
            <a:r>
              <a:rPr lang="en-US" dirty="0"/>
              <a:t>List 2</a:t>
            </a:r>
          </a:p>
          <a:p>
            <a:pPr lvl="3"/>
            <a:r>
              <a:rPr lang="en-US" dirty="0"/>
              <a:t>List 3</a:t>
            </a:r>
          </a:p>
          <a:p>
            <a:pPr lvl="4"/>
            <a:r>
              <a:rPr lang="en-US" dirty="0"/>
              <a:t>List 4</a:t>
            </a:r>
          </a:p>
          <a:p>
            <a:pPr lvl="5"/>
            <a:r>
              <a:rPr lang="en-US" dirty="0"/>
              <a:t>List 5</a:t>
            </a:r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72C484F6-8A17-3C44-9437-D5EC134F63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0800" y="1620000"/>
            <a:ext cx="7986304" cy="296840"/>
          </a:xfrm>
          <a:prstGeom prst="rect">
            <a:avLst/>
          </a:prstGeom>
          <a:noFill/>
        </p:spPr>
        <p:txBody>
          <a:bodyPr vert="horz" lIns="540000" tIns="0" rIns="360000" bIns="45720" rtlCol="0" anchor="t" anchorCtr="0">
            <a:noAutofit/>
          </a:bodyPr>
          <a:lstStyle>
            <a:lvl1pPr>
              <a:defRPr sz="2200" b="1" baseline="0">
                <a:solidFill>
                  <a:srgbClr val="00825F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EA26912F-EE60-0E4E-8A8F-95B31547CC8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1" y="1980000"/>
            <a:ext cx="12192001" cy="4113296"/>
          </a:xfrm>
          <a:prstGeom prst="rect">
            <a:avLst/>
          </a:prstGeom>
        </p:spPr>
        <p:txBody>
          <a:bodyPr lIns="540000" tIns="0" rIns="540000" bIns="360000" numCol="2" spcCol="720000" anchor="t" anchorCtr="0"/>
          <a:lstStyle>
            <a:lvl1pPr marL="162000" indent="-180000" algn="l">
              <a:buClr>
                <a:srgbClr val="5792C9"/>
              </a:buClr>
              <a:buFont typeface="Wingdings" charset="2"/>
              <a:buChar char="§"/>
              <a:defRPr sz="2000" baseline="0">
                <a:solidFill>
                  <a:schemeClr val="tx1"/>
                </a:solidFill>
                <a:latin typeface="Montserrat" pitchFamily="2" charset="77"/>
                <a:ea typeface="Calibri" charset="0"/>
                <a:cs typeface="Calibri" charset="0"/>
              </a:defRPr>
            </a:lvl1pPr>
            <a:lvl2pPr marL="432000" indent="-180000" algn="l">
              <a:buClr>
                <a:srgbClr val="5792C9"/>
              </a:buClr>
              <a:buSzPct val="110000"/>
              <a:buFont typeface="Arial" charset="0"/>
              <a:buChar char="•"/>
              <a:defRPr sz="2000" baseline="0">
                <a:solidFill>
                  <a:schemeClr val="tx1"/>
                </a:solidFill>
                <a:latin typeface="Montserrat" pitchFamily="2" charset="77"/>
                <a:ea typeface="Calibri" charset="0"/>
                <a:cs typeface="Calibri" charset="0"/>
              </a:defRPr>
            </a:lvl2pPr>
            <a:lvl3pPr marL="684000" indent="-216000" algn="l">
              <a:buClr>
                <a:srgbClr val="5792C9"/>
              </a:buClr>
              <a:buFont typeface=".AppleSystemUIFont" charset="-120"/>
              <a:buChar char="–"/>
              <a:defRPr sz="2000" baseline="0">
                <a:latin typeface="Montserrat" pitchFamily="2" charset="77"/>
              </a:defRPr>
            </a:lvl3pPr>
            <a:lvl4pPr marL="936000" indent="-216000" algn="l">
              <a:buFont typeface=".AppleSystemUIFont" charset="-120"/>
              <a:buChar char="–"/>
              <a:defRPr sz="2000" baseline="0">
                <a:latin typeface="Montserrat" pitchFamily="2" charset="77"/>
              </a:defRPr>
            </a:lvl4pPr>
            <a:lvl5pPr marL="1188000" indent="-216000" algn="l">
              <a:buClr>
                <a:schemeClr val="bg2">
                  <a:lumMod val="50000"/>
                </a:schemeClr>
              </a:buClr>
              <a:buFont typeface=".AppleSystemUIFont" charset="-120"/>
              <a:buChar char="–"/>
              <a:defRPr sz="2000" baseline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defRPr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Txt 2 columns</a:t>
            </a:r>
          </a:p>
          <a:p>
            <a:pPr lvl="1"/>
            <a:r>
              <a:rPr lang="en-US" dirty="0"/>
              <a:t>List 2</a:t>
            </a:r>
          </a:p>
          <a:p>
            <a:pPr lvl="2"/>
            <a:r>
              <a:rPr lang="en-US" dirty="0"/>
              <a:t>List 3</a:t>
            </a:r>
          </a:p>
          <a:p>
            <a:pPr lvl="3"/>
            <a:r>
              <a:rPr lang="en-US" dirty="0"/>
              <a:t>List 4</a:t>
            </a:r>
          </a:p>
          <a:p>
            <a:pPr lvl="4"/>
            <a:r>
              <a:rPr lang="en-US" dirty="0"/>
              <a:t>List 5</a:t>
            </a:r>
            <a:endParaRPr lang="it-IT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3766441-E5F4-154E-B3C0-A66B6AA9E9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2537" y="1620000"/>
            <a:ext cx="12204522" cy="360040"/>
          </a:xfrm>
          <a:prstGeom prst="rect">
            <a:avLst/>
          </a:prstGeom>
          <a:noFill/>
        </p:spPr>
        <p:txBody>
          <a:bodyPr vert="horz" lIns="540000" tIns="0" rIns="2880000" bIns="45720" rtlCol="0" anchor="t" anchorCtr="0">
            <a:noAutofit/>
          </a:bodyPr>
          <a:lstStyle>
            <a:lvl1pPr>
              <a:defRPr sz="2200" b="1" baseline="0">
                <a:solidFill>
                  <a:srgbClr val="00825F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538167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030729" y="1620000"/>
            <a:ext cx="3681895" cy="4473296"/>
          </a:xfrm>
          <a:prstGeom prst="rect">
            <a:avLst/>
          </a:prstGeom>
          <a:solidFill>
            <a:srgbClr val="92D050">
              <a:alpha val="21000"/>
            </a:srgbClr>
          </a:solidFill>
        </p:spPr>
        <p:txBody>
          <a:bodyPr vert="horz" lIns="180000" tIns="180000" rIns="180000" bIns="180000" rtlCol="0" anchor="t" anchorCtr="0">
            <a:normAutofit/>
          </a:bodyPr>
          <a:lstStyle>
            <a:lvl1pPr>
              <a:defRPr sz="1800" b="1" baseline="0">
                <a:solidFill>
                  <a:schemeClr val="tx1"/>
                </a:solidFill>
                <a:latin typeface="Montserrat" pitchFamily="2" charset="77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Click to edit txt</a:t>
            </a:r>
            <a:br>
              <a:rPr lang="en-US" dirty="0"/>
            </a:br>
            <a:endParaRPr lang="en-US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623DA365-03D8-D643-90D3-76723457827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1620000"/>
            <a:ext cx="7680176" cy="4473296"/>
          </a:xfrm>
          <a:prstGeom prst="rect">
            <a:avLst/>
          </a:prstGeom>
        </p:spPr>
        <p:txBody>
          <a:bodyPr lIns="540000" tIns="0" rIns="360000" anchor="t" anchorCtr="0"/>
          <a:lstStyle>
            <a:lvl1pPr marL="162000" indent="-180000" algn="l">
              <a:buClr>
                <a:srgbClr val="5792C9"/>
              </a:buClr>
              <a:buFont typeface="Wingdings" charset="2"/>
              <a:buChar char="§"/>
              <a:defRPr sz="2000" baseline="0">
                <a:latin typeface="Montserrat" pitchFamily="2" charset="77"/>
                <a:ea typeface="Calibri" charset="0"/>
                <a:cs typeface="Calibri" charset="0"/>
              </a:defRPr>
            </a:lvl1pPr>
            <a:lvl2pPr marL="432000" indent="-180000" algn="l">
              <a:buClr>
                <a:srgbClr val="5792C9"/>
              </a:buClr>
              <a:buSzPct val="110000"/>
              <a:buFont typeface="Arial" charset="0"/>
              <a:buChar char="•"/>
              <a:defRPr sz="2000">
                <a:latin typeface="Montserrat" pitchFamily="2" charset="77"/>
              </a:defRPr>
            </a:lvl2pPr>
            <a:lvl3pPr marL="684000" indent="-216000" algn="l">
              <a:buClr>
                <a:srgbClr val="5792C9"/>
              </a:buClr>
              <a:buFont typeface=".AppleSystemUIFont" charset="-120"/>
              <a:buChar char="–"/>
              <a:defRPr sz="2000">
                <a:latin typeface="Montserrat" pitchFamily="2" charset="77"/>
                <a:ea typeface="Calibri" charset="0"/>
                <a:cs typeface="Calibri" charset="0"/>
              </a:defRPr>
            </a:lvl3pPr>
            <a:lvl4pPr marL="936000" indent="-216000" algn="l">
              <a:buFont typeface=".AppleSystemUIFont" charset="-120"/>
              <a:buChar char="–"/>
              <a:defRPr sz="2000">
                <a:latin typeface="Montserrat" pitchFamily="2" charset="77"/>
                <a:ea typeface="Calibri" charset="0"/>
                <a:cs typeface="Calibri" charset="0"/>
              </a:defRPr>
            </a:lvl4pPr>
            <a:lvl5pPr marL="1188000" indent="-216000" algn="l">
              <a:buClr>
                <a:schemeClr val="bg2">
                  <a:lumMod val="50000"/>
                </a:schemeClr>
              </a:buClr>
              <a:buFont typeface=".AppleSystemUIFont" charset="-120"/>
              <a:buChar char="–"/>
              <a:defRPr sz="200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defRPr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edit txt</a:t>
            </a:r>
          </a:p>
          <a:p>
            <a:pPr lvl="1"/>
            <a:r>
              <a:rPr lang="en-US" dirty="0"/>
              <a:t>List 2</a:t>
            </a:r>
          </a:p>
          <a:p>
            <a:pPr lvl="2"/>
            <a:r>
              <a:rPr lang="en-US" dirty="0"/>
              <a:t>List 3</a:t>
            </a:r>
          </a:p>
          <a:p>
            <a:pPr lvl="3"/>
            <a:r>
              <a:rPr lang="en-US" dirty="0"/>
              <a:t>List 4</a:t>
            </a:r>
          </a:p>
          <a:p>
            <a:pPr lvl="4"/>
            <a:r>
              <a:rPr lang="en-US" dirty="0"/>
              <a:t>List 5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233708"/>
            <a:ext cx="4176465" cy="963044"/>
          </a:xfrm>
          <a:prstGeom prst="rect">
            <a:avLst/>
          </a:prstGeom>
        </p:spPr>
      </p:pic>
      <p:pic>
        <p:nvPicPr>
          <p:cNvPr id="4" name="Picture 3" descr="A green and blue background with small yellow flowers&#10;&#10;AI-generated content may be incorrect.">
            <a:extLst>
              <a:ext uri="{FF2B5EF4-FFF2-40B4-BE49-F238E27FC236}">
                <a16:creationId xmlns:a16="http://schemas.microsoft.com/office/drawing/2014/main" id="{38597972-0E4E-9590-B477-1E4AB5CEB7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420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018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600" kern="1200">
          <a:solidFill>
            <a:srgbClr val="5792C9"/>
          </a:solidFill>
          <a:latin typeface="Georgia" charset="0"/>
          <a:ea typeface="Georgia" charset="0"/>
          <a:cs typeface="Georgia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200" b="1" kern="1200">
          <a:solidFill>
            <a:srgbClr val="5792C9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ue background with small yellow flowers&#10;&#10;AI-generated content may be incorrect.">
            <a:extLst>
              <a:ext uri="{FF2B5EF4-FFF2-40B4-BE49-F238E27FC236}">
                <a16:creationId xmlns:a16="http://schemas.microsoft.com/office/drawing/2014/main" id="{D35DBE45-A672-D5BB-A15D-8EBA8960AD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420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117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31">
            <a:extLst>
              <a:ext uri="{FF2B5EF4-FFF2-40B4-BE49-F238E27FC236}">
                <a16:creationId xmlns:a16="http://schemas.microsoft.com/office/drawing/2014/main" id="{5D12CE36-5E1D-9348-80C5-AEFF3E6CC0EC}"/>
              </a:ext>
            </a:extLst>
          </p:cNvPr>
          <p:cNvCxnSpPr>
            <a:cxnSpLocks/>
          </p:cNvCxnSpPr>
          <p:nvPr userDrawn="1"/>
        </p:nvCxnSpPr>
        <p:spPr>
          <a:xfrm>
            <a:off x="0" y="6381328"/>
            <a:ext cx="12192000" cy="0"/>
          </a:xfrm>
          <a:prstGeom prst="line">
            <a:avLst/>
          </a:prstGeom>
          <a:ln w="12700">
            <a:solidFill>
              <a:srgbClr val="0082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A133ADE3-A5A0-2645-9D97-F63324C4A172}"/>
              </a:ext>
            </a:extLst>
          </p:cNvPr>
          <p:cNvSpPr txBox="1">
            <a:spLocks/>
          </p:cNvSpPr>
          <p:nvPr userDrawn="1"/>
        </p:nvSpPr>
        <p:spPr>
          <a:xfrm>
            <a:off x="8153400" y="6381328"/>
            <a:ext cx="4038600" cy="476672"/>
          </a:xfrm>
          <a:prstGeom prst="rect">
            <a:avLst/>
          </a:prstGeom>
        </p:spPr>
        <p:txBody>
          <a:bodyPr lIns="180000" tIns="216000" rIns="180000" bIns="18000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400" b="0" kern="1200">
                <a:solidFill>
                  <a:srgbClr val="5792C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0" i="0" kern="1500" spc="100" baseline="0" dirty="0">
                <a:solidFill>
                  <a:srgbClr val="00825F"/>
                </a:solidFill>
                <a:latin typeface="Montserrat" pitchFamily="2" charset="77"/>
              </a:rPr>
              <a:t>2025 IPPC REGIONAL WORKSHOP</a:t>
            </a:r>
            <a:endParaRPr lang="en-US" sz="1500" b="0" i="0" kern="1500" spc="100" baseline="0" dirty="0">
              <a:solidFill>
                <a:schemeClr val="tx1"/>
              </a:solidFill>
              <a:latin typeface="Montserrat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54E1A7-4D66-7A64-1F84-CE1AF609723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" y="-1"/>
            <a:ext cx="12191999" cy="133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90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53" r:id="rId2"/>
    <p:sldLayoutId id="2147483949" r:id="rId3"/>
    <p:sldLayoutId id="214748395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ppc.int/" TargetMode="External"/><Relationship Id="rId2" Type="http://schemas.openxmlformats.org/officeDocument/2006/relationships/hyperlink" Target="mailto:ippc@fao.or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-609600" y="4419600"/>
            <a:ext cx="12801600" cy="449180"/>
          </a:xfrm>
          <a:prstGeom prst="rect">
            <a:avLst/>
          </a:prstGeom>
        </p:spPr>
        <p:txBody>
          <a:bodyPr/>
          <a:lstStyle/>
          <a:p>
            <a:r>
              <a:rPr lang="en-GB" sz="3200" dirty="0"/>
              <a:t>Draft Revision of ISPM 26 (</a:t>
            </a:r>
            <a:r>
              <a:rPr lang="en-GB" sz="3200" i="1" dirty="0"/>
              <a:t>Establishment of pest free areas for fruit flies (</a:t>
            </a:r>
            <a:r>
              <a:rPr lang="en-GB" sz="3200" i="1" dirty="0" err="1"/>
              <a:t>Tephritidae</a:t>
            </a:r>
            <a:r>
              <a:rPr lang="en-GB" sz="3200" i="1" dirty="0"/>
              <a:t>)) (2021-10)</a:t>
            </a:r>
            <a:endParaRPr lang="en-US" sz="3200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-579582" y="5791200"/>
            <a:ext cx="12192000" cy="245913"/>
          </a:xfrm>
          <a:prstGeom prst="rect">
            <a:avLst/>
          </a:prstGeom>
        </p:spPr>
        <p:txBody>
          <a:bodyPr/>
          <a:lstStyle/>
          <a:p>
            <a:r>
              <a:rPr lang="en-GB" b="1" dirty="0">
                <a:solidFill>
                  <a:srgbClr val="0070C0"/>
                </a:solidFill>
                <a:ea typeface="+mn-lt"/>
                <a:cs typeface="+mn-lt"/>
              </a:rPr>
              <a:t>IPPC </a:t>
            </a:r>
            <a:r>
              <a:rPr lang="en-GB" b="1" dirty="0">
                <a:solidFill>
                  <a:schemeClr val="accent4">
                    <a:lumMod val="50000"/>
                  </a:schemeClr>
                </a:solidFill>
                <a:ea typeface="+mn-lt"/>
                <a:cs typeface="+mn-lt"/>
              </a:rPr>
              <a:t>second</a:t>
            </a:r>
            <a:r>
              <a:rPr lang="en-GB" b="1" dirty="0">
                <a:solidFill>
                  <a:srgbClr val="0070C0"/>
                </a:solidFill>
                <a:ea typeface="+mn-lt"/>
                <a:cs typeface="+mn-lt"/>
              </a:rPr>
              <a:t> consultation 1 July - 30 September 2025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18539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16CAE4D8-B039-0649-BDEF-444210836B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" y="1616933"/>
            <a:ext cx="11734800" cy="4176457"/>
          </a:xfrm>
        </p:spPr>
        <p:txBody>
          <a:bodyPr/>
          <a:lstStyle/>
          <a:p>
            <a:pPr lvl="0">
              <a:spcBef>
                <a:spcPts val="800"/>
              </a:spcBef>
              <a:spcAft>
                <a:spcPts val="600"/>
              </a:spcAft>
              <a:buClr>
                <a:srgbClr val="0000FF"/>
              </a:buClr>
              <a:buSzPts val="800"/>
            </a:pPr>
            <a:r>
              <a:rPr lang="en-NZ" sz="2400" dirty="0">
                <a:latin typeface="Segoe UI" panose="020B0502040204020203" pitchFamily="34" charset="0"/>
                <a:cs typeface="Segoe UI" panose="020B0502040204020203" pitchFamily="34" charset="0"/>
              </a:rPr>
              <a:t>The appendices and annex removed from the revised ISPM have been renamed and included at the back of the draft standard </a:t>
            </a:r>
            <a:r>
              <a:rPr lang="en-GB" sz="2400" dirty="0">
                <a:latin typeface="Segoe UI" panose="020B0502040204020203" pitchFamily="34" charset="0"/>
                <a:cs typeface="Segoe UI" panose="020B0502040204020203" pitchFamily="34" charset="0"/>
              </a:rPr>
              <a:t>until such time that they can be moved to a suitable location.</a:t>
            </a:r>
            <a:r>
              <a:rPr lang="en-NZ" sz="2400" dirty="0">
                <a:latin typeface="Segoe UI" panose="020B0502040204020203" pitchFamily="34" charset="0"/>
                <a:cs typeface="Segoe UI" panose="020B0502040204020203" pitchFamily="34" charset="0"/>
              </a:rPr>
              <a:t> These were:</a:t>
            </a:r>
          </a:p>
          <a:p>
            <a:pPr marL="457200" lvl="1" indent="0" algn="just">
              <a:spcBef>
                <a:spcPts val="1800"/>
              </a:spcBef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US" sz="2400" b="1" dirty="0">
                <a:effectLst/>
                <a:latin typeface="Segoe UI" panose="020B0502040204020203" pitchFamily="34" charset="0"/>
                <a:ea typeface="Times" panose="02020603050405020304" pitchFamily="18" charset="0"/>
                <a:cs typeface="Segoe UI" panose="020B0502040204020203" pitchFamily="34" charset="0"/>
              </a:rPr>
              <a:t>Annex 3</a:t>
            </a:r>
            <a:r>
              <a:rPr lang="en-US" sz="2400" dirty="0">
                <a:effectLst/>
                <a:latin typeface="Segoe UI" panose="020B0502040204020203" pitchFamily="34" charset="0"/>
                <a:ea typeface="Times" panose="02020603050405020304" pitchFamily="18" charset="0"/>
                <a:cs typeface="Segoe UI" panose="020B0502040204020203" pitchFamily="34" charset="0"/>
              </a:rPr>
              <a:t>: Phytosanitary procedures for fruit fly management. </a:t>
            </a:r>
          </a:p>
          <a:p>
            <a:pPr marL="457200" lvl="1" indent="0" algn="just">
              <a:spcBef>
                <a:spcPts val="1800"/>
              </a:spcBef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US" sz="2400" b="1" dirty="0">
                <a:effectLst/>
                <a:latin typeface="Segoe UI" panose="020B0502040204020203" pitchFamily="34" charset="0"/>
                <a:ea typeface="Times" panose="02020603050405020304" pitchFamily="18" charset="0"/>
                <a:cs typeface="Segoe UI" panose="020B0502040204020203" pitchFamily="34" charset="0"/>
              </a:rPr>
              <a:t>Appendix 1</a:t>
            </a:r>
            <a:r>
              <a:rPr lang="en-US" sz="2400" dirty="0">
                <a:effectLst/>
                <a:latin typeface="Segoe UI" panose="020B0502040204020203" pitchFamily="34" charset="0"/>
                <a:ea typeface="Times" panose="02020603050405020304" pitchFamily="18" charset="0"/>
                <a:cs typeface="Segoe UI" panose="020B0502040204020203" pitchFamily="34" charset="0"/>
              </a:rPr>
              <a:t>: Fruit fly trapping (2011)</a:t>
            </a:r>
          </a:p>
          <a:p>
            <a:pPr marL="457200" lvl="1" indent="0" algn="just">
              <a:spcBef>
                <a:spcPts val="1800"/>
              </a:spcBef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US" sz="2400" b="1" dirty="0">
                <a:effectLst/>
                <a:latin typeface="Segoe UI" panose="020B0502040204020203" pitchFamily="34" charset="0"/>
                <a:ea typeface="Times" panose="02020603050405020304" pitchFamily="18" charset="0"/>
                <a:cs typeface="Segoe UI" panose="020B0502040204020203" pitchFamily="34" charset="0"/>
              </a:rPr>
              <a:t>Appendix 2</a:t>
            </a:r>
            <a:r>
              <a:rPr lang="en-US" sz="2400" dirty="0">
                <a:effectLst/>
                <a:latin typeface="Segoe UI" panose="020B0502040204020203" pitchFamily="34" charset="0"/>
                <a:ea typeface="Times" panose="02020603050405020304" pitchFamily="18" charset="0"/>
                <a:cs typeface="Segoe UI" panose="020B0502040204020203" pitchFamily="34" charset="0"/>
              </a:rPr>
              <a:t>: Fruit sampling</a:t>
            </a:r>
            <a:endParaRPr lang="en-NZ" sz="2400" dirty="0">
              <a:effectLst/>
              <a:latin typeface="Segoe UI" panose="020B0502040204020203" pitchFamily="34" charset="0"/>
              <a:ea typeface="Times" panose="02020603050405020304" pitchFamily="18" charset="0"/>
              <a:cs typeface="Segoe UI" panose="020B0502040204020203" pitchFamily="34" charset="0"/>
            </a:endParaRPr>
          </a:p>
          <a:p>
            <a:endParaRPr lang="en-IT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CE68BB7-DD3C-664A-AC9D-74A5FE280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57200" y="533400"/>
            <a:ext cx="10972800" cy="361277"/>
          </a:xfrm>
        </p:spPr>
        <p:txBody>
          <a:bodyPr/>
          <a:lstStyle/>
          <a:p>
            <a:r>
              <a:rPr lang="en-NZ" sz="2400" dirty="0">
                <a:solidFill>
                  <a:schemeClr val="bg1"/>
                </a:solidFill>
              </a:rPr>
              <a:t>Retaining Information from Removed Appendices in Annexes</a:t>
            </a:r>
            <a:endParaRPr lang="en-IT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312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58A43A09-91A0-0B4E-A1B9-69205A0FA910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5029200"/>
            <a:ext cx="6019800" cy="2448272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it-IT" sz="6000" dirty="0" err="1">
                <a:solidFill>
                  <a:srgbClr val="00825F"/>
                </a:solidFill>
                <a:latin typeface="Montserrat" pitchFamily="2" charset="77"/>
              </a:rPr>
              <a:t>Thank</a:t>
            </a:r>
            <a:r>
              <a:rPr lang="it-IT" sz="6000" dirty="0">
                <a:solidFill>
                  <a:srgbClr val="00825F"/>
                </a:solidFill>
                <a:latin typeface="Montserrat" pitchFamily="2" charset="77"/>
              </a:rPr>
              <a:t> </a:t>
            </a:r>
            <a:r>
              <a:rPr lang="it-IT" sz="6000" dirty="0" err="1">
                <a:solidFill>
                  <a:srgbClr val="00825F"/>
                </a:solidFill>
                <a:latin typeface="Montserrat" pitchFamily="2" charset="77"/>
              </a:rPr>
              <a:t>you</a:t>
            </a:r>
            <a:endParaRPr lang="it-IT" sz="6000" dirty="0">
              <a:solidFill>
                <a:srgbClr val="00825F"/>
              </a:solidFill>
              <a:latin typeface="Montserrat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343FCF-8DD9-BC48-8DE5-A30633EF8F93}"/>
              </a:ext>
            </a:extLst>
          </p:cNvPr>
          <p:cNvSpPr/>
          <p:nvPr/>
        </p:nvSpPr>
        <p:spPr>
          <a:xfrm>
            <a:off x="7391400" y="4724400"/>
            <a:ext cx="4038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altLang="en-US" sz="1600" b="1" dirty="0">
                <a:solidFill>
                  <a:srgbClr val="00825F"/>
                </a:solidFill>
                <a:latin typeface="Montserrat" pitchFamily="2" charset="77"/>
                <a:ea typeface="Arial Unicode MS" panose="020B0604020202020204" pitchFamily="34" charset="-128"/>
                <a:cs typeface="Arial" panose="020B0604020202020204" pitchFamily="34" charset="0"/>
              </a:rPr>
              <a:t>IPPC </a:t>
            </a:r>
            <a:r>
              <a:rPr lang="fr-FR" altLang="en-US" sz="1600" b="1" dirty="0" err="1">
                <a:solidFill>
                  <a:srgbClr val="00825F"/>
                </a:solidFill>
                <a:latin typeface="Montserrat" pitchFamily="2" charset="77"/>
                <a:ea typeface="Arial Unicode MS" panose="020B0604020202020204" pitchFamily="34" charset="-128"/>
                <a:cs typeface="Arial" panose="020B0604020202020204" pitchFamily="34" charset="0"/>
              </a:rPr>
              <a:t>Secretariat</a:t>
            </a:r>
            <a:br>
              <a:rPr lang="fr-FR" altLang="en-US" sz="1600" b="1" dirty="0">
                <a:solidFill>
                  <a:srgbClr val="00825F"/>
                </a:solidFill>
                <a:latin typeface="Montserrat" pitchFamily="2" charset="77"/>
                <a:ea typeface="Arial Unicode MS" panose="020B0604020202020204" pitchFamily="34" charset="-128"/>
                <a:cs typeface="Arial" panose="020B0604020202020204" pitchFamily="34" charset="0"/>
              </a:rPr>
            </a:br>
            <a:r>
              <a:rPr lang="fr-FR" altLang="en-US" sz="1600" dirty="0">
                <a:solidFill>
                  <a:srgbClr val="00825F"/>
                </a:solidFill>
                <a:latin typeface="Montserrat" pitchFamily="2" charset="77"/>
                <a:ea typeface="Arial Unicode MS" panose="020B0604020202020204" pitchFamily="34" charset="-128"/>
                <a:cs typeface="Arial" panose="020B0604020202020204" pitchFamily="34" charset="0"/>
              </a:rPr>
              <a:t>Food and Agriculture </a:t>
            </a:r>
            <a:r>
              <a:rPr lang="fr-FR" altLang="en-US" sz="1600" dirty="0" err="1">
                <a:solidFill>
                  <a:srgbClr val="00825F"/>
                </a:solidFill>
                <a:latin typeface="Montserrat" pitchFamily="2" charset="77"/>
                <a:ea typeface="Arial Unicode MS" panose="020B0604020202020204" pitchFamily="34" charset="-128"/>
                <a:cs typeface="Arial" panose="020B0604020202020204" pitchFamily="34" charset="0"/>
              </a:rPr>
              <a:t>Organization</a:t>
            </a:r>
            <a:r>
              <a:rPr lang="fr-FR" altLang="en-US" sz="1600" dirty="0">
                <a:solidFill>
                  <a:srgbClr val="00825F"/>
                </a:solidFill>
                <a:latin typeface="Montserrat" pitchFamily="2" charset="77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br>
              <a:rPr lang="fr-FR" altLang="en-US" sz="1600" dirty="0">
                <a:solidFill>
                  <a:srgbClr val="00825F"/>
                </a:solidFill>
                <a:latin typeface="Montserrat" pitchFamily="2" charset="77"/>
                <a:ea typeface="Arial Unicode MS" panose="020B0604020202020204" pitchFamily="34" charset="-128"/>
                <a:cs typeface="Arial" panose="020B0604020202020204" pitchFamily="34" charset="0"/>
              </a:rPr>
            </a:br>
            <a:r>
              <a:rPr lang="fr-FR" altLang="en-US" sz="1600" dirty="0">
                <a:solidFill>
                  <a:srgbClr val="00825F"/>
                </a:solidFill>
                <a:latin typeface="Montserrat" pitchFamily="2" charset="77"/>
                <a:ea typeface="Arial Unicode MS" panose="020B0604020202020204" pitchFamily="34" charset="-128"/>
                <a:cs typeface="Arial" panose="020B0604020202020204" pitchFamily="34" charset="0"/>
              </a:rPr>
              <a:t>of the United Nations (FAO)</a:t>
            </a:r>
            <a:br>
              <a:rPr lang="fr-FR" altLang="en-US" sz="1600" dirty="0">
                <a:solidFill>
                  <a:srgbClr val="00825F"/>
                </a:solidFill>
                <a:latin typeface="Montserrat" pitchFamily="2" charset="77"/>
                <a:ea typeface="Arial Unicode MS" panose="020B0604020202020204" pitchFamily="34" charset="-128"/>
                <a:cs typeface="Arial" panose="020B0604020202020204" pitchFamily="34" charset="0"/>
              </a:rPr>
            </a:br>
            <a:r>
              <a:rPr lang="fr-FR" altLang="en-US" sz="1600" dirty="0">
                <a:solidFill>
                  <a:srgbClr val="00825F"/>
                </a:solidFill>
                <a:latin typeface="Montserrat" pitchFamily="2" charset="77"/>
                <a:ea typeface="Arial Unicode MS" panose="020B0604020202020204" pitchFamily="34" charset="-128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ippc@fao.org</a:t>
            </a:r>
            <a:r>
              <a:rPr lang="fr-FR" altLang="en-US" sz="1600" dirty="0">
                <a:solidFill>
                  <a:srgbClr val="00825F"/>
                </a:solidFill>
                <a:latin typeface="Montserrat" pitchFamily="2" charset="77"/>
                <a:ea typeface="Arial Unicode MS" panose="020B0604020202020204" pitchFamily="34" charset="-128"/>
                <a:cs typeface="Arial" panose="020B0604020202020204" pitchFamily="34" charset="0"/>
              </a:rPr>
              <a:t> | </a:t>
            </a:r>
            <a:r>
              <a:rPr lang="fr-FR" altLang="en-US" sz="1600" dirty="0">
                <a:solidFill>
                  <a:srgbClr val="00825F"/>
                </a:solidFill>
                <a:latin typeface="Montserrat" pitchFamily="2" charset="77"/>
                <a:ea typeface="Arial Unicode MS" panose="020B0604020202020204" pitchFamily="34" charset="-128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www.ippc.int</a:t>
            </a:r>
            <a:br>
              <a:rPr lang="en-US" sz="5400" dirty="0">
                <a:solidFill>
                  <a:schemeClr val="bg1"/>
                </a:solidFill>
                <a:latin typeface="Montserrat" pitchFamily="2" charset="77"/>
              </a:rPr>
            </a:br>
            <a:endParaRPr lang="en-IT" dirty="0">
              <a:solidFill>
                <a:schemeClr val="bg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48089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3C2C3-3C27-6748-B8C5-8E7FB4480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538" y="543418"/>
            <a:ext cx="12204522" cy="360040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</a:rPr>
              <a:t>Background: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002060"/>
                </a:solidFill>
              </a:rPr>
              <a:t>Major stages</a:t>
            </a:r>
            <a:endParaRPr lang="en-IT" sz="2800" dirty="0">
              <a:solidFill>
                <a:srgbClr val="00206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4AADEF9-5973-2BF9-DC29-47A8F9BD34D7}"/>
              </a:ext>
            </a:extLst>
          </p:cNvPr>
          <p:cNvSpPr/>
          <p:nvPr/>
        </p:nvSpPr>
        <p:spPr>
          <a:xfrm>
            <a:off x="279187" y="1867708"/>
            <a:ext cx="2057400" cy="1756847"/>
          </a:xfrm>
          <a:prstGeom prst="roundRect">
            <a:avLst/>
          </a:prstGeom>
          <a:solidFill>
            <a:srgbClr val="95C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b="1" dirty="0">
                <a:solidFill>
                  <a:srgbClr val="003A2B"/>
                </a:solidFill>
              </a:rPr>
              <a:t>CPM 16</a:t>
            </a:r>
          </a:p>
          <a:p>
            <a:pPr algn="ctr"/>
            <a:r>
              <a:rPr lang="en-NZ" b="1" dirty="0">
                <a:solidFill>
                  <a:srgbClr val="003A2B"/>
                </a:solidFill>
              </a:rPr>
              <a:t>(2022)</a:t>
            </a:r>
          </a:p>
          <a:p>
            <a:pPr algn="ctr"/>
            <a:r>
              <a:rPr lang="en-NZ" sz="2000" b="1" dirty="0">
                <a:solidFill>
                  <a:srgbClr val="003A2B"/>
                </a:solidFill>
              </a:rPr>
              <a:t>Topic added to work programme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AD4BD71-8F85-C010-E68C-1E692C8FF7A9}"/>
              </a:ext>
            </a:extLst>
          </p:cNvPr>
          <p:cNvSpPr/>
          <p:nvPr/>
        </p:nvSpPr>
        <p:spPr>
          <a:xfrm>
            <a:off x="3596707" y="1867708"/>
            <a:ext cx="2057400" cy="1745301"/>
          </a:xfrm>
          <a:prstGeom prst="roundRect">
            <a:avLst/>
          </a:prstGeom>
          <a:solidFill>
            <a:srgbClr val="95C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b="1" dirty="0">
                <a:solidFill>
                  <a:srgbClr val="003A2B"/>
                </a:solidFill>
              </a:rPr>
              <a:t>SC Nov</a:t>
            </a:r>
          </a:p>
          <a:p>
            <a:pPr algn="ctr"/>
            <a:r>
              <a:rPr lang="en-NZ" b="1" dirty="0">
                <a:solidFill>
                  <a:srgbClr val="003A2B"/>
                </a:solidFill>
              </a:rPr>
              <a:t>(2022)</a:t>
            </a:r>
          </a:p>
          <a:p>
            <a:pPr algn="ctr"/>
            <a:r>
              <a:rPr lang="en-NZ" sz="2000" b="1" dirty="0">
                <a:solidFill>
                  <a:srgbClr val="003A2B"/>
                </a:solidFill>
              </a:rPr>
              <a:t>Specification approved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C3F27F3-436B-9733-F49A-9B8C72A095F4}"/>
              </a:ext>
            </a:extLst>
          </p:cNvPr>
          <p:cNvSpPr/>
          <p:nvPr/>
        </p:nvSpPr>
        <p:spPr>
          <a:xfrm>
            <a:off x="6707815" y="1846654"/>
            <a:ext cx="2057400" cy="1745300"/>
          </a:xfrm>
          <a:prstGeom prst="roundRect">
            <a:avLst/>
          </a:prstGeom>
          <a:solidFill>
            <a:srgbClr val="95C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b="1" dirty="0">
                <a:solidFill>
                  <a:srgbClr val="003A2B"/>
                </a:solidFill>
              </a:rPr>
              <a:t>EWG July</a:t>
            </a:r>
          </a:p>
          <a:p>
            <a:pPr algn="ctr"/>
            <a:r>
              <a:rPr lang="en-NZ" b="1" dirty="0">
                <a:solidFill>
                  <a:srgbClr val="003A2B"/>
                </a:solidFill>
              </a:rPr>
              <a:t>(2023)</a:t>
            </a:r>
          </a:p>
          <a:p>
            <a:pPr algn="ctr"/>
            <a:r>
              <a:rPr lang="en-NZ" sz="2000" b="1" dirty="0">
                <a:solidFill>
                  <a:srgbClr val="003A2B"/>
                </a:solidFill>
              </a:rPr>
              <a:t>First draft developed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9909A45-97B1-5E3F-7700-507A01E04C5B}"/>
              </a:ext>
            </a:extLst>
          </p:cNvPr>
          <p:cNvSpPr/>
          <p:nvPr/>
        </p:nvSpPr>
        <p:spPr>
          <a:xfrm>
            <a:off x="9840138" y="1867708"/>
            <a:ext cx="2057400" cy="1745300"/>
          </a:xfrm>
          <a:prstGeom prst="roundRect">
            <a:avLst/>
          </a:prstGeom>
          <a:solidFill>
            <a:srgbClr val="95C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b="1" dirty="0">
                <a:solidFill>
                  <a:srgbClr val="003A2B"/>
                </a:solidFill>
              </a:rPr>
              <a:t>SC May</a:t>
            </a:r>
          </a:p>
          <a:p>
            <a:pPr algn="ctr"/>
            <a:r>
              <a:rPr lang="en-NZ" b="1" dirty="0">
                <a:solidFill>
                  <a:srgbClr val="003A2B"/>
                </a:solidFill>
              </a:rPr>
              <a:t>(2024) </a:t>
            </a:r>
            <a:r>
              <a:rPr lang="en-NZ" sz="2000" b="1" dirty="0">
                <a:solidFill>
                  <a:srgbClr val="003A2B"/>
                </a:solidFill>
              </a:rPr>
              <a:t>Approved for 1</a:t>
            </a:r>
            <a:r>
              <a:rPr lang="en-NZ" sz="2000" b="1" baseline="30000" dirty="0">
                <a:solidFill>
                  <a:srgbClr val="003A2B"/>
                </a:solidFill>
              </a:rPr>
              <a:t>st</a:t>
            </a:r>
            <a:r>
              <a:rPr lang="en-NZ" sz="2000" b="1" dirty="0">
                <a:solidFill>
                  <a:srgbClr val="003A2B"/>
                </a:solidFill>
              </a:rPr>
              <a:t> consultation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7200F39-7269-7EBE-5759-0678382FFD7B}"/>
              </a:ext>
            </a:extLst>
          </p:cNvPr>
          <p:cNvSpPr/>
          <p:nvPr/>
        </p:nvSpPr>
        <p:spPr>
          <a:xfrm>
            <a:off x="8348469" y="4114800"/>
            <a:ext cx="2057400" cy="1745299"/>
          </a:xfrm>
          <a:prstGeom prst="roundRect">
            <a:avLst/>
          </a:prstGeom>
          <a:solidFill>
            <a:srgbClr val="95C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b="1" dirty="0">
                <a:solidFill>
                  <a:srgbClr val="003A2B"/>
                </a:solidFill>
              </a:rPr>
              <a:t>First Consultation</a:t>
            </a:r>
          </a:p>
          <a:p>
            <a:pPr algn="ctr"/>
            <a:r>
              <a:rPr lang="en-NZ" sz="2000" b="1" dirty="0">
                <a:solidFill>
                  <a:srgbClr val="003A2B"/>
                </a:solidFill>
              </a:rPr>
              <a:t>July – Sept 2024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B900036-9867-BAD4-BC26-3C9D770883FD}"/>
              </a:ext>
            </a:extLst>
          </p:cNvPr>
          <p:cNvSpPr/>
          <p:nvPr/>
        </p:nvSpPr>
        <p:spPr>
          <a:xfrm>
            <a:off x="5126734" y="4121306"/>
            <a:ext cx="2057400" cy="1756847"/>
          </a:xfrm>
          <a:prstGeom prst="roundRect">
            <a:avLst/>
          </a:prstGeom>
          <a:solidFill>
            <a:srgbClr val="95C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b="1" dirty="0">
                <a:solidFill>
                  <a:srgbClr val="003A2B"/>
                </a:solidFill>
              </a:rPr>
              <a:t>SC-7 May (2025)</a:t>
            </a:r>
          </a:p>
          <a:p>
            <a:pPr algn="ctr"/>
            <a:r>
              <a:rPr lang="en-NZ" sz="2000" b="1" dirty="0">
                <a:solidFill>
                  <a:srgbClr val="003A2B"/>
                </a:solidFill>
              </a:rPr>
              <a:t>Revised and approved for 2</a:t>
            </a:r>
            <a:r>
              <a:rPr lang="en-NZ" sz="2000" b="1" baseline="30000" dirty="0">
                <a:solidFill>
                  <a:srgbClr val="003A2B"/>
                </a:solidFill>
              </a:rPr>
              <a:t>nd</a:t>
            </a:r>
            <a:r>
              <a:rPr lang="en-NZ" sz="2000" b="1" dirty="0">
                <a:solidFill>
                  <a:srgbClr val="003A2B"/>
                </a:solidFill>
              </a:rPr>
              <a:t> consultation 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14F2972-A4BD-844F-D8BB-39D5AC9319FB}"/>
              </a:ext>
            </a:extLst>
          </p:cNvPr>
          <p:cNvSpPr/>
          <p:nvPr/>
        </p:nvSpPr>
        <p:spPr>
          <a:xfrm>
            <a:off x="1860064" y="4160019"/>
            <a:ext cx="2057400" cy="1756847"/>
          </a:xfrm>
          <a:prstGeom prst="roundRect">
            <a:avLst/>
          </a:prstGeom>
          <a:solidFill>
            <a:srgbClr val="95C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b="1" dirty="0">
                <a:solidFill>
                  <a:srgbClr val="003A2B"/>
                </a:solidFill>
              </a:rPr>
              <a:t>Second Consultation</a:t>
            </a:r>
          </a:p>
          <a:p>
            <a:pPr algn="ctr"/>
            <a:r>
              <a:rPr lang="en-NZ" sz="1800" b="1" dirty="0">
                <a:solidFill>
                  <a:srgbClr val="003A2B"/>
                </a:solidFill>
              </a:rPr>
              <a:t>July – Sept 2025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96F500FA-5763-8FB8-07B5-8442B1C105A9}"/>
              </a:ext>
            </a:extLst>
          </p:cNvPr>
          <p:cNvSpPr/>
          <p:nvPr/>
        </p:nvSpPr>
        <p:spPr>
          <a:xfrm>
            <a:off x="2673190" y="2655897"/>
            <a:ext cx="586913" cy="296840"/>
          </a:xfrm>
          <a:prstGeom prst="rightArrow">
            <a:avLst/>
          </a:prstGeom>
          <a:solidFill>
            <a:srgbClr val="003A2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B9194A46-7444-62DE-0A21-3AC0ADADFE5D}"/>
              </a:ext>
            </a:extLst>
          </p:cNvPr>
          <p:cNvSpPr/>
          <p:nvPr/>
        </p:nvSpPr>
        <p:spPr>
          <a:xfrm>
            <a:off x="5935705" y="2655897"/>
            <a:ext cx="586913" cy="296840"/>
          </a:xfrm>
          <a:prstGeom prst="rightArrow">
            <a:avLst/>
          </a:prstGeom>
          <a:solidFill>
            <a:srgbClr val="003A2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279B877B-9B50-F1DD-BDB7-42701577BF01}"/>
              </a:ext>
            </a:extLst>
          </p:cNvPr>
          <p:cNvSpPr/>
          <p:nvPr/>
        </p:nvSpPr>
        <p:spPr>
          <a:xfrm>
            <a:off x="9009220" y="2654460"/>
            <a:ext cx="586913" cy="296840"/>
          </a:xfrm>
          <a:prstGeom prst="rightArrow">
            <a:avLst/>
          </a:prstGeom>
          <a:solidFill>
            <a:srgbClr val="003A2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4" name="Arrow: Bent 23">
            <a:extLst>
              <a:ext uri="{FF2B5EF4-FFF2-40B4-BE49-F238E27FC236}">
                <a16:creationId xmlns:a16="http://schemas.microsoft.com/office/drawing/2014/main" id="{D267079D-71A2-9A05-E1E9-65F2F5DD79F1}"/>
              </a:ext>
            </a:extLst>
          </p:cNvPr>
          <p:cNvSpPr/>
          <p:nvPr/>
        </p:nvSpPr>
        <p:spPr>
          <a:xfrm rot="10800000">
            <a:off x="10748770" y="3914733"/>
            <a:ext cx="483755" cy="1072716"/>
          </a:xfrm>
          <a:prstGeom prst="bentArrow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schemeClr val="tx1"/>
              </a:solidFill>
            </a:endParaRP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09FB7197-4556-42DE-E1D6-9CA46899B514}"/>
              </a:ext>
            </a:extLst>
          </p:cNvPr>
          <p:cNvSpPr/>
          <p:nvPr/>
        </p:nvSpPr>
        <p:spPr>
          <a:xfrm rot="10800000">
            <a:off x="7443058" y="4839029"/>
            <a:ext cx="586913" cy="296840"/>
          </a:xfrm>
          <a:prstGeom prst="rightArrow">
            <a:avLst/>
          </a:prstGeom>
          <a:solidFill>
            <a:srgbClr val="003A2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FEC028E4-EFE4-BCA1-6A08-617E02790862}"/>
              </a:ext>
            </a:extLst>
          </p:cNvPr>
          <p:cNvSpPr/>
          <p:nvPr/>
        </p:nvSpPr>
        <p:spPr>
          <a:xfrm rot="10800000">
            <a:off x="4196920" y="4851309"/>
            <a:ext cx="586913" cy="296840"/>
          </a:xfrm>
          <a:prstGeom prst="rightArrow">
            <a:avLst/>
          </a:prstGeom>
          <a:solidFill>
            <a:srgbClr val="003A2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0517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16CAE4D8-B039-0649-BDEF-444210836B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48140" y="2874994"/>
            <a:ext cx="8183174" cy="4176457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Annex ISPM 26 to ISPM 4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Make changes to terminology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Add further explanatory text to parts of the draft ISPM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Remove references to timeframes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Remove duplication </a:t>
            </a:r>
          </a:p>
          <a:p>
            <a:endParaRPr lang="en-NZ" b="1" i="0" dirty="0">
              <a:solidFill>
                <a:srgbClr val="424242"/>
              </a:solidFill>
              <a:effectLst/>
              <a:latin typeface="Segoe Sans"/>
            </a:endParaRPr>
          </a:p>
          <a:p>
            <a:r>
              <a:rPr lang="en-NZ" b="1" i="0" dirty="0">
                <a:solidFill>
                  <a:srgbClr val="424242"/>
                </a:solidFill>
                <a:effectLst/>
                <a:latin typeface="Segoe Sans"/>
              </a:rPr>
              <a:t>Also considered was how to retain the annex and appendices that were removed, until they can be relocated.</a:t>
            </a:r>
            <a:endParaRPr lang="en-IT" b="1" dirty="0">
              <a:solidFill>
                <a:srgbClr val="424242"/>
              </a:solidFill>
              <a:latin typeface="Segoe San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CE68BB7-DD3C-664A-AC9D-74A5FE280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8600" y="1656976"/>
            <a:ext cx="9416084" cy="296840"/>
          </a:xfrm>
        </p:spPr>
        <p:txBody>
          <a:bodyPr/>
          <a:lstStyle/>
          <a:p>
            <a:r>
              <a:rPr lang="en-US" dirty="0"/>
              <a:t>822 comments were received from 1</a:t>
            </a:r>
            <a:r>
              <a:rPr lang="en-US" baseline="30000" dirty="0"/>
              <a:t>st</a:t>
            </a:r>
            <a:r>
              <a:rPr lang="en-US" dirty="0"/>
              <a:t> consultation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The main comments were to:</a:t>
            </a:r>
            <a:endParaRPr lang="en-IT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CAEDAD5-4DE1-2C21-6297-5A1F4FAD00E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453" r="2453"/>
          <a:stretch/>
        </p:blipFill>
        <p:spPr>
          <a:xfrm>
            <a:off x="7601319" y="2129159"/>
            <a:ext cx="4542359" cy="307186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AEA096-9B56-1A57-BDF0-DB8900E0C8FE}"/>
              </a:ext>
            </a:extLst>
          </p:cNvPr>
          <p:cNvSpPr txBox="1"/>
          <p:nvPr/>
        </p:nvSpPr>
        <p:spPr>
          <a:xfrm>
            <a:off x="7924800" y="4907628"/>
            <a:ext cx="2286000" cy="415498"/>
          </a:xfrm>
          <a:prstGeom prst="rect">
            <a:avLst/>
          </a:prstGeom>
        </p:spPr>
        <p:txBody>
          <a:bodyPr wrap="square" lIns="540000" tIns="0" rIns="360000" rtlCol="0" anchor="t" anchorCtr="0">
            <a:spAutoFit/>
          </a:bodyPr>
          <a:lstStyle/>
          <a:p>
            <a:endParaRPr lang="en-NZ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460959-1457-0F98-B240-E308C5BC6B78}"/>
              </a:ext>
            </a:extLst>
          </p:cNvPr>
          <p:cNvSpPr txBox="1"/>
          <p:nvPr/>
        </p:nvSpPr>
        <p:spPr>
          <a:xfrm>
            <a:off x="9887366" y="4943705"/>
            <a:ext cx="2656953" cy="230832"/>
          </a:xfrm>
          <a:prstGeom prst="rect">
            <a:avLst/>
          </a:prstGeom>
        </p:spPr>
        <p:txBody>
          <a:bodyPr wrap="square" lIns="540000" tIns="0" rIns="360000" rtlCol="0" anchor="t" anchorCtr="0">
            <a:spAutoFit/>
          </a:bodyPr>
          <a:lstStyle/>
          <a:p>
            <a:r>
              <a:rPr lang="en-NZ" sz="1200" dirty="0">
                <a:solidFill>
                  <a:schemeClr val="bg1"/>
                </a:solidFill>
              </a:rPr>
              <a:t>Photo courtesy of MPI, NZ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79E62E01-76DE-3ADE-C21F-CDC6DDCD8D84}"/>
              </a:ext>
            </a:extLst>
          </p:cNvPr>
          <p:cNvSpPr txBox="1">
            <a:spLocks/>
          </p:cNvSpPr>
          <p:nvPr/>
        </p:nvSpPr>
        <p:spPr>
          <a:xfrm>
            <a:off x="-228600" y="587378"/>
            <a:ext cx="9416084" cy="296840"/>
          </a:xfrm>
          <a:prstGeom prst="rect">
            <a:avLst/>
          </a:prstGeom>
          <a:noFill/>
        </p:spPr>
        <p:txBody>
          <a:bodyPr vert="horz" lIns="540000" tIns="0" rIns="36000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 baseline="0">
                <a:solidFill>
                  <a:srgbClr val="00825F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Main comments from consultation </a:t>
            </a:r>
            <a:br>
              <a:rPr lang="en-US" dirty="0"/>
            </a:br>
            <a:br>
              <a:rPr lang="en-US" dirty="0"/>
            </a:b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1455858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16CAE4D8-B039-0649-BDEF-444210836B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76200" y="1077623"/>
            <a:ext cx="12408877" cy="4176457"/>
          </a:xfrm>
        </p:spPr>
        <p:txBody>
          <a:bodyPr/>
          <a:lstStyle/>
          <a:p>
            <a:endParaRPr lang="en-NZ" sz="1800" b="1" dirty="0">
              <a:effectLst/>
              <a:latin typeface="Segoe UI" panose="020B0502040204020203" pitchFamily="34" charset="0"/>
            </a:endParaRPr>
          </a:p>
          <a:p>
            <a:r>
              <a:rPr lang="en-NZ" sz="2600" dirty="0"/>
              <a:t>The SC decided that it is not time to annex ISPM 26 to ISPM 4 because the proposal:</a:t>
            </a:r>
          </a:p>
          <a:p>
            <a:pPr marL="2420938" indent="-269875">
              <a:buFont typeface="Arial" panose="020B0604020202020204" pitchFamily="34" charset="0"/>
              <a:buChar char="•"/>
            </a:pPr>
            <a:r>
              <a:rPr lang="en-NZ" sz="2800" dirty="0"/>
              <a:t>	is not on the IPPC list of topics; and</a:t>
            </a:r>
          </a:p>
          <a:p>
            <a:pPr marL="2420938" indent="-269875">
              <a:buFont typeface="Arial" panose="020B0604020202020204" pitchFamily="34" charset="0"/>
              <a:buChar char="•"/>
            </a:pPr>
            <a:r>
              <a:rPr lang="en-NZ" sz="2800" dirty="0"/>
              <a:t>	does not align with specification 75</a:t>
            </a:r>
          </a:p>
          <a:p>
            <a:endParaRPr lang="en-NZ" b="1" dirty="0">
              <a:effectLst/>
              <a:latin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lphaLcPeriod"/>
              <a:tabLst>
                <a:tab pos="457200" algn="l"/>
              </a:tabLst>
            </a:pPr>
            <a:endParaRPr lang="en-NZ" sz="1800" dirty="0">
              <a:effectLst/>
              <a:latin typeface="Times New Roman" panose="02020603050405020304" pitchFamily="18" charset="0"/>
              <a:ea typeface="Times" panose="02020603050405020304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CE68BB7-DD3C-664A-AC9D-74A5FE280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3" y="533400"/>
            <a:ext cx="7120246" cy="296840"/>
          </a:xfrm>
        </p:spPr>
        <p:txBody>
          <a:bodyPr/>
          <a:lstStyle/>
          <a:p>
            <a:r>
              <a:rPr lang="en-NZ" sz="2800" dirty="0">
                <a:solidFill>
                  <a:schemeClr val="bg1"/>
                </a:solidFill>
              </a:rPr>
              <a:t>Annexing ISPM 26 to ISPM 4</a:t>
            </a:r>
            <a:endParaRPr lang="en-IT" sz="2800" dirty="0">
              <a:solidFill>
                <a:schemeClr val="bg1"/>
              </a:solidFill>
            </a:endParaRPr>
          </a:p>
        </p:txBody>
      </p:sp>
      <p:pic>
        <p:nvPicPr>
          <p:cNvPr id="10" name="Picture 9" descr="A close-up of a logo&#10;&#10;AI-generated content may be incorrect.">
            <a:extLst>
              <a:ext uri="{FF2B5EF4-FFF2-40B4-BE49-F238E27FC236}">
                <a16:creationId xmlns:a16="http://schemas.microsoft.com/office/drawing/2014/main" id="{C27867FB-1387-82DC-880C-B17419A279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" y="3149150"/>
            <a:ext cx="5161900" cy="3691312"/>
          </a:xfrm>
          <a:prstGeom prst="rect">
            <a:avLst/>
          </a:prstGeom>
        </p:spPr>
      </p:pic>
      <p:pic>
        <p:nvPicPr>
          <p:cNvPr id="12" name="Picture 11" descr="A close-up of a white and red cover&#10;&#10;AI-generated content may be incorrect.">
            <a:extLst>
              <a:ext uri="{FF2B5EF4-FFF2-40B4-BE49-F238E27FC236}">
                <a16:creationId xmlns:a16="http://schemas.microsoft.com/office/drawing/2014/main" id="{FF00D7D2-3C59-F3CA-8A5E-79B6AA478D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626" y="3165851"/>
            <a:ext cx="4860091" cy="3692149"/>
          </a:xfrm>
          <a:prstGeom prst="rect">
            <a:avLst/>
          </a:prstGeom>
        </p:spPr>
      </p:pic>
      <p:sp>
        <p:nvSpPr>
          <p:cNvPr id="14" name="Arrow: Striped Right 13">
            <a:extLst>
              <a:ext uri="{FF2B5EF4-FFF2-40B4-BE49-F238E27FC236}">
                <a16:creationId xmlns:a16="http://schemas.microsoft.com/office/drawing/2014/main" id="{3BF64B05-E266-E910-3E6E-396290BADF56}"/>
              </a:ext>
            </a:extLst>
          </p:cNvPr>
          <p:cNvSpPr/>
          <p:nvPr/>
        </p:nvSpPr>
        <p:spPr>
          <a:xfrm rot="10800000">
            <a:off x="5554823" y="4343400"/>
            <a:ext cx="1371601" cy="762000"/>
          </a:xfrm>
          <a:prstGeom prst="stripedRightArrow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2A7F77-1B8F-7581-11CE-BF2E1B65B59A}"/>
              </a:ext>
            </a:extLst>
          </p:cNvPr>
          <p:cNvSpPr txBox="1"/>
          <p:nvPr/>
        </p:nvSpPr>
        <p:spPr>
          <a:xfrm>
            <a:off x="5173623" y="6172200"/>
            <a:ext cx="2162003" cy="415498"/>
          </a:xfrm>
          <a:prstGeom prst="rect">
            <a:avLst/>
          </a:prstGeom>
          <a:solidFill>
            <a:schemeClr val="bg1"/>
          </a:solidFill>
        </p:spPr>
        <p:txBody>
          <a:bodyPr wrap="square" lIns="540000" tIns="0" rIns="360000" rtlCol="0" anchor="t" anchorCtr="0">
            <a:spAutoFit/>
          </a:bodyPr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910865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16CAE4D8-B039-0649-BDEF-444210836B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304800" y="1676400"/>
            <a:ext cx="12801600" cy="4176457"/>
          </a:xfrm>
        </p:spPr>
        <p:txBody>
          <a:bodyPr/>
          <a:lstStyle/>
          <a:p>
            <a:endParaRPr lang="en-NZ" sz="1800" b="1" dirty="0">
              <a:effectLst/>
              <a:latin typeface="Segoe UI" panose="020B0502040204020203" pitchFamily="34" charset="0"/>
            </a:endParaRPr>
          </a:p>
          <a:p>
            <a:pPr marL="285750" indent="-285750">
              <a:lnSpc>
                <a:spcPct val="180000"/>
              </a:lnSpc>
              <a:buFont typeface="Wingdings" panose="05000000000000000000" pitchFamily="2" charset="2"/>
              <a:buChar char="§"/>
            </a:pPr>
            <a:r>
              <a:rPr lang="en-NZ" sz="2100" b="1" dirty="0">
                <a:latin typeface="Segoe UI" panose="020B0502040204020203" pitchFamily="34" charset="0"/>
              </a:rPr>
              <a:t>‘Host material’, ‘hosts’ </a:t>
            </a:r>
            <a:r>
              <a:rPr lang="en-NZ" sz="2100" dirty="0">
                <a:latin typeface="Segoe UI" panose="020B0502040204020203" pitchFamily="34" charset="0"/>
              </a:rPr>
              <a:t>and</a:t>
            </a:r>
            <a:r>
              <a:rPr lang="en-NZ" sz="2100" b="1" dirty="0">
                <a:latin typeface="Segoe UI" panose="020B0502040204020203" pitchFamily="34" charset="0"/>
              </a:rPr>
              <a:t> ‘host commodities’ </a:t>
            </a:r>
            <a:r>
              <a:rPr lang="en-NZ" sz="2100" dirty="0">
                <a:latin typeface="Segoe UI" panose="020B0502040204020203" pitchFamily="34" charset="0"/>
              </a:rPr>
              <a:t>were replaced with ‘</a:t>
            </a:r>
            <a:r>
              <a:rPr lang="en-NZ" sz="2100" b="1" u="sng" dirty="0">
                <a:solidFill>
                  <a:srgbClr val="0070C0"/>
                </a:solidFill>
                <a:latin typeface="Segoe UI" panose="020B0502040204020203" pitchFamily="34" charset="0"/>
              </a:rPr>
              <a:t>host fruit</a:t>
            </a:r>
            <a:r>
              <a:rPr lang="en-NZ" sz="2100" b="1" u="sng" dirty="0">
                <a:latin typeface="Segoe UI" panose="020B0502040204020203" pitchFamily="34" charset="0"/>
              </a:rPr>
              <a:t>’</a:t>
            </a:r>
            <a:r>
              <a:rPr lang="en-NZ" sz="2100" dirty="0">
                <a:latin typeface="Segoe UI" panose="020B0502040204020203" pitchFamily="34" charset="0"/>
              </a:rPr>
              <a:t> for consistency</a:t>
            </a:r>
          </a:p>
          <a:p>
            <a:pPr marL="285750" indent="-285750">
              <a:lnSpc>
                <a:spcPct val="180000"/>
              </a:lnSpc>
              <a:buFont typeface="Wingdings" panose="05000000000000000000" pitchFamily="2" charset="2"/>
              <a:buChar char="§"/>
            </a:pPr>
            <a:r>
              <a:rPr lang="en-GB" sz="2100" b="1" dirty="0">
                <a:latin typeface="Segoe UI" panose="020B0502040204020203" pitchFamily="34" charset="0"/>
              </a:rPr>
              <a:t>‘Transient’</a:t>
            </a:r>
            <a:r>
              <a:rPr lang="en-GB" sz="2100" dirty="0">
                <a:latin typeface="Segoe UI" panose="020B0502040204020203" pitchFamily="34" charset="0"/>
              </a:rPr>
              <a:t>, was removed</a:t>
            </a:r>
            <a:r>
              <a:rPr lang="en-GB" sz="2100" b="1" dirty="0">
                <a:latin typeface="Segoe UI" panose="020B0502040204020203" pitchFamily="34" charset="0"/>
              </a:rPr>
              <a:t> </a:t>
            </a:r>
            <a:r>
              <a:rPr lang="en-GB" sz="2100" dirty="0">
                <a:latin typeface="Segoe UI" panose="020B0502040204020203" pitchFamily="34" charset="0"/>
              </a:rPr>
              <a:t>where appropriate, and replaced with ‘</a:t>
            </a:r>
            <a:r>
              <a:rPr lang="en-GB" sz="2100" b="1" u="sng" dirty="0">
                <a:solidFill>
                  <a:srgbClr val="0070C0"/>
                </a:solidFill>
                <a:latin typeface="Segoe UI" panose="020B0502040204020203" pitchFamily="34" charset="0"/>
              </a:rPr>
              <a:t>breeding population</a:t>
            </a:r>
            <a:r>
              <a:rPr lang="en-GB" sz="2100" b="1" u="sng" dirty="0">
                <a:latin typeface="Segoe UI" panose="020B0502040204020203" pitchFamily="34" charset="0"/>
              </a:rPr>
              <a:t>’</a:t>
            </a:r>
            <a:r>
              <a:rPr lang="en-GB" sz="2100" b="1" dirty="0">
                <a:latin typeface="Segoe UI" panose="020B0502040204020203" pitchFamily="34" charset="0"/>
              </a:rPr>
              <a:t> </a:t>
            </a:r>
            <a:r>
              <a:rPr lang="en-GB" sz="2100" dirty="0">
                <a:latin typeface="Segoe UI" panose="020B0502040204020203" pitchFamily="34" charset="0"/>
              </a:rPr>
              <a:t>that is established or not</a:t>
            </a:r>
          </a:p>
          <a:p>
            <a:pPr marL="285750" indent="-285750">
              <a:lnSpc>
                <a:spcPct val="180000"/>
              </a:lnSpc>
              <a:buFont typeface="Wingdings" panose="05000000000000000000" pitchFamily="2" charset="2"/>
              <a:buChar char="§"/>
            </a:pPr>
            <a:r>
              <a:rPr lang="en-GB" sz="2100" b="1" dirty="0">
                <a:latin typeface="Segoe UI" panose="020B0502040204020203" pitchFamily="34" charset="0"/>
              </a:rPr>
              <a:t>‘Wild adults’ </a:t>
            </a:r>
            <a:r>
              <a:rPr lang="en-GB" sz="2100" dirty="0">
                <a:latin typeface="Segoe UI" panose="020B0502040204020203" pitchFamily="34" charset="0"/>
              </a:rPr>
              <a:t>was replaced with</a:t>
            </a:r>
            <a:r>
              <a:rPr lang="en-GB" sz="2100" b="1" dirty="0">
                <a:latin typeface="Segoe UI" panose="020B0502040204020203" pitchFamily="34" charset="0"/>
              </a:rPr>
              <a:t> ‘</a:t>
            </a:r>
            <a:r>
              <a:rPr lang="en-GB" sz="2100" b="1" u="sng" dirty="0">
                <a:solidFill>
                  <a:srgbClr val="0070C0"/>
                </a:solidFill>
                <a:latin typeface="Segoe UI" panose="020B0502040204020203" pitchFamily="34" charset="0"/>
              </a:rPr>
              <a:t>fertile adults</a:t>
            </a:r>
            <a:r>
              <a:rPr lang="en-GB" sz="2100" b="1" u="sng" dirty="0">
                <a:latin typeface="Segoe UI" panose="020B0502040204020203" pitchFamily="34" charset="0"/>
              </a:rPr>
              <a:t>’</a:t>
            </a:r>
            <a:r>
              <a:rPr lang="en-GB" sz="2100" b="1" dirty="0">
                <a:latin typeface="Segoe UI" panose="020B0502040204020203" pitchFamily="34" charset="0"/>
              </a:rPr>
              <a:t> </a:t>
            </a:r>
            <a:r>
              <a:rPr lang="en-GB" sz="2100" dirty="0">
                <a:latin typeface="Segoe UI" panose="020B0502040204020203" pitchFamily="34" charset="0"/>
              </a:rPr>
              <a:t>to avoid confusion with ‘</a:t>
            </a:r>
            <a:r>
              <a:rPr lang="en-GB" sz="2100" b="1" dirty="0">
                <a:latin typeface="Segoe UI" panose="020B0502040204020203" pitchFamily="34" charset="0"/>
              </a:rPr>
              <a:t>non-native’ </a:t>
            </a:r>
            <a:r>
              <a:rPr lang="en-GB" sz="2100" dirty="0">
                <a:latin typeface="Segoe UI" panose="020B0502040204020203" pitchFamily="34" charset="0"/>
              </a:rPr>
              <a:t>and</a:t>
            </a:r>
            <a:r>
              <a:rPr lang="en-GB" sz="2100" b="1" dirty="0">
                <a:latin typeface="Segoe UI" panose="020B0502040204020203" pitchFamily="34" charset="0"/>
              </a:rPr>
              <a:t> ‘exotic’</a:t>
            </a:r>
            <a:endParaRPr lang="en-NZ" sz="2100" b="1" dirty="0">
              <a:latin typeface="Segoe UI" panose="020B0502040204020203" pitchFamily="34" charset="0"/>
            </a:endParaRPr>
          </a:p>
          <a:p>
            <a:pPr marL="285750" indent="-285750">
              <a:lnSpc>
                <a:spcPct val="180000"/>
              </a:lnSpc>
              <a:buFont typeface="Wingdings" panose="05000000000000000000" pitchFamily="2" charset="2"/>
              <a:buChar char="§"/>
            </a:pPr>
            <a:r>
              <a:rPr lang="en-GB" sz="2100" b="1" dirty="0">
                <a:latin typeface="Segoe UI" panose="020B0502040204020203" pitchFamily="34" charset="0"/>
              </a:rPr>
              <a:t>‘Inseminated’ </a:t>
            </a:r>
            <a:r>
              <a:rPr lang="en-GB" sz="2100" dirty="0">
                <a:latin typeface="Segoe UI" panose="020B0502040204020203" pitchFamily="34" charset="0"/>
              </a:rPr>
              <a:t>was replaced with</a:t>
            </a:r>
            <a:r>
              <a:rPr lang="en-GB" sz="2100" b="1" dirty="0">
                <a:latin typeface="Segoe UI" panose="020B0502040204020203" pitchFamily="34" charset="0"/>
              </a:rPr>
              <a:t> ‘</a:t>
            </a:r>
            <a:r>
              <a:rPr lang="en-GB" sz="2100" b="1" u="sng" dirty="0">
                <a:solidFill>
                  <a:srgbClr val="0070C0"/>
                </a:solidFill>
                <a:latin typeface="Segoe UI" panose="020B0502040204020203" pitchFamily="34" charset="0"/>
              </a:rPr>
              <a:t>gravid</a:t>
            </a:r>
            <a:r>
              <a:rPr lang="en-GB" sz="2100" b="1" u="sng" dirty="0">
                <a:latin typeface="Segoe UI" panose="020B0502040204020203" pitchFamily="34" charset="0"/>
              </a:rPr>
              <a:t>’</a:t>
            </a:r>
            <a:r>
              <a:rPr lang="en-GB" sz="2100" b="1" dirty="0">
                <a:latin typeface="Segoe UI" panose="020B0502040204020203" pitchFamily="34" charset="0"/>
              </a:rPr>
              <a:t> </a:t>
            </a:r>
            <a:r>
              <a:rPr lang="en-GB" sz="2100" dirty="0">
                <a:latin typeface="Segoe UI" panose="020B0502040204020203" pitchFamily="34" charset="0"/>
              </a:rPr>
              <a:t>as sterile insects can be inseminated but not fertile</a:t>
            </a:r>
            <a:endParaRPr lang="en-NZ" b="1" dirty="0">
              <a:effectLst/>
              <a:latin typeface="Segoe UI" panose="020B0502040204020203" pitchFamily="34" charset="0"/>
            </a:endParaRPr>
          </a:p>
          <a:p>
            <a:endParaRPr lang="en-NZ" b="1" dirty="0">
              <a:effectLst/>
              <a:latin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lphaLcPeriod"/>
              <a:tabLst>
                <a:tab pos="457200" algn="l"/>
              </a:tabLst>
            </a:pPr>
            <a:endParaRPr lang="en-NZ" sz="1800" dirty="0">
              <a:effectLst/>
              <a:latin typeface="Times New Roman" panose="02020603050405020304" pitchFamily="18" charset="0"/>
              <a:ea typeface="Times" panose="02020603050405020304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CE68BB7-DD3C-664A-AC9D-74A5FE280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3" y="533400"/>
            <a:ext cx="7120246" cy="296840"/>
          </a:xfrm>
        </p:spPr>
        <p:txBody>
          <a:bodyPr/>
          <a:lstStyle/>
          <a:p>
            <a:r>
              <a:rPr lang="en-NZ" sz="2800" dirty="0">
                <a:solidFill>
                  <a:schemeClr val="bg1"/>
                </a:solidFill>
              </a:rPr>
              <a:t>Changes to Terminology</a:t>
            </a:r>
            <a:endParaRPr lang="en-IT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525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16CAE4D8-B039-0649-BDEF-444210836B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52400" y="1527922"/>
            <a:ext cx="11963400" cy="4176457"/>
          </a:xfrm>
        </p:spPr>
        <p:txBody>
          <a:bodyPr/>
          <a:lstStyle/>
          <a:p>
            <a:pPr lvl="0" algn="l">
              <a:lnSpc>
                <a:spcPct val="107000"/>
              </a:lnSpc>
              <a:spcAft>
                <a:spcPts val="600"/>
              </a:spcAft>
              <a:tabLst>
                <a:tab pos="457200" algn="l"/>
              </a:tabLst>
            </a:pPr>
            <a:r>
              <a:rPr lang="en-US" sz="2200" dirty="0">
                <a:latin typeface="Segoe UI" panose="020B0502040204020203" pitchFamily="34" charset="0"/>
              </a:rPr>
              <a:t>1. </a:t>
            </a:r>
            <a:r>
              <a:rPr lang="en-US" sz="2200" b="1" dirty="0">
                <a:latin typeface="Segoe UI" panose="020B0502040204020203" pitchFamily="34" charset="0"/>
              </a:rPr>
              <a:t>To clarify the use of Sterile Insect Technique (SIT) in a PFA</a:t>
            </a:r>
            <a:endParaRPr lang="en-NZ" sz="2200" b="1" dirty="0">
              <a:latin typeface="Segoe UI" panose="020B0502040204020203" pitchFamily="34" charset="0"/>
            </a:endParaRPr>
          </a:p>
          <a:p>
            <a:pPr marL="712788" algn="l">
              <a:lnSpc>
                <a:spcPct val="107000"/>
              </a:lnSpc>
              <a:spcAft>
                <a:spcPts val="600"/>
              </a:spcAft>
              <a:tabLst>
                <a:tab pos="457200" algn="l"/>
              </a:tabLst>
            </a:pPr>
            <a:r>
              <a:rPr lang="en-GB" sz="2200" dirty="0">
                <a:latin typeface="Segoe UI" panose="020B0502040204020203" pitchFamily="34" charset="0"/>
              </a:rPr>
              <a:t>New text was added to clarify how detections of sterile fruit flies, as part of a SIT programme, affect fruit fly free status of an area. New text was added to:</a:t>
            </a:r>
          </a:p>
          <a:p>
            <a:pPr marL="1255713" indent="-361950" algn="l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2200" dirty="0">
                <a:latin typeface="Segoe UI" panose="020B0502040204020203" pitchFamily="34" charset="0"/>
              </a:rPr>
              <a:t>Outline of requirements</a:t>
            </a:r>
          </a:p>
          <a:p>
            <a:pPr marL="1255713" indent="-361950" algn="l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2200" dirty="0">
                <a:latin typeface="Segoe UI" panose="020B0502040204020203" pitchFamily="34" charset="0"/>
              </a:rPr>
              <a:t>5.5 Criteria for the area to qualify as a fruit fly pest free area </a:t>
            </a:r>
          </a:p>
          <a:p>
            <a:pPr marL="1255713" indent="-361950" algn="l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2200" dirty="0">
                <a:latin typeface="Segoe UI" panose="020B0502040204020203" pitchFamily="34" charset="0"/>
              </a:rPr>
              <a:t>7.2 Reinstatement</a:t>
            </a:r>
          </a:p>
          <a:p>
            <a:pPr marL="893763" algn="l">
              <a:lnSpc>
                <a:spcPct val="107000"/>
              </a:lnSpc>
              <a:spcBef>
                <a:spcPts val="0"/>
              </a:spcBef>
              <a:tabLst>
                <a:tab pos="457200" algn="l"/>
              </a:tabLst>
            </a:pPr>
            <a:endParaRPr lang="en-GB" sz="2200" dirty="0">
              <a:latin typeface="Segoe UI" panose="020B0502040204020203" pitchFamily="34" charset="0"/>
            </a:endParaRPr>
          </a:p>
          <a:p>
            <a:pPr lvl="0" algn="just">
              <a:lnSpc>
                <a:spcPct val="107000"/>
              </a:lnSpc>
              <a:spcAft>
                <a:spcPts val="600"/>
              </a:spcAft>
              <a:tabLst>
                <a:tab pos="457200" algn="l"/>
              </a:tabLst>
            </a:pPr>
            <a:r>
              <a:rPr lang="en-US" sz="2200" dirty="0">
                <a:latin typeface="Segoe UI" panose="020B0502040204020203" pitchFamily="34" charset="0"/>
              </a:rPr>
              <a:t>2. </a:t>
            </a:r>
            <a:r>
              <a:rPr lang="en-US" sz="2200" b="1" dirty="0">
                <a:latin typeface="Segoe UI" panose="020B0502040204020203" pitchFamily="34" charset="0"/>
              </a:rPr>
              <a:t>To describe the potential for interference of attractants </a:t>
            </a:r>
            <a:r>
              <a:rPr lang="en-GB" sz="2200" b="1" dirty="0">
                <a:latin typeface="Segoe UI" panose="020B0502040204020203" pitchFamily="34" charset="0"/>
              </a:rPr>
              <a:t>used for trapping</a:t>
            </a:r>
            <a:endParaRPr lang="en-NZ" sz="2200" b="1" dirty="0">
              <a:latin typeface="Segoe UI" panose="020B0502040204020203" pitchFamily="34" charset="0"/>
            </a:endParaRPr>
          </a:p>
          <a:p>
            <a:pPr marL="712788" indent="-90488" algn="just">
              <a:lnSpc>
                <a:spcPct val="107000"/>
              </a:lnSpc>
              <a:spcAft>
                <a:spcPts val="600"/>
              </a:spcAft>
              <a:tabLst>
                <a:tab pos="457200" algn="l"/>
              </a:tabLst>
            </a:pPr>
            <a:r>
              <a:rPr lang="en-GB" sz="2200" dirty="0">
                <a:latin typeface="Segoe UI" panose="020B0502040204020203" pitchFamily="34" charset="0"/>
              </a:rPr>
              <a:t>‘</a:t>
            </a:r>
            <a:r>
              <a:rPr lang="en-GB" sz="2200" i="1" dirty="0">
                <a:latin typeface="Segoe UI" panose="020B0502040204020203" pitchFamily="34" charset="0"/>
              </a:rPr>
              <a:t>The potential for interference and contamination between attractants used and the consequential reduction in trap efficacy should be considered when trapping several species of fruit fly</a:t>
            </a:r>
            <a:r>
              <a:rPr lang="en-GB" sz="2200" dirty="0">
                <a:latin typeface="Segoe UI" panose="020B0502040204020203" pitchFamily="34" charset="0"/>
              </a:rPr>
              <a:t>.’</a:t>
            </a:r>
          </a:p>
          <a:p>
            <a:pPr marL="914400" indent="-306070" algn="just">
              <a:lnSpc>
                <a:spcPct val="107000"/>
              </a:lnSpc>
              <a:spcAft>
                <a:spcPts val="600"/>
              </a:spcAft>
              <a:tabLst>
                <a:tab pos="457200" algn="l"/>
              </a:tabLst>
            </a:pPr>
            <a:endParaRPr lang="en-NZ" sz="1800" dirty="0">
              <a:effectLst/>
              <a:latin typeface="Times New Roman" panose="02020603050405020304" pitchFamily="18" charset="0"/>
              <a:ea typeface="Times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lphaLcPeriod"/>
              <a:tabLst>
                <a:tab pos="457200" algn="l"/>
              </a:tabLst>
            </a:pPr>
            <a:endParaRPr lang="en-NZ" sz="1800" dirty="0">
              <a:effectLst/>
              <a:latin typeface="Times New Roman" panose="02020603050405020304" pitchFamily="18" charset="0"/>
              <a:ea typeface="Times" panose="02020603050405020304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CE68BB7-DD3C-664A-AC9D-74A5FE280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3408"/>
            <a:ext cx="7120246" cy="296840"/>
          </a:xfrm>
        </p:spPr>
        <p:txBody>
          <a:bodyPr/>
          <a:lstStyle/>
          <a:p>
            <a:r>
              <a:rPr lang="en-NZ" sz="2800" dirty="0">
                <a:solidFill>
                  <a:schemeClr val="bg1"/>
                </a:solidFill>
              </a:rPr>
              <a:t>Additional Explanatory Text</a:t>
            </a:r>
            <a:endParaRPr lang="en-IT" sz="28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009659-1ADB-8B98-0735-C137892E2421}"/>
              </a:ext>
            </a:extLst>
          </p:cNvPr>
          <p:cNvSpPr txBox="1"/>
          <p:nvPr/>
        </p:nvSpPr>
        <p:spPr>
          <a:xfrm>
            <a:off x="0" y="977623"/>
            <a:ext cx="10668000" cy="292388"/>
          </a:xfrm>
          <a:prstGeom prst="rect">
            <a:avLst/>
          </a:prstGeom>
        </p:spPr>
        <p:txBody>
          <a:bodyPr wrap="square" lIns="540000" tIns="0" rIns="360000" rtlCol="0" anchor="t" anchorCtr="0">
            <a:spAutoFit/>
          </a:bodyPr>
          <a:lstStyle/>
          <a:p>
            <a:r>
              <a:rPr lang="en-NZ" sz="1600" b="1" dirty="0">
                <a:solidFill>
                  <a:schemeClr val="bg1"/>
                </a:solidFill>
                <a:latin typeface="Montserrat" pitchFamily="2" charset="77"/>
                <a:ea typeface="+mj-ea"/>
                <a:cs typeface="+mj-cs"/>
              </a:rPr>
              <a:t>Note</a:t>
            </a:r>
            <a:r>
              <a:rPr lang="en-NZ" sz="1600" b="1" dirty="0">
                <a:solidFill>
                  <a:schemeClr val="bg1"/>
                </a:solidFill>
                <a:latin typeface="Montserrat Black" panose="020F0502020204030204" pitchFamily="2" charset="0"/>
              </a:rPr>
              <a:t>: </a:t>
            </a:r>
            <a:r>
              <a:rPr lang="en-GB" sz="1600" b="1" dirty="0">
                <a:solidFill>
                  <a:schemeClr val="bg1"/>
                </a:solidFill>
                <a:latin typeface="Montserrat" pitchFamily="2" charset="77"/>
                <a:ea typeface="+mj-ea"/>
                <a:cs typeface="+mj-cs"/>
              </a:rPr>
              <a:t>Best attempts were made to develop new text when proposals were not provided</a:t>
            </a:r>
            <a:endParaRPr lang="en-NZ" sz="1600" b="1" dirty="0">
              <a:solidFill>
                <a:schemeClr val="bg1"/>
              </a:solidFill>
              <a:latin typeface="Montserrat" pitchFamily="2" charset="77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90802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Graph and note paper pads with pencil">
            <a:extLst>
              <a:ext uri="{FF2B5EF4-FFF2-40B4-BE49-F238E27FC236}">
                <a16:creationId xmlns:a16="http://schemas.microsoft.com/office/drawing/2014/main" id="{BA41D9F1-53B4-ACF6-E2AB-A6C3DAA8581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6422" b="16422"/>
          <a:stretch/>
        </p:blipFill>
        <p:spPr>
          <a:xfrm>
            <a:off x="-30145" y="1295400"/>
            <a:ext cx="12268200" cy="7835975"/>
          </a:xfrm>
        </p:spPr>
      </p:pic>
      <p:sp>
        <p:nvSpPr>
          <p:cNvPr id="2" name="Subtitle 1">
            <a:extLst>
              <a:ext uri="{FF2B5EF4-FFF2-40B4-BE49-F238E27FC236}">
                <a16:creationId xmlns:a16="http://schemas.microsoft.com/office/drawing/2014/main" id="{16CAE4D8-B039-0649-BDEF-444210836B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" y="2362200"/>
            <a:ext cx="11811000" cy="4343400"/>
          </a:xfrm>
        </p:spPr>
        <p:txBody>
          <a:bodyPr/>
          <a:lstStyle/>
          <a:p>
            <a:pPr marL="271463" indent="-271463">
              <a:spcAft>
                <a:spcPts val="1200"/>
              </a:spcAft>
            </a:pPr>
            <a:r>
              <a:rPr lang="en-US" sz="2200" b="1" dirty="0">
                <a:latin typeface="Segoe UI" panose="020B0502040204020203" pitchFamily="34" charset="0"/>
              </a:rPr>
              <a:t>3. To describe examples of relevant data that should be recorded </a:t>
            </a:r>
            <a:r>
              <a:rPr lang="en-NZ" sz="2200" b="1" dirty="0">
                <a:latin typeface="Segoe UI" panose="020B0502040204020203" pitchFamily="34" charset="0"/>
              </a:rPr>
              <a:t>for the h</a:t>
            </a:r>
            <a:r>
              <a:rPr lang="en-GB" sz="2200" b="1" dirty="0" err="1">
                <a:latin typeface="Segoe UI" panose="020B0502040204020203" pitchFamily="34" charset="0"/>
              </a:rPr>
              <a:t>andling</a:t>
            </a:r>
            <a:r>
              <a:rPr lang="en-GB" sz="2200" b="1" dirty="0">
                <a:latin typeface="Segoe UI" panose="020B0502040204020203" pitchFamily="34" charset="0"/>
              </a:rPr>
              <a:t> of samples and identification of species </a:t>
            </a:r>
            <a:r>
              <a:rPr lang="en-GB" sz="2200" dirty="0">
                <a:latin typeface="Segoe UI" panose="020B0502040204020203" pitchFamily="34" charset="0"/>
              </a:rPr>
              <a:t>(</a:t>
            </a:r>
            <a:r>
              <a:rPr lang="en-US" sz="2200" dirty="0">
                <a:latin typeface="Segoe UI" panose="020B0502040204020203" pitchFamily="34" charset="0"/>
              </a:rPr>
              <a:t>Annex 1, Section 3</a:t>
            </a:r>
            <a:r>
              <a:rPr lang="en-NZ" sz="2200" dirty="0">
                <a:latin typeface="Segoe UI" panose="020B0502040204020203" pitchFamily="34" charset="0"/>
              </a:rPr>
              <a:t>)</a:t>
            </a:r>
            <a:r>
              <a:rPr lang="en-NZ" sz="2200" b="1" dirty="0">
                <a:latin typeface="Segoe UI" panose="020B0502040204020203" pitchFamily="34" charset="0"/>
              </a:rPr>
              <a:t>:</a:t>
            </a:r>
            <a:r>
              <a:rPr lang="en-US" sz="2200" b="1" dirty="0">
                <a:latin typeface="Segoe UI" panose="020B0502040204020203" pitchFamily="34" charset="0"/>
              </a:rPr>
              <a:t> </a:t>
            </a:r>
          </a:p>
          <a:p>
            <a:pPr marL="1260475" indent="-546100"/>
            <a:r>
              <a:rPr lang="en-GB" sz="2200" dirty="0"/>
              <a:t>‘</a:t>
            </a:r>
            <a:r>
              <a:rPr lang="en-GB" sz="2200" i="1" dirty="0">
                <a:latin typeface="Segoe UI" panose="020B0502040204020203" pitchFamily="34" charset="0"/>
              </a:rPr>
              <a:t>Information about the sample should be recorded. For example: </a:t>
            </a:r>
            <a:endParaRPr lang="en-NZ" sz="2200" i="1" dirty="0">
              <a:latin typeface="Segoe UI" panose="020B0502040204020203" pitchFamily="34" charset="0"/>
            </a:endParaRPr>
          </a:p>
          <a:p>
            <a:pPr marL="1260475" lvl="0" indent="-546100">
              <a:buFontTx/>
              <a:buChar char="-"/>
            </a:pPr>
            <a:r>
              <a:rPr lang="en-GB" sz="2200" i="1" dirty="0">
                <a:latin typeface="Segoe UI" panose="020B0502040204020203" pitchFamily="34" charset="0"/>
              </a:rPr>
              <a:t>date and location of where the sample was collected,</a:t>
            </a:r>
            <a:endParaRPr lang="en-NZ" sz="2200" i="1" dirty="0">
              <a:latin typeface="Segoe UI" panose="020B0502040204020203" pitchFamily="34" charset="0"/>
            </a:endParaRPr>
          </a:p>
          <a:p>
            <a:pPr marL="1260475" lvl="0" indent="-546100">
              <a:buFontTx/>
              <a:buChar char="-"/>
            </a:pPr>
            <a:r>
              <a:rPr lang="en-GB" sz="2200" i="1" dirty="0">
                <a:latin typeface="Segoe UI" panose="020B0502040204020203" pitchFamily="34" charset="0"/>
              </a:rPr>
              <a:t>type of sample (fruit or trap sample),</a:t>
            </a:r>
            <a:endParaRPr lang="en-NZ" sz="2200" i="1" dirty="0">
              <a:latin typeface="Segoe UI" panose="020B0502040204020203" pitchFamily="34" charset="0"/>
            </a:endParaRPr>
          </a:p>
          <a:p>
            <a:pPr marL="1260475" lvl="0" indent="-546100">
              <a:buFontTx/>
              <a:buChar char="-"/>
            </a:pPr>
            <a:r>
              <a:rPr lang="en-GB" sz="2200" i="1" dirty="0">
                <a:latin typeface="Segoe UI" panose="020B0502040204020203" pitchFamily="34" charset="0"/>
              </a:rPr>
              <a:t>type of trap and attractant if applicable,</a:t>
            </a:r>
            <a:endParaRPr lang="en-NZ" sz="2200" i="1" dirty="0">
              <a:latin typeface="Segoe UI" panose="020B0502040204020203" pitchFamily="34" charset="0"/>
            </a:endParaRPr>
          </a:p>
          <a:p>
            <a:pPr marL="1260475" lvl="0" indent="-546100">
              <a:buFontTx/>
              <a:buChar char="-"/>
            </a:pPr>
            <a:r>
              <a:rPr lang="en-GB" sz="2200" i="1" dirty="0">
                <a:latin typeface="Segoe UI" panose="020B0502040204020203" pitchFamily="34" charset="0"/>
              </a:rPr>
              <a:t>condition of the sample (fresh or decayed),</a:t>
            </a:r>
            <a:endParaRPr lang="en-NZ" sz="2200" i="1" dirty="0">
              <a:latin typeface="Segoe UI" panose="020B0502040204020203" pitchFamily="34" charset="0"/>
            </a:endParaRPr>
          </a:p>
          <a:p>
            <a:pPr marL="1260475" lvl="0" indent="-546100">
              <a:buFontTx/>
              <a:buChar char="-"/>
            </a:pPr>
            <a:r>
              <a:rPr lang="en-GB" sz="2200" i="1" dirty="0">
                <a:latin typeface="Segoe UI" panose="020B0502040204020203" pitchFamily="34" charset="0"/>
              </a:rPr>
              <a:t>name and contact details </a:t>
            </a:r>
          </a:p>
          <a:p>
            <a:pPr marL="1260475" lvl="0" indent="-546100">
              <a:buFontTx/>
              <a:buChar char="-"/>
            </a:pPr>
            <a:r>
              <a:rPr lang="en-GB" sz="2200" i="1" dirty="0">
                <a:latin typeface="Segoe UI" panose="020B0502040204020203" pitchFamily="34" charset="0"/>
              </a:rPr>
              <a:t>any other observations.’</a:t>
            </a:r>
            <a:endParaRPr lang="en-NZ" sz="2200" i="1" dirty="0">
              <a:latin typeface="Segoe UI" panose="020B0502040204020203" pitchFamily="34" charset="0"/>
            </a:endParaRPr>
          </a:p>
          <a:p>
            <a:endParaRPr lang="en-NZ" dirty="0"/>
          </a:p>
          <a:p>
            <a:pPr lvl="0"/>
            <a:endParaRPr lang="en-NZ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CE68BB7-DD3C-664A-AC9D-74A5FE280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6739"/>
            <a:ext cx="10479593" cy="144463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NZ" sz="2800" dirty="0">
                <a:solidFill>
                  <a:schemeClr val="bg1"/>
                </a:solidFill>
              </a:rPr>
              <a:t>Additional Explanatory Text</a:t>
            </a:r>
            <a:endParaRPr lang="en-IT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505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16CAE4D8-B039-0649-BDEF-444210836B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 algn="just">
              <a:lnSpc>
                <a:spcPct val="107000"/>
              </a:lnSpc>
              <a:spcBef>
                <a:spcPts val="300"/>
              </a:spcBef>
              <a:spcAft>
                <a:spcPts val="1200"/>
              </a:spcAft>
              <a:buClr>
                <a:srgbClr val="0000FF"/>
              </a:buClr>
              <a:buSzPts val="800"/>
            </a:pPr>
            <a:r>
              <a:rPr lang="en-GB" sz="2400" b="1" dirty="0">
                <a:latin typeface="Segoe UI" panose="020B0502040204020203" pitchFamily="34" charset="0"/>
              </a:rPr>
              <a:t>Timeframes </a:t>
            </a:r>
            <a:r>
              <a:rPr lang="en-GB" sz="2400" dirty="0">
                <a:latin typeface="Segoe UI" panose="020B0502040204020203" pitchFamily="34" charset="0"/>
              </a:rPr>
              <a:t>were removed for:</a:t>
            </a:r>
            <a:endParaRPr lang="en-NZ" sz="2400" dirty="0">
              <a:latin typeface="Segoe UI" panose="020B0502040204020203" pitchFamily="34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2400" dirty="0">
                <a:latin typeface="Segoe UI" panose="020B0502040204020203" pitchFamily="34" charset="0"/>
              </a:rPr>
              <a:t>the reporting of detections of fruit flies (</a:t>
            </a:r>
            <a:r>
              <a:rPr lang="en-GB" sz="2400" strike="sngStrike" dirty="0">
                <a:latin typeface="Segoe UI" panose="020B0502040204020203" pitchFamily="34" charset="0"/>
              </a:rPr>
              <a:t>48 hours</a:t>
            </a:r>
            <a:r>
              <a:rPr lang="en-GB" sz="2400" dirty="0">
                <a:latin typeface="Segoe UI" panose="020B0502040204020203" pitchFamily="34" charset="0"/>
              </a:rPr>
              <a:t>); </a:t>
            </a:r>
            <a:endParaRPr lang="en-NZ" sz="2400" dirty="0">
              <a:latin typeface="Segoe UI" panose="020B0502040204020203" pitchFamily="34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2400" dirty="0">
                <a:latin typeface="Segoe UI" panose="020B0502040204020203" pitchFamily="34" charset="0"/>
              </a:rPr>
              <a:t>declaring eradication (</a:t>
            </a:r>
            <a:r>
              <a:rPr lang="en-GB" sz="2400" strike="sngStrike" dirty="0">
                <a:latin typeface="Segoe UI" panose="020B0502040204020203" pitchFamily="34" charset="0"/>
              </a:rPr>
              <a:t>three generations</a:t>
            </a:r>
            <a:r>
              <a:rPr lang="en-GB" sz="2400" dirty="0">
                <a:latin typeface="Segoe UI" panose="020B0502040204020203" pitchFamily="34" charset="0"/>
              </a:rPr>
              <a:t>).</a:t>
            </a:r>
          </a:p>
          <a:p>
            <a:pPr marL="342900" lvl="0" indent="-34290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GB" sz="2400" dirty="0">
              <a:latin typeface="Segoe UI" panose="020B0502040204020203" pitchFamily="34" charset="0"/>
            </a:endParaRPr>
          </a:p>
          <a:p>
            <a:pPr lvl="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tabLst>
                <a:tab pos="457200" algn="l"/>
              </a:tabLst>
            </a:pPr>
            <a:r>
              <a:rPr lang="en-GB" sz="2400" dirty="0">
                <a:latin typeface="Segoe UI" panose="020B0502040204020203" pitchFamily="34" charset="0"/>
              </a:rPr>
              <a:t>because timeframes are not achievable for all NPPOs and are not always based on technical justification.</a:t>
            </a:r>
            <a:endParaRPr lang="en-NZ" sz="2400" dirty="0">
              <a:latin typeface="Segoe UI" panose="020B0502040204020203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CE68BB7-DD3C-664A-AC9D-74A5FE280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809" y="404703"/>
            <a:ext cx="7120246" cy="296840"/>
          </a:xfrm>
        </p:spPr>
        <p:txBody>
          <a:bodyPr/>
          <a:lstStyle/>
          <a:p>
            <a:r>
              <a:rPr lang="en-NZ" sz="2800" dirty="0">
                <a:solidFill>
                  <a:schemeClr val="bg1"/>
                </a:solidFill>
              </a:rPr>
              <a:t>Removing Timeframes</a:t>
            </a:r>
            <a:endParaRPr lang="en-IT" sz="2800" dirty="0">
              <a:solidFill>
                <a:schemeClr val="bg1"/>
              </a:solidFill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1344517-F6B3-FD10-AB67-B2AF9DA9E4F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15" b="115"/>
          <a:stretch>
            <a:fillRect/>
          </a:stretch>
        </p:blipFill>
        <p:spPr>
          <a:xfrm>
            <a:off x="6988796" y="2133600"/>
            <a:ext cx="4874592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046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16CAE4D8-B039-0649-BDEF-444210836B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90488" algn="just">
              <a:spcAft>
                <a:spcPts val="900"/>
              </a:spcAft>
            </a:pPr>
            <a:r>
              <a:rPr lang="en-US" sz="2400" dirty="0">
                <a:latin typeface="Segoe UI" panose="020B0502040204020203" pitchFamily="34" charset="0"/>
              </a:rPr>
              <a:t>Duplication was removed from Annex 3 by combining the requirements for:</a:t>
            </a:r>
          </a:p>
          <a:p>
            <a:pPr marL="433388" indent="-342900" algn="just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</a:rPr>
              <a:t>Packing and packing facilities </a:t>
            </a:r>
          </a:p>
          <a:p>
            <a:pPr marL="433388" indent="-342900" algn="just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</a:rPr>
              <a:t>Storage and storage facilities </a:t>
            </a:r>
          </a:p>
          <a:p>
            <a:pPr marL="433388" indent="-342900" algn="just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</a:rPr>
              <a:t>Treatment and treatment facilities</a:t>
            </a:r>
          </a:p>
          <a:p>
            <a:pPr marL="90488" algn="just">
              <a:spcAft>
                <a:spcPts val="900"/>
              </a:spcAft>
            </a:pPr>
            <a:r>
              <a:rPr lang="en-US" sz="2400" dirty="0">
                <a:latin typeface="Segoe UI" panose="020B0502040204020203" pitchFamily="34" charset="0"/>
              </a:rPr>
              <a:t>Now: </a:t>
            </a:r>
            <a:r>
              <a:rPr lang="en-GB" sz="2400" b="1" u="sng" dirty="0">
                <a:latin typeface="Segoe UI" panose="020B0502040204020203" pitchFamily="34" charset="0"/>
              </a:rPr>
              <a:t>Packing, storage, processing and treatment facilities</a:t>
            </a:r>
            <a:endParaRPr lang="en-IT" sz="2400" b="1" u="sng" dirty="0">
              <a:latin typeface="Segoe UI" panose="020B0502040204020203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CE68BB7-DD3C-664A-AC9D-74A5FE280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3123"/>
            <a:ext cx="7120246" cy="296840"/>
          </a:xfrm>
        </p:spPr>
        <p:txBody>
          <a:bodyPr/>
          <a:lstStyle/>
          <a:p>
            <a:r>
              <a:rPr lang="en-NZ" sz="2800" dirty="0">
                <a:solidFill>
                  <a:schemeClr val="bg1"/>
                </a:solidFill>
              </a:rPr>
              <a:t>Removing Duplication</a:t>
            </a:r>
            <a:endParaRPr lang="en-IT" sz="28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AC9FF4-E98A-D7AF-DB1F-7A6964B8F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0" y="2014332"/>
            <a:ext cx="5159322" cy="39167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A1E5760-37C8-E730-45E1-FD32F7CA9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9800" y="5633647"/>
            <a:ext cx="2658086" cy="3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05028"/>
      </p:ext>
    </p:extLst>
  </p:cSld>
  <p:clrMapOvr>
    <a:masterClrMapping/>
  </p:clrMapOvr>
</p:sld>
</file>

<file path=ppt/theme/theme1.xml><?xml version="1.0" encoding="utf-8"?>
<a:theme xmlns:a="http://schemas.openxmlformats.org/drawingml/2006/main" name="COVER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AB0C303-AD70-AA45-B95F-BD78E5B9B257}" vid="{5F113010-637E-E748-8631-09046E636BC9}"/>
    </a:ext>
  </a:extLst>
</a:theme>
</file>

<file path=ppt/theme/theme2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Internal screen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lIns="540000" tIns="0" rIns="360000" anchor="t" anchorCtr="0"/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CAB0C303-AD70-AA45-B95F-BD78E5B9B257}" vid="{E00B94CF-E6FD-9B42-B4BF-556E0F24491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9519679B1A8B4091DBA33CE26F55F5" ma:contentTypeVersion="20" ma:contentTypeDescription="Create a new document." ma:contentTypeScope="" ma:versionID="58c79fb002f89a5111e50c4b7040bcb6">
  <xsd:schema xmlns:xsd="http://www.w3.org/2001/XMLSchema" xmlns:xs="http://www.w3.org/2001/XMLSchema" xmlns:p="http://schemas.microsoft.com/office/2006/metadata/properties" xmlns:ns2="a05d7f75-f42e-4288-8809-604fd4d9691f" xmlns:ns3="ea6feb38-a85a-45e8-92e9-814486bbe375" targetNamespace="http://schemas.microsoft.com/office/2006/metadata/properties" ma:root="true" ma:fieldsID="c7dd2e9d878049d154ba4207012eb770" ns2:_="" ns3:_="">
    <xsd:import namespace="a05d7f75-f42e-4288-8809-604fd4d9691f"/>
    <xsd:import namespace="ea6feb38-a85a-45e8-92e9-814486bbe37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LengthInSeconds" minOccurs="0"/>
                <xsd:element ref="ns3:_Flow_SignoffStatu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5d7f75-f42e-4288-8809-604fd4d9691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540dbf57-1e7b-4a73-94c8-cbcaaea3fe5a}" ma:internalName="TaxCatchAll" ma:showField="CatchAllData" ma:web="a05d7f75-f42e-4288-8809-604fd4d9691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6feb38-a85a-45e8-92e9-814486bbe3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f40eee1e-ad38-437e-be40-fc9f033adc9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05d7f75-f42e-4288-8809-604fd4d9691f" xsi:nil="true"/>
    <lcf76f155ced4ddcb4097134ff3c332f xmlns="ea6feb38-a85a-45e8-92e9-814486bbe375">
      <Terms xmlns="http://schemas.microsoft.com/office/infopath/2007/PartnerControls"/>
    </lcf76f155ced4ddcb4097134ff3c332f>
    <_Flow_SignoffStatus xmlns="ea6feb38-a85a-45e8-92e9-814486bbe375" xsi:nil="true"/>
    <SharedWithUsers xmlns="a05d7f75-f42e-4288-8809-604fd4d9691f">
      <UserInfo>
        <DisplayName>Nersisyan, Avetik (NSP)</DisplayName>
        <AccountId>14349</AccountId>
        <AccountType/>
      </UserInfo>
      <UserInfo>
        <DisplayName>RullGabayet, JuanAntonio (FAOAR)</DisplayName>
        <AccountId>14376</AccountId>
        <AccountType/>
      </UserInfo>
      <UserInfo>
        <DisplayName>Krah, Emmanuel (NSPD)</DisplayName>
        <AccountId>16346</AccountId>
        <AccountType/>
      </UserInfo>
      <UserInfo>
        <DisplayName>Shamilov, Artur (NSP)</DisplayName>
        <AccountId>14351</AccountId>
        <AccountType/>
      </UserInfo>
      <UserInfo>
        <DisplayName>Moreira, Adriana (NSP)</DisplayName>
        <AccountId>14323</AccountId>
        <AccountType/>
      </UserInfo>
      <UserInfo>
        <DisplayName>Frio, Mutya (NSPDD)</DisplayName>
        <AccountId>14366</AccountId>
        <AccountType/>
      </UserInfo>
      <UserInfo>
        <DisplayName>Deng, Arop (NSPD)</DisplayName>
        <AccountId>14322</AccountId>
        <AccountType/>
      </UserInfo>
      <UserInfo>
        <DisplayName>Gaviano, Giulia (NSP)</DisplayName>
        <AccountId>16878</AccountId>
        <AccountType/>
      </UserInfo>
      <UserInfo>
        <DisplayName>Armeni, Carlotta (NSPD)</DisplayName>
        <AccountId>14300</AccountId>
        <AccountType/>
      </UserInfo>
      <UserInfo>
        <DisplayName>Koumba, Descartes (NSP)</DisplayName>
        <AccountId>14370</AccountId>
        <AccountType/>
      </UserInfo>
      <UserInfo>
        <DisplayName>Gilmore, John (NSPD)</DisplayName>
        <AccountId>14332</AccountId>
        <AccountType/>
      </UserInfo>
      <UserInfo>
        <DisplayName>Brunel, Sarah (NSP)</DisplayName>
        <AccountId>14352</AccountId>
        <AccountType/>
      </UserInfo>
      <UserInfo>
        <DisplayName>Tiscioni, Patrizio (NSPD)</DisplayName>
        <AccountId>17210</AccountId>
        <AccountType/>
      </UserInfo>
      <UserInfo>
        <DisplayName>White, Fitzroy (NSPD)</DisplayName>
        <AccountId>14410</AccountId>
        <AccountType/>
      </UserInfo>
      <UserInfo>
        <DisplayName>Stirling, Colleen (NSPD)</DisplayName>
        <AccountId>17049</AccountId>
        <AccountType/>
      </UserInfo>
      <UserInfo>
        <DisplayName>Belli, Valeria (NSPD)</DisplayName>
        <AccountId>17687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EAAD50A0-A1D1-4305-8668-A883A3F2187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05d7f75-f42e-4288-8809-604fd4d9691f"/>
    <ds:schemaRef ds:uri="ea6feb38-a85a-45e8-92e9-814486bbe37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17D6E9B-5D26-4766-B035-13FA946D285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B6D1CDB-15D1-4C85-BFBF-7D1270C6F64A}">
  <ds:schemaRefs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  <ds:schemaRef ds:uri="http://schemas.microsoft.com/office/2006/documentManagement/types"/>
    <ds:schemaRef ds:uri="http://purl.org/dc/elements/1.1/"/>
    <ds:schemaRef ds:uri="bb424dbb-dafe-47de-bab8-83d1c3e004cf"/>
    <ds:schemaRef ds:uri="e56ba6ee-8a68-42b5-8da3-132e141f9c3e"/>
    <ds:schemaRef ds:uri="http://purl.org/dc/terms/"/>
    <ds:schemaRef ds:uri="a05d7f75-f42e-4288-8809-604fd4d9691f"/>
    <ds:schemaRef ds:uri="ea6feb38-a85a-45e8-92e9-814486bbe37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FAO_SDGs_PPT_template_16_9</Template>
  <TotalTime>2196</TotalTime>
  <Words>682</Words>
  <Application>Microsoft Office PowerPoint</Application>
  <PresentationFormat>Widescreen</PresentationFormat>
  <Paragraphs>79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.AppleSystemUIFont</vt:lpstr>
      <vt:lpstr>Arial</vt:lpstr>
      <vt:lpstr>Calibri</vt:lpstr>
      <vt:lpstr>Georgia</vt:lpstr>
      <vt:lpstr>Montserrat</vt:lpstr>
      <vt:lpstr>Montserrat Black</vt:lpstr>
      <vt:lpstr>Segoe Sans</vt:lpstr>
      <vt:lpstr>Segoe UI</vt:lpstr>
      <vt:lpstr>Times New Roman</vt:lpstr>
      <vt:lpstr>Wingdings</vt:lpstr>
      <vt:lpstr>COVER</vt:lpstr>
      <vt:lpstr>Personalizza struttura</vt:lpstr>
      <vt:lpstr>Internal screen</vt:lpstr>
      <vt:lpstr>Draft Revision of ISPM 26 (Establishment of pest free areas for fruit flies (Tephritidae)) (2021-10)</vt:lpstr>
      <vt:lpstr>Background: Major stages</vt:lpstr>
      <vt:lpstr>822 comments were received from 1st consultation  The main comments were to:</vt:lpstr>
      <vt:lpstr>Annexing ISPM 26 to ISPM 4</vt:lpstr>
      <vt:lpstr>Changes to Terminology</vt:lpstr>
      <vt:lpstr>Additional Explanatory Text</vt:lpstr>
      <vt:lpstr>Additional Explanatory Text</vt:lpstr>
      <vt:lpstr>Removing Timeframes</vt:lpstr>
      <vt:lpstr>Removing Duplication</vt:lpstr>
      <vt:lpstr>Retaining Information from Removed Appendices in Annexes</vt:lpstr>
      <vt:lpstr>Thank you</vt:lpstr>
    </vt:vector>
  </TitlesOfParts>
  <Manager/>
  <Company>FAO of the UN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Giovannini, Cristiana (AGAH)</dc:creator>
  <cp:keywords/>
  <dc:description/>
  <cp:lastModifiedBy>Joanne Wilson</cp:lastModifiedBy>
  <cp:revision>82</cp:revision>
  <cp:lastPrinted>2018-12-10T09:55:32Z</cp:lastPrinted>
  <dcterms:created xsi:type="dcterms:W3CDTF">2019-07-18T08:44:31Z</dcterms:created>
  <dcterms:modified xsi:type="dcterms:W3CDTF">2025-06-11T02:51:28Z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0x010100299519679B1A8B4091DBA33CE26F55F5</vt:lpwstr>
  </property>
  <property fmtid="{D5CDD505-2E9C-101B-9397-08002B2CF9AE}" pid="3" name="_dlc_DocIdItemGuid">
    <vt:lpwstr>2b97710e-f571-49d3-b24f-8a77402fddbd</vt:lpwstr>
  </property>
  <property fmtid="{D5CDD505-2E9C-101B-9397-08002B2CF9AE}" pid="4" name="TaxKeyword">
    <vt:lpwstr/>
  </property>
  <property fmtid="{D5CDD505-2E9C-101B-9397-08002B2CF9AE}" pid="5" name="FAO Tags">
    <vt:lpwstr/>
  </property>
  <property fmtid="{D5CDD505-2E9C-101B-9397-08002B2CF9AE}" pid="6" name="MediaServiceImageTags">
    <vt:lpwstr/>
  </property>
</Properties>
</file>