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21"/>
  </p:notesMasterIdLst>
  <p:handoutMasterIdLst>
    <p:handoutMasterId r:id="rId22"/>
  </p:handoutMasterIdLst>
  <p:sldIdLst>
    <p:sldId id="263" r:id="rId7"/>
    <p:sldId id="262" r:id="rId8"/>
    <p:sldId id="257" r:id="rId9"/>
    <p:sldId id="270" r:id="rId10"/>
    <p:sldId id="281" r:id="rId11"/>
    <p:sldId id="278" r:id="rId12"/>
    <p:sldId id="269" r:id="rId13"/>
    <p:sldId id="280" r:id="rId14"/>
    <p:sldId id="272" r:id="rId15"/>
    <p:sldId id="273" r:id="rId16"/>
    <p:sldId id="276" r:id="rId17"/>
    <p:sldId id="277" r:id="rId18"/>
    <p:sldId id="279" r:id="rId19"/>
    <p:sldId id="267" r:id="rId20"/>
  </p:sldIdLst>
  <p:sldSz cx="12192000" cy="6858000"/>
  <p:notesSz cx="6794500" cy="9931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ED37D-2A13-4854-B54B-0877BECCFB13}" v="4" dt="2024-03-05T13:07:58.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88" autoAdjust="0"/>
    <p:restoredTop sz="91542" autoAdjust="0"/>
  </p:normalViewPr>
  <p:slideViewPr>
    <p:cSldViewPr>
      <p:cViewPr>
        <p:scale>
          <a:sx n="90" d="100"/>
          <a:sy n="90" d="100"/>
        </p:scale>
        <p:origin x="1824" y="5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10" d="100"/>
          <a:sy n="110" d="100"/>
        </p:scale>
        <p:origin x="22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anio, Lucia (NFIMT)" userId="32cd5dc2-5669-4d18-a467-975074875fdd" providerId="ADAL" clId="{25DED37D-2A13-4854-B54B-0877BECCFB13}"/>
    <pc:docChg chg="modMainMaster">
      <pc:chgData name="DeCanio, Lucia (NFIMT)" userId="32cd5dc2-5669-4d18-a467-975074875fdd" providerId="ADAL" clId="{25DED37D-2A13-4854-B54B-0877BECCFB13}" dt="2024-03-05T13:07:58.508" v="64" actId="14826"/>
      <pc:docMkLst>
        <pc:docMk/>
      </pc:docMkLst>
      <pc:sldMasterChg chg="modSp">
        <pc:chgData name="DeCanio, Lucia (NFIMT)" userId="32cd5dc2-5669-4d18-a467-975074875fdd" providerId="ADAL" clId="{25DED37D-2A13-4854-B54B-0877BECCFB13}" dt="2024-03-05T12:53:37.770" v="0" actId="14826"/>
        <pc:sldMasterMkLst>
          <pc:docMk/>
          <pc:sldMasterMk cId="721018584" sldId="2147483912"/>
        </pc:sldMasterMkLst>
        <pc:picChg chg="mod">
          <ac:chgData name="DeCanio, Lucia (NFIMT)" userId="32cd5dc2-5669-4d18-a467-975074875fdd" providerId="ADAL" clId="{25DED37D-2A13-4854-B54B-0877BECCFB13}" dt="2024-03-05T12:53:37.770" v="0" actId="14826"/>
          <ac:picMkLst>
            <pc:docMk/>
            <pc:sldMasterMk cId="721018584" sldId="2147483912"/>
            <ac:picMk id="8" creationId="{C36EDEF7-6E0A-1CE8-3F44-AED457337DCC}"/>
          </ac:picMkLst>
        </pc:picChg>
      </pc:sldMasterChg>
      <pc:sldMasterChg chg="modSp mod">
        <pc:chgData name="DeCanio, Lucia (NFIMT)" userId="32cd5dc2-5669-4d18-a467-975074875fdd" providerId="ADAL" clId="{25DED37D-2A13-4854-B54B-0877BECCFB13}" dt="2024-03-05T12:54:45.050" v="63" actId="6549"/>
        <pc:sldMasterMkLst>
          <pc:docMk/>
          <pc:sldMasterMk cId="333290649" sldId="2147483944"/>
        </pc:sldMasterMkLst>
        <pc:spChg chg="mod">
          <ac:chgData name="DeCanio, Lucia (NFIMT)" userId="32cd5dc2-5669-4d18-a467-975074875fdd" providerId="ADAL" clId="{25DED37D-2A13-4854-B54B-0877BECCFB13}" dt="2024-03-05T12:54:45.050" v="63" actId="6549"/>
          <ac:spMkLst>
            <pc:docMk/>
            <pc:sldMasterMk cId="333290649" sldId="2147483944"/>
            <ac:spMk id="11" creationId="{A133ADE3-A5A0-2645-9D97-F63324C4A172}"/>
          </ac:spMkLst>
        </pc:spChg>
        <pc:picChg chg="mod">
          <ac:chgData name="DeCanio, Lucia (NFIMT)" userId="32cd5dc2-5669-4d18-a467-975074875fdd" providerId="ADAL" clId="{25DED37D-2A13-4854-B54B-0877BECCFB13}" dt="2024-03-05T12:54:04.481" v="2" actId="14826"/>
          <ac:picMkLst>
            <pc:docMk/>
            <pc:sldMasterMk cId="333290649" sldId="2147483944"/>
            <ac:picMk id="3" creationId="{124C2FDA-31DA-D0D2-3468-40540E9A002D}"/>
          </ac:picMkLst>
        </pc:picChg>
      </pc:sldMasterChg>
      <pc:sldMasterChg chg="modSp">
        <pc:chgData name="DeCanio, Lucia (NFIMT)" userId="32cd5dc2-5669-4d18-a467-975074875fdd" providerId="ADAL" clId="{25DED37D-2A13-4854-B54B-0877BECCFB13}" dt="2024-03-05T13:07:58.508" v="64" actId="14826"/>
        <pc:sldMasterMkLst>
          <pc:docMk/>
          <pc:sldMasterMk cId="2559117071" sldId="2147483956"/>
        </pc:sldMasterMkLst>
        <pc:picChg chg="mod">
          <ac:chgData name="DeCanio, Lucia (NFIMT)" userId="32cd5dc2-5669-4d18-a467-975074875fdd" providerId="ADAL" clId="{25DED37D-2A13-4854-B54B-0877BECCFB13}" dt="2024-03-05T13:07:58.508" v="64" actId="14826"/>
          <ac:picMkLst>
            <pc:docMk/>
            <pc:sldMasterMk cId="2559117071" sldId="2147483956"/>
            <ac:picMk id="5" creationId="{A8EA8048-A40E-CD2D-E6BD-8E40250AFF99}"/>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1" y="0"/>
            <a:ext cx="2944813" cy="498475"/>
          </a:xfrm>
          <a:prstGeom prst="rect">
            <a:avLst/>
          </a:prstGeom>
        </p:spPr>
        <p:txBody>
          <a:bodyPr vert="horz" lIns="91440" tIns="45720" rIns="91440" bIns="45720" rtlCol="0"/>
          <a:lstStyle>
            <a:lvl1pPr algn="r">
              <a:defRPr sz="1200"/>
            </a:lvl1pPr>
          </a:lstStyle>
          <a:p>
            <a:fld id="{349C3301-FBA6-4D31-97D9-BCD2FD7EDC48}" type="datetimeFigureOut">
              <a:rPr lang="en-GB" smtClean="0"/>
              <a:t>09/06/2025</a:t>
            </a:fld>
            <a:endParaRPr lang="en-GB"/>
          </a:p>
        </p:txBody>
      </p:sp>
      <p:sp>
        <p:nvSpPr>
          <p:cNvPr id="4" name="Footer Placeholder 3"/>
          <p:cNvSpPr>
            <a:spLocks noGrp="1"/>
          </p:cNvSpPr>
          <p:nvPr>
            <p:ph type="ftr" sz="quarter" idx="2"/>
          </p:nvPr>
        </p:nvSpPr>
        <p:spPr>
          <a:xfrm>
            <a:off x="1"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1" y="9432925"/>
            <a:ext cx="2944813" cy="498475"/>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81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2" y="1"/>
            <a:ext cx="2944813" cy="496570"/>
          </a:xfrm>
          <a:prstGeom prst="rect">
            <a:avLst/>
          </a:prstGeom>
        </p:spPr>
        <p:txBody>
          <a:bodyPr vert="horz" lIns="91440" tIns="45720" rIns="91440" bIns="45720" rtlCol="0"/>
          <a:lstStyle>
            <a:lvl1pPr algn="r">
              <a:defRPr sz="1200"/>
            </a:lvl1pPr>
          </a:lstStyle>
          <a:p>
            <a:fld id="{C7CBEB2F-6753-475F-B25C-75A91B99AD33}" type="datetimeFigureOut">
              <a:rPr lang="en-GB" smtClean="0"/>
              <a:pPr/>
              <a:t>09/06/2025</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2" y="9433240"/>
            <a:ext cx="294481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2" y="9433240"/>
            <a:ext cx="2944813" cy="496570"/>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050" kern="1200" baseline="0">
        <a:solidFill>
          <a:schemeClr val="tx1"/>
        </a:solidFill>
        <a:latin typeface="+mn-lt"/>
        <a:ea typeface="+mn-ea"/>
        <a:cs typeface="+mn-cs"/>
      </a:defRPr>
    </a:lvl1pPr>
    <a:lvl2pPr marL="609585" algn="l" defTabSz="1219170" rtl="0" eaLnBrk="1" latinLnBrk="0" hangingPunct="1">
      <a:defRPr sz="1050" kern="1200" baseline="0">
        <a:solidFill>
          <a:schemeClr val="tx1"/>
        </a:solidFill>
        <a:latin typeface="+mn-lt"/>
        <a:ea typeface="+mn-ea"/>
        <a:cs typeface="+mn-cs"/>
      </a:defRPr>
    </a:lvl2pPr>
    <a:lvl3pPr marL="1219170" algn="l" defTabSz="1219170" rtl="0" eaLnBrk="1" latinLnBrk="0" hangingPunct="1">
      <a:defRPr sz="1050" kern="1200" baseline="0">
        <a:solidFill>
          <a:schemeClr val="tx1"/>
        </a:solidFill>
        <a:latin typeface="+mn-lt"/>
        <a:ea typeface="+mn-ea"/>
        <a:cs typeface="+mn-cs"/>
      </a:defRPr>
    </a:lvl3pPr>
    <a:lvl4pPr marL="1828754" algn="l" defTabSz="1219170" rtl="0" eaLnBrk="1" latinLnBrk="0" hangingPunct="1">
      <a:defRPr sz="1050" kern="1200" baseline="0">
        <a:solidFill>
          <a:schemeClr val="tx1"/>
        </a:solidFill>
        <a:latin typeface="+mn-lt"/>
        <a:ea typeface="+mn-ea"/>
        <a:cs typeface="+mn-cs"/>
      </a:defRPr>
    </a:lvl4pPr>
    <a:lvl5pPr marL="2438339" algn="l" defTabSz="1219170" rtl="0" eaLnBrk="1" latinLnBrk="0" hangingPunct="1">
      <a:defRPr sz="1050" kern="1200" baseline="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a:t>
            </a: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a:t>
            </a:fld>
            <a:endParaRPr lang="en-GB"/>
          </a:p>
        </p:txBody>
      </p:sp>
    </p:spTree>
    <p:extLst>
      <p:ext uri="{BB962C8B-B14F-4D97-AF65-F5344CB8AC3E}">
        <p14:creationId xmlns:p14="http://schemas.microsoft.com/office/powerpoint/2010/main" val="187239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Arial" panose="020B0604020202020204" pitchFamily="34" charset="0"/>
                <a:cs typeface="Arial" panose="020B0604020202020204" pitchFamily="34" charset="0"/>
              </a:rPr>
              <a:t>Amendments in this section are to clarify wordings and to add new elements for other considerations for field inspection</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10</a:t>
            </a:fld>
            <a:endParaRPr lang="en-GB"/>
          </a:p>
        </p:txBody>
      </p:sp>
    </p:spTree>
    <p:extLst>
      <p:ext uri="{BB962C8B-B14F-4D97-AF65-F5344CB8AC3E}">
        <p14:creationId xmlns:p14="http://schemas.microsoft.com/office/powerpoint/2010/main" val="27517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11</a:t>
            </a:fld>
            <a:endParaRPr lang="en-GB"/>
          </a:p>
        </p:txBody>
      </p:sp>
    </p:spTree>
    <p:extLst>
      <p:ext uri="{BB962C8B-B14F-4D97-AF65-F5344CB8AC3E}">
        <p14:creationId xmlns:p14="http://schemas.microsoft.com/office/powerpoint/2010/main" val="5001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New items of responsibilities of NPPOs were added.</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12</a:t>
            </a:fld>
            <a:endParaRPr lang="en-GB"/>
          </a:p>
        </p:txBody>
      </p:sp>
    </p:spTree>
    <p:extLst>
      <p:ext uri="{BB962C8B-B14F-4D97-AF65-F5344CB8AC3E}">
        <p14:creationId xmlns:p14="http://schemas.microsoft.com/office/powerpoint/2010/main" val="240348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13</a:t>
            </a:fld>
            <a:endParaRPr lang="en-GB"/>
          </a:p>
        </p:txBody>
      </p:sp>
    </p:spTree>
    <p:extLst>
      <p:ext uri="{BB962C8B-B14F-4D97-AF65-F5344CB8AC3E}">
        <p14:creationId xmlns:p14="http://schemas.microsoft.com/office/powerpoint/2010/main" val="377187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14</a:t>
            </a:fld>
            <a:endParaRPr lang="en-GB"/>
          </a:p>
        </p:txBody>
      </p:sp>
    </p:spTree>
    <p:extLst>
      <p:ext uri="{BB962C8B-B14F-4D97-AF65-F5344CB8AC3E}">
        <p14:creationId xmlns:p14="http://schemas.microsoft.com/office/powerpoint/2010/main" val="222311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Arial" panose="020B0604020202020204" pitchFamily="34" charset="0"/>
                <a:cs typeface="Arial" panose="020B0604020202020204" pitchFamily="34" charset="0"/>
              </a:rPr>
              <a:t>Standards Committee (SC) in November 2022 approved Specification 74 (Field inspection) (2021-018). </a:t>
            </a:r>
          </a:p>
          <a:p>
            <a:r>
              <a:rPr kumimoji="1" lang="en-US" altLang="ja-JP" sz="1000" dirty="0">
                <a:latin typeface="Arial" panose="020B0604020202020204" pitchFamily="34" charset="0"/>
                <a:cs typeface="Arial" panose="020B0604020202020204" pitchFamily="34" charset="0"/>
              </a:rPr>
              <a:t>The Expert Working Group (EWG) met in person on 16–20 October 2023 and drafted this annex. </a:t>
            </a:r>
          </a:p>
          <a:p>
            <a:r>
              <a:rPr kumimoji="1" lang="en-US" altLang="ja-JP" sz="1000" dirty="0">
                <a:latin typeface="Arial" panose="020B0604020202020204" pitchFamily="34" charset="0"/>
                <a:cs typeface="Arial" panose="020B0604020202020204" pitchFamily="34" charset="0"/>
              </a:rPr>
              <a:t>During the 2024 consultation, 573 comments (421 English, 130 Spanish, and 22 French) were received.</a:t>
            </a:r>
          </a:p>
          <a:p>
            <a:r>
              <a:rPr kumimoji="1" lang="en-US" altLang="ja-JP" sz="1000" dirty="0">
                <a:latin typeface="Arial" panose="020B0604020202020204" pitchFamily="34" charset="0"/>
                <a:cs typeface="Arial" panose="020B0604020202020204" pitchFamily="34" charset="0"/>
              </a:rPr>
              <a:t>The steward revised the draft based on these comments.</a:t>
            </a:r>
          </a:p>
          <a:p>
            <a:r>
              <a:rPr kumimoji="1" lang="en-US" altLang="ja-JP" sz="1000" dirty="0">
                <a:latin typeface="Arial" panose="020B0604020202020204" pitchFamily="34" charset="0"/>
                <a:cs typeface="Arial" panose="020B0604020202020204" pitchFamily="34" charset="0"/>
              </a:rPr>
              <a:t>The SC-7 May 2025 reviewed the draft and then presented it to 2nd country consultation (2025/07/01 to 2025/09/30).</a:t>
            </a:r>
            <a:endParaRPr kumimoji="1" lang="ja-JP" altLang="en-US" sz="10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328441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415709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386825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The terms used in this annex are revised based on the opinions described in the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en-US" altLang="ja-JP"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The term “pest” may refer to a single regulated species or multiple regulated species.</a:t>
            </a:r>
          </a:p>
          <a:p>
            <a:endParaRPr kumimoji="1" lang="en-US" altLang="ja-JP"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a specified pest / the pest of concern</a:t>
            </a:r>
          </a:p>
          <a:p>
            <a:pPr marL="0" indent="0">
              <a:buFontTx/>
              <a:buNone/>
            </a:pPr>
            <a:r>
              <a:rPr kumimoji="1" lang="en-US" altLang="ja-JP" dirty="0">
                <a:latin typeface="Arial" panose="020B0604020202020204" pitchFamily="34" charset="0"/>
                <a:cs typeface="Arial" panose="020B0604020202020204" pitchFamily="34" charset="0"/>
              </a:rPr>
              <a:t>a specified pest – used in conceptual statements, such as when referring to the objectives of field inspection</a:t>
            </a:r>
          </a:p>
          <a:p>
            <a:pPr marL="0" indent="0">
              <a:buFontTx/>
              <a:buNone/>
            </a:pPr>
            <a:r>
              <a:rPr kumimoji="1" lang="en-US" altLang="ja-JP" dirty="0">
                <a:latin typeface="Arial" panose="020B0604020202020204" pitchFamily="34" charset="0"/>
                <a:cs typeface="Arial" panose="020B0604020202020204" pitchFamily="34" charset="0"/>
              </a:rPr>
              <a:t>the pest of concern – used when referring to the conduct of an individual field inspection (“the pest of concern” for the first mention in a relevant section; “the pest” thereafter).</a:t>
            </a:r>
          </a:p>
          <a:p>
            <a:pPr marL="0" indent="0">
              <a:buFontTx/>
              <a:buNone/>
            </a:pPr>
            <a:endParaRPr kumimoji="1" lang="en-US" altLang="ja-JP" dirty="0">
              <a:latin typeface="Arial" panose="020B0604020202020204" pitchFamily="34" charset="0"/>
              <a:cs typeface="Arial" panose="020B0604020202020204" pitchFamily="34" charset="0"/>
            </a:endParaRPr>
          </a:p>
          <a:p>
            <a:pPr marL="0" indent="0">
              <a:buFontTx/>
              <a:buNone/>
            </a:pPr>
            <a:r>
              <a:rPr kumimoji="1" lang="en-US" altLang="ja-JP" dirty="0">
                <a:latin typeface="Arial" panose="020B0604020202020204" pitchFamily="34" charset="0"/>
                <a:cs typeface="Arial" panose="020B0604020202020204" pitchFamily="34" charset="0"/>
              </a:rPr>
              <a:t>phytosanitary import requirements - used only when specifically in the context of import (reference to an importing country)</a:t>
            </a:r>
          </a:p>
          <a:p>
            <a:pPr marL="0" indent="0">
              <a:buFontTx/>
              <a:buNone/>
            </a:pPr>
            <a:r>
              <a:rPr kumimoji="1" lang="en-US" altLang="ja-JP" dirty="0">
                <a:latin typeface="Arial" panose="020B0604020202020204" pitchFamily="34" charset="0"/>
                <a:cs typeface="Arial" panose="020B0604020202020204" pitchFamily="34" charset="0"/>
              </a:rPr>
              <a:t>phytosanitary requirements - used more general statements. In the glossary definition of “inspection”, the term “phytosanitary requirements” is used intentionally because inspection can be at scenarios other than at import, e.g., inspection can be carried out in scenarios other than at import, like at place of production or production site or at export.</a:t>
            </a:r>
          </a:p>
          <a:p>
            <a:pPr marL="0" indent="0">
              <a:buFontTx/>
              <a:buNone/>
            </a:pPr>
            <a:endParaRPr kumimoji="1" lang="en-US" altLang="ja-JP"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Changed “tolerance level” to “threshold”</a:t>
            </a:r>
          </a:p>
          <a:p>
            <a:pPr marL="0" indent="0">
              <a:buFontTx/>
              <a:buNone/>
            </a:pPr>
            <a:r>
              <a:rPr kumimoji="1" lang="en-US" altLang="ja-JP" dirty="0">
                <a:latin typeface="Arial" panose="020B0604020202020204" pitchFamily="34" charset="0"/>
                <a:cs typeface="Arial" panose="020B0604020202020204" pitchFamily="34" charset="0"/>
              </a:rPr>
              <a:t>Exceeding a “tolerance level” (according to the ISPM 5 definition) triggers an action to control the pest, but declining export certification based on the outcome of field inspection is not considered to be an action to control the pest</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5</a:t>
            </a:fld>
            <a:endParaRPr lang="en-GB"/>
          </a:p>
        </p:txBody>
      </p:sp>
    </p:spTree>
    <p:extLst>
      <p:ext uri="{BB962C8B-B14F-4D97-AF65-F5344CB8AC3E}">
        <p14:creationId xmlns:p14="http://schemas.microsoft.com/office/powerpoint/2010/main" val="23551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The “Scope” section was moved to the beginning. The interpretations of the terms of ‘field inspection’ and ‘pest’ described in “Concept of field inspection” were moved to the “Scope” section.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Compared to the draft for the 1st consultation, it is clarified wordings and modified redundant expression.</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6</a:t>
            </a:fld>
            <a:endParaRPr lang="en-GB"/>
          </a:p>
        </p:txBody>
      </p:sp>
    </p:spTree>
    <p:extLst>
      <p:ext uri="{BB962C8B-B14F-4D97-AF65-F5344CB8AC3E}">
        <p14:creationId xmlns:p14="http://schemas.microsoft.com/office/powerpoint/2010/main" val="91236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dirty="0">
                <a:latin typeface="Arial" panose="020B0604020202020204" pitchFamily="34" charset="0"/>
                <a:cs typeface="Arial" panose="020B0604020202020204" pitchFamily="34" charset="0"/>
              </a:rPr>
              <a:t>“2. Concept of field inspection” was renamed as “2. Objectives of field inspection” to make clear the objectives for field inspection in beginning of the annex. And the texts about objectives of field inspection described in "7.2 Specific objectives of field inspection" were consolidated here.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7</a:t>
            </a:fld>
            <a:endParaRPr lang="en-GB"/>
          </a:p>
        </p:txBody>
      </p:sp>
    </p:spTree>
    <p:extLst>
      <p:ext uri="{BB962C8B-B14F-4D97-AF65-F5344CB8AC3E}">
        <p14:creationId xmlns:p14="http://schemas.microsoft.com/office/powerpoint/2010/main" val="50585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Arial" panose="020B0604020202020204" pitchFamily="34" charset="0"/>
                <a:cs typeface="Arial" panose="020B0604020202020204" pitchFamily="34" charset="0"/>
              </a:rPr>
              <a:t>To avoid the duplication, the latter part of the content was deleted as it is already described in ISPM6.</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8</a:t>
            </a:fld>
            <a:endParaRPr lang="en-GB"/>
          </a:p>
        </p:txBody>
      </p:sp>
    </p:spTree>
    <p:extLst>
      <p:ext uri="{BB962C8B-B14F-4D97-AF65-F5344CB8AC3E}">
        <p14:creationId xmlns:p14="http://schemas.microsoft.com/office/powerpoint/2010/main" val="135704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Arial" panose="020B0604020202020204" pitchFamily="34" charset="0"/>
                <a:cs typeface="Arial" panose="020B0604020202020204" pitchFamily="34" charset="0"/>
              </a:rPr>
              <a:t>Amendment in this section is to clarify wordings.</a:t>
            </a:r>
          </a:p>
          <a:p>
            <a:r>
              <a:rPr kumimoji="1" lang="en-US" altLang="ja-JP" dirty="0">
                <a:latin typeface="Arial" panose="020B0604020202020204" pitchFamily="34" charset="0"/>
                <a:cs typeface="Arial" panose="020B0604020202020204" pitchFamily="34" charset="0"/>
              </a:rPr>
              <a:t>Regarding the 3</a:t>
            </a:r>
            <a:r>
              <a:rPr kumimoji="1" lang="en-US" altLang="ja-JP" baseline="30000" dirty="0">
                <a:latin typeface="Arial" panose="020B0604020202020204" pitchFamily="34" charset="0"/>
                <a:cs typeface="Arial" panose="020B0604020202020204" pitchFamily="34" charset="0"/>
              </a:rPr>
              <a:t>rd</a:t>
            </a:r>
            <a:r>
              <a:rPr kumimoji="1" lang="en-US" altLang="ja-JP" dirty="0">
                <a:latin typeface="Arial" panose="020B0604020202020204" pitchFamily="34" charset="0"/>
                <a:cs typeface="Arial" panose="020B0604020202020204" pitchFamily="34" charset="0"/>
              </a:rPr>
              <a:t> indent, in some cases, it is more effective or practical to conduct field inspection for an entire field than to conduct sample-based testing or inspections of consignments.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129009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small yellow flowers&#10;&#10;AI-generated content may be incorrect.">
            <a:extLst>
              <a:ext uri="{FF2B5EF4-FFF2-40B4-BE49-F238E27FC236}">
                <a16:creationId xmlns:a16="http://schemas.microsoft.com/office/drawing/2014/main" id="{38597972-0E4E-9590-B477-1E4AB5CEB71D}"/>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small yellow flowers&#10;&#10;AI-generated content may be incorrect.">
            <a:extLst>
              <a:ext uri="{FF2B5EF4-FFF2-40B4-BE49-F238E27FC236}">
                <a16:creationId xmlns:a16="http://schemas.microsoft.com/office/drawing/2014/main" id="{D35DBE45-A672-D5BB-A15D-8EBA8960AD81}"/>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4" name="Picture 3">
            <a:extLst>
              <a:ext uri="{FF2B5EF4-FFF2-40B4-BE49-F238E27FC236}">
                <a16:creationId xmlns:a16="http://schemas.microsoft.com/office/drawing/2014/main" id="{8054E1A7-4D66-7A64-1F84-CE1AF609723F}"/>
              </a:ext>
            </a:extLst>
          </p:cNvPr>
          <p:cNvPicPr>
            <a:picLocks noChangeAspect="1"/>
          </p:cNvPicPr>
          <p:nvPr userDrawn="1"/>
        </p:nvPicPr>
        <p:blipFill>
          <a:blip r:embed="rId6"/>
          <a:stretch>
            <a:fillRect/>
          </a:stretch>
        </p:blipFill>
        <p:spPr>
          <a:xfrm>
            <a:off x="-2" y="-1"/>
            <a:ext cx="12191999"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ippc@fao.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ippc.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47CA1045-09D0-6100-9C5F-95645722041F}"/>
              </a:ext>
            </a:extLst>
          </p:cNvPr>
          <p:cNvSpPr>
            <a:spLocks noGrp="1"/>
          </p:cNvSpPr>
          <p:nvPr>
            <p:ph type="ctrTitle"/>
          </p:nvPr>
        </p:nvSpPr>
        <p:spPr>
          <a:xfrm>
            <a:off x="0" y="5029200"/>
            <a:ext cx="12421800" cy="449180"/>
          </a:xfrm>
          <a:prstGeom prst="rect">
            <a:avLst/>
          </a:prstGeom>
        </p:spPr>
        <p:txBody>
          <a:bodyPr/>
          <a:lstStyle/>
          <a:p>
            <a:r>
              <a:rPr lang="en-US" sz="2800" dirty="0"/>
              <a:t>DRAFT ANNEX</a:t>
            </a:r>
            <a:r>
              <a:rPr lang="ja-JP" altLang="en-US" sz="2800" dirty="0"/>
              <a:t> </a:t>
            </a:r>
            <a:r>
              <a:rPr lang="en-US" sz="2800" dirty="0"/>
              <a:t>TO ISPM 23: Field inspection (2021-018)</a:t>
            </a:r>
          </a:p>
        </p:txBody>
      </p:sp>
      <p:sp>
        <p:nvSpPr>
          <p:cNvPr id="2" name="Subtitle 6">
            <a:extLst>
              <a:ext uri="{FF2B5EF4-FFF2-40B4-BE49-F238E27FC236}">
                <a16:creationId xmlns:a16="http://schemas.microsoft.com/office/drawing/2014/main" id="{6E6230D4-90FE-873A-FDCA-2761602E831C}"/>
              </a:ext>
            </a:extLst>
          </p:cNvPr>
          <p:cNvSpPr txBox="1">
            <a:spLocks/>
          </p:cNvSpPr>
          <p:nvPr/>
        </p:nvSpPr>
        <p:spPr>
          <a:xfrm>
            <a:off x="0" y="5867400"/>
            <a:ext cx="12192000" cy="245913"/>
          </a:xfrm>
          <a:prstGeom prst="rect">
            <a:avLst/>
          </a:prstGeom>
        </p:spPr>
        <p:txBody>
          <a:bodyPr lIns="1224000" tIns="0" rIns="2160000" anchor="t" anchorCtr="0"/>
          <a:lstStyle>
            <a:lvl1pPr marL="0" indent="0" algn="l" defTabSz="914400" rtl="0" eaLnBrk="1" latinLnBrk="0" hangingPunct="1">
              <a:lnSpc>
                <a:spcPct val="90000"/>
              </a:lnSpc>
              <a:spcBef>
                <a:spcPts val="1000"/>
              </a:spcBef>
              <a:buFontTx/>
              <a:buNone/>
              <a:defRPr sz="2200" b="0" i="0" kern="1200" baseline="0">
                <a:solidFill>
                  <a:srgbClr val="00825F"/>
                </a:solidFill>
                <a:latin typeface="Montserrat" pitchFamily="2" charset="77"/>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dirty="0">
                <a:solidFill>
                  <a:srgbClr val="0070C0"/>
                </a:solidFill>
                <a:ea typeface="+mn-lt"/>
                <a:cs typeface="+mn-lt"/>
              </a:rPr>
              <a:t>IPPC second consultation 1 July to 30 September 2025</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214745" y="1905000"/>
            <a:ext cx="9347200" cy="4648200"/>
          </a:xfrm>
        </p:spPr>
        <p:txBody>
          <a:bodyPr lIns="360000" rIns="360000" bIns="0">
            <a:noAutofit/>
          </a:bodyPr>
          <a:lstStyle/>
          <a:p>
            <a:r>
              <a:rPr lang="en-US" sz="1600" u="sng" dirty="0">
                <a:latin typeface="Arial" panose="020B0604020202020204" pitchFamily="34" charset="0"/>
                <a:cs typeface="Arial" panose="020B0604020202020204" pitchFamily="34" charset="0"/>
              </a:rPr>
              <a:t>In addition to </a:t>
            </a:r>
            <a:r>
              <a:rPr lang="en-US" sz="1600" dirty="0">
                <a:latin typeface="Arial" panose="020B0604020202020204" pitchFamily="34" charset="0"/>
                <a:cs typeface="Arial" panose="020B0604020202020204" pitchFamily="34" charset="0"/>
              </a:rPr>
              <a:t>the factors </a:t>
            </a:r>
            <a:r>
              <a:rPr lang="en-US" sz="1600" u="sng" dirty="0">
                <a:latin typeface="Arial" panose="020B0604020202020204" pitchFamily="34" charset="0"/>
                <a:cs typeface="Arial" panose="020B0604020202020204" pitchFamily="34" charset="0"/>
              </a:rPr>
              <a:t>listed in </a:t>
            </a:r>
            <a:r>
              <a:rPr lang="en-US" sz="1600" dirty="0">
                <a:latin typeface="Arial" panose="020B0604020202020204" pitchFamily="34" charset="0"/>
                <a:cs typeface="Arial" panose="020B0604020202020204" pitchFamily="34" charset="0"/>
              </a:rPr>
              <a:t>section 1.5 of the core text of this standard, </a:t>
            </a:r>
            <a:r>
              <a:rPr lang="en-US" sz="1600" u="sng" dirty="0">
                <a:latin typeface="Arial" panose="020B0604020202020204" pitchFamily="34" charset="0"/>
                <a:cs typeface="Arial" panose="020B0604020202020204" pitchFamily="34" charset="0"/>
              </a:rPr>
              <a:t>NPPOs may also consider the following</a:t>
            </a:r>
            <a:r>
              <a:rPr lang="en-US" sz="1600" dirty="0">
                <a:latin typeface="Arial" panose="020B0604020202020204" pitchFamily="34" charset="0"/>
                <a:cs typeface="Arial" panose="020B0604020202020204" pitchFamily="34" charset="0"/>
              </a:rPr>
              <a:t> when </a:t>
            </a:r>
            <a:r>
              <a:rPr lang="en-US" sz="1600" u="sng" dirty="0">
                <a:latin typeface="Arial" panose="020B0604020202020204" pitchFamily="34" charset="0"/>
                <a:cs typeface="Arial" panose="020B0604020202020204" pitchFamily="34" charset="0"/>
              </a:rPr>
              <a:t>deciding</a:t>
            </a:r>
            <a:r>
              <a:rPr lang="en-US" sz="1600" dirty="0">
                <a:latin typeface="Arial" panose="020B0604020202020204" pitchFamily="34" charset="0"/>
                <a:cs typeface="Arial" panose="020B0604020202020204" pitchFamily="34" charset="0"/>
              </a:rPr>
              <a:t> on the use of field inspection as a phytosanitary measure:</a:t>
            </a:r>
          </a:p>
          <a:p>
            <a:r>
              <a:rPr lang="en-US" sz="1600" dirty="0">
                <a:latin typeface="Arial" panose="020B0604020202020204" pitchFamily="34" charset="0"/>
                <a:cs typeface="Arial" panose="020B0604020202020204" pitchFamily="34" charset="0"/>
              </a:rPr>
              <a:t>- pest status </a:t>
            </a:r>
            <a:r>
              <a:rPr lang="en-US" sz="1600" u="sng" dirty="0">
                <a:latin typeface="Arial" panose="020B0604020202020204" pitchFamily="34" charset="0"/>
                <a:cs typeface="Arial" panose="020B0604020202020204" pitchFamily="34" charset="0"/>
              </a:rPr>
              <a:t>in the area (present or absent)</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pest prevalence </a:t>
            </a:r>
            <a:r>
              <a:rPr lang="en-US" sz="1600" u="sng" dirty="0">
                <a:latin typeface="Arial" panose="020B0604020202020204" pitchFamily="34" charset="0"/>
                <a:cs typeface="Arial" panose="020B0604020202020204" pitchFamily="34" charset="0"/>
              </a:rPr>
              <a:t>and pest distribution in the field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pest biology;</a:t>
            </a:r>
          </a:p>
          <a:p>
            <a:r>
              <a:rPr lang="en-US" sz="1600" dirty="0">
                <a:latin typeface="Arial" panose="020B0604020202020204" pitchFamily="34" charset="0"/>
                <a:cs typeface="Arial" panose="020B0604020202020204" pitchFamily="34" charset="0"/>
              </a:rPr>
              <a:t>- phenological stage of plants;</a:t>
            </a:r>
          </a:p>
          <a:p>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the susceptibility of the plant species and variety or cultivar to the pest of concern</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the origin of the plants being inspected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inspection method, timing and frequency</a:t>
            </a:r>
            <a:r>
              <a:rPr lang="en-US" sz="1600" u="sng" dirty="0">
                <a:latin typeface="Arial" panose="020B0604020202020204" pitchFamily="34" charset="0"/>
                <a:cs typeface="Arial" panose="020B0604020202020204" pitchFamily="34" charset="0"/>
              </a:rPr>
              <a:t>, and the technical equipment needed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field size and configuration;</a:t>
            </a:r>
          </a:p>
          <a:p>
            <a:r>
              <a:rPr lang="en-US" sz="1600" dirty="0">
                <a:latin typeface="Arial" panose="020B0604020202020204" pitchFamily="34" charset="0"/>
                <a:cs typeface="Arial" panose="020B0604020202020204" pitchFamily="34" charset="0"/>
              </a:rPr>
              <a:t>- other biotic factors (e.g. </a:t>
            </a:r>
            <a:r>
              <a:rPr lang="en-US" sz="1600" u="sng" dirty="0">
                <a:latin typeface="Arial" panose="020B0604020202020204" pitchFamily="34" charset="0"/>
                <a:cs typeface="Arial" panose="020B0604020202020204" pitchFamily="34" charset="0"/>
              </a:rPr>
              <a:t>presence of </a:t>
            </a:r>
            <a:r>
              <a:rPr lang="en-US" sz="1600" dirty="0">
                <a:latin typeface="Arial" panose="020B0604020202020204" pitchFamily="34" charset="0"/>
                <a:cs typeface="Arial" panose="020B0604020202020204" pitchFamily="34" charset="0"/>
              </a:rPr>
              <a:t>other pests, natural enemies</a:t>
            </a:r>
            <a:r>
              <a:rPr lang="en-US" sz="1600" u="sng" dirty="0">
                <a:latin typeface="Arial" panose="020B0604020202020204" pitchFamily="34" charset="0"/>
                <a:cs typeface="Arial" panose="020B0604020202020204" pitchFamily="34" charset="0"/>
              </a:rPr>
              <a:t>, hosts in the vicinity</a:t>
            </a:r>
            <a:r>
              <a:rPr lang="en-US" sz="1600" dirty="0">
                <a:latin typeface="Arial" panose="020B0604020202020204" pitchFamily="34" charset="0"/>
                <a:cs typeface="Arial" panose="020B0604020202020204" pitchFamily="34" charset="0"/>
              </a:rPr>
              <a:t>) and abiotic factors (e.g. climate);</a:t>
            </a:r>
          </a:p>
          <a:p>
            <a:r>
              <a:rPr lang="en-US" sz="1600" dirty="0">
                <a:latin typeface="Arial" panose="020B0604020202020204" pitchFamily="34" charset="0"/>
                <a:cs typeface="Arial" panose="020B0604020202020204" pitchFamily="34" charset="0"/>
              </a:rPr>
              <a:t>- cultural practices and control measures; and</a:t>
            </a:r>
          </a:p>
          <a:p>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length of time between inspection and harvest</a:t>
            </a:r>
            <a:r>
              <a:rPr lang="en-US" sz="1600" dirty="0">
                <a:latin typeface="Arial" panose="020B0604020202020204" pitchFamily="34" charset="0"/>
                <a:cs typeface="Arial" panose="020B0604020202020204" pitchFamily="34" charset="0"/>
              </a:rPr>
              <a:t>.</a:t>
            </a:r>
            <a:endParaRPr lang="en-IT" sz="1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76200" y="1447800"/>
            <a:ext cx="12268200" cy="296840"/>
          </a:xfrm>
        </p:spPr>
        <p:txBody>
          <a:bodyPr lIns="360000" bIns="0"/>
          <a:lstStyle/>
          <a:p>
            <a:r>
              <a:rPr lang="en-US" sz="2400" dirty="0"/>
              <a:t>5. Other considerations for field inspection</a:t>
            </a:r>
            <a:endParaRPr lang="en-IT" sz="2400" dirty="0"/>
          </a:p>
        </p:txBody>
      </p:sp>
      <p:pic>
        <p:nvPicPr>
          <p:cNvPr id="5" name="図 4" descr="建物, 座る, 覆い, 女性 が含まれている画像&#10;&#10;AI によって生成されたコンテンツは間違っている可能性があります。">
            <a:extLst>
              <a:ext uri="{FF2B5EF4-FFF2-40B4-BE49-F238E27FC236}">
                <a16:creationId xmlns:a16="http://schemas.microsoft.com/office/drawing/2014/main" id="{094950AC-927A-DA61-6783-56C99A22C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63000" y="2362200"/>
            <a:ext cx="3657600" cy="2743200"/>
          </a:xfrm>
          <a:prstGeom prst="rect">
            <a:avLst/>
          </a:prstGeom>
        </p:spPr>
      </p:pic>
      <p:sp>
        <p:nvSpPr>
          <p:cNvPr id="4" name="テキスト ボックス 3">
            <a:extLst>
              <a:ext uri="{FF2B5EF4-FFF2-40B4-BE49-F238E27FC236}">
                <a16:creationId xmlns:a16="http://schemas.microsoft.com/office/drawing/2014/main" id="{726062E0-0DE4-9B01-49A7-A198E81CAECA}"/>
              </a:ext>
            </a:extLst>
          </p:cNvPr>
          <p:cNvSpPr txBox="1"/>
          <p:nvPr/>
        </p:nvSpPr>
        <p:spPr>
          <a:xfrm>
            <a:off x="8839200" y="5562600"/>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332988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15154" y="2133600"/>
            <a:ext cx="12178937" cy="4572000"/>
          </a:xfrm>
        </p:spPr>
        <p:txBody>
          <a:bodyPr lIns="360000" bIns="0"/>
          <a:lstStyle/>
          <a:p>
            <a:r>
              <a:rPr lang="en-US" sz="1800" u="sng" dirty="0"/>
              <a:t>When selecting the timing and frequency of field inspection, the NPPO should take into account the biology of the pest and the plants:</a:t>
            </a:r>
          </a:p>
          <a:p>
            <a:pPr marL="444500" indent="-84138"/>
            <a:r>
              <a:rPr lang="en-US" sz="1800" u="sng" dirty="0"/>
              <a:t>- The timing should coincide with a life stage of the pest that is suitable for detection and for the plants to show signs or symptoms. This varies between pest and plant species and may depend on the growing conditions and local cropping practices.</a:t>
            </a:r>
          </a:p>
          <a:p>
            <a:pPr marL="444500" indent="-84138"/>
            <a:r>
              <a:rPr lang="en-US" sz="1800" u="sng" dirty="0"/>
              <a:t>- The length of time between the inspection and date of harvest may need to be considered.</a:t>
            </a:r>
          </a:p>
          <a:p>
            <a:r>
              <a:rPr lang="en-US" sz="1800" u="sng" dirty="0"/>
              <a:t>Visual examination of plants in the field may not be sufficient to verify absence of the pest. Examples of such circumstances include the following:</a:t>
            </a:r>
          </a:p>
          <a:p>
            <a:pPr marL="541338" indent="-180975"/>
            <a:r>
              <a:rPr lang="en-US" sz="1800" u="sng" dirty="0"/>
              <a:t>- the pest is known to exhibit latency;</a:t>
            </a:r>
          </a:p>
          <a:p>
            <a:pPr marL="541338" indent="-180975"/>
            <a:r>
              <a:rPr lang="en-US" sz="1800" u="sng" dirty="0"/>
              <a:t>- infested plants can be asymptomatic;</a:t>
            </a:r>
          </a:p>
          <a:p>
            <a:pPr marL="541338" indent="-180975"/>
            <a:r>
              <a:rPr lang="en-US" sz="1800" u="sng" dirty="0"/>
              <a:t>- the phenological stage of the plants is not appropriate for pest detection (e.g. young plants);</a:t>
            </a:r>
          </a:p>
          <a:p>
            <a:pPr marL="541338" indent="-180975"/>
            <a:r>
              <a:rPr lang="en-US" sz="1800" u="sng" dirty="0"/>
              <a:t>- suspicious signs or symptoms cannot be immediately identified; and</a:t>
            </a:r>
          </a:p>
          <a:p>
            <a:pPr marL="541338" indent="-180975"/>
            <a:r>
              <a:rPr lang="en-US" sz="1800" u="sng" dirty="0"/>
              <a:t>- the life stage of the pest at the time of inspection is difficult to detect.</a:t>
            </a:r>
            <a:endParaRPr lang="en-IT" sz="1800"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15154" y="1371600"/>
            <a:ext cx="12202800" cy="296840"/>
          </a:xfrm>
        </p:spPr>
        <p:txBody>
          <a:bodyPr/>
          <a:lstStyle/>
          <a:p>
            <a:r>
              <a:rPr lang="en-US" sz="2400" dirty="0"/>
              <a:t>“7.3 Circumstances when field inspection may be”  </a:t>
            </a:r>
            <a:r>
              <a:rPr lang="en-US" altLang="ja-JP" sz="2400" b="0" dirty="0">
                <a:solidFill>
                  <a:schemeClr val="tx1"/>
                </a:solidFill>
                <a:latin typeface="+mn-lt"/>
              </a:rPr>
              <a:t>deleted, with texts moved to “</a:t>
            </a:r>
            <a:r>
              <a:rPr lang="en-US" altLang="ja-JP" sz="2400" dirty="0"/>
              <a:t>7 Field-inspection methods”</a:t>
            </a:r>
            <a:r>
              <a:rPr lang="en-US" altLang="ja-JP" sz="2400" b="0" dirty="0">
                <a:solidFill>
                  <a:schemeClr val="tx1"/>
                </a:solidFill>
                <a:latin typeface="+mn-lt"/>
              </a:rPr>
              <a:t>, specifically:</a:t>
            </a:r>
            <a:endParaRPr lang="en-IT" sz="2400" b="0" strike="sngStrike" dirty="0">
              <a:solidFill>
                <a:schemeClr val="tx1"/>
              </a:solidFill>
              <a:latin typeface="+mn-lt"/>
            </a:endParaRPr>
          </a:p>
        </p:txBody>
      </p:sp>
    </p:spTree>
    <p:extLst>
      <p:ext uri="{BB962C8B-B14F-4D97-AF65-F5344CB8AC3E}">
        <p14:creationId xmlns:p14="http://schemas.microsoft.com/office/powerpoint/2010/main" val="9626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1981200"/>
            <a:ext cx="12202800" cy="4027658"/>
          </a:xfrm>
        </p:spPr>
        <p:txBody>
          <a:bodyPr lIns="360000" bIns="0"/>
          <a:lstStyle/>
          <a:p>
            <a:r>
              <a:rPr lang="en-US" dirty="0"/>
              <a:t>The responsibilities of NPPOs that conduct field inspection should include the following:</a:t>
            </a:r>
          </a:p>
          <a:p>
            <a:r>
              <a:rPr lang="en-US" dirty="0"/>
              <a:t>- </a:t>
            </a:r>
            <a:r>
              <a:rPr lang="en-US" u="sng" dirty="0"/>
              <a:t>designing a field inspection </a:t>
            </a:r>
            <a:r>
              <a:rPr lang="en-US" u="sng" dirty="0" err="1"/>
              <a:t>programme</a:t>
            </a:r>
            <a:r>
              <a:rPr lang="en-US" u="sng" dirty="0"/>
              <a:t> in accordance with the factors listed in section 1.5 of the core text of this standard and other considerations in section 5 of this annex</a:t>
            </a:r>
            <a:r>
              <a:rPr lang="en-US" dirty="0"/>
              <a:t>;</a:t>
            </a:r>
          </a:p>
          <a:p>
            <a:r>
              <a:rPr lang="en-US" dirty="0"/>
              <a:t>- </a:t>
            </a:r>
            <a:r>
              <a:rPr lang="en-US" u="sng" dirty="0"/>
              <a:t>sharing the field inspection </a:t>
            </a:r>
            <a:r>
              <a:rPr lang="en-US" u="sng" dirty="0" err="1"/>
              <a:t>programme</a:t>
            </a:r>
            <a:r>
              <a:rPr lang="en-US" u="sng" dirty="0"/>
              <a:t> with the NPPOs of importing countries, if appropriate</a:t>
            </a:r>
            <a:r>
              <a:rPr lang="en-US" dirty="0"/>
              <a:t>;</a:t>
            </a:r>
          </a:p>
          <a:p>
            <a:r>
              <a:rPr lang="en-US" dirty="0"/>
              <a:t>- </a:t>
            </a:r>
            <a:r>
              <a:rPr lang="en-US" u="sng" dirty="0"/>
              <a:t>ensuring that the field inspection </a:t>
            </a:r>
            <a:r>
              <a:rPr lang="en-US" u="sng" dirty="0" err="1"/>
              <a:t>programme</a:t>
            </a:r>
            <a:r>
              <a:rPr lang="en-US" u="sng" dirty="0"/>
              <a:t> is consistently implemented</a:t>
            </a:r>
            <a:r>
              <a:rPr lang="en-US" dirty="0"/>
              <a:t>;</a:t>
            </a:r>
          </a:p>
          <a:p>
            <a:r>
              <a:rPr lang="en-US" dirty="0"/>
              <a:t>- </a:t>
            </a:r>
            <a:r>
              <a:rPr lang="en-US" u="sng" dirty="0"/>
              <a:t>providing sufficient human resources and equipment to design and implement the field inspection </a:t>
            </a:r>
            <a:r>
              <a:rPr lang="en-US" u="sng" dirty="0" err="1"/>
              <a:t>programme</a:t>
            </a:r>
            <a:r>
              <a:rPr lang="en-US" dirty="0"/>
              <a:t>;</a:t>
            </a:r>
          </a:p>
          <a:p>
            <a:r>
              <a:rPr lang="en-US" dirty="0"/>
              <a:t>- training personnel to ensure that their skills and expertise are maintained at an adequate level to plan and conduct field inspections effectively and consistently;</a:t>
            </a:r>
          </a:p>
          <a:p>
            <a:r>
              <a:rPr lang="en-US" dirty="0"/>
              <a:t>- ensuring that inspectors can fulfil the requirements described in section 1.4 of the core text of this standard;</a:t>
            </a:r>
          </a:p>
          <a:p>
            <a:r>
              <a:rPr lang="en-US" dirty="0"/>
              <a:t>- developing, reviewing and evaluating field-inspection processes as needed; and</a:t>
            </a:r>
          </a:p>
          <a:p>
            <a:r>
              <a:rPr lang="en-US" dirty="0"/>
              <a:t>- determining the roles and responsibilities of producers with regard to field inspections.</a:t>
            </a:r>
          </a:p>
          <a:p>
            <a:endParaRPr lang="en-IT"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10800" y="1524000"/>
            <a:ext cx="12202800" cy="589800"/>
          </a:xfrm>
        </p:spPr>
        <p:txBody>
          <a:bodyPr lIns="360000" bIns="0"/>
          <a:lstStyle/>
          <a:p>
            <a:r>
              <a:rPr lang="en-US" sz="2400" dirty="0"/>
              <a:t>10. Responsibilities of national plant protection organizations</a:t>
            </a:r>
            <a:endParaRPr lang="en-IT" sz="2400" dirty="0"/>
          </a:p>
        </p:txBody>
      </p:sp>
    </p:spTree>
    <p:extLst>
      <p:ext uri="{BB962C8B-B14F-4D97-AF65-F5344CB8AC3E}">
        <p14:creationId xmlns:p14="http://schemas.microsoft.com/office/powerpoint/2010/main" val="412633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304800" y="2286000"/>
            <a:ext cx="10972800" cy="4176457"/>
          </a:xfrm>
        </p:spPr>
        <p:txBody>
          <a:bodyPr/>
          <a:lstStyle/>
          <a:p>
            <a:r>
              <a:rPr lang="en-US" dirty="0"/>
              <a:t>Given the variety of possible pest/ plant combinations, developing the guides on field inspection for specific commodities, with the case studies, would be very helpful for the contracting parties</a:t>
            </a:r>
            <a:endParaRPr lang="en-IT"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0" y="1524000"/>
            <a:ext cx="12192000" cy="296840"/>
          </a:xfrm>
        </p:spPr>
        <p:txBody>
          <a:bodyPr lIns="360000" bIns="0"/>
          <a:lstStyle/>
          <a:p>
            <a:r>
              <a:rPr lang="en-US" sz="2400" dirty="0"/>
              <a:t>Potential implementation issues</a:t>
            </a:r>
            <a:endParaRPr lang="en-IT" sz="2400" dirty="0"/>
          </a:p>
        </p:txBody>
      </p:sp>
      <p:pic>
        <p:nvPicPr>
          <p:cNvPr id="4" name="図 3" descr="屋外, 草, スポーツゲーム, 男 が含まれている画像&#10;&#10;自動的に生成された説明">
            <a:extLst>
              <a:ext uri="{FF2B5EF4-FFF2-40B4-BE49-F238E27FC236}">
                <a16:creationId xmlns:a16="http://schemas.microsoft.com/office/drawing/2014/main" id="{EFD8C0BE-82F2-10DA-5831-C9D46064B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75" y="3048000"/>
            <a:ext cx="4514850" cy="2962275"/>
          </a:xfrm>
          <a:prstGeom prst="rect">
            <a:avLst/>
          </a:prstGeom>
        </p:spPr>
      </p:pic>
      <p:sp>
        <p:nvSpPr>
          <p:cNvPr id="5" name="テキスト ボックス 4">
            <a:extLst>
              <a:ext uri="{FF2B5EF4-FFF2-40B4-BE49-F238E27FC236}">
                <a16:creationId xmlns:a16="http://schemas.microsoft.com/office/drawing/2014/main" id="{0F9E2B42-6126-E891-5271-69B363D89A04}"/>
              </a:ext>
            </a:extLst>
          </p:cNvPr>
          <p:cNvSpPr txBox="1"/>
          <p:nvPr/>
        </p:nvSpPr>
        <p:spPr>
          <a:xfrm>
            <a:off x="3959977" y="5959366"/>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14021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dirty="0" err="1">
                <a:solidFill>
                  <a:srgbClr val="00825F"/>
                </a:solidFill>
                <a:latin typeface="Montserrat" pitchFamily="2" charset="77"/>
              </a:rPr>
              <a:t>Thank</a:t>
            </a:r>
            <a:r>
              <a:rPr lang="it-IT" sz="6000" dirty="0">
                <a:solidFill>
                  <a:srgbClr val="00825F"/>
                </a:solidFill>
                <a:latin typeface="Montserrat" pitchFamily="2" charset="77"/>
              </a:rPr>
              <a:t> </a:t>
            </a:r>
            <a:r>
              <a:rPr lang="it-IT" sz="6000" dirty="0" err="1">
                <a:solidFill>
                  <a:srgbClr val="00825F"/>
                </a:solidFill>
                <a:latin typeface="Montserrat" pitchFamily="2" charset="77"/>
              </a:rPr>
              <a:t>you</a:t>
            </a:r>
            <a:endParaRPr lang="it-IT" sz="6000" dirty="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dirty="0"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dirty="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ippc@fao.org</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www.ippc.int</a:t>
            </a:r>
            <a:br>
              <a:rPr lang="en-US" sz="5400" dirty="0">
                <a:solidFill>
                  <a:schemeClr val="bg1"/>
                </a:solidFill>
                <a:latin typeface="Montserrat" pitchFamily="2" charset="77"/>
              </a:rPr>
            </a:br>
            <a:endParaRPr lang="en-IT" dirty="0">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C029E67-AF1C-1CD7-DE3E-740C4BAF99CA}"/>
              </a:ext>
            </a:extLst>
          </p:cNvPr>
          <p:cNvSpPr>
            <a:spLocks noGrp="1"/>
          </p:cNvSpPr>
          <p:nvPr>
            <p:ph type="subTitle" idx="1"/>
          </p:nvPr>
        </p:nvSpPr>
        <p:spPr>
          <a:xfrm>
            <a:off x="0" y="2107268"/>
            <a:ext cx="8229600" cy="4176457"/>
          </a:xfrm>
        </p:spPr>
        <p:txBody>
          <a:bodyPr lIns="360000" bIns="0"/>
          <a:lstStyle/>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CPM-16 </a:t>
            </a:r>
            <a:r>
              <a:rPr lang="en-US" altLang="ja-JP" kern="100" dirty="0">
                <a:ea typeface="游明朝" panose="02020400000000000000" pitchFamily="18" charset="-128"/>
                <a:cs typeface="Arial" panose="020B0604020202020204" pitchFamily="34" charset="0"/>
              </a:rPr>
              <a:t>(2022) </a:t>
            </a:r>
            <a:r>
              <a:rPr lang="en-US" altLang="ja-JP" kern="100" dirty="0">
                <a:effectLst/>
                <a:ea typeface="游明朝" panose="02020400000000000000" pitchFamily="18" charset="-128"/>
                <a:cs typeface="Arial" panose="020B0604020202020204" pitchFamily="34" charset="0"/>
              </a:rPr>
              <a:t>added topic Field inspection (</a:t>
            </a:r>
            <a:r>
              <a:rPr lang="en-US" altLang="ja-JP" b="1" kern="100" dirty="0">
                <a:solidFill>
                  <a:srgbClr val="FF0000"/>
                </a:solidFill>
                <a:effectLst/>
                <a:ea typeface="游明朝" panose="02020400000000000000" pitchFamily="18" charset="-128"/>
                <a:cs typeface="Arial" panose="020B0604020202020204" pitchFamily="34" charset="0"/>
              </a:rPr>
              <a:t>Annex to ISPM 23: Guidelines for inspection</a:t>
            </a:r>
            <a:r>
              <a:rPr lang="en-US" altLang="ja-JP" kern="100" dirty="0">
                <a:effectLst/>
                <a:ea typeface="游明朝" panose="02020400000000000000" pitchFamily="18" charset="-128"/>
                <a:cs typeface="Arial" panose="020B0604020202020204" pitchFamily="34" charset="0"/>
              </a:rPr>
              <a:t>) was with priority 2.</a:t>
            </a:r>
            <a:endParaRPr lang="ja-JP" altLang="ja-JP" kern="100" dirty="0">
              <a:effectLst/>
              <a:ea typeface="游明朝" panose="02020400000000000000" pitchFamily="18" charset="-128"/>
              <a:cs typeface="Arial" panose="020B0604020202020204" pitchFamily="34" charset="0"/>
            </a:endParaRPr>
          </a:p>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Standards Committee (SC) approved Specification 74 (Field inspection) in November 2022.</a:t>
            </a:r>
            <a:endParaRPr lang="ja-JP" altLang="ja-JP" kern="100" dirty="0">
              <a:effectLst/>
              <a:ea typeface="游明朝" panose="02020400000000000000" pitchFamily="18" charset="-128"/>
              <a:cs typeface="Arial" panose="020B0604020202020204" pitchFamily="34" charset="0"/>
            </a:endParaRPr>
          </a:p>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Expert working group drafted the annex in October 2023.</a:t>
            </a:r>
            <a:endParaRPr lang="ja-JP" altLang="ja-JP" kern="100" dirty="0">
              <a:effectLst/>
              <a:ea typeface="游明朝" panose="02020400000000000000" pitchFamily="18" charset="-128"/>
              <a:cs typeface="Arial" panose="020B0604020202020204" pitchFamily="34" charset="0"/>
            </a:endParaRPr>
          </a:p>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SC reviewed and approved the draft Annex for the 1st consultation in May 2024.</a:t>
            </a:r>
          </a:p>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The 1st consultation form June to September in 2024, and the draft Annex was revised by the steward.</a:t>
            </a:r>
          </a:p>
          <a:p>
            <a:pPr marL="285750" indent="-285750" algn="just">
              <a:buSzPct val="70000"/>
              <a:buFont typeface="Wingdings" panose="05000000000000000000" pitchFamily="2" charset="2"/>
              <a:buChar char="n"/>
            </a:pPr>
            <a:r>
              <a:rPr lang="en-US" altLang="ja-JP" kern="100" dirty="0">
                <a:effectLst/>
                <a:ea typeface="游明朝" panose="02020400000000000000" pitchFamily="18" charset="-128"/>
                <a:cs typeface="Arial" panose="020B0604020202020204" pitchFamily="34" charset="0"/>
              </a:rPr>
              <a:t>SC reviewed and approved the draft Annex for the 2nd consultation in May 2025.</a:t>
            </a:r>
          </a:p>
          <a:p>
            <a:pPr marL="285750" indent="-285750" algn="just">
              <a:buSzPct val="70000"/>
              <a:buFont typeface="Wingdings" panose="05000000000000000000" pitchFamily="2" charset="2"/>
              <a:buChar char="n"/>
            </a:pPr>
            <a:endParaRPr lang="ja-JP" altLang="ja-JP" kern="100" dirty="0">
              <a:effectLst/>
              <a:ea typeface="游明朝" panose="02020400000000000000" pitchFamily="18" charset="-128"/>
              <a:cs typeface="Arial" panose="020B0604020202020204" pitchFamily="34" charset="0"/>
            </a:endParaRPr>
          </a:p>
        </p:txBody>
      </p:sp>
      <p:sp>
        <p:nvSpPr>
          <p:cNvPr id="10" name="Title 1">
            <a:extLst>
              <a:ext uri="{FF2B5EF4-FFF2-40B4-BE49-F238E27FC236}">
                <a16:creationId xmlns:a16="http://schemas.microsoft.com/office/drawing/2014/main" id="{05EEDC39-EFED-A850-4155-01F9541719A9}"/>
              </a:ext>
            </a:extLst>
          </p:cNvPr>
          <p:cNvSpPr>
            <a:spLocks noGrp="1"/>
          </p:cNvSpPr>
          <p:nvPr>
            <p:ph type="title"/>
          </p:nvPr>
        </p:nvSpPr>
        <p:spPr>
          <a:xfrm>
            <a:off x="0" y="1453582"/>
            <a:ext cx="12192000" cy="375217"/>
          </a:xfrm>
        </p:spPr>
        <p:txBody>
          <a:bodyPr lIns="360000" bIns="0"/>
          <a:lstStyle/>
          <a:p>
            <a:r>
              <a:rPr lang="en-NZ" altLang="ja-JP" sz="2400" dirty="0"/>
              <a:t>Background</a:t>
            </a:r>
            <a:endParaRPr lang="en-IT" sz="2400" dirty="0"/>
          </a:p>
        </p:txBody>
      </p:sp>
      <p:pic>
        <p:nvPicPr>
          <p:cNvPr id="11" name="図 10">
            <a:extLst>
              <a:ext uri="{FF2B5EF4-FFF2-40B4-BE49-F238E27FC236}">
                <a16:creationId xmlns:a16="http://schemas.microsoft.com/office/drawing/2014/main" id="{08007708-276E-D298-FCB3-4B9F0BD80412}"/>
              </a:ext>
            </a:extLst>
          </p:cNvPr>
          <p:cNvPicPr>
            <a:picLocks noChangeAspect="1"/>
          </p:cNvPicPr>
          <p:nvPr/>
        </p:nvPicPr>
        <p:blipFill>
          <a:blip r:embed="rId3"/>
          <a:stretch>
            <a:fillRect/>
          </a:stretch>
        </p:blipFill>
        <p:spPr>
          <a:xfrm>
            <a:off x="8534400" y="1752600"/>
            <a:ext cx="3453916" cy="4510343"/>
          </a:xfrm>
          <a:prstGeom prst="rect">
            <a:avLst/>
          </a:prstGeom>
          <a:ln>
            <a:solidFill>
              <a:schemeClr val="tx1"/>
            </a:solidFill>
          </a:ln>
        </p:spPr>
      </p:pic>
    </p:spTree>
    <p:extLst>
      <p:ext uri="{BB962C8B-B14F-4D97-AF65-F5344CB8AC3E}">
        <p14:creationId xmlns:p14="http://schemas.microsoft.com/office/powerpoint/2010/main" val="145585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7088" y="1804336"/>
            <a:ext cx="8229600" cy="4876800"/>
          </a:xfrm>
        </p:spPr>
        <p:txBody>
          <a:bodyPr lIns="360000" rIns="360000" bIns="0"/>
          <a:lstStyle/>
          <a:p>
            <a:pPr algn="just"/>
            <a:r>
              <a:rPr lang="en-US" dirty="0"/>
              <a:t>Based on country comments, the annex was restructured to provide a more logical flow and reduce duplication:</a:t>
            </a:r>
          </a:p>
          <a:p>
            <a:pPr marL="342900" indent="-342900" algn="just">
              <a:buFontTx/>
              <a:buChar char="-"/>
            </a:pPr>
            <a:r>
              <a:rPr lang="en-US" dirty="0"/>
              <a:t>The “Scope” section was moved to the beginning.</a:t>
            </a:r>
          </a:p>
          <a:p>
            <a:pPr marL="342900" indent="-342900" algn="just">
              <a:buFontTx/>
              <a:buChar char="-"/>
            </a:pPr>
            <a:r>
              <a:rPr lang="en-US" dirty="0"/>
              <a:t>The interpretations of the terms of ‘field inspection’ and ‘pest’ in “2. Concept of field inspection” were moved to the “Scope” section.</a:t>
            </a:r>
          </a:p>
          <a:p>
            <a:pPr marL="342900" indent="-342900" algn="just">
              <a:buFontTx/>
              <a:buChar char="-"/>
            </a:pPr>
            <a:r>
              <a:rPr lang="en-US" dirty="0"/>
              <a:t>“2. Concept of field inspection” was renamed as “2. Objectives of field inspection”, and some texts were moved from "7.2 Specific objectives of field inspection" to here because objectives of field inspection should be described in beginning of the annex. </a:t>
            </a:r>
          </a:p>
          <a:p>
            <a:pPr marL="342900" indent="-342900" algn="just">
              <a:buFontTx/>
              <a:buChar char="-"/>
            </a:pPr>
            <a:r>
              <a:rPr lang="en-US" dirty="0"/>
              <a:t>Section 7.2 was deleted.</a:t>
            </a:r>
          </a:p>
          <a:p>
            <a:pPr marL="342900" indent="-342900" algn="just">
              <a:buFontTx/>
              <a:buChar char="-"/>
            </a:pPr>
            <a:r>
              <a:rPr lang="en-US" dirty="0"/>
              <a:t>Some texts in “</a:t>
            </a:r>
            <a:r>
              <a:rPr lang="en-US" altLang="ja-JP" dirty="0"/>
              <a:t>7.3 </a:t>
            </a:r>
            <a:r>
              <a:rPr lang="en-US" dirty="0"/>
              <a:t>Circumstances when field inspection may be used” were moved to “</a:t>
            </a:r>
            <a:r>
              <a:rPr lang="en-US" altLang="ja-JP" dirty="0"/>
              <a:t>7. </a:t>
            </a:r>
            <a:r>
              <a:rPr lang="en-US" dirty="0"/>
              <a:t>Field-inspection methods” section, and section 7.3 was deleted.</a:t>
            </a:r>
          </a:p>
          <a:p>
            <a:pPr algn="just"/>
            <a:r>
              <a:rPr lang="en-US" dirty="0"/>
              <a:t>The sentences in passive voice  were changed to active voice.</a:t>
            </a:r>
            <a:endParaRPr lang="en-IT" dirty="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1447800"/>
            <a:ext cx="12170229" cy="296840"/>
          </a:xfrm>
        </p:spPr>
        <p:txBody>
          <a:bodyPr lIns="360000" bIns="0"/>
          <a:lstStyle/>
          <a:p>
            <a:r>
              <a:rPr lang="en-US" sz="2400" dirty="0"/>
              <a:t>Main points of revision based on the 2024 country comments</a:t>
            </a:r>
            <a:endParaRPr lang="en-IT" sz="2400" dirty="0"/>
          </a:p>
        </p:txBody>
      </p:sp>
      <p:pic>
        <p:nvPicPr>
          <p:cNvPr id="4" name="図 3" descr="緑の丘&#10;&#10;低い精度で自動的に生成された説明">
            <a:extLst>
              <a:ext uri="{FF2B5EF4-FFF2-40B4-BE49-F238E27FC236}">
                <a16:creationId xmlns:a16="http://schemas.microsoft.com/office/drawing/2014/main" id="{80AE853B-EEAB-F545-FBD5-72FA6C55E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1909761"/>
            <a:ext cx="3724275" cy="4029075"/>
          </a:xfrm>
          <a:prstGeom prst="rect">
            <a:avLst/>
          </a:prstGeom>
        </p:spPr>
      </p:pic>
      <p:sp>
        <p:nvSpPr>
          <p:cNvPr id="5" name="テキスト ボックス 4">
            <a:extLst>
              <a:ext uri="{FF2B5EF4-FFF2-40B4-BE49-F238E27FC236}">
                <a16:creationId xmlns:a16="http://schemas.microsoft.com/office/drawing/2014/main" id="{0BD2AF4D-F5E6-615B-2E7A-099A9C9087FD}"/>
              </a:ext>
            </a:extLst>
          </p:cNvPr>
          <p:cNvSpPr txBox="1"/>
          <p:nvPr/>
        </p:nvSpPr>
        <p:spPr>
          <a:xfrm>
            <a:off x="8367629" y="5916819"/>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1205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19050" y="1981200"/>
            <a:ext cx="8229600" cy="4267200"/>
          </a:xfrm>
        </p:spPr>
        <p:txBody>
          <a:bodyPr lIns="360000" rIns="360000" bIns="0"/>
          <a:lstStyle/>
          <a:p>
            <a:pPr algn="just"/>
            <a:r>
              <a:rPr lang="en-US" dirty="0"/>
              <a:t>The SC May (2025) discussed the country comment "</a:t>
            </a:r>
            <a:r>
              <a:rPr lang="en-US" i="1" dirty="0"/>
              <a:t>this annex should be a standalone ISPM because it relates to plants that do not necessarily form a consignment whereas the overarching ISPM 23 (Guidelines for Inspection) only relates to consignments</a:t>
            </a:r>
            <a:r>
              <a:rPr lang="en-US" dirty="0"/>
              <a:t>".</a:t>
            </a:r>
          </a:p>
          <a:p>
            <a:pPr algn="just"/>
            <a:r>
              <a:rPr lang="en-US" dirty="0"/>
              <a:t>The SC concluded that the draft annex Field inspection (2021-018) to ISPM 23 should continue to be developed as an annex to ISPM 23 and confirmed that the SC-7 (2025) should proceed with its review of the draft annex.</a:t>
            </a:r>
          </a:p>
          <a:p>
            <a:pPr algn="just"/>
            <a:r>
              <a:rPr lang="en-US" altLang="ja-JP" dirty="0"/>
              <a:t>The full revision of ISPM 23 (</a:t>
            </a:r>
            <a:r>
              <a:rPr lang="en-US" altLang="ja-JP" i="1" dirty="0"/>
              <a:t>Guidelines for inspection</a:t>
            </a:r>
            <a:r>
              <a:rPr lang="en-US" altLang="ja-JP" dirty="0"/>
              <a:t>) (2023-014) has been decided and its draft specification is submitted to the country consultation in 2025. The revision covers "The revised standard will also connect to the content of the newly developing annex 'Field inspection' (2021-018)."</a:t>
            </a:r>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0" y="1524000"/>
            <a:ext cx="12192000" cy="296840"/>
          </a:xfrm>
        </p:spPr>
        <p:txBody>
          <a:bodyPr lIns="360000" bIns="0"/>
          <a:lstStyle/>
          <a:p>
            <a:r>
              <a:rPr lang="en-US" altLang="ja-JP" sz="2400" dirty="0"/>
              <a:t>S</a:t>
            </a:r>
            <a:r>
              <a:rPr lang="en-US" sz="2400" dirty="0"/>
              <a:t>tand-alone ISPM vs </a:t>
            </a:r>
            <a:r>
              <a:rPr lang="en-US" altLang="ja-JP" sz="2400" dirty="0"/>
              <a:t>A</a:t>
            </a:r>
            <a:r>
              <a:rPr lang="en-US" sz="2400" dirty="0"/>
              <a:t>nnex to ISPM 23</a:t>
            </a:r>
            <a:endParaRPr lang="en-IT" sz="2400" dirty="0"/>
          </a:p>
        </p:txBody>
      </p:sp>
      <p:pic>
        <p:nvPicPr>
          <p:cNvPr id="4" name="図 3" descr="草, 屋外, フィールド, グリーン が含まれている画像&#10;&#10;自動的に生成された説明">
            <a:extLst>
              <a:ext uri="{FF2B5EF4-FFF2-40B4-BE49-F238E27FC236}">
                <a16:creationId xmlns:a16="http://schemas.microsoft.com/office/drawing/2014/main" id="{57114D8F-2E83-F2F5-4318-6F121CF20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208914"/>
            <a:ext cx="3762375" cy="2819400"/>
          </a:xfrm>
          <a:prstGeom prst="rect">
            <a:avLst/>
          </a:prstGeom>
        </p:spPr>
      </p:pic>
      <p:sp>
        <p:nvSpPr>
          <p:cNvPr id="5" name="テキスト ボックス 4">
            <a:extLst>
              <a:ext uri="{FF2B5EF4-FFF2-40B4-BE49-F238E27FC236}">
                <a16:creationId xmlns:a16="http://schemas.microsoft.com/office/drawing/2014/main" id="{83B3B66F-6337-5722-3671-775B97E91407}"/>
              </a:ext>
            </a:extLst>
          </p:cNvPr>
          <p:cNvSpPr txBox="1"/>
          <p:nvPr/>
        </p:nvSpPr>
        <p:spPr>
          <a:xfrm>
            <a:off x="8329529" y="5010659"/>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225175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D7F839FF-28FE-A8D5-26CD-2A7DCE2ADDF9}"/>
              </a:ext>
            </a:extLst>
          </p:cNvPr>
          <p:cNvSpPr>
            <a:spLocks noGrp="1"/>
          </p:cNvSpPr>
          <p:nvPr>
            <p:ph type="subTitle" idx="1"/>
          </p:nvPr>
        </p:nvSpPr>
        <p:spPr>
          <a:xfrm>
            <a:off x="381000" y="1905000"/>
            <a:ext cx="11582400" cy="4495800"/>
          </a:xfrm>
        </p:spPr>
        <p:txBody>
          <a:bodyPr lIns="180000" rIns="180000" bIns="0"/>
          <a:lstStyle/>
          <a:p>
            <a:pPr marL="342900" indent="-342900">
              <a:buFont typeface="Arial" panose="020B0604020202020204" pitchFamily="34" charset="0"/>
              <a:buChar char="•"/>
            </a:pPr>
            <a:r>
              <a:rPr kumimoji="1" lang="en-US" altLang="ja-JP" dirty="0"/>
              <a:t>The term “</a:t>
            </a:r>
            <a:r>
              <a:rPr kumimoji="1" lang="en-US" altLang="ja-JP" b="1" u="sng" dirty="0"/>
              <a:t>pest</a:t>
            </a:r>
            <a:r>
              <a:rPr kumimoji="1" lang="en-US" altLang="ja-JP" dirty="0"/>
              <a:t>” may refer to a single regulated species or multiple regulated species(in scope)</a:t>
            </a:r>
          </a:p>
          <a:p>
            <a:pPr marL="342900" indent="-342900">
              <a:buFont typeface="Arial" panose="020B0604020202020204" pitchFamily="34" charset="0"/>
              <a:buChar char="•"/>
            </a:pPr>
            <a:r>
              <a:rPr kumimoji="1" lang="en-US" altLang="ja-JP" b="1" u="sng" dirty="0"/>
              <a:t>a specified pest</a:t>
            </a:r>
            <a:r>
              <a:rPr kumimoji="1" lang="en-US" altLang="ja-JP" b="1" dirty="0"/>
              <a:t> / </a:t>
            </a:r>
            <a:r>
              <a:rPr kumimoji="1" lang="en-US" altLang="ja-JP" b="1" u="sng" dirty="0"/>
              <a:t>the pest of concern</a:t>
            </a:r>
          </a:p>
          <a:p>
            <a:pPr marL="2243138" indent="-1797050"/>
            <a:r>
              <a:rPr kumimoji="1" lang="en-US" altLang="ja-JP" dirty="0"/>
              <a:t>a specified pest – used in conceptual statements, such as when referring to the objectives of field inspection</a:t>
            </a:r>
          </a:p>
          <a:p>
            <a:pPr marL="2243138" indent="-1797050"/>
            <a:r>
              <a:rPr kumimoji="1" lang="en-US" altLang="ja-JP" dirty="0"/>
              <a:t>the pest of concern – used when referring to the conduct of an individual field inspection</a:t>
            </a:r>
          </a:p>
          <a:p>
            <a:pPr marL="342900" indent="-342900">
              <a:buFont typeface="Arial" panose="020B0604020202020204" pitchFamily="34" charset="0"/>
              <a:buChar char="•"/>
            </a:pPr>
            <a:r>
              <a:rPr kumimoji="1" lang="en-US" altLang="ja-JP" b="1" u="sng" dirty="0"/>
              <a:t>phytosanitary import requirements</a:t>
            </a:r>
            <a:r>
              <a:rPr kumimoji="1" lang="en-US" altLang="ja-JP" b="1" dirty="0"/>
              <a:t> / </a:t>
            </a:r>
            <a:r>
              <a:rPr kumimoji="1" lang="en-US" altLang="ja-JP" b="1" u="sng" dirty="0"/>
              <a:t>phytosanitary requirements </a:t>
            </a:r>
          </a:p>
          <a:p>
            <a:pPr marL="4043363" indent="-3594100"/>
            <a:r>
              <a:rPr kumimoji="1" lang="en-US" altLang="ja-JP" dirty="0"/>
              <a:t>phytosanitary import requirements - used only when specifically in the context of import (reference to an importing country)</a:t>
            </a:r>
          </a:p>
          <a:p>
            <a:pPr marL="4043363" indent="-3594100"/>
            <a:r>
              <a:rPr kumimoji="1" lang="en-US" altLang="ja-JP" dirty="0"/>
              <a:t>phytosanitary requirements - used more general statements</a:t>
            </a:r>
          </a:p>
          <a:p>
            <a:pPr marL="342900" indent="-342900">
              <a:buFont typeface="Arial" panose="020B0604020202020204" pitchFamily="34" charset="0"/>
              <a:buChar char="•"/>
            </a:pPr>
            <a:r>
              <a:rPr kumimoji="1" lang="en-US" altLang="ja-JP" dirty="0"/>
              <a:t>Changed “tolerance level” to “</a:t>
            </a:r>
            <a:r>
              <a:rPr kumimoji="1" lang="en-US" altLang="ja-JP" b="1" u="sng" dirty="0"/>
              <a:t>threshold</a:t>
            </a:r>
            <a:r>
              <a:rPr kumimoji="1" lang="en-US" altLang="ja-JP" dirty="0"/>
              <a:t>”</a:t>
            </a:r>
          </a:p>
          <a:p>
            <a:pPr marL="449263"/>
            <a:r>
              <a:rPr kumimoji="1" lang="en-US" altLang="ja-JP" i="1" dirty="0"/>
              <a:t>tolerance level (of a pest)</a:t>
            </a:r>
            <a:r>
              <a:rPr kumimoji="1" lang="en-US" altLang="ja-JP" dirty="0"/>
              <a:t>: Incidence of a pest specified as a threshold for action to control that pest or to prevent its spread or introduction (ISPM5)</a:t>
            </a:r>
          </a:p>
          <a:p>
            <a:endParaRPr kumimoji="1" lang="en-US" altLang="ja-JP" dirty="0"/>
          </a:p>
          <a:p>
            <a:endParaRPr kumimoji="1" lang="en-US" altLang="ja-JP" dirty="0"/>
          </a:p>
          <a:p>
            <a:endParaRPr kumimoji="1" lang="en-US" altLang="ja-JP" dirty="0"/>
          </a:p>
          <a:p>
            <a:endParaRPr kumimoji="1" lang="ja-JP" altLang="en-US" dirty="0"/>
          </a:p>
        </p:txBody>
      </p:sp>
      <p:sp>
        <p:nvSpPr>
          <p:cNvPr id="5" name="タイトル 4">
            <a:extLst>
              <a:ext uri="{FF2B5EF4-FFF2-40B4-BE49-F238E27FC236}">
                <a16:creationId xmlns:a16="http://schemas.microsoft.com/office/drawing/2014/main" id="{C0599BA7-997C-47D5-9A32-F066D5DEDE21}"/>
              </a:ext>
            </a:extLst>
          </p:cNvPr>
          <p:cNvSpPr>
            <a:spLocks noGrp="1"/>
          </p:cNvSpPr>
          <p:nvPr>
            <p:ph type="title"/>
          </p:nvPr>
        </p:nvSpPr>
        <p:spPr>
          <a:xfrm>
            <a:off x="0" y="1447800"/>
            <a:ext cx="7986304" cy="296840"/>
          </a:xfrm>
        </p:spPr>
        <p:txBody>
          <a:bodyPr/>
          <a:lstStyle/>
          <a:p>
            <a:r>
              <a:rPr kumimoji="1" lang="en-US" altLang="ja-JP" dirty="0"/>
              <a:t>Usages of terms</a:t>
            </a:r>
            <a:endParaRPr kumimoji="1" lang="ja-JP" altLang="en-US" dirty="0"/>
          </a:p>
        </p:txBody>
      </p:sp>
    </p:spTree>
    <p:extLst>
      <p:ext uri="{BB962C8B-B14F-4D97-AF65-F5344CB8AC3E}">
        <p14:creationId xmlns:p14="http://schemas.microsoft.com/office/powerpoint/2010/main" val="123420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1905000"/>
            <a:ext cx="12192000" cy="4176457"/>
          </a:xfrm>
        </p:spPr>
        <p:txBody>
          <a:bodyPr lIns="360000" bIns="0"/>
          <a:lstStyle/>
          <a:p>
            <a:pPr algn="just">
              <a:spcAft>
                <a:spcPts val="900"/>
              </a:spcAft>
            </a:pPr>
            <a:r>
              <a:rPr lang="en-US" altLang="ja-JP" dirty="0">
                <a:effectLst/>
                <a:ea typeface="Times" panose="02020603050405020304" pitchFamily="18" charset="0"/>
              </a:rPr>
              <a:t>This annex describes field inspection as a phytosanitary measure in relation to plants being produced for international trade. It provides requirements for field inspection as a stand-alone phytosanitary measure, as a component of a systems approach, or in combination with another phytosanitary measure or measures, to  detect pests, or signs or symptoms of pests, or verify conformity with phytosanitary requirements. The annex outlines assumptions involved in the application of field inspection as well as the requirements for the field-inspection process and the associated documentation. </a:t>
            </a:r>
          </a:p>
          <a:p>
            <a:pPr algn="just">
              <a:spcAft>
                <a:spcPts val="900"/>
              </a:spcAft>
            </a:pPr>
            <a:r>
              <a:rPr lang="en-US" altLang="ja-JP" dirty="0">
                <a:effectLst/>
                <a:ea typeface="Times" panose="02020603050405020304" pitchFamily="18" charset="0"/>
              </a:rPr>
              <a:t>In the context of this annex, the term “field inspection” applies to the inspection of plants during the growing period or dormant stage. The term “pest” may refer to a single </a:t>
            </a:r>
            <a:r>
              <a:rPr lang="en-US" altLang="ja-JP" u="sng" dirty="0">
                <a:effectLst/>
                <a:ea typeface="Times" panose="02020603050405020304" pitchFamily="18" charset="0"/>
              </a:rPr>
              <a:t>regulated</a:t>
            </a:r>
            <a:r>
              <a:rPr lang="en-US" altLang="ja-JP" dirty="0">
                <a:effectLst/>
                <a:ea typeface="Times" panose="02020603050405020304" pitchFamily="18" charset="0"/>
              </a:rPr>
              <a:t> species or multiple </a:t>
            </a:r>
            <a:r>
              <a:rPr lang="en-US" altLang="ja-JP" u="sng" dirty="0">
                <a:effectLst/>
                <a:ea typeface="Times" panose="02020603050405020304" pitchFamily="18" charset="0"/>
              </a:rPr>
              <a:t>regulated</a:t>
            </a:r>
            <a:r>
              <a:rPr lang="en-US" altLang="ja-JP" dirty="0">
                <a:effectLst/>
                <a:ea typeface="Times" panose="02020603050405020304" pitchFamily="18" charset="0"/>
              </a:rPr>
              <a:t> species.</a:t>
            </a:r>
          </a:p>
          <a:p>
            <a:pPr algn="just">
              <a:spcAft>
                <a:spcPts val="900"/>
              </a:spcAft>
            </a:pPr>
            <a:r>
              <a:rPr lang="en-US" altLang="ja-JP" u="sng" dirty="0">
                <a:effectLst/>
                <a:ea typeface="Times" panose="02020603050405020304" pitchFamily="18" charset="0"/>
              </a:rPr>
              <a:t>If symptoms are detected during field inspection, it may be necessary to take samples for examination by a qualified expert or for laboratory testing to verify the absence of the pest. Such phytosanitary actions are outside the scope of this annex.</a:t>
            </a:r>
          </a:p>
          <a:p>
            <a:pPr algn="just">
              <a:spcAft>
                <a:spcPts val="900"/>
              </a:spcAft>
            </a:pPr>
            <a:r>
              <a:rPr lang="en-US" altLang="ja-JP" u="sng" dirty="0">
                <a:effectLst/>
                <a:ea typeface="Times" panose="02020603050405020304" pitchFamily="18" charset="0"/>
              </a:rPr>
              <a:t>The annex does not cover inspection of consignments.</a:t>
            </a:r>
            <a:endParaRPr lang="en-IT" u="sng"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0" y="1447800"/>
            <a:ext cx="12192000" cy="296840"/>
          </a:xfrm>
        </p:spPr>
        <p:txBody>
          <a:bodyPr lIns="360000" bIns="0"/>
          <a:lstStyle/>
          <a:p>
            <a:r>
              <a:rPr lang="en-US" sz="2400" dirty="0"/>
              <a:t>1. Scope</a:t>
            </a:r>
          </a:p>
        </p:txBody>
      </p:sp>
    </p:spTree>
    <p:extLst>
      <p:ext uri="{BB962C8B-B14F-4D97-AF65-F5344CB8AC3E}">
        <p14:creationId xmlns:p14="http://schemas.microsoft.com/office/powerpoint/2010/main" val="154643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38100" y="1828800"/>
            <a:ext cx="12192000" cy="4191000"/>
          </a:xfrm>
          <a:solidFill>
            <a:schemeClr val="bg1"/>
          </a:solidFill>
        </p:spPr>
        <p:txBody>
          <a:bodyPr lIns="360000" rIns="360000" bIns="0"/>
          <a:lstStyle/>
          <a:p>
            <a:r>
              <a:rPr lang="en-US" dirty="0"/>
              <a:t>Field inspection is the inspection of plants in fields (including plants in open fields, in nurseries, and in controlled environments). NPPOs may use field inspection as a phytosanitary measure when it is applied to detect pests, or signs or symptoms of pests, or to verify conformity with phytosanitary requirements. </a:t>
            </a:r>
          </a:p>
          <a:p>
            <a:r>
              <a:rPr lang="en-US" u="sng" dirty="0"/>
              <a:t>The objectives of field inspection as a phytosanitary measure include, but are not limited to:</a:t>
            </a:r>
          </a:p>
          <a:p>
            <a:r>
              <a:rPr lang="en-US" u="sng" dirty="0"/>
              <a:t>- detection of pests, or signs and symptoms of pests; and</a:t>
            </a:r>
          </a:p>
          <a:p>
            <a:r>
              <a:rPr lang="en-US" u="sng" dirty="0"/>
              <a:t>- verification of conformity with phytosanitary requirements, including:</a:t>
            </a:r>
          </a:p>
          <a:p>
            <a:pPr marL="720725" indent="-366713">
              <a:buFont typeface="Arial" panose="020B0604020202020204" pitchFamily="34" charset="0"/>
              <a:buChar char="•"/>
            </a:pPr>
            <a:r>
              <a:rPr lang="en-US" u="sng" dirty="0"/>
              <a:t>as part of a systems approach,</a:t>
            </a:r>
          </a:p>
          <a:p>
            <a:pPr marL="720725" indent="-366713">
              <a:buFont typeface="Arial" panose="020B0604020202020204" pitchFamily="34" charset="0"/>
              <a:buChar char="•"/>
            </a:pPr>
            <a:r>
              <a:rPr lang="en-US" u="sng" dirty="0"/>
              <a:t>for the establishment and maintenance of a pest free place of production or production site,</a:t>
            </a:r>
          </a:p>
          <a:p>
            <a:pPr marL="720725" indent="-366713">
              <a:buFont typeface="Arial" panose="020B0604020202020204" pitchFamily="34" charset="0"/>
              <a:buChar char="•"/>
            </a:pPr>
            <a:r>
              <a:rPr lang="en-US" u="sng" dirty="0"/>
              <a:t>to verify that plants in a field are free from a specified pest, or</a:t>
            </a:r>
          </a:p>
          <a:p>
            <a:pPr marL="720725" indent="-366713">
              <a:buFont typeface="Arial" panose="020B0604020202020204" pitchFamily="34" charset="0"/>
              <a:buChar char="•"/>
            </a:pPr>
            <a:r>
              <a:rPr lang="en-US" u="sng" dirty="0"/>
              <a:t>in certification </a:t>
            </a:r>
            <a:r>
              <a:rPr lang="en-US" u="sng" dirty="0" err="1"/>
              <a:t>programmes</a:t>
            </a:r>
            <a:r>
              <a:rPr lang="en-US" u="sng" dirty="0"/>
              <a:t> for export, to verify that infestation of plants for planting by a specified pest has not exceeded the specified threshold.</a:t>
            </a:r>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0" y="1371600"/>
            <a:ext cx="12192000" cy="296840"/>
          </a:xfrm>
        </p:spPr>
        <p:txBody>
          <a:bodyPr lIns="360000" bIns="0"/>
          <a:lstStyle/>
          <a:p>
            <a:r>
              <a:rPr lang="en-US" altLang="ja-JP" sz="2400" dirty="0"/>
              <a:t>2. </a:t>
            </a:r>
            <a:r>
              <a:rPr lang="en-US" altLang="ja-JP" sz="2400" u="sng" dirty="0"/>
              <a:t>Objectives</a:t>
            </a:r>
            <a:r>
              <a:rPr lang="en-US" altLang="ja-JP" sz="2400" dirty="0"/>
              <a:t> </a:t>
            </a:r>
            <a:r>
              <a:rPr lang="en-US" altLang="ja-JP" sz="2400" strike="sngStrike" dirty="0"/>
              <a:t>Concept</a:t>
            </a:r>
            <a:r>
              <a:rPr lang="ja-JP" altLang="en-US" sz="2400" dirty="0"/>
              <a:t> </a:t>
            </a:r>
            <a:r>
              <a:rPr lang="en-US" altLang="ja-JP" sz="2400" dirty="0"/>
              <a:t>of field inspection</a:t>
            </a:r>
          </a:p>
        </p:txBody>
      </p:sp>
    </p:spTree>
    <p:extLst>
      <p:ext uri="{BB962C8B-B14F-4D97-AF65-F5344CB8AC3E}">
        <p14:creationId xmlns:p14="http://schemas.microsoft.com/office/powerpoint/2010/main" val="49637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6CAE4D8-B039-0649-BDEF-444210836B94}"/>
              </a:ext>
            </a:extLst>
          </p:cNvPr>
          <p:cNvSpPr txBox="1">
            <a:spLocks/>
          </p:cNvSpPr>
          <p:nvPr/>
        </p:nvSpPr>
        <p:spPr>
          <a:xfrm>
            <a:off x="-15154" y="1950212"/>
            <a:ext cx="12192000" cy="1874859"/>
          </a:xfrm>
          <a:prstGeom prst="rect">
            <a:avLst/>
          </a:prstGeom>
        </p:spPr>
        <p:txBody>
          <a:bodyPr lIns="360000" tIns="0" rIns="360000" bIns="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en-GB" altLang="ja-JP" sz="2200" kern="0" dirty="0">
                <a:ea typeface="ＭＳ 明朝" panose="02020609040205080304" pitchFamily="17" charset="-128"/>
              </a:rPr>
              <a:t>Field inspection </a:t>
            </a:r>
            <a:r>
              <a:rPr lang="en-GB" altLang="ja-JP" sz="2200" u="sng" kern="0" dirty="0">
                <a:ea typeface="ＭＳ 明朝" panose="02020609040205080304" pitchFamily="17" charset="-128"/>
              </a:rPr>
              <a:t>may be used </a:t>
            </a:r>
            <a:r>
              <a:rPr lang="en-GB" altLang="ja-JP" sz="2200" kern="0" dirty="0">
                <a:ea typeface="ＭＳ 明朝" panose="02020609040205080304" pitchFamily="17" charset="-128"/>
              </a:rPr>
              <a:t>to verify conformity with phytosanitary requirements </a:t>
            </a:r>
            <a:r>
              <a:rPr lang="en-GB" altLang="ja-JP" sz="2200" u="sng" kern="0" dirty="0">
                <a:ea typeface="ＭＳ 明朝" panose="02020609040205080304" pitchFamily="17" charset="-128"/>
              </a:rPr>
              <a:t>for international movement of plants as described in this annex, but it can be also used as part of specific surveillance</a:t>
            </a:r>
            <a:r>
              <a:rPr lang="en-GB" altLang="ja-JP" sz="2200" u="sng" kern="0" dirty="0">
                <a:ea typeface="游明朝" panose="02020400000000000000" pitchFamily="18" charset="-128"/>
              </a:rPr>
              <a:t> (ISPM6 </a:t>
            </a:r>
            <a:r>
              <a:rPr lang="en-GB" altLang="ja-JP" sz="2200" i="1" u="sng" kern="0" dirty="0">
                <a:ea typeface="游明朝" panose="02020400000000000000" pitchFamily="18" charset="-128"/>
              </a:rPr>
              <a:t>Surveillance</a:t>
            </a:r>
            <a:r>
              <a:rPr lang="en-GB" altLang="ja-JP" sz="2200" u="sng" kern="0" dirty="0">
                <a:ea typeface="游明朝" panose="02020400000000000000" pitchFamily="18" charset="-128"/>
              </a:rPr>
              <a:t>) </a:t>
            </a:r>
            <a:r>
              <a:rPr lang="en-US" altLang="ja-JP" sz="2200" u="sng" kern="0" dirty="0">
                <a:ea typeface="游明朝" panose="02020400000000000000" pitchFamily="18" charset="-128"/>
              </a:rPr>
              <a:t>to determine pest status in accordance with ISPM 8</a:t>
            </a:r>
            <a:r>
              <a:rPr lang="en-GB" altLang="ja-JP" sz="2200" kern="0" dirty="0">
                <a:ea typeface="ＭＳ 明朝" panose="02020609040205080304" pitchFamily="17" charset="-128"/>
              </a:rPr>
              <a:t>. </a:t>
            </a:r>
            <a:r>
              <a:rPr lang="en-US" altLang="ja-JP" sz="2200" strike="sngStrike" kern="0" dirty="0">
                <a:ea typeface="ＭＳ 明朝" panose="02020609040205080304" pitchFamily="17" charset="-128"/>
              </a:rPr>
              <a:t>Specific surveillance, on the other hand, is defined as an official process to determine the presence or absence of pests in an area (by detection survey), to establish the boundaries of an area considered to be infested by or free from a pest (by delimiting survey), or to verify the characteristics of a pest population in an area (by monitoring survey). </a:t>
            </a:r>
            <a:endParaRPr lang="en-IT" sz="2200" strike="sngStrike" dirty="0"/>
          </a:p>
        </p:txBody>
      </p:sp>
      <p:sp>
        <p:nvSpPr>
          <p:cNvPr id="5" name="Title 2">
            <a:extLst>
              <a:ext uri="{FF2B5EF4-FFF2-40B4-BE49-F238E27FC236}">
                <a16:creationId xmlns:a16="http://schemas.microsoft.com/office/drawing/2014/main" id="{0CE68BB7-DD3C-664A-AC9D-74A5FE280DD9}"/>
              </a:ext>
            </a:extLst>
          </p:cNvPr>
          <p:cNvSpPr txBox="1">
            <a:spLocks/>
          </p:cNvSpPr>
          <p:nvPr/>
        </p:nvSpPr>
        <p:spPr>
          <a:xfrm>
            <a:off x="-15154" y="1480970"/>
            <a:ext cx="12202800" cy="296840"/>
          </a:xfrm>
          <a:prstGeom prst="rect">
            <a:avLst/>
          </a:prstGeom>
          <a:noFill/>
        </p:spPr>
        <p:txBody>
          <a:bodyPr vert="horz" lIns="360000" tIns="0" rIns="360000" bIns="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US" sz="2400" dirty="0"/>
              <a:t>3. </a:t>
            </a:r>
            <a:r>
              <a:rPr lang="en-US" sz="2400" strike="sngStrike" dirty="0"/>
              <a:t>Difference between </a:t>
            </a:r>
            <a:r>
              <a:rPr lang="en-US" sz="2400" dirty="0"/>
              <a:t>Field inspection and specific surveillance</a:t>
            </a:r>
            <a:endParaRPr lang="en-IT" sz="2400" dirty="0"/>
          </a:p>
        </p:txBody>
      </p:sp>
      <p:pic>
        <p:nvPicPr>
          <p:cNvPr id="10" name="図 9" descr="建物, テーブル, 温室, 屋内 が含まれている画像&#10;&#10;自動的に生成された説明">
            <a:extLst>
              <a:ext uri="{FF2B5EF4-FFF2-40B4-BE49-F238E27FC236}">
                <a16:creationId xmlns:a16="http://schemas.microsoft.com/office/drawing/2014/main" id="{417DC87C-CF2F-FC41-A93F-762844543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084659"/>
            <a:ext cx="3552825" cy="2247900"/>
          </a:xfrm>
          <a:prstGeom prst="rect">
            <a:avLst/>
          </a:prstGeom>
        </p:spPr>
      </p:pic>
      <p:pic>
        <p:nvPicPr>
          <p:cNvPr id="11" name="図 10" descr="人, 屋外, 男, 乗る が含まれている画像&#10;&#10;自動的に生成された説明">
            <a:extLst>
              <a:ext uri="{FF2B5EF4-FFF2-40B4-BE49-F238E27FC236}">
                <a16:creationId xmlns:a16="http://schemas.microsoft.com/office/drawing/2014/main" id="{F7693D38-4CFC-9EFF-E0E3-CA83EB246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139" y="4056306"/>
            <a:ext cx="3819349" cy="2247900"/>
          </a:xfrm>
          <a:prstGeom prst="rect">
            <a:avLst/>
          </a:prstGeom>
        </p:spPr>
      </p:pic>
      <p:sp>
        <p:nvSpPr>
          <p:cNvPr id="12" name="テキスト ボックス 11">
            <a:extLst>
              <a:ext uri="{FF2B5EF4-FFF2-40B4-BE49-F238E27FC236}">
                <a16:creationId xmlns:a16="http://schemas.microsoft.com/office/drawing/2014/main" id="{69BB3A58-74B9-8F5B-0AAF-19CD2B4EED4F}"/>
              </a:ext>
            </a:extLst>
          </p:cNvPr>
          <p:cNvSpPr txBox="1"/>
          <p:nvPr/>
        </p:nvSpPr>
        <p:spPr>
          <a:xfrm>
            <a:off x="2819400" y="6364109"/>
            <a:ext cx="3662446" cy="276999"/>
          </a:xfrm>
          <a:prstGeom prst="rect">
            <a:avLst/>
          </a:prstGeom>
          <a:noFill/>
        </p:spPr>
        <p:txBody>
          <a:bodyPr wrap="square">
            <a:spAutoFit/>
          </a:bodyPr>
          <a:lstStyle/>
          <a:p>
            <a:r>
              <a:rPr lang="ja-JP" altLang="en-US" sz="1200" dirty="0"/>
              <a:t>Photo</a:t>
            </a:r>
            <a:r>
              <a:rPr lang="en-US" altLang="ja-JP" sz="1200" dirty="0"/>
              <a:t>s</a:t>
            </a:r>
            <a:r>
              <a:rPr lang="ja-JP" altLang="en-US" sz="1200" dirty="0"/>
              <a:t> by Yokohama Plant Protection Station, Japan</a:t>
            </a:r>
          </a:p>
        </p:txBody>
      </p:sp>
    </p:spTree>
    <p:extLst>
      <p:ext uri="{BB962C8B-B14F-4D97-AF65-F5344CB8AC3E}">
        <p14:creationId xmlns:p14="http://schemas.microsoft.com/office/powerpoint/2010/main" val="142184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F2C5DA9D-39E8-6151-0676-34908DD7FE8F}"/>
              </a:ext>
            </a:extLst>
          </p:cNvPr>
          <p:cNvSpPr txBox="1">
            <a:spLocks/>
          </p:cNvSpPr>
          <p:nvPr/>
        </p:nvSpPr>
        <p:spPr>
          <a:xfrm>
            <a:off x="30126" y="2289980"/>
            <a:ext cx="7733211" cy="3806019"/>
          </a:xfrm>
          <a:prstGeom prst="rect">
            <a:avLst/>
          </a:prstGeom>
        </p:spPr>
        <p:txBody>
          <a:bodyPr lIns="360000" tIns="0" rIns="360000" bIns="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en-US" altLang="ja-JP" kern="0" dirty="0">
                <a:ea typeface="ＭＳ 明朝" panose="02020609040205080304" pitchFamily="17" charset="-128"/>
              </a:rPr>
              <a:t>In addition to </a:t>
            </a:r>
            <a:r>
              <a:rPr lang="en-US" altLang="ja-JP" u="sng" kern="0" dirty="0">
                <a:ea typeface="ＭＳ 明朝" panose="02020609040205080304" pitchFamily="17" charset="-128"/>
              </a:rPr>
              <a:t>the assumptions outlined in </a:t>
            </a:r>
            <a:r>
              <a:rPr lang="en-US" altLang="ja-JP" kern="0" dirty="0">
                <a:ea typeface="ＭＳ 明朝" panose="02020609040205080304" pitchFamily="17" charset="-128"/>
              </a:rPr>
              <a:t>section 1.2 of the core text of this standard, the use of field inspection to </a:t>
            </a:r>
            <a:r>
              <a:rPr lang="en-US" altLang="ja-JP" u="sng" kern="0" dirty="0">
                <a:ea typeface="ＭＳ 明朝" panose="02020609040205080304" pitchFamily="17" charset="-128"/>
              </a:rPr>
              <a:t>verify</a:t>
            </a:r>
            <a:r>
              <a:rPr lang="en-US" altLang="ja-JP" kern="0" dirty="0">
                <a:ea typeface="ＭＳ 明朝" panose="02020609040205080304" pitchFamily="17" charset="-128"/>
              </a:rPr>
              <a:t> the </a:t>
            </a:r>
            <a:r>
              <a:rPr lang="en-US" altLang="ja-JP" u="sng" kern="0" dirty="0">
                <a:ea typeface="ＭＳ 明朝" panose="02020609040205080304" pitchFamily="17" charset="-128"/>
              </a:rPr>
              <a:t>absence</a:t>
            </a:r>
            <a:r>
              <a:rPr lang="en-US" altLang="ja-JP" kern="0" dirty="0">
                <a:ea typeface="ＭＳ 明朝" panose="02020609040205080304" pitchFamily="17" charset="-128"/>
              </a:rPr>
              <a:t> of </a:t>
            </a:r>
            <a:r>
              <a:rPr lang="en-US" altLang="ja-JP" u="sng" kern="0" dirty="0">
                <a:ea typeface="ＭＳ 明朝" panose="02020609040205080304" pitchFamily="17" charset="-128"/>
              </a:rPr>
              <a:t>a specified</a:t>
            </a:r>
            <a:r>
              <a:rPr lang="en-US" altLang="ja-JP" kern="0" dirty="0">
                <a:ea typeface="ＭＳ 明朝" panose="02020609040205080304" pitchFamily="17" charset="-128"/>
              </a:rPr>
              <a:t> pest or to determine pest incidence in a field is based on the following assumptions:</a:t>
            </a:r>
          </a:p>
          <a:p>
            <a:pPr marL="263525" indent="-84138" algn="just"/>
            <a:r>
              <a:rPr lang="en-US" altLang="ja-JP" kern="0" dirty="0">
                <a:ea typeface="ＭＳ 明朝" panose="02020609040205080304" pitchFamily="17" charset="-128"/>
              </a:rPr>
              <a:t>- The pest </a:t>
            </a:r>
            <a:r>
              <a:rPr lang="en-US" altLang="ja-JP" u="sng" kern="0" dirty="0">
                <a:ea typeface="ＭＳ 明朝" panose="02020609040205080304" pitchFamily="17" charset="-128"/>
              </a:rPr>
              <a:t>or its sign or symptom</a:t>
            </a:r>
            <a:r>
              <a:rPr lang="en-US" altLang="ja-JP" kern="0" dirty="0">
                <a:ea typeface="ＭＳ 明朝" panose="02020609040205080304" pitchFamily="17" charset="-128"/>
              </a:rPr>
              <a:t> is visually detectable at </a:t>
            </a:r>
            <a:r>
              <a:rPr lang="en-US" altLang="ja-JP" u="sng" kern="0" dirty="0">
                <a:ea typeface="ＭＳ 明朝" panose="02020609040205080304" pitchFamily="17" charset="-128"/>
              </a:rPr>
              <a:t>a certain </a:t>
            </a:r>
            <a:r>
              <a:rPr lang="en-US" altLang="ja-JP" kern="0" dirty="0">
                <a:ea typeface="ＭＳ 明朝" panose="02020609040205080304" pitchFamily="17" charset="-128"/>
              </a:rPr>
              <a:t>stage </a:t>
            </a:r>
            <a:r>
              <a:rPr lang="en-US" altLang="ja-JP" u="sng" kern="0" dirty="0">
                <a:ea typeface="ＭＳ 明朝" panose="02020609040205080304" pitchFamily="17" charset="-128"/>
              </a:rPr>
              <a:t>of plant growth</a:t>
            </a:r>
            <a:r>
              <a:rPr lang="en-US" altLang="ja-JP" kern="0" dirty="0">
                <a:ea typeface="ＭＳ 明朝" panose="02020609040205080304" pitchFamily="17" charset="-128"/>
              </a:rPr>
              <a:t>.</a:t>
            </a:r>
          </a:p>
          <a:p>
            <a:pPr marL="263525" indent="-84138" algn="just"/>
            <a:r>
              <a:rPr lang="en-US" altLang="ja-JP" kern="0" dirty="0">
                <a:ea typeface="ＭＳ 明朝" panose="02020609040205080304" pitchFamily="17" charset="-128"/>
              </a:rPr>
              <a:t>- If the pest is detected </a:t>
            </a:r>
            <a:r>
              <a:rPr lang="en-US" altLang="ja-JP" u="sng" kern="0" dirty="0">
                <a:ea typeface="ＭＳ 明朝" panose="02020609040205080304" pitchFamily="17" charset="-128"/>
              </a:rPr>
              <a:t>during field inspection</a:t>
            </a:r>
            <a:r>
              <a:rPr lang="en-US" altLang="ja-JP" kern="0" dirty="0">
                <a:ea typeface="ＭＳ 明朝" panose="02020609040205080304" pitchFamily="17" charset="-128"/>
              </a:rPr>
              <a:t>, the commodity derived from those plants may be infested.</a:t>
            </a:r>
          </a:p>
          <a:p>
            <a:pPr marL="263525" indent="-84138" algn="just"/>
            <a:r>
              <a:rPr lang="en-US" altLang="ja-JP" kern="0" dirty="0">
                <a:ea typeface="ＭＳ 明朝" panose="02020609040205080304" pitchFamily="17" charset="-128"/>
              </a:rPr>
              <a:t>- </a:t>
            </a:r>
            <a:r>
              <a:rPr lang="en-US" altLang="ja-JP" u="sng" kern="0" dirty="0">
                <a:ea typeface="ＭＳ 明朝" panose="02020609040205080304" pitchFamily="17" charset="-128"/>
              </a:rPr>
              <a:t>Field inspection can be more effective or practical than testing or inspection of consignments (e.g. rootstocks, seeds).</a:t>
            </a:r>
          </a:p>
        </p:txBody>
      </p:sp>
      <p:sp>
        <p:nvSpPr>
          <p:cNvPr id="5" name="Title 2">
            <a:extLst>
              <a:ext uri="{FF2B5EF4-FFF2-40B4-BE49-F238E27FC236}">
                <a16:creationId xmlns:a16="http://schemas.microsoft.com/office/drawing/2014/main" id="{1B703C09-A037-9EA8-6306-6A5E9A58C5AF}"/>
              </a:ext>
            </a:extLst>
          </p:cNvPr>
          <p:cNvSpPr txBox="1">
            <a:spLocks/>
          </p:cNvSpPr>
          <p:nvPr/>
        </p:nvSpPr>
        <p:spPr>
          <a:xfrm>
            <a:off x="-34835" y="1600200"/>
            <a:ext cx="12189823" cy="296840"/>
          </a:xfrm>
          <a:prstGeom prst="rect">
            <a:avLst/>
          </a:prstGeom>
          <a:noFill/>
        </p:spPr>
        <p:txBody>
          <a:bodyPr vert="horz" lIns="360000" tIns="0" rIns="360000" bIns="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US" sz="2400" dirty="0"/>
              <a:t>4. Assumptions involved in the application of field inspection</a:t>
            </a:r>
            <a:endParaRPr lang="en-IT" sz="2400" dirty="0"/>
          </a:p>
        </p:txBody>
      </p:sp>
      <p:pic>
        <p:nvPicPr>
          <p:cNvPr id="10" name="図 9" descr="温室, フェンス, 建物, レール が含まれている画像&#10;&#10;自動的に生成された説明">
            <a:extLst>
              <a:ext uri="{FF2B5EF4-FFF2-40B4-BE49-F238E27FC236}">
                <a16:creationId xmlns:a16="http://schemas.microsoft.com/office/drawing/2014/main" id="{8B0D832A-8471-3094-4DB2-56A8E1FA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187" y="2458542"/>
            <a:ext cx="3990975" cy="2990850"/>
          </a:xfrm>
          <a:prstGeom prst="rect">
            <a:avLst/>
          </a:prstGeom>
        </p:spPr>
      </p:pic>
      <p:sp>
        <p:nvSpPr>
          <p:cNvPr id="11" name="テキスト ボックス 10">
            <a:extLst>
              <a:ext uri="{FF2B5EF4-FFF2-40B4-BE49-F238E27FC236}">
                <a16:creationId xmlns:a16="http://schemas.microsoft.com/office/drawing/2014/main" id="{261B3EEE-1CDA-0066-2BB8-A4BFBADDB40D}"/>
              </a:ext>
            </a:extLst>
          </p:cNvPr>
          <p:cNvSpPr txBox="1"/>
          <p:nvPr/>
        </p:nvSpPr>
        <p:spPr>
          <a:xfrm>
            <a:off x="8262854" y="5449392"/>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3299646886"/>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D1CDB-15D1-4C85-BFBF-7D1270C6F64A}">
  <ds:schemaRefs>
    <ds:schemaRef ds:uri="http://purl.org/dc/dcmitype/"/>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ea6feb38-a85a-45e8-92e9-814486bbe375"/>
    <ds:schemaRef ds:uri="a05d7f75-f42e-4288-8809-604fd4d9691f"/>
    <ds:schemaRef ds:uri="http://schemas.microsoft.com/office/2006/metadata/properties"/>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EAAD50A0-A1D1-4305-8668-A883A3F21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1803</TotalTime>
  <Words>2374</Words>
  <Application>Microsoft Office PowerPoint</Application>
  <PresentationFormat>ワイド画面</PresentationFormat>
  <Paragraphs>138</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14</vt:i4>
      </vt:variant>
    </vt:vector>
  </HeadingPairs>
  <TitlesOfParts>
    <vt:vector size="26" baseType="lpstr">
      <vt:lpstr>.AppleSystemUIFont</vt:lpstr>
      <vt:lpstr>ＭＳ 明朝</vt:lpstr>
      <vt:lpstr>游明朝</vt:lpstr>
      <vt:lpstr>Arial</vt:lpstr>
      <vt:lpstr>Calibri</vt:lpstr>
      <vt:lpstr>Georgia</vt:lpstr>
      <vt:lpstr>Montserrat</vt:lpstr>
      <vt:lpstr>Times</vt:lpstr>
      <vt:lpstr>Wingdings</vt:lpstr>
      <vt:lpstr>COVER</vt:lpstr>
      <vt:lpstr>Personalizza struttura</vt:lpstr>
      <vt:lpstr>Internal screen</vt:lpstr>
      <vt:lpstr>DRAFT ANNEX TO ISPM 23: Field inspection (2021-018)</vt:lpstr>
      <vt:lpstr>Background</vt:lpstr>
      <vt:lpstr>Main points of revision based on the 2024 country comments</vt:lpstr>
      <vt:lpstr>Stand-alone ISPM vs Annex to ISPM 23</vt:lpstr>
      <vt:lpstr>Usages of terms</vt:lpstr>
      <vt:lpstr>1. Scope</vt:lpstr>
      <vt:lpstr>2. Objectives Concept of field inspection</vt:lpstr>
      <vt:lpstr>PowerPoint プレゼンテーション</vt:lpstr>
      <vt:lpstr>PowerPoint プレゼンテーション</vt:lpstr>
      <vt:lpstr>5. Other considerations for field inspection</vt:lpstr>
      <vt:lpstr>“7.3 Circumstances when field inspection may be”  deleted, with texts moved to “7 Field-inspection methods”, specifically:</vt:lpstr>
      <vt:lpstr>10. Responsibilities of national plant protection organizations</vt:lpstr>
      <vt:lpstr>Potential implementation issues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齋 正弘(SAI Masahiro)</cp:lastModifiedBy>
  <cp:revision>51</cp:revision>
  <cp:lastPrinted>2018-12-10T09:55:32Z</cp:lastPrinted>
  <dcterms:created xsi:type="dcterms:W3CDTF">2019-07-18T08:44:31Z</dcterms:created>
  <dcterms:modified xsi:type="dcterms:W3CDTF">2025-06-09T02:28:51Z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