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 id="2147483956" r:id="rId5"/>
    <p:sldMasterId id="2147483944" r:id="rId6"/>
  </p:sldMasterIdLst>
  <p:notesMasterIdLst>
    <p:notesMasterId r:id="rId14"/>
  </p:notesMasterIdLst>
  <p:handoutMasterIdLst>
    <p:handoutMasterId r:id="rId15"/>
  </p:handoutMasterIdLst>
  <p:sldIdLst>
    <p:sldId id="263" r:id="rId7"/>
    <p:sldId id="269" r:id="rId8"/>
    <p:sldId id="270" r:id="rId9"/>
    <p:sldId id="271" r:id="rId10"/>
    <p:sldId id="272" r:id="rId11"/>
    <p:sldId id="273" r:id="rId12"/>
    <p:sldId id="267" r:id="rId13"/>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2C9"/>
    <a:srgbClr val="00825F"/>
    <a:srgbClr val="AB967C"/>
    <a:srgbClr val="A81E3B"/>
    <a:srgbClr val="79B9CF"/>
    <a:srgbClr val="DDA63A"/>
    <a:srgbClr val="1A648C"/>
    <a:srgbClr val="EFA91F"/>
    <a:srgbClr val="EF791F"/>
    <a:srgbClr val="518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ED37D-2A13-4854-B54B-0877BECCFB13}" v="4" dt="2024-03-05T13:07:58.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88" autoAdjust="0"/>
    <p:restoredTop sz="96320" autoAdjust="0"/>
  </p:normalViewPr>
  <p:slideViewPr>
    <p:cSldViewPr>
      <p:cViewPr>
        <p:scale>
          <a:sx n="90" d="100"/>
          <a:sy n="90" d="100"/>
        </p:scale>
        <p:origin x="1824" y="6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69" d="100"/>
          <a:sy n="169" d="100"/>
        </p:scale>
        <p:origin x="216" y="6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Canio, Lucia (NFIMT)" userId="32cd5dc2-5669-4d18-a467-975074875fdd" providerId="ADAL" clId="{25DED37D-2A13-4854-B54B-0877BECCFB13}"/>
    <pc:docChg chg="modMainMaster">
      <pc:chgData name="DeCanio, Lucia (NFIMT)" userId="32cd5dc2-5669-4d18-a467-975074875fdd" providerId="ADAL" clId="{25DED37D-2A13-4854-B54B-0877BECCFB13}" dt="2024-03-05T13:07:58.508" v="64" actId="14826"/>
      <pc:docMkLst>
        <pc:docMk/>
      </pc:docMkLst>
      <pc:sldMasterChg chg="modSp">
        <pc:chgData name="DeCanio, Lucia (NFIMT)" userId="32cd5dc2-5669-4d18-a467-975074875fdd" providerId="ADAL" clId="{25DED37D-2A13-4854-B54B-0877BECCFB13}" dt="2024-03-05T12:53:37.770" v="0" actId="14826"/>
        <pc:sldMasterMkLst>
          <pc:docMk/>
          <pc:sldMasterMk cId="721018584" sldId="2147483912"/>
        </pc:sldMasterMkLst>
        <pc:picChg chg="mod">
          <ac:chgData name="DeCanio, Lucia (NFIMT)" userId="32cd5dc2-5669-4d18-a467-975074875fdd" providerId="ADAL" clId="{25DED37D-2A13-4854-B54B-0877BECCFB13}" dt="2024-03-05T12:53:37.770" v="0" actId="14826"/>
          <ac:picMkLst>
            <pc:docMk/>
            <pc:sldMasterMk cId="721018584" sldId="2147483912"/>
            <ac:picMk id="8" creationId="{C36EDEF7-6E0A-1CE8-3F44-AED457337DCC}"/>
          </ac:picMkLst>
        </pc:picChg>
      </pc:sldMasterChg>
      <pc:sldMasterChg chg="modSp mod">
        <pc:chgData name="DeCanio, Lucia (NFIMT)" userId="32cd5dc2-5669-4d18-a467-975074875fdd" providerId="ADAL" clId="{25DED37D-2A13-4854-B54B-0877BECCFB13}" dt="2024-03-05T12:54:45.050" v="63" actId="6549"/>
        <pc:sldMasterMkLst>
          <pc:docMk/>
          <pc:sldMasterMk cId="333290649" sldId="2147483944"/>
        </pc:sldMasterMkLst>
        <pc:spChg chg="mod">
          <ac:chgData name="DeCanio, Lucia (NFIMT)" userId="32cd5dc2-5669-4d18-a467-975074875fdd" providerId="ADAL" clId="{25DED37D-2A13-4854-B54B-0877BECCFB13}" dt="2024-03-05T12:54:45.050" v="63" actId="6549"/>
          <ac:spMkLst>
            <pc:docMk/>
            <pc:sldMasterMk cId="333290649" sldId="2147483944"/>
            <ac:spMk id="11" creationId="{A133ADE3-A5A0-2645-9D97-F63324C4A172}"/>
          </ac:spMkLst>
        </pc:spChg>
        <pc:picChg chg="mod">
          <ac:chgData name="DeCanio, Lucia (NFIMT)" userId="32cd5dc2-5669-4d18-a467-975074875fdd" providerId="ADAL" clId="{25DED37D-2A13-4854-B54B-0877BECCFB13}" dt="2024-03-05T12:54:04.481" v="2" actId="14826"/>
          <ac:picMkLst>
            <pc:docMk/>
            <pc:sldMasterMk cId="333290649" sldId="2147483944"/>
            <ac:picMk id="3" creationId="{124C2FDA-31DA-D0D2-3468-40540E9A002D}"/>
          </ac:picMkLst>
        </pc:picChg>
      </pc:sldMasterChg>
      <pc:sldMasterChg chg="modSp">
        <pc:chgData name="DeCanio, Lucia (NFIMT)" userId="32cd5dc2-5669-4d18-a467-975074875fdd" providerId="ADAL" clId="{25DED37D-2A13-4854-B54B-0877BECCFB13}" dt="2024-03-05T13:07:58.508" v="64" actId="14826"/>
        <pc:sldMasterMkLst>
          <pc:docMk/>
          <pc:sldMasterMk cId="2559117071" sldId="2147483956"/>
        </pc:sldMasterMkLst>
        <pc:picChg chg="mod">
          <ac:chgData name="DeCanio, Lucia (NFIMT)" userId="32cd5dc2-5669-4d18-a467-975074875fdd" providerId="ADAL" clId="{25DED37D-2A13-4854-B54B-0877BECCFB13}" dt="2024-03-05T13:07:58.508" v="64" actId="14826"/>
          <ac:picMkLst>
            <pc:docMk/>
            <pc:sldMasterMk cId="2559117071" sldId="2147483956"/>
            <ac:picMk id="5" creationId="{A8EA8048-A40E-CD2D-E6BD-8E40250AFF99}"/>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09/06/2025</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09/06/2025</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2</a:t>
            </a:fld>
            <a:endParaRPr lang="en-GB"/>
          </a:p>
        </p:txBody>
      </p:sp>
    </p:spTree>
    <p:extLst>
      <p:ext uri="{BB962C8B-B14F-4D97-AF65-F5344CB8AC3E}">
        <p14:creationId xmlns:p14="http://schemas.microsoft.com/office/powerpoint/2010/main" val="3681373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81C075-0A87-4D04-85DC-C41B8B8D094E}" type="slidenum">
              <a:rPr lang="en-GB" smtClean="0"/>
              <a:pPr/>
              <a:t>4</a:t>
            </a:fld>
            <a:endParaRPr lang="en-GB"/>
          </a:p>
        </p:txBody>
      </p:sp>
    </p:spTree>
    <p:extLst>
      <p:ext uri="{BB962C8B-B14F-4D97-AF65-F5344CB8AC3E}">
        <p14:creationId xmlns:p14="http://schemas.microsoft.com/office/powerpoint/2010/main" val="330850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200" y="5088624"/>
            <a:ext cx="12192000" cy="449180"/>
          </a:xfrm>
          <a:prstGeom prst="rect">
            <a:avLst/>
          </a:prstGeom>
          <a:noFill/>
        </p:spPr>
        <p:txBody>
          <a:bodyPr lIns="1224000" tIns="46800" rIns="1224000" bIns="0" anchor="t" anchorCtr="0"/>
          <a:lstStyle>
            <a:lvl1pPr algn="l">
              <a:defRPr sz="3800" b="1" i="0" baseline="0">
                <a:solidFill>
                  <a:srgbClr val="00825F"/>
                </a:solidFill>
                <a:latin typeface="Montserrat" pitchFamily="2" charset="77"/>
              </a:defRPr>
            </a:lvl1pPr>
          </a:lstStyle>
          <a:p>
            <a:r>
              <a:rPr lang="en-US" dirty="0"/>
              <a:t>Click to edit Master title style </a:t>
            </a:r>
          </a:p>
        </p:txBody>
      </p:sp>
      <p:sp>
        <p:nvSpPr>
          <p:cNvPr id="5" name="Subtitle 2"/>
          <p:cNvSpPr>
            <a:spLocks noGrp="1"/>
          </p:cNvSpPr>
          <p:nvPr>
            <p:ph type="subTitle" idx="1"/>
          </p:nvPr>
        </p:nvSpPr>
        <p:spPr>
          <a:xfrm>
            <a:off x="-1200" y="5943600"/>
            <a:ext cx="12192000" cy="245913"/>
          </a:xfrm>
          <a:prstGeom prst="rect">
            <a:avLst/>
          </a:prstGeom>
        </p:spPr>
        <p:txBody>
          <a:bodyPr lIns="1224000" tIns="0" rIns="2160000" anchor="t" anchorCtr="0"/>
          <a:lstStyle>
            <a:lvl1pPr marL="0" indent="0" algn="l">
              <a:buNone/>
              <a:defRPr sz="2200" b="0" i="0" baseline="0">
                <a:solidFill>
                  <a:srgbClr val="00825F"/>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marL="0" indent="0">
              <a:buFontTx/>
              <a:buNone/>
              <a:defRPr sz="2000" baseline="0">
                <a:solidFill>
                  <a:schemeClr val="tx1"/>
                </a:solidFill>
                <a:latin typeface="Montserrat" pitchFamily="2" charset="77"/>
              </a:defRPr>
            </a:lvl1pPr>
          </a:lstStyle>
          <a:p>
            <a:r>
              <a:rPr lang="en-US" dirty="0"/>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baseline="0">
                <a:latin typeface="Montserrat" pitchFamily="2" charset="77"/>
              </a:defRPr>
            </a:lvl2pPr>
            <a:lvl3pPr marL="360000" indent="-180000" algn="l">
              <a:buClr>
                <a:srgbClr val="5792C9"/>
              </a:buClr>
              <a:buSzPct val="110000"/>
              <a:buFont typeface="Arial" charset="0"/>
              <a:buChar char="•"/>
              <a:defRPr sz="2000" baseline="0">
                <a:latin typeface="Montserrat" pitchFamily="2" charset="77"/>
              </a:defRPr>
            </a:lvl3pPr>
            <a:lvl4pPr marL="576000" indent="-216000" algn="l">
              <a:buClr>
                <a:srgbClr val="5792C9"/>
              </a:buClr>
              <a:buFont typeface=".AppleSystemUIFont" charset="-120"/>
              <a:buChar char="–"/>
              <a:defRPr sz="2000" baseline="0">
                <a:latin typeface="Montserrat" pitchFamily="2" charset="77"/>
              </a:defRPr>
            </a:lvl4pPr>
            <a:lvl5pPr marL="792000" indent="-216000" algn="l">
              <a:buFont typeface=".AppleSystemUIFont" charset="-120"/>
              <a:buChar char="–"/>
              <a:defRPr sz="2000" baseline="0">
                <a:latin typeface="Montserrat" pitchFamily="2" charset="77"/>
              </a:defRPr>
            </a:lvl5pPr>
            <a:lvl6pPr marL="1044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baseline="0">
                <a:solidFill>
                  <a:schemeClr val="tx1"/>
                </a:solidFill>
                <a:latin typeface="Montserrat" pitchFamily="2" charset="77"/>
                <a:ea typeface="Calibri" charset="0"/>
                <a:cs typeface="Calibri" charset="0"/>
              </a:defRPr>
            </a:lvl1pPr>
            <a:lvl2pPr marL="432000" indent="-180000" algn="l">
              <a:buClr>
                <a:srgbClr val="5792C9"/>
              </a:buClr>
              <a:buSzPct val="110000"/>
              <a:buFont typeface="Arial" charset="0"/>
              <a:buChar char="•"/>
              <a:defRPr sz="2000" baseline="0">
                <a:solidFill>
                  <a:schemeClr val="tx1"/>
                </a:solidFill>
                <a:latin typeface="Montserrat" pitchFamily="2" charset="77"/>
                <a:ea typeface="Calibri" charset="0"/>
                <a:cs typeface="Calibri" charset="0"/>
              </a:defRPr>
            </a:lvl2pPr>
            <a:lvl3pPr marL="684000" indent="-216000" algn="l">
              <a:buClr>
                <a:srgbClr val="5792C9"/>
              </a:buClr>
              <a:buFont typeface=".AppleSystemUIFont" charset="-120"/>
              <a:buChar char="–"/>
              <a:defRPr sz="2000" baseline="0">
                <a:latin typeface="Montserrat" pitchFamily="2" charset="77"/>
              </a:defRPr>
            </a:lvl3pPr>
            <a:lvl4pPr marL="936000" indent="-216000" algn="l">
              <a:buFont typeface=".AppleSystemUIFont" charset="-120"/>
              <a:buChar char="–"/>
              <a:defRPr sz="2000" baseline="0">
                <a:latin typeface="Montserrat" pitchFamily="2" charset="77"/>
              </a:defRPr>
            </a:lvl4pPr>
            <a:lvl5pPr marL="1188000" indent="-216000" algn="l">
              <a:buClr>
                <a:schemeClr val="bg2">
                  <a:lumMod val="50000"/>
                </a:schemeClr>
              </a:buClr>
              <a:buFont typeface=".AppleSystemUIFont" charset="-120"/>
              <a:buChar char="–"/>
              <a:defRPr sz="2000" baseline="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baseline="0">
                <a:solidFill>
                  <a:srgbClr val="00825F"/>
                </a:solidFill>
                <a:latin typeface="Montserrat" pitchFamily="2" charset="77"/>
              </a:defRPr>
            </a:lvl1pPr>
          </a:lstStyle>
          <a:p>
            <a:r>
              <a:rPr lang="en-US" dirty="0"/>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Montserrat" pitchFamily="2" charset="77"/>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Montserrat" pitchFamily="2" charset="77"/>
                <a:ea typeface="Calibri" charset="0"/>
                <a:cs typeface="Calibri" charset="0"/>
              </a:defRPr>
            </a:lvl1pPr>
            <a:lvl2pPr marL="432000" indent="-180000" algn="l">
              <a:buClr>
                <a:srgbClr val="5792C9"/>
              </a:buClr>
              <a:buSzPct val="110000"/>
              <a:buFont typeface="Arial" charset="0"/>
              <a:buChar char="•"/>
              <a:defRPr sz="2000">
                <a:latin typeface="Montserrat" pitchFamily="2" charset="77"/>
              </a:defRPr>
            </a:lvl2pPr>
            <a:lvl3pPr marL="684000" indent="-216000" algn="l">
              <a:buClr>
                <a:srgbClr val="5792C9"/>
              </a:buClr>
              <a:buFont typeface=".AppleSystemUIFont" charset="-120"/>
              <a:buChar char="–"/>
              <a:defRPr sz="2000">
                <a:latin typeface="Montserrat" pitchFamily="2" charset="77"/>
                <a:ea typeface="Calibri" charset="0"/>
                <a:cs typeface="Calibri" charset="0"/>
              </a:defRPr>
            </a:lvl3pPr>
            <a:lvl4pPr marL="936000" indent="-216000" algn="l">
              <a:buFont typeface=".AppleSystemUIFont" charset="-120"/>
              <a:buChar char="–"/>
              <a:defRPr sz="2000">
                <a:latin typeface="Montserrat" pitchFamily="2" charset="77"/>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latin typeface="Montserrat" pitchFamily="2" charset="77"/>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4" name="Picture 3" descr="A green and blue background with small yellow flowers&#10;&#10;AI-generated content may be incorrect.">
            <a:extLst>
              <a:ext uri="{FF2B5EF4-FFF2-40B4-BE49-F238E27FC236}">
                <a16:creationId xmlns:a16="http://schemas.microsoft.com/office/drawing/2014/main" id="{38597972-0E4E-9590-B477-1E4AB5CEB71D}"/>
              </a:ext>
            </a:extLst>
          </p:cNvPr>
          <p:cNvPicPr>
            <a:picLocks noChangeAspect="1"/>
          </p:cNvPicPr>
          <p:nvPr userDrawn="1"/>
        </p:nvPicPr>
        <p:blipFill>
          <a:blip r:embed="rId4"/>
          <a:stretch>
            <a:fillRect/>
          </a:stretch>
        </p:blipFill>
        <p:spPr>
          <a:xfrm>
            <a:off x="0" y="-1"/>
            <a:ext cx="12192000" cy="4203699"/>
          </a:xfrm>
          <a:prstGeom prst="rect">
            <a:avLst/>
          </a:prstGeom>
        </p:spPr>
      </p:pic>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green and blue background with small yellow flowers&#10;&#10;AI-generated content may be incorrect.">
            <a:extLst>
              <a:ext uri="{FF2B5EF4-FFF2-40B4-BE49-F238E27FC236}">
                <a16:creationId xmlns:a16="http://schemas.microsoft.com/office/drawing/2014/main" id="{D35DBE45-A672-D5BB-A15D-8EBA8960AD81}"/>
              </a:ext>
            </a:extLst>
          </p:cNvPr>
          <p:cNvPicPr>
            <a:picLocks noChangeAspect="1"/>
          </p:cNvPicPr>
          <p:nvPr userDrawn="1"/>
        </p:nvPicPr>
        <p:blipFill>
          <a:blip r:embed="rId3"/>
          <a:stretch>
            <a:fillRect/>
          </a:stretch>
        </p:blipFill>
        <p:spPr>
          <a:xfrm>
            <a:off x="0" y="-1"/>
            <a:ext cx="12192000" cy="4203699"/>
          </a:xfrm>
          <a:prstGeom prst="rect">
            <a:avLst/>
          </a:prstGeom>
        </p:spPr>
      </p:pic>
    </p:spTree>
    <p:extLst>
      <p:ext uri="{BB962C8B-B14F-4D97-AF65-F5344CB8AC3E}">
        <p14:creationId xmlns:p14="http://schemas.microsoft.com/office/powerpoint/2010/main" val="2559117071"/>
      </p:ext>
    </p:extLst>
  </p:cSld>
  <p:clrMap bg1="lt1" tx1="dk1" bg2="lt2" tx2="dk2" accent1="accent1" accent2="accent2" accent3="accent3" accent4="accent4" accent5="accent5" accent6="accent6" hlink="hlink" folHlink="folHlink"/>
  <p:sldLayoutIdLst>
    <p:sldLayoutId id="21474839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133ADE3-A5A0-2645-9D97-F63324C4A172}"/>
              </a:ext>
            </a:extLst>
          </p:cNvPr>
          <p:cNvSpPr txBox="1">
            <a:spLocks/>
          </p:cNvSpPr>
          <p:nvPr userDrawn="1"/>
        </p:nvSpPr>
        <p:spPr>
          <a:xfrm>
            <a:off x="8153400" y="6381328"/>
            <a:ext cx="4038600" cy="476672"/>
          </a:xfrm>
          <a:prstGeom prst="rect">
            <a:avLst/>
          </a:prstGeom>
        </p:spPr>
        <p:txBody>
          <a:bodyPr lIns="180000" tIns="216000" rIns="180000" bIns="18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500" b="0" i="0" kern="1500" spc="100" baseline="0" dirty="0">
                <a:solidFill>
                  <a:srgbClr val="00825F"/>
                </a:solidFill>
                <a:latin typeface="Montserrat" pitchFamily="2" charset="77"/>
              </a:rPr>
              <a:t>2025 IPPC REGIONAL WORKSHOP</a:t>
            </a:r>
            <a:endParaRPr lang="en-US" sz="1500" b="0" i="0" kern="1500" spc="100" baseline="0" dirty="0">
              <a:solidFill>
                <a:schemeClr val="tx1"/>
              </a:solidFill>
              <a:latin typeface="Montserrat" pitchFamily="2" charset="77"/>
            </a:endParaRPr>
          </a:p>
        </p:txBody>
      </p:sp>
      <p:pic>
        <p:nvPicPr>
          <p:cNvPr id="4" name="Picture 3">
            <a:extLst>
              <a:ext uri="{FF2B5EF4-FFF2-40B4-BE49-F238E27FC236}">
                <a16:creationId xmlns:a16="http://schemas.microsoft.com/office/drawing/2014/main" id="{8054E1A7-4D66-7A64-1F84-CE1AF609723F}"/>
              </a:ext>
            </a:extLst>
          </p:cNvPr>
          <p:cNvPicPr>
            <a:picLocks noChangeAspect="1"/>
          </p:cNvPicPr>
          <p:nvPr userDrawn="1"/>
        </p:nvPicPr>
        <p:blipFill>
          <a:blip r:embed="rId6"/>
          <a:stretch>
            <a:fillRect/>
          </a:stretch>
        </p:blipFill>
        <p:spPr>
          <a:xfrm>
            <a:off x="-2" y="-1"/>
            <a:ext cx="12191999" cy="1332805"/>
          </a:xfrm>
          <a:prstGeom prst="rect">
            <a:avLst/>
          </a:prstGeom>
        </p:spPr>
      </p:pic>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4648200"/>
            <a:ext cx="12192000" cy="449180"/>
          </a:xfrm>
          <a:prstGeom prst="rect">
            <a:avLst/>
          </a:prstGeom>
        </p:spPr>
        <p:txBody>
          <a:bodyPr/>
          <a:lstStyle/>
          <a:p>
            <a:r>
              <a:rPr lang="en-US" dirty="0"/>
              <a:t>DRAFT SPECIFICATION FOR ISPM: Revision of ISPM 23 (Guidelines for inspection) (2023-014)</a:t>
            </a:r>
          </a:p>
        </p:txBody>
      </p:sp>
    </p:spTree>
    <p:extLst>
      <p:ext uri="{BB962C8B-B14F-4D97-AF65-F5344CB8AC3E}">
        <p14:creationId xmlns:p14="http://schemas.microsoft.com/office/powerpoint/2010/main" val="251853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CAE4D8-B039-0649-BDEF-444210836B94}"/>
              </a:ext>
            </a:extLst>
          </p:cNvPr>
          <p:cNvSpPr>
            <a:spLocks noGrp="1"/>
          </p:cNvSpPr>
          <p:nvPr>
            <p:ph type="subTitle" idx="1"/>
          </p:nvPr>
        </p:nvSpPr>
        <p:spPr>
          <a:xfrm>
            <a:off x="0" y="1980000"/>
            <a:ext cx="7696200" cy="4176457"/>
          </a:xfrm>
        </p:spPr>
        <p:txBody>
          <a:bodyPr/>
          <a:lstStyle/>
          <a:p>
            <a:pPr marL="342900" indent="-342900">
              <a:buSzPct val="50000"/>
              <a:buFont typeface="Wingdings" panose="05000000000000000000" pitchFamily="2" charset="2"/>
              <a:buChar char="n"/>
            </a:pPr>
            <a:r>
              <a:rPr lang="en-GB" altLang="ja-JP" sz="2400" dirty="0">
                <a:effectLst/>
                <a:latin typeface="Calibri" panose="020F0502020204030204" pitchFamily="34" charset="0"/>
                <a:ea typeface="Times" panose="02020603050405020304" pitchFamily="18" charset="0"/>
                <a:cs typeface="Calibri" panose="020F0502020204030204" pitchFamily="34" charset="0"/>
              </a:rPr>
              <a:t>In </a:t>
            </a:r>
            <a:r>
              <a:rPr lang="en-US" altLang="ja-JP" sz="2400" dirty="0"/>
              <a:t>2023</a:t>
            </a:r>
            <a:r>
              <a:rPr lang="en-GB" altLang="ja-JP" sz="2400" dirty="0">
                <a:effectLst/>
                <a:latin typeface="Calibri" panose="020F0502020204030204" pitchFamily="34" charset="0"/>
                <a:ea typeface="Times" panose="02020603050405020304" pitchFamily="18" charset="0"/>
                <a:cs typeface="Calibri" panose="020F0502020204030204" pitchFamily="34" charset="0"/>
              </a:rPr>
              <a:t> the topic </a:t>
            </a:r>
            <a:r>
              <a:rPr lang="en-US" altLang="ja-JP" sz="2400" i="1" dirty="0">
                <a:solidFill>
                  <a:srgbClr val="5792C9"/>
                </a:solidFill>
                <a:effectLst/>
                <a:latin typeface="Calibri" panose="020F0502020204030204" pitchFamily="34" charset="0"/>
                <a:ea typeface="Times" panose="02020603050405020304" pitchFamily="18" charset="0"/>
                <a:cs typeface="Calibri" panose="020F0502020204030204" pitchFamily="34" charset="0"/>
              </a:rPr>
              <a:t>Revision of ISPM 23 (Guidelines for inspection</a:t>
            </a:r>
            <a:r>
              <a:rPr lang="en-US" altLang="ja-JP" sz="2400" dirty="0">
                <a:solidFill>
                  <a:srgbClr val="5792C9"/>
                </a:solidFill>
                <a:effectLst/>
                <a:latin typeface="Calibri" panose="020F0502020204030204" pitchFamily="34" charset="0"/>
                <a:ea typeface="Times" panose="02020603050405020304" pitchFamily="18" charset="0"/>
                <a:cs typeface="Calibri" panose="020F0502020204030204" pitchFamily="34" charset="0"/>
              </a:rPr>
              <a:t>)</a:t>
            </a:r>
            <a:r>
              <a:rPr lang="en-US" altLang="ja-JP" sz="2400" dirty="0">
                <a:effectLst/>
                <a:latin typeface="Calibri" panose="020F0502020204030204" pitchFamily="34" charset="0"/>
                <a:ea typeface="Times" panose="02020603050405020304" pitchFamily="18" charset="0"/>
                <a:cs typeface="Calibri" panose="020F0502020204030204" pitchFamily="34" charset="0"/>
              </a:rPr>
              <a:t> </a:t>
            </a:r>
            <a:r>
              <a:rPr lang="en-GB" altLang="ja-JP" sz="2400" dirty="0">
                <a:effectLst/>
                <a:latin typeface="Calibri" panose="020F0502020204030204" pitchFamily="34" charset="0"/>
                <a:ea typeface="Times" panose="02020603050405020304" pitchFamily="18" charset="0"/>
                <a:cs typeface="Calibri" panose="020F0502020204030204" pitchFamily="34" charset="0"/>
              </a:rPr>
              <a:t>was submitted during the IPPC call for topics.</a:t>
            </a:r>
            <a:endParaRPr lang="en-US" altLang="ja-JP" sz="2400" dirty="0">
              <a:effectLst/>
              <a:latin typeface="Calibri" panose="020F0502020204030204" pitchFamily="34" charset="0"/>
              <a:ea typeface="Times" panose="02020603050405020304" pitchFamily="18" charset="0"/>
              <a:cs typeface="Calibri" panose="020F0502020204030204" pitchFamily="34" charset="0"/>
            </a:endParaRPr>
          </a:p>
          <a:p>
            <a:pPr marL="342900" indent="-342900">
              <a:buSzPct val="50000"/>
              <a:buFont typeface="Wingdings" panose="05000000000000000000" pitchFamily="2" charset="2"/>
              <a:buChar char="n"/>
            </a:pPr>
            <a:r>
              <a:rPr lang="en-US" altLang="ja-JP" sz="2400" kern="100" dirty="0">
                <a:effectLst/>
                <a:ea typeface="游明朝" panose="02020400000000000000" pitchFamily="18" charset="-128"/>
                <a:cs typeface="Times New Roman" panose="02020603050405020304" pitchFamily="18" charset="0"/>
              </a:rPr>
              <a:t>CPM-18 (2024)  approved adding this topic as priority 2 to the list of subjects for the IPPC standards.</a:t>
            </a:r>
          </a:p>
          <a:p>
            <a:pPr marL="342900" indent="-342900">
              <a:buSzPct val="50000"/>
              <a:buFont typeface="Wingdings" panose="05000000000000000000" pitchFamily="2" charset="2"/>
              <a:buChar char="n"/>
            </a:pPr>
            <a:r>
              <a:rPr lang="en-US" altLang="ja-JP" sz="2400" kern="100" dirty="0">
                <a:effectLst/>
                <a:ea typeface="游明朝" panose="02020400000000000000" pitchFamily="18" charset="-128"/>
                <a:cs typeface="Times New Roman" panose="02020603050405020304" pitchFamily="18" charset="0"/>
              </a:rPr>
              <a:t>SC May in 2025 reviewed daft specification </a:t>
            </a:r>
            <a:r>
              <a:rPr lang="en-US" altLang="ja-JP" sz="2400" i="1" dirty="0">
                <a:solidFill>
                  <a:srgbClr val="5792C9"/>
                </a:solidFill>
                <a:effectLst/>
                <a:latin typeface="Calibri" panose="020F0502020204030204" pitchFamily="34" charset="0"/>
                <a:ea typeface="Times" panose="02020603050405020304" pitchFamily="18" charset="0"/>
                <a:cs typeface="Calibri" panose="020F0502020204030204" pitchFamily="34" charset="0"/>
              </a:rPr>
              <a:t>Revision of ISPM 23 (Guidelines for inspection</a:t>
            </a:r>
            <a:r>
              <a:rPr lang="en-US" altLang="ja-JP" sz="2400" dirty="0">
                <a:solidFill>
                  <a:srgbClr val="5792C9"/>
                </a:solidFill>
                <a:effectLst/>
                <a:latin typeface="Calibri" panose="020F0502020204030204" pitchFamily="34" charset="0"/>
                <a:ea typeface="Times" panose="02020603050405020304" pitchFamily="18" charset="0"/>
                <a:cs typeface="Calibri" panose="020F0502020204030204" pitchFamily="34" charset="0"/>
              </a:rPr>
              <a:t>)</a:t>
            </a:r>
            <a:r>
              <a:rPr lang="en-US" altLang="ja-JP" sz="2400" dirty="0">
                <a:effectLst/>
                <a:latin typeface="Calibri" panose="020F0502020204030204" pitchFamily="34" charset="0"/>
                <a:ea typeface="Times" panose="02020603050405020304" pitchFamily="18" charset="0"/>
                <a:cs typeface="Calibri" panose="020F0502020204030204" pitchFamily="34" charset="0"/>
              </a:rPr>
              <a:t> (2023-014)</a:t>
            </a:r>
            <a:r>
              <a:rPr lang="en-GB" altLang="ja-JP" sz="2400" dirty="0">
                <a:effectLst/>
                <a:latin typeface="Calibri" panose="020F0502020204030204" pitchFamily="34" charset="0"/>
                <a:ea typeface="Times" panose="02020603050405020304" pitchFamily="18" charset="0"/>
                <a:cs typeface="Calibri" panose="020F0502020204030204" pitchFamily="34" charset="0"/>
              </a:rPr>
              <a:t> </a:t>
            </a:r>
            <a:r>
              <a:rPr lang="en-US" altLang="ja-JP" sz="2400" kern="100" dirty="0">
                <a:effectLst/>
                <a:ea typeface="游明朝" panose="02020400000000000000" pitchFamily="18" charset="-128"/>
                <a:cs typeface="Times New Roman" panose="02020603050405020304" pitchFamily="18" charset="0"/>
              </a:rPr>
              <a:t>and approved for the country consultation in 2025.</a:t>
            </a:r>
            <a:endParaRPr lang="ja-JP" altLang="ja-JP" sz="2400" kern="100" dirty="0">
              <a:effectLst/>
              <a:ea typeface="游明朝" panose="02020400000000000000" pitchFamily="18" charset="-128"/>
              <a:cs typeface="Times New Roman" panose="02020603050405020304" pitchFamily="18" charset="0"/>
            </a:endParaRPr>
          </a:p>
          <a:p>
            <a:pPr marL="342900" indent="-342900">
              <a:buSzPct val="50000"/>
              <a:buFont typeface="Wingdings" panose="05000000000000000000" pitchFamily="2" charset="2"/>
              <a:buChar char="n"/>
            </a:pPr>
            <a:endParaRPr lang="en-IT" sz="2400" dirty="0"/>
          </a:p>
        </p:txBody>
      </p:sp>
      <p:sp>
        <p:nvSpPr>
          <p:cNvPr id="5" name="Title 1">
            <a:extLst>
              <a:ext uri="{FF2B5EF4-FFF2-40B4-BE49-F238E27FC236}">
                <a16:creationId xmlns:a16="http://schemas.microsoft.com/office/drawing/2014/main" id="{A518D390-936D-99B1-05BD-D8D26E23EA2D}"/>
              </a:ext>
            </a:extLst>
          </p:cNvPr>
          <p:cNvSpPr txBox="1">
            <a:spLocks/>
          </p:cNvSpPr>
          <p:nvPr/>
        </p:nvSpPr>
        <p:spPr>
          <a:xfrm>
            <a:off x="-152400" y="1524000"/>
            <a:ext cx="7986304" cy="296840"/>
          </a:xfrm>
          <a:prstGeom prst="rect">
            <a:avLst/>
          </a:prstGeom>
          <a:noFill/>
        </p:spPr>
        <p:txBody>
          <a:bodyPr vert="horz" lIns="540000" tIns="0" rIns="360000" bIns="45720" rtlCol="0" anchor="t" anchorCtr="0">
            <a:noAutofit/>
          </a:bodyPr>
          <a:lstStyle>
            <a:lvl1pPr algn="l" defTabSz="914400" rtl="0" eaLnBrk="1" latinLnBrk="0" hangingPunct="1">
              <a:lnSpc>
                <a:spcPct val="90000"/>
              </a:lnSpc>
              <a:spcBef>
                <a:spcPct val="0"/>
              </a:spcBef>
              <a:buNone/>
              <a:defRPr sz="2200" b="1" kern="1200" baseline="0">
                <a:solidFill>
                  <a:srgbClr val="00825F"/>
                </a:solidFill>
                <a:latin typeface="Montserrat" pitchFamily="2" charset="77"/>
                <a:ea typeface="+mj-ea"/>
                <a:cs typeface="+mj-cs"/>
              </a:defRPr>
            </a:lvl1pPr>
          </a:lstStyle>
          <a:p>
            <a:r>
              <a:rPr lang="en-NZ" altLang="ja-JP" sz="2400" dirty="0"/>
              <a:t>Background</a:t>
            </a:r>
            <a:endParaRPr lang="en-IT" sz="2400" dirty="0"/>
          </a:p>
        </p:txBody>
      </p:sp>
      <p:pic>
        <p:nvPicPr>
          <p:cNvPr id="8" name="図 7">
            <a:extLst>
              <a:ext uri="{FF2B5EF4-FFF2-40B4-BE49-F238E27FC236}">
                <a16:creationId xmlns:a16="http://schemas.microsoft.com/office/drawing/2014/main" id="{903B22E8-9CDD-FEFD-8FB9-67916F009EB0}"/>
              </a:ext>
            </a:extLst>
          </p:cNvPr>
          <p:cNvPicPr>
            <a:picLocks noChangeAspect="1"/>
          </p:cNvPicPr>
          <p:nvPr/>
        </p:nvPicPr>
        <p:blipFill>
          <a:blip r:embed="rId3"/>
          <a:stretch>
            <a:fillRect/>
          </a:stretch>
        </p:blipFill>
        <p:spPr>
          <a:xfrm>
            <a:off x="8305800" y="1641496"/>
            <a:ext cx="3453916" cy="4510343"/>
          </a:xfrm>
          <a:prstGeom prst="rect">
            <a:avLst/>
          </a:prstGeom>
          <a:ln>
            <a:solidFill>
              <a:schemeClr val="tx1"/>
            </a:solidFill>
          </a:ln>
        </p:spPr>
      </p:pic>
    </p:spTree>
    <p:extLst>
      <p:ext uri="{BB962C8B-B14F-4D97-AF65-F5344CB8AC3E}">
        <p14:creationId xmlns:p14="http://schemas.microsoft.com/office/powerpoint/2010/main" val="17750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CAE4D8-B039-0649-BDEF-444210836B94}"/>
              </a:ext>
            </a:extLst>
          </p:cNvPr>
          <p:cNvSpPr>
            <a:spLocks noGrp="1"/>
          </p:cNvSpPr>
          <p:nvPr>
            <p:ph type="subTitle" idx="1"/>
          </p:nvPr>
        </p:nvSpPr>
        <p:spPr>
          <a:xfrm>
            <a:off x="0" y="2057400"/>
            <a:ext cx="12039600" cy="4176457"/>
          </a:xfrm>
        </p:spPr>
        <p:txBody>
          <a:bodyPr lIns="180000"/>
          <a:lstStyle/>
          <a:p>
            <a:pPr marL="342900" indent="-342900">
              <a:buSzPct val="50000"/>
              <a:buFont typeface="Wingdings" panose="05000000000000000000" pitchFamily="2" charset="2"/>
              <a:buChar char="n"/>
            </a:pPr>
            <a:r>
              <a:rPr lang="en-US" dirty="0"/>
              <a:t>Since its adoption by the 7th ICPM in 2005, many countries have used ISPM 23 for “the inspection of plants, plant products and other regulated articles moving in international traffic”.</a:t>
            </a:r>
          </a:p>
          <a:p>
            <a:pPr marL="342900" indent="-342900">
              <a:buSzPct val="50000"/>
              <a:buFont typeface="Wingdings" panose="05000000000000000000" pitchFamily="2" charset="2"/>
              <a:buChar char="n"/>
            </a:pPr>
            <a:r>
              <a:rPr lang="en-US" dirty="0"/>
              <a:t>Since then, the definitions of “inspection” and other relevant terms (i.e., “</a:t>
            </a:r>
            <a:r>
              <a:rPr lang="en-US" i="1" dirty="0"/>
              <a:t>compliance procedure (for a consignment)</a:t>
            </a:r>
            <a:r>
              <a:rPr lang="en-US" dirty="0"/>
              <a:t>”, “</a:t>
            </a:r>
            <a:r>
              <a:rPr lang="en-US" i="1" dirty="0"/>
              <a:t>identity</a:t>
            </a:r>
            <a:r>
              <a:rPr lang="en-US" dirty="0"/>
              <a:t>”, “</a:t>
            </a:r>
            <a:r>
              <a:rPr lang="en-US" i="1" dirty="0"/>
              <a:t>integrity</a:t>
            </a:r>
            <a:r>
              <a:rPr lang="en-US" dirty="0"/>
              <a:t>”) in ISPM 5 have been modified or newly added. A gap has therefore been created between the requirements of ISPM 23 and the definitions of these ISPM 5 terms. For example, the ISPM 5 defines that “</a:t>
            </a:r>
            <a:r>
              <a:rPr lang="en-US" i="1" dirty="0"/>
              <a:t>inspection</a:t>
            </a:r>
            <a:r>
              <a:rPr lang="en-US" dirty="0"/>
              <a:t>” is “</a:t>
            </a:r>
            <a:r>
              <a:rPr lang="en-US" i="1" dirty="0"/>
              <a:t>official visual examination of plants, plant products or other regulated articles to determine if pests are present or to verify conformity with phytosanitary requirements</a:t>
            </a:r>
            <a:r>
              <a:rPr lang="en-US" dirty="0"/>
              <a:t>”. However, the term “inspection” is used in a broader sense in ISPM 23, including other compliance procedures such as the examination of documents and verification of identity and integrity of the consignment. </a:t>
            </a:r>
          </a:p>
          <a:p>
            <a:pPr marL="342900" indent="-342900">
              <a:buSzPct val="50000"/>
              <a:buFont typeface="Wingdings" panose="05000000000000000000" pitchFamily="2" charset="2"/>
              <a:buChar char="n"/>
            </a:pPr>
            <a:r>
              <a:rPr lang="en-US" dirty="0"/>
              <a:t>To build the gap, there is a need to revise ISPM 23 to clarify some of the requirements for inspection procedures , and to accommodate modern methodologies and technologies. </a:t>
            </a:r>
          </a:p>
          <a:p>
            <a:pPr marL="342900" indent="-342900">
              <a:buSzPct val="50000"/>
              <a:buFont typeface="Wingdings" panose="05000000000000000000" pitchFamily="2" charset="2"/>
              <a:buChar char="n"/>
            </a:pPr>
            <a:r>
              <a:rPr lang="en-US" dirty="0"/>
              <a:t>Additionally, the core text of ISPM 23 needs to be revised to connect to the annex (draft annex Field inspection (2021-018)) under developing.</a:t>
            </a:r>
            <a:endParaRPr lang="en-IT" dirty="0"/>
          </a:p>
        </p:txBody>
      </p:sp>
      <p:sp>
        <p:nvSpPr>
          <p:cNvPr id="3" name="Title 2">
            <a:extLst>
              <a:ext uri="{FF2B5EF4-FFF2-40B4-BE49-F238E27FC236}">
                <a16:creationId xmlns:a16="http://schemas.microsoft.com/office/drawing/2014/main" id="{0CE68BB7-DD3C-664A-AC9D-74A5FE280DD9}"/>
              </a:ext>
            </a:extLst>
          </p:cNvPr>
          <p:cNvSpPr>
            <a:spLocks noGrp="1"/>
          </p:cNvSpPr>
          <p:nvPr>
            <p:ph type="title"/>
          </p:nvPr>
        </p:nvSpPr>
        <p:spPr/>
        <p:txBody>
          <a:bodyPr/>
          <a:lstStyle/>
          <a:p>
            <a:r>
              <a:rPr lang="en-US" dirty="0"/>
              <a:t>Reason for the revision of the standard</a:t>
            </a:r>
            <a:endParaRPr lang="en-IT" dirty="0"/>
          </a:p>
        </p:txBody>
      </p:sp>
    </p:spTree>
    <p:extLst>
      <p:ext uri="{BB962C8B-B14F-4D97-AF65-F5344CB8AC3E}">
        <p14:creationId xmlns:p14="http://schemas.microsoft.com/office/powerpoint/2010/main" val="215032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CAE4D8-B039-0649-BDEF-444210836B94}"/>
              </a:ext>
            </a:extLst>
          </p:cNvPr>
          <p:cNvSpPr>
            <a:spLocks noGrp="1"/>
          </p:cNvSpPr>
          <p:nvPr>
            <p:ph type="subTitle" idx="1"/>
          </p:nvPr>
        </p:nvSpPr>
        <p:spPr>
          <a:xfrm>
            <a:off x="138545" y="1778239"/>
            <a:ext cx="7768696" cy="2472267"/>
          </a:xfrm>
        </p:spPr>
        <p:txBody>
          <a:bodyPr lIns="180000"/>
          <a:lstStyle/>
          <a:p>
            <a:pPr marL="342900" indent="-342900">
              <a:buSzPct val="50000"/>
              <a:buFont typeface="Wingdings" panose="05000000000000000000" pitchFamily="2" charset="2"/>
              <a:buChar char="n"/>
            </a:pPr>
            <a:r>
              <a:rPr lang="en-US" sz="1800" dirty="0"/>
              <a:t>ISPM 23 describes procedures for the inspection of plants, plant products and other regulated articles before export and at import. </a:t>
            </a:r>
          </a:p>
          <a:p>
            <a:pPr marL="342900" indent="-342900">
              <a:buSzPct val="50000"/>
              <a:buFont typeface="Wingdings" panose="05000000000000000000" pitchFamily="2" charset="2"/>
              <a:buChar char="n"/>
            </a:pPr>
            <a:r>
              <a:rPr lang="en-US" sz="1800" dirty="0"/>
              <a:t>The revision of ISPM 23 should include the following:</a:t>
            </a:r>
          </a:p>
          <a:p>
            <a:pPr marL="720725" indent="-360363">
              <a:buFontTx/>
              <a:buChar char="-"/>
            </a:pPr>
            <a:r>
              <a:rPr lang="en-US" sz="1800" dirty="0"/>
              <a:t>ensuring consistency with the definitions of relevant terms in ISPM 5; </a:t>
            </a:r>
          </a:p>
          <a:p>
            <a:pPr marL="720725" indent="-360363">
              <a:buFontTx/>
              <a:buChar char="-"/>
            </a:pPr>
            <a:r>
              <a:rPr lang="en-US" sz="1800" dirty="0"/>
              <a:t>clarifying the inspection procedure and other relevant compliance procedures (e.g., document and integrity checks); and </a:t>
            </a:r>
          </a:p>
          <a:p>
            <a:pPr marL="720725" indent="-360363">
              <a:buFontTx/>
              <a:buChar char="-"/>
            </a:pPr>
            <a:r>
              <a:rPr lang="en-US" sz="1800" dirty="0"/>
              <a:t>updating the requirements that cover the necessary steps in the inspection procedure</a:t>
            </a:r>
            <a:endParaRPr lang="en-IT" sz="1800" dirty="0"/>
          </a:p>
        </p:txBody>
      </p:sp>
      <p:sp>
        <p:nvSpPr>
          <p:cNvPr id="3" name="Title 2">
            <a:extLst>
              <a:ext uri="{FF2B5EF4-FFF2-40B4-BE49-F238E27FC236}">
                <a16:creationId xmlns:a16="http://schemas.microsoft.com/office/drawing/2014/main" id="{0CE68BB7-DD3C-664A-AC9D-74A5FE280DD9}"/>
              </a:ext>
            </a:extLst>
          </p:cNvPr>
          <p:cNvSpPr>
            <a:spLocks noGrp="1"/>
          </p:cNvSpPr>
          <p:nvPr>
            <p:ph type="title"/>
          </p:nvPr>
        </p:nvSpPr>
        <p:spPr>
          <a:xfrm>
            <a:off x="0" y="1424709"/>
            <a:ext cx="7120246" cy="296840"/>
          </a:xfrm>
        </p:spPr>
        <p:txBody>
          <a:bodyPr/>
          <a:lstStyle/>
          <a:p>
            <a:r>
              <a:rPr lang="en-US" dirty="0"/>
              <a:t>Scope</a:t>
            </a:r>
            <a:endParaRPr lang="en-IT" dirty="0"/>
          </a:p>
        </p:txBody>
      </p:sp>
      <p:pic>
        <p:nvPicPr>
          <p:cNvPr id="1032" name="Picture 8">
            <a:extLst>
              <a:ext uri="{FF2B5EF4-FFF2-40B4-BE49-F238E27FC236}">
                <a16:creationId xmlns:a16="http://schemas.microsoft.com/office/drawing/2014/main" id="{B8914F1C-C66E-B2AB-B2DE-FFB477FE80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3716866"/>
            <a:ext cx="3785994" cy="24722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3CC9673-35A7-FB34-5C66-A8D94D2B7C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1096" y="1445491"/>
            <a:ext cx="3789698" cy="2133600"/>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1">
            <a:extLst>
              <a:ext uri="{FF2B5EF4-FFF2-40B4-BE49-F238E27FC236}">
                <a16:creationId xmlns:a16="http://schemas.microsoft.com/office/drawing/2014/main" id="{2C42696F-57D2-7162-B68D-5D581705FA67}"/>
              </a:ext>
            </a:extLst>
          </p:cNvPr>
          <p:cNvSpPr txBox="1">
            <a:spLocks/>
          </p:cNvSpPr>
          <p:nvPr/>
        </p:nvSpPr>
        <p:spPr>
          <a:xfrm>
            <a:off x="-148461" y="4953000"/>
            <a:ext cx="8055702" cy="1430602"/>
          </a:xfrm>
          <a:prstGeom prst="rect">
            <a:avLst/>
          </a:prstGeom>
        </p:spPr>
        <p:txBody>
          <a:bodyPr lIns="540000" tIns="0" rIns="360000" anchor="t" anchorCtr="0"/>
          <a:lst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180000" indent="-180000" algn="l" defTabSz="914400" rtl="0" eaLnBrk="1" latinLnBrk="0" hangingPunct="1">
              <a:lnSpc>
                <a:spcPct val="90000"/>
              </a:lnSpc>
              <a:spcBef>
                <a:spcPts val="500"/>
              </a:spcBef>
              <a:buClr>
                <a:srgbClr val="5792C9"/>
              </a:buClr>
              <a:buFont typeface="Wingdings" charset="2"/>
              <a:buChar char="§"/>
              <a:defRPr sz="2000" kern="1200" baseline="0">
                <a:solidFill>
                  <a:schemeClr val="tx1"/>
                </a:solidFill>
                <a:latin typeface="Montserrat" pitchFamily="2" charset="77"/>
                <a:ea typeface="+mn-ea"/>
                <a:cs typeface="+mn-cs"/>
              </a:defRPr>
            </a:lvl2pPr>
            <a:lvl3pPr marL="360000" indent="-180000" algn="l" defTabSz="914400" rtl="0" eaLnBrk="1" latinLnBrk="0" hangingPunct="1">
              <a:lnSpc>
                <a:spcPct val="90000"/>
              </a:lnSpc>
              <a:spcBef>
                <a:spcPts val="500"/>
              </a:spcBef>
              <a:buClr>
                <a:srgbClr val="5792C9"/>
              </a:buClr>
              <a:buSzPct val="110000"/>
              <a:buFont typeface="Arial" charset="0"/>
              <a:buChar char="•"/>
              <a:defRPr sz="2000" kern="1200" baseline="0">
                <a:solidFill>
                  <a:schemeClr val="tx1"/>
                </a:solidFill>
                <a:latin typeface="Montserrat" pitchFamily="2" charset="77"/>
                <a:ea typeface="+mn-ea"/>
                <a:cs typeface="+mn-cs"/>
              </a:defRPr>
            </a:lvl3pPr>
            <a:lvl4pPr marL="576000" indent="-216000" algn="l" defTabSz="914400" rtl="0" eaLnBrk="1" latinLnBrk="0" hangingPunct="1">
              <a:lnSpc>
                <a:spcPct val="90000"/>
              </a:lnSpc>
              <a:spcBef>
                <a:spcPts val="500"/>
              </a:spcBef>
              <a:buClr>
                <a:srgbClr val="5792C9"/>
              </a:buClr>
              <a:buFont typeface=".AppleSystemUIFont" charset="-120"/>
              <a:buChar char="–"/>
              <a:defRPr sz="2000" kern="1200" baseline="0">
                <a:solidFill>
                  <a:schemeClr val="tx1"/>
                </a:solidFill>
                <a:latin typeface="Montserrat" pitchFamily="2" charset="77"/>
                <a:ea typeface="+mn-ea"/>
                <a:cs typeface="+mn-cs"/>
              </a:defRPr>
            </a:lvl4pPr>
            <a:lvl5pPr marL="792000" indent="-216000" algn="l" defTabSz="914400" rtl="0" eaLnBrk="1" latinLnBrk="0" hangingPunct="1">
              <a:lnSpc>
                <a:spcPct val="90000"/>
              </a:lnSpc>
              <a:spcBef>
                <a:spcPts val="500"/>
              </a:spcBef>
              <a:buFont typeface=".AppleSystemUIFont" charset="-120"/>
              <a:buChar char="–"/>
              <a:defRPr sz="2000" kern="1200" baseline="0">
                <a:solidFill>
                  <a:schemeClr val="tx1"/>
                </a:solidFill>
                <a:latin typeface="Montserrat" pitchFamily="2" charset="77"/>
                <a:ea typeface="+mn-ea"/>
                <a:cs typeface="+mn-cs"/>
              </a:defRPr>
            </a:lvl5pPr>
            <a:lvl6pPr marL="1044000" indent="-216000" algn="l" defTabSz="914400" rtl="0" eaLnBrk="1" latinLnBrk="0" hangingPunct="1">
              <a:lnSpc>
                <a:spcPct val="90000"/>
              </a:lnSpc>
              <a:spcBef>
                <a:spcPts val="500"/>
              </a:spcBef>
              <a:buClr>
                <a:schemeClr val="bg2">
                  <a:lumMod val="50000"/>
                </a:schemeClr>
              </a:buClr>
              <a:buFont typeface=".AppleSystemUIFont" charset="-120"/>
              <a:buChar char="–"/>
              <a:defRPr sz="2000" kern="1200" baseline="0">
                <a:solidFill>
                  <a:schemeClr val="bg2">
                    <a:lumMod val="50000"/>
                  </a:schemeClr>
                </a:solidFill>
                <a:latin typeface="Montserrat" pitchFamily="2" charset="77"/>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buSzPct val="50000"/>
              <a:buFont typeface="Wingdings" panose="05000000000000000000" pitchFamily="2" charset="2"/>
              <a:buChar char="n"/>
            </a:pPr>
            <a:r>
              <a:rPr lang="en-US" sz="1800" dirty="0"/>
              <a:t>The purpose of the revision is to update and clarify the requirements in ISPM 23 and ensure that the standard is consistent with the relevant ISPM 5 definitions. </a:t>
            </a:r>
          </a:p>
          <a:p>
            <a:pPr marL="342900" indent="-342900">
              <a:buSzPct val="50000"/>
              <a:buFont typeface="Wingdings" panose="05000000000000000000" pitchFamily="2" charset="2"/>
              <a:buChar char="n"/>
            </a:pPr>
            <a:r>
              <a:rPr lang="en-US" sz="1800" dirty="0"/>
              <a:t>The revised standard will also connect to the content of the newly developing annex Field inspection (2021-018) to ISPM23.</a:t>
            </a:r>
            <a:endParaRPr lang="en-IT" sz="1800" dirty="0"/>
          </a:p>
        </p:txBody>
      </p:sp>
      <p:sp>
        <p:nvSpPr>
          <p:cNvPr id="11" name="Title 2">
            <a:extLst>
              <a:ext uri="{FF2B5EF4-FFF2-40B4-BE49-F238E27FC236}">
                <a16:creationId xmlns:a16="http://schemas.microsoft.com/office/drawing/2014/main" id="{2C1E1321-0B96-D6FD-4A57-A587125DD0F9}"/>
              </a:ext>
            </a:extLst>
          </p:cNvPr>
          <p:cNvSpPr txBox="1">
            <a:spLocks/>
          </p:cNvSpPr>
          <p:nvPr/>
        </p:nvSpPr>
        <p:spPr>
          <a:xfrm>
            <a:off x="0" y="4476944"/>
            <a:ext cx="7120246" cy="296840"/>
          </a:xfrm>
          <a:prstGeom prst="rect">
            <a:avLst/>
          </a:prstGeom>
          <a:noFill/>
        </p:spPr>
        <p:txBody>
          <a:bodyPr vert="horz" lIns="540000" tIns="0" rIns="360000" bIns="45720" rtlCol="0" anchor="t" anchorCtr="0">
            <a:noAutofit/>
          </a:bodyPr>
          <a:lstStyle>
            <a:lvl1pPr algn="l" defTabSz="914400" rtl="0" eaLnBrk="1" latinLnBrk="0" hangingPunct="1">
              <a:lnSpc>
                <a:spcPct val="90000"/>
              </a:lnSpc>
              <a:spcBef>
                <a:spcPct val="0"/>
              </a:spcBef>
              <a:buNone/>
              <a:defRPr sz="2200" b="1" kern="1200" baseline="0">
                <a:solidFill>
                  <a:srgbClr val="00825F"/>
                </a:solidFill>
                <a:latin typeface="Montserrat" pitchFamily="2" charset="77"/>
                <a:ea typeface="+mj-ea"/>
                <a:cs typeface="+mj-cs"/>
              </a:defRPr>
            </a:lvl1pPr>
          </a:lstStyle>
          <a:p>
            <a:r>
              <a:rPr lang="en-US" dirty="0"/>
              <a:t>Purpose</a:t>
            </a:r>
            <a:endParaRPr lang="en-IT" dirty="0"/>
          </a:p>
        </p:txBody>
      </p:sp>
      <p:sp>
        <p:nvSpPr>
          <p:cNvPr id="4" name="テキスト ボックス 3">
            <a:extLst>
              <a:ext uri="{FF2B5EF4-FFF2-40B4-BE49-F238E27FC236}">
                <a16:creationId xmlns:a16="http://schemas.microsoft.com/office/drawing/2014/main" id="{5754F76F-444D-3AE7-EDA4-DEA7067416A6}"/>
              </a:ext>
            </a:extLst>
          </p:cNvPr>
          <p:cNvSpPr txBox="1"/>
          <p:nvPr/>
        </p:nvSpPr>
        <p:spPr>
          <a:xfrm>
            <a:off x="8075432" y="6135178"/>
            <a:ext cx="3662446" cy="276999"/>
          </a:xfrm>
          <a:prstGeom prst="rect">
            <a:avLst/>
          </a:prstGeom>
          <a:noFill/>
        </p:spPr>
        <p:txBody>
          <a:bodyPr wrap="square">
            <a:spAutoFit/>
          </a:bodyPr>
          <a:lstStyle/>
          <a:p>
            <a:r>
              <a:rPr lang="ja-JP" altLang="en-US" sz="1200" dirty="0"/>
              <a:t>Photo</a:t>
            </a:r>
            <a:r>
              <a:rPr lang="en-US" altLang="ja-JP" sz="1200" dirty="0"/>
              <a:t>s</a:t>
            </a:r>
            <a:r>
              <a:rPr lang="ja-JP" altLang="en-US" sz="1200" dirty="0"/>
              <a:t> by Yokohama Plant Protection Station, Japan</a:t>
            </a:r>
          </a:p>
        </p:txBody>
      </p:sp>
    </p:spTree>
    <p:extLst>
      <p:ext uri="{BB962C8B-B14F-4D97-AF65-F5344CB8AC3E}">
        <p14:creationId xmlns:p14="http://schemas.microsoft.com/office/powerpoint/2010/main" val="37429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CAE4D8-B039-0649-BDEF-444210836B94}"/>
              </a:ext>
            </a:extLst>
          </p:cNvPr>
          <p:cNvSpPr>
            <a:spLocks noGrp="1"/>
          </p:cNvSpPr>
          <p:nvPr>
            <p:ph type="subTitle" idx="1"/>
          </p:nvPr>
        </p:nvSpPr>
        <p:spPr>
          <a:xfrm>
            <a:off x="157800" y="2085374"/>
            <a:ext cx="8305800" cy="4225514"/>
          </a:xfrm>
        </p:spPr>
        <p:txBody>
          <a:bodyPr lIns="144000"/>
          <a:lstStyle/>
          <a:p>
            <a:pPr marL="342900" indent="-342900">
              <a:buSzPct val="50000"/>
              <a:buFont typeface="Wingdings" panose="05000000000000000000" pitchFamily="2" charset="2"/>
              <a:buChar char="n"/>
            </a:pPr>
            <a:r>
              <a:rPr lang="en-US" dirty="0"/>
              <a:t>Identify the sections of ISPM 23 that align with the ISPM 5 definition of “</a:t>
            </a:r>
            <a:r>
              <a:rPr lang="en-US" i="1" dirty="0"/>
              <a:t>inspection</a:t>
            </a:r>
            <a:r>
              <a:rPr lang="en-US" dirty="0"/>
              <a:t>” and the sections that describe inspection in a broader sense that goes beyond the ISPM 5 definition (including compliance procedures other than inspection).</a:t>
            </a:r>
          </a:p>
          <a:p>
            <a:pPr marL="342900" indent="-342900">
              <a:buSzPct val="50000"/>
              <a:buFont typeface="Wingdings" panose="05000000000000000000" pitchFamily="2" charset="2"/>
              <a:buChar char="n"/>
            </a:pPr>
            <a:r>
              <a:rPr lang="en-US" dirty="0"/>
              <a:t>Revise the contents of ISPM 23 to ensure that all aspects of inspection are included, additionally to better connect the draft annex Field inspection (2021-018) to the core text.</a:t>
            </a:r>
          </a:p>
          <a:p>
            <a:pPr marL="342900" indent="-342900">
              <a:buSzPct val="50000"/>
              <a:buFont typeface="Wingdings" panose="05000000000000000000" pitchFamily="2" charset="2"/>
              <a:buChar char="n"/>
            </a:pPr>
            <a:r>
              <a:rPr lang="en-US" dirty="0"/>
              <a:t>Review the text of ISPM 23 and identify which sections, or parts thereof, if any, could be moved to implementation materials. Advise whether any updates to these sections (or parts) would be required and whether any terms would benefit from a definition being included in ISPM 5.</a:t>
            </a:r>
          </a:p>
          <a:p>
            <a:pPr marL="342900" indent="-342900">
              <a:buSzPct val="50000"/>
              <a:buFont typeface="Wingdings" panose="05000000000000000000" pitchFamily="2" charset="2"/>
              <a:buChar char="n"/>
            </a:pPr>
            <a:r>
              <a:rPr lang="en-US" dirty="0"/>
              <a:t>Review all references to ISPM 23 in other ISPMs to ensure they are still relevant and propose consequential changes if necessary. </a:t>
            </a:r>
            <a:endParaRPr lang="en-IT" dirty="0"/>
          </a:p>
        </p:txBody>
      </p:sp>
      <p:sp>
        <p:nvSpPr>
          <p:cNvPr id="3" name="Title 2">
            <a:extLst>
              <a:ext uri="{FF2B5EF4-FFF2-40B4-BE49-F238E27FC236}">
                <a16:creationId xmlns:a16="http://schemas.microsoft.com/office/drawing/2014/main" id="{0CE68BB7-DD3C-664A-AC9D-74A5FE280DD9}"/>
              </a:ext>
            </a:extLst>
          </p:cNvPr>
          <p:cNvSpPr>
            <a:spLocks noGrp="1"/>
          </p:cNvSpPr>
          <p:nvPr>
            <p:ph type="title"/>
          </p:nvPr>
        </p:nvSpPr>
        <p:spPr>
          <a:xfrm>
            <a:off x="-152400" y="1598453"/>
            <a:ext cx="9383400" cy="296840"/>
          </a:xfrm>
        </p:spPr>
        <p:txBody>
          <a:bodyPr/>
          <a:lstStyle/>
          <a:p>
            <a:r>
              <a:rPr lang="en-US" dirty="0"/>
              <a:t>Main tasks that the future EWG should undertake</a:t>
            </a:r>
            <a:endParaRPr lang="en-IT" dirty="0"/>
          </a:p>
        </p:txBody>
      </p:sp>
      <p:pic>
        <p:nvPicPr>
          <p:cNvPr id="1030" name="Picture 6">
            <a:extLst>
              <a:ext uri="{FF2B5EF4-FFF2-40B4-BE49-F238E27FC236}">
                <a16:creationId xmlns:a16="http://schemas.microsoft.com/office/drawing/2014/main" id="{2EE6EB24-19DD-46D1-4252-F29F344E9C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0575" y="3597870"/>
            <a:ext cx="3248025" cy="24360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7CB0773-0FDB-A506-93C5-B4959296A3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0575" y="1408371"/>
            <a:ext cx="3248025" cy="218949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C130CDC2-BE1A-AC1A-455E-12859CDDA439}"/>
              </a:ext>
            </a:extLst>
          </p:cNvPr>
          <p:cNvSpPr txBox="1"/>
          <p:nvPr/>
        </p:nvSpPr>
        <p:spPr>
          <a:xfrm>
            <a:off x="8305800" y="6033889"/>
            <a:ext cx="3662446" cy="276999"/>
          </a:xfrm>
          <a:prstGeom prst="rect">
            <a:avLst/>
          </a:prstGeom>
          <a:noFill/>
        </p:spPr>
        <p:txBody>
          <a:bodyPr wrap="square">
            <a:spAutoFit/>
          </a:bodyPr>
          <a:lstStyle/>
          <a:p>
            <a:r>
              <a:rPr lang="ja-JP" altLang="en-US" sz="1200" dirty="0"/>
              <a:t>Photo</a:t>
            </a:r>
            <a:r>
              <a:rPr lang="en-US" altLang="ja-JP" sz="1200" dirty="0"/>
              <a:t>s</a:t>
            </a:r>
            <a:r>
              <a:rPr lang="ja-JP" altLang="en-US" sz="1200" dirty="0"/>
              <a:t> by Yokohama Plant Protection Station, Japan</a:t>
            </a:r>
          </a:p>
        </p:txBody>
      </p:sp>
    </p:spTree>
    <p:extLst>
      <p:ext uri="{BB962C8B-B14F-4D97-AF65-F5344CB8AC3E}">
        <p14:creationId xmlns:p14="http://schemas.microsoft.com/office/powerpoint/2010/main" val="280528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6CAE4D8-B039-0649-BDEF-444210836B94}"/>
              </a:ext>
            </a:extLst>
          </p:cNvPr>
          <p:cNvSpPr>
            <a:spLocks noGrp="1"/>
          </p:cNvSpPr>
          <p:nvPr>
            <p:ph type="subTitle" idx="1"/>
          </p:nvPr>
        </p:nvSpPr>
        <p:spPr>
          <a:xfrm>
            <a:off x="0" y="2057400"/>
            <a:ext cx="8229600" cy="4176457"/>
          </a:xfrm>
        </p:spPr>
        <p:txBody>
          <a:bodyPr/>
          <a:lstStyle/>
          <a:p>
            <a:pPr>
              <a:spcBef>
                <a:spcPts val="300"/>
              </a:spcBef>
              <a:spcAft>
                <a:spcPts val="300"/>
              </a:spcAft>
            </a:pPr>
            <a:r>
              <a:rPr lang="en-GB" altLang="ja-JP" b="1" u="sng" dirty="0">
                <a:effectLst/>
                <a:ea typeface="ＭＳ 明朝" panose="02020609040205080304" pitchFamily="17" charset="-128"/>
              </a:rPr>
              <a:t>Expertise</a:t>
            </a:r>
            <a:r>
              <a:rPr lang="en-GB" altLang="ja-JP" dirty="0">
                <a:effectLst/>
                <a:ea typeface="ＭＳ 明朝" panose="02020609040205080304" pitchFamily="17" charset="-128"/>
              </a:rPr>
              <a:t> </a:t>
            </a:r>
            <a:r>
              <a:rPr lang="en-US" altLang="ja-JP" dirty="0"/>
              <a:t>required for members to work for the revision of ISPM23.</a:t>
            </a:r>
          </a:p>
          <a:p>
            <a:pPr marL="342900" lvl="0" indent="-342900" algn="just">
              <a:spcAft>
                <a:spcPts val="900"/>
              </a:spcAft>
              <a:buSzPct val="50000"/>
              <a:buFont typeface="Wingdings" panose="05000000000000000000" pitchFamily="2" charset="2"/>
              <a:buChar char="n"/>
            </a:pPr>
            <a:r>
              <a:rPr lang="en-GB" altLang="ja-JP" dirty="0">
                <a:effectLst/>
                <a:ea typeface="Times" panose="02020603050405020304" pitchFamily="18" charset="0"/>
                <a:cs typeface="Times New Roman" panose="02020603050405020304" pitchFamily="18" charset="0"/>
              </a:rPr>
              <a:t>Members should have collective knowledge of, and experience in, consignment and field inspection, compliance procedures and pest risk management.</a:t>
            </a:r>
            <a:endParaRPr lang="ja-JP" altLang="ja-JP" dirty="0">
              <a:effectLst/>
              <a:ea typeface="Times" panose="02020603050405020304" pitchFamily="18" charset="0"/>
              <a:cs typeface="Times New Roman" panose="02020603050405020304" pitchFamily="18" charset="0"/>
            </a:endParaRPr>
          </a:p>
          <a:p>
            <a:pPr marL="342900" lvl="0" indent="-342900" algn="just">
              <a:spcAft>
                <a:spcPts val="900"/>
              </a:spcAft>
              <a:buSzPct val="50000"/>
              <a:buFont typeface="Wingdings" panose="05000000000000000000" pitchFamily="2" charset="2"/>
              <a:buChar char="n"/>
            </a:pPr>
            <a:r>
              <a:rPr lang="en-GB" altLang="ja-JP" dirty="0">
                <a:effectLst/>
                <a:ea typeface="Times" panose="02020603050405020304" pitchFamily="18" charset="0"/>
                <a:cs typeface="Times New Roman" panose="02020603050405020304" pitchFamily="18" charset="0"/>
              </a:rPr>
              <a:t>Members of the former EWG on Field Inspection (2021-018) are encouraged to apply.</a:t>
            </a:r>
            <a:endParaRPr lang="ja-JP" altLang="ja-JP" dirty="0">
              <a:effectLst/>
              <a:ea typeface="Times" panose="02020603050405020304" pitchFamily="18" charset="0"/>
              <a:cs typeface="Times New Roman" panose="02020603050405020304" pitchFamily="18" charset="0"/>
            </a:endParaRPr>
          </a:p>
          <a:p>
            <a:pPr>
              <a:spcBef>
                <a:spcPts val="300"/>
              </a:spcBef>
              <a:spcAft>
                <a:spcPts val="300"/>
              </a:spcAft>
            </a:pPr>
            <a:r>
              <a:rPr lang="en-GB" altLang="ja-JP" b="1" u="sng" dirty="0">
                <a:effectLst/>
                <a:ea typeface="ＭＳ 明朝" panose="02020609040205080304" pitchFamily="17" charset="-128"/>
              </a:rPr>
              <a:t>Participants</a:t>
            </a:r>
            <a:r>
              <a:rPr lang="en-GB" altLang="ja-JP" dirty="0">
                <a:effectLst/>
                <a:ea typeface="ＭＳ 明朝" panose="02020609040205080304" pitchFamily="17" charset="-128"/>
              </a:rPr>
              <a:t> </a:t>
            </a:r>
            <a:r>
              <a:rPr lang="en-US" altLang="ja-JP" dirty="0">
                <a:effectLst/>
                <a:ea typeface="ＭＳ 明朝" panose="02020609040205080304" pitchFamily="17" charset="-128"/>
              </a:rPr>
              <a:t>to the future EWG for the revision of ISPM23</a:t>
            </a:r>
            <a:endParaRPr lang="ja-JP" altLang="ja-JP" dirty="0">
              <a:effectLst/>
              <a:ea typeface="ＭＳ 明朝" panose="02020609040205080304" pitchFamily="17" charset="-128"/>
            </a:endParaRPr>
          </a:p>
          <a:p>
            <a:pPr marL="342900" lvl="0" indent="-342900" algn="just">
              <a:spcAft>
                <a:spcPts val="900"/>
              </a:spcAft>
              <a:buSzPct val="50000"/>
              <a:buFont typeface="Wingdings" panose="05000000000000000000" pitchFamily="2" charset="2"/>
              <a:buChar char="n"/>
            </a:pPr>
            <a:r>
              <a:rPr lang="en-GB" altLang="ja-JP" dirty="0">
                <a:effectLst/>
                <a:ea typeface="Times" panose="02020603050405020304" pitchFamily="18" charset="0"/>
                <a:cs typeface="Times New Roman" panose="02020603050405020304" pitchFamily="18" charset="0"/>
              </a:rPr>
              <a:t>5 to 7 members.</a:t>
            </a:r>
            <a:endParaRPr lang="ja-JP" altLang="ja-JP" dirty="0">
              <a:effectLst/>
              <a:ea typeface="Times" panose="02020603050405020304" pitchFamily="18" charset="0"/>
              <a:cs typeface="Times New Roman" panose="02020603050405020304" pitchFamily="18" charset="0"/>
            </a:endParaRPr>
          </a:p>
          <a:p>
            <a:pPr marL="342900" lvl="0" indent="-342900" algn="just">
              <a:spcAft>
                <a:spcPts val="900"/>
              </a:spcAft>
              <a:buSzPct val="50000"/>
              <a:buFont typeface="Wingdings" panose="05000000000000000000" pitchFamily="2" charset="2"/>
              <a:buChar char="n"/>
            </a:pPr>
            <a:r>
              <a:rPr lang="en-GB" altLang="ja-JP" dirty="0">
                <a:effectLst/>
                <a:ea typeface="Times" panose="02020603050405020304" pitchFamily="18" charset="0"/>
                <a:cs typeface="Times New Roman" panose="02020603050405020304" pitchFamily="18" charset="0"/>
              </a:rPr>
              <a:t>In addition, a member of the Implementation and Capacity Development Committee (IC) should be invited to attend as an invited expert or an IC representative.</a:t>
            </a:r>
            <a:endParaRPr lang="ja-JP" altLang="ja-JP" dirty="0">
              <a:effectLst/>
              <a:ea typeface="Times"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0CE68BB7-DD3C-664A-AC9D-74A5FE280DD9}"/>
              </a:ext>
            </a:extLst>
          </p:cNvPr>
          <p:cNvSpPr>
            <a:spLocks noGrp="1"/>
          </p:cNvSpPr>
          <p:nvPr>
            <p:ph type="title"/>
          </p:nvPr>
        </p:nvSpPr>
        <p:spPr/>
        <p:txBody>
          <a:bodyPr/>
          <a:lstStyle/>
          <a:p>
            <a:r>
              <a:rPr kumimoji="1" lang="en-US" altLang="ja-JP" sz="2000" dirty="0"/>
              <a:t>Expertise and </a:t>
            </a:r>
            <a:r>
              <a:rPr lang="en-IT" altLang="ja-JP" sz="2000" dirty="0"/>
              <a:t>Participants</a:t>
            </a:r>
            <a:endParaRPr lang="en-IT" dirty="0"/>
          </a:p>
        </p:txBody>
      </p:sp>
      <p:pic>
        <p:nvPicPr>
          <p:cNvPr id="7" name="図 6">
            <a:extLst>
              <a:ext uri="{FF2B5EF4-FFF2-40B4-BE49-F238E27FC236}">
                <a16:creationId xmlns:a16="http://schemas.microsoft.com/office/drawing/2014/main" id="{4DBBD460-8BE8-A0F9-64FD-3BD86EDFD6ED}"/>
              </a:ext>
            </a:extLst>
          </p:cNvPr>
          <p:cNvPicPr>
            <a:picLocks noChangeAspect="1"/>
          </p:cNvPicPr>
          <p:nvPr/>
        </p:nvPicPr>
        <p:blipFill>
          <a:blip r:embed="rId2"/>
          <a:stretch>
            <a:fillRect/>
          </a:stretch>
        </p:blipFill>
        <p:spPr>
          <a:xfrm>
            <a:off x="8839200" y="2605102"/>
            <a:ext cx="2915092" cy="3081051"/>
          </a:xfrm>
          <a:prstGeom prst="rect">
            <a:avLst/>
          </a:prstGeom>
        </p:spPr>
      </p:pic>
      <p:sp>
        <p:nvSpPr>
          <p:cNvPr id="4" name="テキスト ボックス 3">
            <a:extLst>
              <a:ext uri="{FF2B5EF4-FFF2-40B4-BE49-F238E27FC236}">
                <a16:creationId xmlns:a16="http://schemas.microsoft.com/office/drawing/2014/main" id="{2BAA4F94-8A3D-A240-36B1-E888A6E01BB4}"/>
              </a:ext>
            </a:extLst>
          </p:cNvPr>
          <p:cNvSpPr txBox="1"/>
          <p:nvPr/>
        </p:nvSpPr>
        <p:spPr>
          <a:xfrm>
            <a:off x="8548604" y="5714728"/>
            <a:ext cx="3662446" cy="276999"/>
          </a:xfrm>
          <a:prstGeom prst="rect">
            <a:avLst/>
          </a:prstGeom>
          <a:noFill/>
        </p:spPr>
        <p:txBody>
          <a:bodyPr wrap="square">
            <a:spAutoFit/>
          </a:bodyPr>
          <a:lstStyle/>
          <a:p>
            <a:r>
              <a:rPr lang="ja-JP" altLang="en-US" sz="1200" dirty="0"/>
              <a:t>Photo by Yokohama Plant Protection Station, Japan</a:t>
            </a:r>
          </a:p>
        </p:txBody>
      </p:sp>
    </p:spTree>
    <p:extLst>
      <p:ext uri="{BB962C8B-B14F-4D97-AF65-F5344CB8AC3E}">
        <p14:creationId xmlns:p14="http://schemas.microsoft.com/office/powerpoint/2010/main" val="224822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idx="4294967295"/>
          </p:nvPr>
        </p:nvSpPr>
        <p:spPr>
          <a:xfrm>
            <a:off x="0" y="5029200"/>
            <a:ext cx="6019800" cy="2448272"/>
          </a:xfrm>
          <a:prstGeom prst="rect">
            <a:avLst/>
          </a:prstGeom>
        </p:spPr>
        <p:txBody>
          <a:bodyPr/>
          <a:lstStyle/>
          <a:p>
            <a:pPr algn="ctr">
              <a:defRPr/>
            </a:pPr>
            <a:r>
              <a:rPr lang="it-IT" sz="6000" b="1" dirty="0" err="1">
                <a:solidFill>
                  <a:srgbClr val="00825F"/>
                </a:solidFill>
                <a:latin typeface="Montserrat" pitchFamily="2" charset="77"/>
              </a:rPr>
              <a:t>Thank</a:t>
            </a:r>
            <a:r>
              <a:rPr lang="it-IT" sz="6000" b="1" dirty="0">
                <a:solidFill>
                  <a:srgbClr val="00825F"/>
                </a:solidFill>
                <a:latin typeface="Montserrat" pitchFamily="2" charset="77"/>
              </a:rPr>
              <a:t> </a:t>
            </a:r>
            <a:r>
              <a:rPr lang="it-IT" sz="6000" b="1" dirty="0" err="1">
                <a:solidFill>
                  <a:srgbClr val="00825F"/>
                </a:solidFill>
                <a:latin typeface="Montserrat" pitchFamily="2" charset="77"/>
              </a:rPr>
              <a:t>you</a:t>
            </a:r>
            <a:endParaRPr lang="it-IT" sz="6000" b="1" dirty="0">
              <a:solidFill>
                <a:srgbClr val="00825F"/>
              </a:solidFill>
              <a:latin typeface="Montserrat" pitchFamily="2" charset="77"/>
            </a:endParaRPr>
          </a:p>
        </p:txBody>
      </p:sp>
      <p:sp>
        <p:nvSpPr>
          <p:cNvPr id="3" name="Rectangle 2">
            <a:extLst>
              <a:ext uri="{FF2B5EF4-FFF2-40B4-BE49-F238E27FC236}">
                <a16:creationId xmlns:a16="http://schemas.microsoft.com/office/drawing/2014/main" id="{A5343FCF-8DD9-BC48-8DE5-A30633EF8F93}"/>
              </a:ext>
            </a:extLst>
          </p:cNvPr>
          <p:cNvSpPr/>
          <p:nvPr/>
        </p:nvSpPr>
        <p:spPr>
          <a:xfrm>
            <a:off x="7391400" y="4724400"/>
            <a:ext cx="4038600" cy="1446550"/>
          </a:xfrm>
          <a:prstGeom prst="rect">
            <a:avLst/>
          </a:prstGeom>
        </p:spPr>
        <p:txBody>
          <a:bodyPr wrap="square">
            <a:spAutoFit/>
          </a:bodyPr>
          <a:lstStyle/>
          <a:p>
            <a:pPr algn="r"/>
            <a:r>
              <a:rPr lang="fr-FR" altLang="en-US" sz="1600" b="1" dirty="0">
                <a:solidFill>
                  <a:srgbClr val="00825F"/>
                </a:solidFill>
                <a:latin typeface="Montserrat" pitchFamily="2" charset="77"/>
                <a:ea typeface="Arial Unicode MS" panose="020B0604020202020204" pitchFamily="34" charset="-128"/>
                <a:cs typeface="Arial" panose="020B0604020202020204" pitchFamily="34" charset="0"/>
              </a:rPr>
              <a:t>IPPC </a:t>
            </a:r>
            <a:r>
              <a:rPr lang="fr-FR" altLang="en-US" sz="1600" b="1" dirty="0" err="1">
                <a:solidFill>
                  <a:srgbClr val="00825F"/>
                </a:solidFill>
                <a:latin typeface="Montserrat" pitchFamily="2" charset="77"/>
                <a:ea typeface="Arial Unicode MS" panose="020B0604020202020204" pitchFamily="34" charset="-128"/>
                <a:cs typeface="Arial" panose="020B0604020202020204" pitchFamily="34" charset="0"/>
              </a:rPr>
              <a:t>Secretariat</a:t>
            </a:r>
            <a:br>
              <a:rPr lang="fr-FR" altLang="en-US" sz="1600" b="1" dirty="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Food and Agriculture </a:t>
            </a:r>
            <a:r>
              <a:rPr lang="fr-FR" altLang="en-US" sz="1600" dirty="0" err="1">
                <a:solidFill>
                  <a:srgbClr val="00825F"/>
                </a:solidFill>
                <a:latin typeface="Montserrat" pitchFamily="2" charset="77"/>
                <a:ea typeface="Arial Unicode MS" panose="020B0604020202020204" pitchFamily="34" charset="-128"/>
                <a:cs typeface="Arial" panose="020B0604020202020204" pitchFamily="34" charset="0"/>
              </a:rPr>
              <a:t>Organization</a:t>
            </a: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 </a:t>
            </a:r>
            <a:b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of the United Nations (FAO)</a:t>
            </a:r>
            <a:b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b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hlinkClick r:id="rId2">
                  <a:extLst>
                    <a:ext uri="{A12FA001-AC4F-418D-AE19-62706E023703}">
                      <ahyp:hlinkClr xmlns:ahyp="http://schemas.microsoft.com/office/drawing/2018/hyperlinkcolor" val="tx"/>
                    </a:ext>
                  </a:extLst>
                </a:hlinkClick>
              </a:rPr>
              <a:t>ippc@fao.org</a:t>
            </a: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rPr>
              <a:t> | </a:t>
            </a:r>
            <a:r>
              <a:rPr lang="fr-FR" altLang="en-US" sz="1600" dirty="0">
                <a:solidFill>
                  <a:srgbClr val="00825F"/>
                </a:solidFill>
                <a:latin typeface="Montserrat" pitchFamily="2" charset="77"/>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www.ippc.int</a:t>
            </a:r>
            <a:br>
              <a:rPr lang="en-US" sz="5400" dirty="0">
                <a:solidFill>
                  <a:schemeClr val="bg1"/>
                </a:solidFill>
                <a:latin typeface="Montserrat" pitchFamily="2" charset="77"/>
              </a:rPr>
            </a:br>
            <a:endParaRPr lang="en-IT" dirty="0">
              <a:solidFill>
                <a:schemeClr val="bg1"/>
              </a:solidFill>
              <a:latin typeface="Montserrat" pitchFamily="2" charset="77"/>
            </a:endParaRPr>
          </a:p>
        </p:txBody>
      </p:sp>
    </p:spTree>
    <p:extLst>
      <p:ext uri="{BB962C8B-B14F-4D97-AF65-F5344CB8AC3E}">
        <p14:creationId xmlns:p14="http://schemas.microsoft.com/office/powerpoint/2010/main" val="1848089175"/>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nal scree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20" ma:contentTypeDescription="Create a new document." ma:contentTypeScope="" ma:versionID="58c79fb002f89a5111e50c4b7040bcb6">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c7dd2e9d878049d154ba4207012eb770"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0dbf57-1e7b-4a73-94c8-cbcaaea3fe5a}" ma:internalName="TaxCatchAll" ma:showField="CatchAllData" ma:web="a05d7f75-f42e-4288-8809-604fd4d969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05d7f75-f42e-4288-8809-604fd4d9691f" xsi:nil="true"/>
    <lcf76f155ced4ddcb4097134ff3c332f xmlns="ea6feb38-a85a-45e8-92e9-814486bbe375">
      <Terms xmlns="http://schemas.microsoft.com/office/infopath/2007/PartnerControls"/>
    </lcf76f155ced4ddcb4097134ff3c332f>
    <_Flow_SignoffStatus xmlns="ea6feb38-a85a-45e8-92e9-814486bbe375" xsi:nil="true"/>
    <SharedWithUsers xmlns="a05d7f75-f42e-4288-8809-604fd4d9691f">
      <UserInfo>
        <DisplayName>Nersisyan, Avetik (NSP)</DisplayName>
        <AccountId>14349</AccountId>
        <AccountType/>
      </UserInfo>
      <UserInfo>
        <DisplayName>RullGabayet, JuanAntonio (FAOAR)</DisplayName>
        <AccountId>14376</AccountId>
        <AccountType/>
      </UserInfo>
      <UserInfo>
        <DisplayName>Krah, Emmanuel (NSPD)</DisplayName>
        <AccountId>16346</AccountId>
        <AccountType/>
      </UserInfo>
      <UserInfo>
        <DisplayName>Shamilov, Artur (NSP)</DisplayName>
        <AccountId>14351</AccountId>
        <AccountType/>
      </UserInfo>
      <UserInfo>
        <DisplayName>Moreira, Adriana (NSP)</DisplayName>
        <AccountId>14323</AccountId>
        <AccountType/>
      </UserInfo>
      <UserInfo>
        <DisplayName>Frio, Mutya (NSPDD)</DisplayName>
        <AccountId>14366</AccountId>
        <AccountType/>
      </UserInfo>
      <UserInfo>
        <DisplayName>Deng, Arop (NSPD)</DisplayName>
        <AccountId>14322</AccountId>
        <AccountType/>
      </UserInfo>
      <UserInfo>
        <DisplayName>Gaviano, Giulia (NSP)</DisplayName>
        <AccountId>16878</AccountId>
        <AccountType/>
      </UserInfo>
      <UserInfo>
        <DisplayName>Armeni, Carlotta (NSPD)</DisplayName>
        <AccountId>14300</AccountId>
        <AccountType/>
      </UserInfo>
      <UserInfo>
        <DisplayName>Koumba, Descartes (NSP)</DisplayName>
        <AccountId>14370</AccountId>
        <AccountType/>
      </UserInfo>
      <UserInfo>
        <DisplayName>Gilmore, John (NSPD)</DisplayName>
        <AccountId>14332</AccountId>
        <AccountType/>
      </UserInfo>
      <UserInfo>
        <DisplayName>Brunel, Sarah (NSP)</DisplayName>
        <AccountId>14352</AccountId>
        <AccountType/>
      </UserInfo>
      <UserInfo>
        <DisplayName>Tiscioni, Patrizio (NSPD)</DisplayName>
        <AccountId>17210</AccountId>
        <AccountType/>
      </UserInfo>
      <UserInfo>
        <DisplayName>White, Fitzroy (NSPD)</DisplayName>
        <AccountId>14410</AccountId>
        <AccountType/>
      </UserInfo>
      <UserInfo>
        <DisplayName>Stirling, Colleen (NSPD)</DisplayName>
        <AccountId>17049</AccountId>
        <AccountType/>
      </UserInfo>
      <UserInfo>
        <DisplayName>Belli, Valeria (NSPD)</DisplayName>
        <AccountId>17687</AccountId>
        <AccountType/>
      </UserInfo>
    </SharedWithUsers>
  </documentManagement>
</p:properties>
</file>

<file path=customXml/itemProps1.xml><?xml version="1.0" encoding="utf-8"?>
<ds:datastoreItem xmlns:ds="http://schemas.openxmlformats.org/officeDocument/2006/customXml" ds:itemID="{817D6E9B-5D26-4766-B035-13FA946D2854}">
  <ds:schemaRefs>
    <ds:schemaRef ds:uri="http://schemas.microsoft.com/sharepoint/v3/contenttype/forms"/>
  </ds:schemaRefs>
</ds:datastoreItem>
</file>

<file path=customXml/itemProps2.xml><?xml version="1.0" encoding="utf-8"?>
<ds:datastoreItem xmlns:ds="http://schemas.openxmlformats.org/officeDocument/2006/customXml" ds:itemID="{EAAD50A0-A1D1-4305-8668-A883A3F21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d7f75-f42e-4288-8809-604fd4d9691f"/>
    <ds:schemaRef ds:uri="ea6feb38-a85a-45e8-92e9-814486bbe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6D1CDB-15D1-4C85-BFBF-7D1270C6F64A}">
  <ds:schemaRef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bb424dbb-dafe-47de-bab8-83d1c3e004cf"/>
    <ds:schemaRef ds:uri="e56ba6ee-8a68-42b5-8da3-132e141f9c3e"/>
    <ds:schemaRef ds:uri="http://purl.org/dc/terms/"/>
    <ds:schemaRef ds:uri="a05d7f75-f42e-4288-8809-604fd4d9691f"/>
    <ds:schemaRef ds:uri="ea6feb38-a85a-45e8-92e9-814486bbe375"/>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1281</TotalTime>
  <Words>770</Words>
  <Application>Microsoft Office PowerPoint</Application>
  <PresentationFormat>ワイド画面</PresentationFormat>
  <Paragraphs>38</Paragraphs>
  <Slides>7</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7</vt:i4>
      </vt:variant>
    </vt:vector>
  </HeadingPairs>
  <TitlesOfParts>
    <vt:vector size="19" baseType="lpstr">
      <vt:lpstr>.AppleSystemUIFont</vt:lpstr>
      <vt:lpstr>ＭＳ 明朝</vt:lpstr>
      <vt:lpstr>游明朝</vt:lpstr>
      <vt:lpstr>Arial</vt:lpstr>
      <vt:lpstr>Calibri</vt:lpstr>
      <vt:lpstr>Georgia</vt:lpstr>
      <vt:lpstr>Montserrat</vt:lpstr>
      <vt:lpstr>Times</vt:lpstr>
      <vt:lpstr>Wingdings</vt:lpstr>
      <vt:lpstr>COVER</vt:lpstr>
      <vt:lpstr>Personalizza struttura</vt:lpstr>
      <vt:lpstr>Internal screen</vt:lpstr>
      <vt:lpstr>DRAFT SPECIFICATION FOR ISPM: Revision of ISPM 23 (Guidelines for inspection) (2023-014)</vt:lpstr>
      <vt:lpstr>PowerPoint プレゼンテーション</vt:lpstr>
      <vt:lpstr>Reason for the revision of the standard</vt:lpstr>
      <vt:lpstr>Scope</vt:lpstr>
      <vt:lpstr>Main tasks that the future EWG should undertake</vt:lpstr>
      <vt:lpstr>Expertise and Participants</vt:lpstr>
      <vt:lpstr>Thank you</vt:lpstr>
    </vt:vector>
  </TitlesOfParts>
  <Manager/>
  <Company>FAO of the UN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齋 正弘(SAI Masahiro)</cp:lastModifiedBy>
  <cp:revision>41</cp:revision>
  <cp:lastPrinted>2018-12-10T09:55:32Z</cp:lastPrinted>
  <dcterms:created xsi:type="dcterms:W3CDTF">2019-07-18T08:44:31Z</dcterms:created>
  <dcterms:modified xsi:type="dcterms:W3CDTF">2025-06-09T02:26:20Z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y fmtid="{D5CDD505-2E9C-101B-9397-08002B2CF9AE}" pid="6" name="MediaServiceImageTags">
    <vt:lpwstr/>
  </property>
</Properties>
</file>