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1"/>
  </p:notesMasterIdLst>
  <p:handoutMasterIdLst>
    <p:handoutMasterId r:id="rId12"/>
  </p:handoutMasterIdLst>
  <p:sldIdLst>
    <p:sldId id="263" r:id="rId7"/>
    <p:sldId id="257" r:id="rId8"/>
    <p:sldId id="262" r:id="rId9"/>
    <p:sldId id="267" r:id="rId10"/>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C98DC-5A34-B570-152F-F782F55D2196}" v="1" dt="2025-07-25T13:47:16.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19" autoAdjust="0"/>
    <p:restoredTop sz="61290" autoAdjust="0"/>
  </p:normalViewPr>
  <p:slideViewPr>
    <p:cSldViewPr>
      <p:cViewPr varScale="1">
        <p:scale>
          <a:sx n="65" d="100"/>
          <a:sy n="65" d="100"/>
        </p:scale>
        <p:origin x="278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mar, Preet (NSPD)" userId="6d43e1a1-e75b-4311-8a22-d617f5d85812" providerId="ADAL" clId="{820C437B-98C8-4EB1-BF4E-00EDDEDF697C}"/>
    <pc:docChg chg="custSel modSld">
      <pc:chgData name="Parmar, Preet (NSPD)" userId="6d43e1a1-e75b-4311-8a22-d617f5d85812" providerId="ADAL" clId="{820C437B-98C8-4EB1-BF4E-00EDDEDF697C}" dt="2025-07-03T15:10:51.245" v="176" actId="20577"/>
      <pc:docMkLst>
        <pc:docMk/>
      </pc:docMkLst>
      <pc:sldChg chg="modSp mod modNotesTx">
        <pc:chgData name="Parmar, Preet (NSPD)" userId="6d43e1a1-e75b-4311-8a22-d617f5d85812" providerId="ADAL" clId="{820C437B-98C8-4EB1-BF4E-00EDDEDF697C}" dt="2025-07-03T15:10:51.245" v="176" actId="20577"/>
        <pc:sldMkLst>
          <pc:docMk/>
          <pc:sldMk cId="120517215" sldId="257"/>
        </pc:sldMkLst>
        <pc:spChg chg="mod">
          <ac:chgData name="Parmar, Preet (NSPD)" userId="6d43e1a1-e75b-4311-8a22-d617f5d85812" providerId="ADAL" clId="{820C437B-98C8-4EB1-BF4E-00EDDEDF697C}" dt="2025-07-03T15:10:36.713" v="172" actId="20577"/>
          <ac:spMkLst>
            <pc:docMk/>
            <pc:sldMk cId="120517215" sldId="257"/>
            <ac:spMk id="3" creationId="{9C2F1E0B-3284-3849-950E-32EC44C1C236}"/>
          </ac:spMkLst>
        </pc:spChg>
      </pc:sldChg>
    </pc:docChg>
  </pc:docChgLst>
  <pc:docChgLst>
    <pc:chgData name="Parmar, Preet (NSPD)" userId="6d43e1a1-e75b-4311-8a22-d617f5d85812" providerId="ADAL" clId="{6970D019-9D64-4B85-87B2-FD69E7CF8F90}"/>
    <pc:docChg chg="custSel delSld modSld">
      <pc:chgData name="Parmar, Preet (NSPD)" userId="6d43e1a1-e75b-4311-8a22-d617f5d85812" providerId="ADAL" clId="{6970D019-9D64-4B85-87B2-FD69E7CF8F90}" dt="2025-07-02T09:51:57.206" v="78" actId="47"/>
      <pc:docMkLst>
        <pc:docMk/>
      </pc:docMkLst>
      <pc:sldChg chg="addSp modSp mod modNotesTx">
        <pc:chgData name="Parmar, Preet (NSPD)" userId="6d43e1a1-e75b-4311-8a22-d617f5d85812" providerId="ADAL" clId="{6970D019-9D64-4B85-87B2-FD69E7CF8F90}" dt="2025-07-02T09:51:53.288" v="77"/>
        <pc:sldMkLst>
          <pc:docMk/>
          <pc:sldMk cId="120517215" sldId="257"/>
        </pc:sldMkLst>
        <pc:spChg chg="mod">
          <ac:chgData name="Parmar, Preet (NSPD)" userId="6d43e1a1-e75b-4311-8a22-d617f5d85812" providerId="ADAL" clId="{6970D019-9D64-4B85-87B2-FD69E7CF8F90}" dt="2025-07-02T09:51:03.706" v="14" actId="20577"/>
          <ac:spMkLst>
            <pc:docMk/>
            <pc:sldMk cId="120517215" sldId="257"/>
            <ac:spMk id="2" creationId="{BF13C2C3-3C27-6748-B8C5-8E7FB4480433}"/>
          </ac:spMkLst>
        </pc:spChg>
        <pc:spChg chg="mod">
          <ac:chgData name="Parmar, Preet (NSPD)" userId="6d43e1a1-e75b-4311-8a22-d617f5d85812" providerId="ADAL" clId="{6970D019-9D64-4B85-87B2-FD69E7CF8F90}" dt="2025-07-02T09:51:00.292" v="4"/>
          <ac:spMkLst>
            <pc:docMk/>
            <pc:sldMk cId="120517215" sldId="257"/>
            <ac:spMk id="3" creationId="{9C2F1E0B-3284-3849-950E-32EC44C1C236}"/>
          </ac:spMkLst>
        </pc:spChg>
        <pc:picChg chg="add mod">
          <ac:chgData name="Parmar, Preet (NSPD)" userId="6d43e1a1-e75b-4311-8a22-d617f5d85812" providerId="ADAL" clId="{6970D019-9D64-4B85-87B2-FD69E7CF8F90}" dt="2025-07-02T09:51:08.442" v="15"/>
          <ac:picMkLst>
            <pc:docMk/>
            <pc:sldMk cId="120517215" sldId="257"/>
            <ac:picMk id="4" creationId="{57A5A607-A5C1-778F-8DC8-43A671EAB7FB}"/>
          </ac:picMkLst>
        </pc:picChg>
        <pc:picChg chg="add mod">
          <ac:chgData name="Parmar, Preet (NSPD)" userId="6d43e1a1-e75b-4311-8a22-d617f5d85812" providerId="ADAL" clId="{6970D019-9D64-4B85-87B2-FD69E7CF8F90}" dt="2025-07-02T09:51:08.442" v="15"/>
          <ac:picMkLst>
            <pc:docMk/>
            <pc:sldMk cId="120517215" sldId="257"/>
            <ac:picMk id="5" creationId="{B6269D51-CE55-24C6-4E95-9580688AA828}"/>
          </ac:picMkLst>
        </pc:picChg>
      </pc:sldChg>
      <pc:sldChg chg="addSp delSp modSp mod modNotesTx">
        <pc:chgData name="Parmar, Preet (NSPD)" userId="6d43e1a1-e75b-4311-8a22-d617f5d85812" providerId="ADAL" clId="{6970D019-9D64-4B85-87B2-FD69E7CF8F90}" dt="2025-07-02T09:51:43.398" v="76"/>
        <pc:sldMkLst>
          <pc:docMk/>
          <pc:sldMk cId="1455858111" sldId="262"/>
        </pc:sldMkLst>
        <pc:spChg chg="mod">
          <ac:chgData name="Parmar, Preet (NSPD)" userId="6d43e1a1-e75b-4311-8a22-d617f5d85812" providerId="ADAL" clId="{6970D019-9D64-4B85-87B2-FD69E7CF8F90}" dt="2025-07-02T09:51:18.425" v="16"/>
          <ac:spMkLst>
            <pc:docMk/>
            <pc:sldMk cId="1455858111" sldId="262"/>
            <ac:spMk id="2" creationId="{16CAE4D8-B039-0649-BDEF-444210836B94}"/>
          </ac:spMkLst>
        </pc:spChg>
        <pc:spChg chg="mod">
          <ac:chgData name="Parmar, Preet (NSPD)" userId="6d43e1a1-e75b-4311-8a22-d617f5d85812" providerId="ADAL" clId="{6970D019-9D64-4B85-87B2-FD69E7CF8F90}" dt="2025-07-02T09:51:32.969" v="74" actId="20577"/>
          <ac:spMkLst>
            <pc:docMk/>
            <pc:sldMk cId="1455858111" sldId="262"/>
            <ac:spMk id="3" creationId="{0CE68BB7-DD3C-664A-AC9D-74A5FE280DD9}"/>
          </ac:spMkLst>
        </pc:spChg>
        <pc:picChg chg="add mod">
          <ac:chgData name="Parmar, Preet (NSPD)" userId="6d43e1a1-e75b-4311-8a22-d617f5d85812" providerId="ADAL" clId="{6970D019-9D64-4B85-87B2-FD69E7CF8F90}" dt="2025-07-02T09:51:36.044" v="75"/>
          <ac:picMkLst>
            <pc:docMk/>
            <pc:sldMk cId="1455858111" sldId="262"/>
            <ac:picMk id="4" creationId="{A574788D-C4FB-D0BD-449A-108743861051}"/>
          </ac:picMkLst>
        </pc:picChg>
      </pc:sldChg>
      <pc:sldChg chg="modSp mod">
        <pc:chgData name="Parmar, Preet (NSPD)" userId="6d43e1a1-e75b-4311-8a22-d617f5d85812" providerId="ADAL" clId="{6970D019-9D64-4B85-87B2-FD69E7CF8F90}" dt="2025-07-02T09:50:50.024" v="3" actId="20577"/>
        <pc:sldMkLst>
          <pc:docMk/>
          <pc:sldMk cId="2518539011" sldId="263"/>
        </pc:sldMkLst>
        <pc:spChg chg="mod">
          <ac:chgData name="Parmar, Preet (NSPD)" userId="6d43e1a1-e75b-4311-8a22-d617f5d85812" providerId="ADAL" clId="{6970D019-9D64-4B85-87B2-FD69E7CF8F90}" dt="2025-07-02T09:50:46.736" v="1"/>
          <ac:spMkLst>
            <pc:docMk/>
            <pc:sldMk cId="2518539011" sldId="263"/>
            <ac:spMk id="6" creationId="{00000000-0000-0000-0000-000000000000}"/>
          </ac:spMkLst>
        </pc:spChg>
        <pc:spChg chg="mod">
          <ac:chgData name="Parmar, Preet (NSPD)" userId="6d43e1a1-e75b-4311-8a22-d617f5d85812" providerId="ADAL" clId="{6970D019-9D64-4B85-87B2-FD69E7CF8F90}" dt="2025-07-02T09:50:50.024" v="3" actId="20577"/>
          <ac:spMkLst>
            <pc:docMk/>
            <pc:sldMk cId="2518539011" sldId="263"/>
            <ac:spMk id="7" creationId="{00000000-0000-0000-0000-000000000000}"/>
          </ac:spMkLst>
        </pc:spChg>
      </pc:sldChg>
      <pc:sldChg chg="del">
        <pc:chgData name="Parmar, Preet (NSPD)" userId="6d43e1a1-e75b-4311-8a22-d617f5d85812" providerId="ADAL" clId="{6970D019-9D64-4B85-87B2-FD69E7CF8F90}" dt="2025-07-02T09:51:57.206" v="78" actId="47"/>
        <pc:sldMkLst>
          <pc:docMk/>
          <pc:sldMk cId="974698639" sldId="268"/>
        </pc:sldMkLst>
      </pc:sldChg>
      <pc:sldChg chg="del">
        <pc:chgData name="Parmar, Preet (NSPD)" userId="6d43e1a1-e75b-4311-8a22-d617f5d85812" providerId="ADAL" clId="{6970D019-9D64-4B85-87B2-FD69E7CF8F90}" dt="2025-07-02T09:51:57.206" v="78" actId="47"/>
        <pc:sldMkLst>
          <pc:docMk/>
          <pc:sldMk cId="2182976075" sldId="269"/>
        </pc:sldMkLst>
      </pc:sldChg>
      <pc:sldChg chg="del">
        <pc:chgData name="Parmar, Preet (NSPD)" userId="6d43e1a1-e75b-4311-8a22-d617f5d85812" providerId="ADAL" clId="{6970D019-9D64-4B85-87B2-FD69E7CF8F90}" dt="2025-07-02T09:51:57.206" v="78" actId="47"/>
        <pc:sldMkLst>
          <pc:docMk/>
          <pc:sldMk cId="1267514848" sldId="270"/>
        </pc:sldMkLst>
      </pc:sldChg>
    </pc:docChg>
  </pc:docChgLst>
  <pc:docChgLst>
    <pc:chgData name="Parmar, Preet (NSPD)" userId="6d43e1a1-e75b-4311-8a22-d617f5d85812" providerId="ADAL" clId="{0DC12C17-7298-4531-8B9D-94EFA092C8E4}"/>
    <pc:docChg chg="undo redo custSel addSld modSld">
      <pc:chgData name="Parmar, Preet (NSPD)" userId="6d43e1a1-e75b-4311-8a22-d617f5d85812" providerId="ADAL" clId="{0DC12C17-7298-4531-8B9D-94EFA092C8E4}" dt="2025-06-20T16:01:42.994" v="6879" actId="478"/>
      <pc:docMkLst>
        <pc:docMk/>
      </pc:docMkLst>
      <pc:sldChg chg="modSp mod">
        <pc:chgData name="Parmar, Preet (NSPD)" userId="6d43e1a1-e75b-4311-8a22-d617f5d85812" providerId="ADAL" clId="{0DC12C17-7298-4531-8B9D-94EFA092C8E4}" dt="2025-06-20T12:31:21.561" v="367" actId="113"/>
        <pc:sldMkLst>
          <pc:docMk/>
          <pc:sldMk cId="120517215" sldId="257"/>
        </pc:sldMkLst>
      </pc:sldChg>
      <pc:sldChg chg="addSp delSp modSp mod modNotesTx">
        <pc:chgData name="Parmar, Preet (NSPD)" userId="6d43e1a1-e75b-4311-8a22-d617f5d85812" providerId="ADAL" clId="{0DC12C17-7298-4531-8B9D-94EFA092C8E4}" dt="2025-06-20T16:01:42.994" v="6879" actId="478"/>
        <pc:sldMkLst>
          <pc:docMk/>
          <pc:sldMk cId="1455858111" sldId="262"/>
        </pc:sldMkLst>
      </pc:sldChg>
      <pc:sldChg chg="modSp mod">
        <pc:chgData name="Parmar, Preet (NSPD)" userId="6d43e1a1-e75b-4311-8a22-d617f5d85812" providerId="ADAL" clId="{0DC12C17-7298-4531-8B9D-94EFA092C8E4}" dt="2025-06-20T12:28:10.823" v="126" actId="20577"/>
        <pc:sldMkLst>
          <pc:docMk/>
          <pc:sldMk cId="2518539011" sldId="263"/>
        </pc:sldMkLst>
      </pc:sldChg>
      <pc:sldChg chg="addSp delSp modSp new mod modNotesTx">
        <pc:chgData name="Parmar, Preet (NSPD)" userId="6d43e1a1-e75b-4311-8a22-d617f5d85812" providerId="ADAL" clId="{0DC12C17-7298-4531-8B9D-94EFA092C8E4}" dt="2025-06-20T14:24:26.788" v="5800" actId="20577"/>
        <pc:sldMkLst>
          <pc:docMk/>
          <pc:sldMk cId="974698639" sldId="268"/>
        </pc:sldMkLst>
      </pc:sldChg>
      <pc:sldChg chg="addSp delSp modSp new mod modNotesTx">
        <pc:chgData name="Parmar, Preet (NSPD)" userId="6d43e1a1-e75b-4311-8a22-d617f5d85812" providerId="ADAL" clId="{0DC12C17-7298-4531-8B9D-94EFA092C8E4}" dt="2025-06-20T14:53:39.894" v="6822" actId="20577"/>
        <pc:sldMkLst>
          <pc:docMk/>
          <pc:sldMk cId="2182976075" sldId="269"/>
        </pc:sldMkLst>
      </pc:sldChg>
      <pc:sldChg chg="addSp delSp modSp new mod modNotesTx">
        <pc:chgData name="Parmar, Preet (NSPD)" userId="6d43e1a1-e75b-4311-8a22-d617f5d85812" providerId="ADAL" clId="{0DC12C17-7298-4531-8B9D-94EFA092C8E4}" dt="2025-06-20T15:43:55.319" v="6843" actId="478"/>
        <pc:sldMkLst>
          <pc:docMk/>
          <pc:sldMk cId="1267514848" sldId="270"/>
        </pc:sldMkLst>
      </pc:sldChg>
    </pc:docChg>
  </pc:docChgLst>
  <pc:docChgLst>
    <pc:chgData clId="Web-{859C98DC-5A34-B570-152F-F782F55D2196}"/>
    <pc:docChg chg="modSld">
      <pc:chgData name="" userId="" providerId="" clId="Web-{859C98DC-5A34-B570-152F-F782F55D2196}" dt="2025-07-25T13:47:16.248" v="0" actId="1076"/>
      <pc:docMkLst>
        <pc:docMk/>
      </pc:docMkLst>
      <pc:sldChg chg="modSp">
        <pc:chgData name="" userId="" providerId="" clId="Web-{859C98DC-5A34-B570-152F-F782F55D2196}" dt="2025-07-25T13:47:16.248" v="0" actId="1076"/>
        <pc:sldMkLst>
          <pc:docMk/>
          <pc:sldMk cId="2518539011" sldId="263"/>
        </pc:sldMkLst>
        <pc:spChg chg="mod">
          <ac:chgData name="" userId="" providerId="" clId="Web-{859C98DC-5A34-B570-152F-F782F55D2196}" dt="2025-07-25T13:47:16.248" v="0" actId="1076"/>
          <ac:spMkLst>
            <pc:docMk/>
            <pc:sldMk cId="2518539011" sldId="26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25/07/2025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25/07/2025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capacity development activities were: </a:t>
            </a:r>
          </a:p>
          <a:p>
            <a:pPr marL="285750" indent="-285750">
              <a:buFontTx/>
              <a:buChar char="-"/>
            </a:pPr>
            <a:r>
              <a:rPr lang="en-US" dirty="0"/>
              <a:t>hands-on diagnostic training course delivered in Vienna, </a:t>
            </a:r>
          </a:p>
          <a:p>
            <a:pPr marL="285750" indent="-285750">
              <a:buFontTx/>
              <a:buChar char="-"/>
            </a:pPr>
            <a:r>
              <a:rPr lang="en-US" dirty="0"/>
              <a:t>virtual training course on surveillance, and </a:t>
            </a:r>
          </a:p>
          <a:p>
            <a:pPr marL="285750" indent="-285750">
              <a:buFontTx/>
              <a:buChar char="-"/>
            </a:pPr>
            <a:r>
              <a:rPr lang="en-US" dirty="0"/>
              <a:t>hands-on simulation exercise on responding to a potential Fusarium TR4 outbreak.</a:t>
            </a:r>
          </a:p>
          <a:p>
            <a:pPr marL="0" indent="0">
              <a:buFontTx/>
              <a:buNone/>
            </a:pPr>
            <a:endParaRPr lang="en-US" dirty="0"/>
          </a:p>
          <a:p>
            <a:pPr marL="0" indent="0">
              <a:buFontTx/>
              <a:buNone/>
            </a:pPr>
            <a:r>
              <a:rPr lang="en-US" dirty="0"/>
              <a:t>With the completion of these activities, the IC Team on Fusarium TR4 has completed its agreed and planned activities. Implementation and Capacity Development Committee meeting in </a:t>
            </a:r>
            <a:r>
              <a:rPr lang="en-US"/>
              <a:t>November will </a:t>
            </a:r>
            <a:r>
              <a:rPr lang="en-US" dirty="0"/>
              <a:t>determine next steps for IC Team on Fusarium TR4 </a:t>
            </a:r>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248473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CPM-19 (2025) recognized the strong need for increased financial and in-kind resources from contracting parties and the private sector to ensure the sustainability of Fusarium TR4-related activities. </a:t>
            </a:r>
          </a:p>
          <a:p>
            <a:r>
              <a:rPr lang="en-US" dirty="0"/>
              <a:t>CPM-19 requested the IPPC Secretary, in conjunction with the advice and guidance of the Financial Committee, consider the proposed provision of adequate financial resources for core and priority IPPC activities that are not funded or underfunded – including POARS, and where there are synergies and sufficient funds, Fusarium TR4 activities.</a:t>
            </a:r>
          </a:p>
          <a:p>
            <a:endParaRPr lang="en-US" dirty="0"/>
          </a:p>
          <a:p>
            <a:r>
              <a:rPr lang="en-US" dirty="0"/>
              <a:t>There was a renewed request from contracting parties for the IPPC Secretariat to organize regular on-going coordination meetings with other FAO divisions working on Fusarium TR4 activities, including Plant Production and Protection Division (NSP), World Banana Forum (WBF), and Joint FAO-IAEA Centre </a:t>
            </a:r>
            <a:r>
              <a:rPr lang="en-US" sz="1600" kern="100" dirty="0">
                <a:latin typeface="Calibri" panose="020F0502020204030204" pitchFamily="34" charset="0"/>
                <a:ea typeface="DengXian" panose="02010600030101010101" pitchFamily="2" charset="-122"/>
                <a:cs typeface="Times New Roman" panose="02020603050405020304" pitchFamily="18" charset="0"/>
              </a:rPr>
              <a:t>of Nuclear Techniques in Food and Agriculture, as well regional FAO offices.</a:t>
            </a:r>
          </a:p>
          <a:p>
            <a:pPr marL="285750" indent="-285750">
              <a:buFontTx/>
              <a:buChar char="-"/>
            </a:pPr>
            <a:r>
              <a:rPr lang="en-US" sz="1600" kern="100" dirty="0">
                <a:latin typeface="Calibri" panose="020F0502020204030204" pitchFamily="34" charset="0"/>
                <a:ea typeface="DengXian" panose="02010600030101010101" pitchFamily="2" charset="-122"/>
                <a:cs typeface="Times New Roman" panose="02020603050405020304" pitchFamily="18" charset="0"/>
              </a:rPr>
              <a:t>This will allow identification of synergies between FAO activities on TR4 for efficient and effective use of resources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US" sz="1600" kern="100" dirty="0">
                <a:latin typeface="Calibri" panose="020F0502020204030204" pitchFamily="34" charset="0"/>
                <a:ea typeface="DengXian" panose="02010600030101010101" pitchFamily="2" charset="-122"/>
                <a:cs typeface="Times New Roman" panose="02020603050405020304" pitchFamily="18" charset="0"/>
              </a:rPr>
              <a:t>IPPC conducted the first coordination meeting between </a:t>
            </a:r>
            <a:r>
              <a:rPr lang="en-US" dirty="0"/>
              <a:t>IPPC, FAO NSP, WBF, Joint FAO Centre for IAEA, regional offices. Each unit shared </a:t>
            </a:r>
            <a:r>
              <a:rPr lang="en-US" dirty="0" err="1"/>
              <a:t>shared</a:t>
            </a:r>
            <a:r>
              <a:rPr lang="en-US" sz="1600" kern="100" dirty="0">
                <a:latin typeface="Calibri" panose="020F0502020204030204" pitchFamily="34" charset="0"/>
                <a:ea typeface="DengXian" panose="02010600030101010101" pitchFamily="2" charset="-122"/>
                <a:cs typeface="Times New Roman" panose="02020603050405020304" pitchFamily="18" charset="0"/>
              </a:rPr>
              <a:t> their upcoming activities.  </a:t>
            </a:r>
          </a:p>
          <a:p>
            <a:pPr marL="342900" indent="-342900">
              <a:buFontTx/>
              <a:buChar char="-"/>
            </a:pPr>
            <a:r>
              <a:rPr lang="en-US" dirty="0"/>
              <a:t>The secretariat to organize regular on-going coordination meetings</a:t>
            </a:r>
          </a:p>
          <a:p>
            <a:pPr marL="952485" lvl="1" indent="-342900">
              <a:buFontTx/>
              <a:buChar char="-"/>
            </a:pPr>
            <a:r>
              <a:rPr lang="en-US" dirty="0">
                <a:latin typeface="+mn-lt"/>
              </a:rPr>
              <a:t>Expected outcome is </a:t>
            </a:r>
          </a:p>
          <a:p>
            <a:pPr marL="1562070" lvl="2" indent="-342900">
              <a:buFontTx/>
              <a:buChar char="-"/>
            </a:pPr>
            <a:r>
              <a:rPr lang="en-US" dirty="0">
                <a:latin typeface="+mn-lt"/>
              </a:rPr>
              <a:t>Improved understanding of each others mandates and activities</a:t>
            </a:r>
          </a:p>
          <a:p>
            <a:pPr marL="1562070" lvl="2" indent="-342900" algn="l" defTabSz="1219170" rtl="0" eaLnBrk="1" latinLnBrk="0" hangingPunct="1">
              <a:buFontTx/>
              <a:buChar char="-"/>
            </a:pPr>
            <a:r>
              <a:rPr lang="en-US" sz="1600" kern="1200" dirty="0">
                <a:solidFill>
                  <a:schemeClr val="tx1"/>
                </a:solidFill>
                <a:latin typeface="+mn-lt"/>
                <a:ea typeface="+mn-ea"/>
                <a:cs typeface="+mn-cs"/>
              </a:rPr>
              <a:t>Finding synergies, where possible, for resource allocation</a:t>
            </a:r>
          </a:p>
          <a:p>
            <a:pPr marL="1562070" lvl="2" indent="-342900" algn="l" defTabSz="1219170" rtl="0" eaLnBrk="1" latinLnBrk="0" hangingPunct="1">
              <a:buFontTx/>
              <a:buChar char="-"/>
            </a:pPr>
            <a:endParaRPr lang="en-US" sz="1600" kern="1200" dirty="0">
              <a:solidFill>
                <a:schemeClr val="tx1"/>
              </a:solidFill>
              <a:latin typeface="+mn-lt"/>
              <a:ea typeface="+mn-ea"/>
              <a:cs typeface="+mn-cs"/>
            </a:endParaRPr>
          </a:p>
          <a:p>
            <a:pPr marL="285750" indent="-285750">
              <a:buFontTx/>
              <a:buChar char="-"/>
            </a:pPr>
            <a:endParaRPr lang="en-US" sz="1600" kern="100"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During CPM-19, the secretariat delivered a knowledge sharing side-session on innovative research and tools to prevent and contain Fusarium TR4 spread as well as for capacity development to respond to Fusarium TR4 outbreaks. The expert panel speakers included representation from regional plant protection organization (OIRSA), FAO regional office of Mesoamerica, research institutions working on breeding resistant varieties of banana, a national plant protection organization, and representative from the banana public sector.</a:t>
            </a:r>
          </a:p>
        </p:txBody>
      </p:sp>
      <p:sp>
        <p:nvSpPr>
          <p:cNvPr id="4" name="Slide Number Placeholder 3"/>
          <p:cNvSpPr>
            <a:spLocks noGrp="1"/>
          </p:cNvSpPr>
          <p:nvPr>
            <p:ph type="sldNum" sz="quarter" idx="5"/>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6925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text&#10;&#10;AI-generated content may be incorrect.">
            <a:extLst>
              <a:ext uri="{FF2B5EF4-FFF2-40B4-BE49-F238E27FC236}">
                <a16:creationId xmlns:a16="http://schemas.microsoft.com/office/drawing/2014/main" id="{B05EBF8D-92CE-1894-A68E-A726011A62B4}"/>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6"/>
          <a:stretch>
            <a:fillRect/>
          </a:stretch>
        </p:blipFill>
        <p:spPr>
          <a:xfrm>
            <a:off x="0" y="0"/>
            <a:ext cx="12192000"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041" y="4495800"/>
            <a:ext cx="12514082" cy="855513"/>
          </a:xfrm>
          <a:prstGeom prst="rect">
            <a:avLst/>
          </a:prstGeom>
        </p:spPr>
        <p:txBody>
          <a:bodyPr/>
          <a:lstStyle/>
          <a:p>
            <a:pPr marL="0" marR="0">
              <a:lnSpc>
                <a:spcPct val="115000"/>
              </a:lnSpc>
              <a:spcAft>
                <a:spcPts val="800"/>
              </a:spcAft>
            </a:pPr>
            <a:r>
              <a:rPr lang="en-GB" sz="3000" kern="100" dirty="0">
                <a:effectLst/>
                <a:latin typeface="Aptos" panose="020B0004020202020204" pitchFamily="34" charset="0"/>
                <a:ea typeface="Aptos" panose="020B0004020202020204" pitchFamily="34" charset="0"/>
                <a:cs typeface="Arial" panose="020B0604020202020204" pitchFamily="34" charset="0"/>
              </a:rPr>
              <a:t>Updates on Fusarium TR4 Global Coordination</a:t>
            </a:r>
            <a:br>
              <a:rPr lang="en-GB" sz="2400" kern="100" dirty="0">
                <a:latin typeface="Aptos" panose="020B0004020202020204" pitchFamily="34" charset="0"/>
                <a:ea typeface="Aptos" panose="020B0004020202020204" pitchFamily="34" charset="0"/>
                <a:cs typeface="Arial" panose="020B0604020202020204" pitchFamily="34" charset="0"/>
              </a:rPr>
            </a:br>
            <a:r>
              <a:rPr lang="en-GB" sz="2200" b="0" i="1" kern="100" dirty="0">
                <a:latin typeface="Aptos" panose="020B0004020202020204" pitchFamily="34" charset="0"/>
                <a:ea typeface="Aptos" panose="020B0004020202020204" pitchFamily="34" charset="0"/>
                <a:cs typeface="Arial" panose="020B0604020202020204" pitchFamily="34" charset="0"/>
              </a:rPr>
              <a:t>Fusarium </a:t>
            </a:r>
            <a:r>
              <a:rPr lang="en-GB" sz="2200" b="0" i="1" kern="100" dirty="0" err="1">
                <a:latin typeface="Aptos" panose="020B0004020202020204" pitchFamily="34" charset="0"/>
                <a:ea typeface="Aptos" panose="020B0004020202020204" pitchFamily="34" charset="0"/>
                <a:cs typeface="Arial" panose="020B0604020202020204" pitchFamily="34" charset="0"/>
              </a:rPr>
              <a:t>oxysporum</a:t>
            </a:r>
            <a:r>
              <a:rPr lang="en-GB" sz="2200" b="0" i="1" kern="100" dirty="0">
                <a:latin typeface="Aptos" panose="020B0004020202020204" pitchFamily="34" charset="0"/>
                <a:ea typeface="Aptos" panose="020B0004020202020204" pitchFamily="34" charset="0"/>
                <a:cs typeface="Arial" panose="020B0604020202020204" pitchFamily="34" charset="0"/>
              </a:rPr>
              <a:t> </a:t>
            </a:r>
            <a:r>
              <a:rPr lang="en-GB" sz="2200" b="0" kern="100" dirty="0" err="1">
                <a:latin typeface="Aptos" panose="020B0004020202020204" pitchFamily="34" charset="0"/>
                <a:ea typeface="Aptos" panose="020B0004020202020204" pitchFamily="34" charset="0"/>
                <a:cs typeface="Arial" panose="020B0604020202020204" pitchFamily="34" charset="0"/>
              </a:rPr>
              <a:t>f.sp</a:t>
            </a:r>
            <a:r>
              <a:rPr lang="en-GB" sz="2200" b="0" kern="100" dirty="0">
                <a:latin typeface="Aptos" panose="020B0004020202020204" pitchFamily="34" charset="0"/>
                <a:ea typeface="Aptos" panose="020B0004020202020204" pitchFamily="34" charset="0"/>
                <a:cs typeface="Arial" panose="020B0604020202020204" pitchFamily="34" charset="0"/>
              </a:rPr>
              <a:t>. </a:t>
            </a:r>
            <a:r>
              <a:rPr lang="en-GB" sz="2200" b="0" i="1" kern="100" dirty="0" err="1">
                <a:latin typeface="Aptos" panose="020B0004020202020204" pitchFamily="34" charset="0"/>
                <a:ea typeface="Aptos" panose="020B0004020202020204" pitchFamily="34" charset="0"/>
                <a:cs typeface="Arial" panose="020B0604020202020204" pitchFamily="34" charset="0"/>
              </a:rPr>
              <a:t>cubense</a:t>
            </a:r>
            <a:r>
              <a:rPr lang="en-GB" sz="2200" b="0" i="1" kern="100" dirty="0">
                <a:latin typeface="Aptos" panose="020B0004020202020204" pitchFamily="34" charset="0"/>
                <a:ea typeface="Aptos" panose="020B0004020202020204" pitchFamily="34" charset="0"/>
                <a:cs typeface="Arial" panose="020B0604020202020204" pitchFamily="34" charset="0"/>
              </a:rPr>
              <a:t> activities</a:t>
            </a:r>
            <a:endParaRPr lang="en-US" sz="2200" b="0" i="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156571" y="5934529"/>
            <a:ext cx="12192000" cy="245913"/>
          </a:xfrm>
          <a:prstGeom prst="rect">
            <a:avLst/>
          </a:prstGeom>
        </p:spPr>
        <p:txBody>
          <a:bodyPr/>
          <a:lstStyle/>
          <a:p>
            <a:r>
              <a:rPr lang="en-US" sz="1800" b="1" dirty="0">
                <a:solidFill>
                  <a:srgbClr val="000000"/>
                </a:solidFill>
                <a:latin typeface="Calibri" panose="020F0502020204030204" pitchFamily="34" charset="0"/>
              </a:rPr>
              <a:t>Agenda 7.3 </a:t>
            </a:r>
            <a:r>
              <a:rPr lang="en-US" sz="1800" b="1" i="0" u="none" strike="noStrike" dirty="0">
                <a:solidFill>
                  <a:srgbClr val="000000"/>
                </a:solidFill>
                <a:effectLst/>
                <a:latin typeface="Calibri" panose="020F0502020204030204" pitchFamily="34" charset="0"/>
              </a:rPr>
              <a:t>Prepared for the IPPC Regional Workshops 2025</a:t>
            </a:r>
            <a:r>
              <a:rPr lang="en-US" sz="1800" b="0" i="0" dirty="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0" y="2362200"/>
            <a:ext cx="7968208" cy="3794257"/>
          </a:xfrm>
        </p:spPr>
        <p:txBody>
          <a:bodyPr/>
          <a:lstStyle/>
          <a:p>
            <a:r>
              <a:rPr lang="en-US" sz="2000" kern="100" dirty="0">
                <a:effectLst/>
                <a:latin typeface="Calibri" panose="020F0502020204030204" pitchFamily="34" charset="0"/>
                <a:ea typeface="DengXian" panose="02010600030101010101" pitchFamily="2" charset="-122"/>
                <a:cs typeface="Times New Roman" panose="02020603050405020304" pitchFamily="18" charset="0"/>
              </a:rPr>
              <a:t>The </a:t>
            </a:r>
            <a:r>
              <a:rPr lang="en-US" sz="2000" b="1" kern="100" dirty="0">
                <a:effectLst/>
                <a:latin typeface="Calibri" panose="020F0502020204030204" pitchFamily="34" charset="0"/>
                <a:ea typeface="DengXian" panose="02010600030101010101" pitchFamily="2" charset="-122"/>
                <a:cs typeface="Times New Roman" panose="02020603050405020304" pitchFamily="18" charset="0"/>
              </a:rPr>
              <a:t>CPM-17 (2023) requested </a:t>
            </a:r>
            <a:r>
              <a:rPr lang="en-US" sz="2000" kern="100" dirty="0">
                <a:effectLst/>
                <a:latin typeface="Calibri" panose="020F0502020204030204" pitchFamily="34" charset="0"/>
                <a:ea typeface="DengXian" panose="02010600030101010101" pitchFamily="2" charset="-122"/>
                <a:cs typeface="Times New Roman" panose="02020603050405020304" pitchFamily="18" charset="0"/>
              </a:rPr>
              <a:t>the IPPC Secretariat to </a:t>
            </a:r>
            <a:r>
              <a:rPr lang="en-US" sz="2000" b="1" kern="100" dirty="0">
                <a:effectLst/>
                <a:latin typeface="Calibri" panose="020F0502020204030204" pitchFamily="34" charset="0"/>
                <a:ea typeface="DengXian" panose="02010600030101010101" pitchFamily="2" charset="-122"/>
                <a:cs typeface="Times New Roman" panose="02020603050405020304" pitchFamily="18" charset="0"/>
              </a:rPr>
              <a:t>coordinate the global action on Fusarium Tropical Race 4 (TR4)</a:t>
            </a:r>
            <a:r>
              <a:rPr lang="en-US" sz="2000" kern="100" dirty="0">
                <a:effectLst/>
                <a:latin typeface="Calibri" panose="020F0502020204030204" pitchFamily="34" charset="0"/>
                <a:ea typeface="DengXian" panose="02010600030101010101" pitchFamily="2" charset="-122"/>
                <a:cs typeface="Times New Roman" panose="02020603050405020304" pitchFamily="18" charset="0"/>
              </a:rPr>
              <a:t>, using the proposals presented by the Latin American and Caribbean group </a:t>
            </a:r>
            <a:r>
              <a:rPr lang="en-US" sz="2000" b="1" kern="100" dirty="0">
                <a:effectLst/>
                <a:latin typeface="Calibri" panose="020F0502020204030204" pitchFamily="34" charset="0"/>
                <a:ea typeface="DengXian" panose="02010600030101010101" pitchFamily="2" charset="-122"/>
                <a:cs typeface="Times New Roman" panose="02020603050405020304" pitchFamily="18" charset="0"/>
              </a:rPr>
              <a:t>(GRULAC) in CPM 2023/CRP/08 </a:t>
            </a:r>
            <a:r>
              <a:rPr lang="en-US" sz="2000" kern="100" dirty="0">
                <a:effectLst/>
                <a:latin typeface="Calibri" panose="020F0502020204030204" pitchFamily="34" charset="0"/>
                <a:ea typeface="DengXian" panose="02010600030101010101" pitchFamily="2" charset="-122"/>
                <a:cs typeface="Times New Roman" panose="02020603050405020304" pitchFamily="18" charset="0"/>
              </a:rPr>
              <a:t>as an initial framework. </a:t>
            </a:r>
          </a:p>
          <a:p>
            <a:r>
              <a:rPr lang="en-US" sz="2000" kern="100" dirty="0">
                <a:latin typeface="Calibri" panose="020F0502020204030204" pitchFamily="34" charset="0"/>
                <a:ea typeface="DengXian" panose="02010600030101010101" pitchFamily="2" charset="-122"/>
                <a:cs typeface="Times New Roman" panose="02020603050405020304" pitchFamily="18" charset="0"/>
              </a:rPr>
              <a:t>In 2024, the secretariat, with technical support from the IC team on Fusarium TR4, FAO Mesoamerica, and Joint FAO/IAEA Centre of Nuclear Techniques in Food and Agriculture, delivered three capacity development activities in Common Market for Eastern and Southern Africa (COMESA). </a:t>
            </a:r>
          </a:p>
          <a:p>
            <a:r>
              <a:rPr lang="en-US" sz="2000" kern="100" dirty="0">
                <a:latin typeface="Calibri" panose="020F0502020204030204" pitchFamily="34" charset="0"/>
                <a:ea typeface="DengXian" panose="02010600030101010101" pitchFamily="2" charset="-122"/>
                <a:cs typeface="Times New Roman" panose="02020603050405020304" pitchFamily="18" charset="0"/>
              </a:rPr>
              <a:t>IC Team on TR4 has completed the agreed activities</a:t>
            </a:r>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p:txBody>
          <a:bodyPr/>
          <a:lstStyle/>
          <a:p>
            <a:r>
              <a:rPr lang="en-US" dirty="0"/>
              <a:t>Background</a:t>
            </a:r>
            <a:endParaRPr lang="en-IT" dirty="0"/>
          </a:p>
        </p:txBody>
      </p:sp>
      <p:pic>
        <p:nvPicPr>
          <p:cNvPr id="4" name="Picture Placeholder 14" descr="A group of people in lab coats&#10;&#10;Description automatically generated">
            <a:extLst>
              <a:ext uri="{FF2B5EF4-FFF2-40B4-BE49-F238E27FC236}">
                <a16:creationId xmlns:a16="http://schemas.microsoft.com/office/drawing/2014/main" id="{57A5A607-A5C1-778F-8DC8-43A671EAB7FB}"/>
              </a:ext>
            </a:extLst>
          </p:cNvPr>
          <p:cNvPicPr>
            <a:picLocks noChangeAspect="1"/>
          </p:cNvPicPr>
          <p:nvPr/>
        </p:nvPicPr>
        <p:blipFill>
          <a:blip r:embed="rId3" cstate="print">
            <a:extLst>
              <a:ext uri="{28A0092B-C50C-407E-A947-70E740481C1C}">
                <a14:useLocalDpi xmlns:a14="http://schemas.microsoft.com/office/drawing/2010/main" val="0"/>
              </a:ext>
            </a:extLst>
          </a:blip>
          <a:srcRect t="28014" b="28014"/>
          <a:stretch>
            <a:fillRect/>
          </a:stretch>
        </p:blipFill>
        <p:spPr>
          <a:xfrm>
            <a:off x="8256588" y="3884613"/>
            <a:ext cx="3384550" cy="1984375"/>
          </a:xfrm>
          <a:prstGeom prst="rect">
            <a:avLst/>
          </a:prstGeom>
          <a:solidFill>
            <a:schemeClr val="bg1">
              <a:lumMod val="95000"/>
            </a:schemeClr>
          </a:solidFill>
        </p:spPr>
      </p:pic>
      <p:pic>
        <p:nvPicPr>
          <p:cNvPr id="5" name="Picture 2">
            <a:extLst>
              <a:ext uri="{FF2B5EF4-FFF2-40B4-BE49-F238E27FC236}">
                <a16:creationId xmlns:a16="http://schemas.microsoft.com/office/drawing/2014/main" id="{B6269D51-CE55-24C6-4E95-9580688AA828}"/>
              </a:ext>
            </a:extLst>
          </p:cNvPr>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rcRect t="5917" b="5917"/>
          <a:stretch>
            <a:fillRect/>
          </a:stretch>
        </p:blipFill>
        <p:spPr bwMode="auto">
          <a:xfrm>
            <a:off x="8256240" y="1620000"/>
            <a:ext cx="3384376" cy="198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2362200"/>
            <a:ext cx="7104112" cy="4176457"/>
          </a:xfrm>
        </p:spPr>
        <p:txBody>
          <a:bodyPr/>
          <a:lstStyle/>
          <a:p>
            <a:r>
              <a:rPr lang="en-US" sz="2000" kern="100" dirty="0">
                <a:latin typeface="Calibri" panose="020F0502020204030204" pitchFamily="34" charset="0"/>
                <a:ea typeface="DengXian" panose="02010600030101010101" pitchFamily="2" charset="-122"/>
                <a:cs typeface="Times New Roman" panose="02020603050405020304" pitchFamily="18" charset="0"/>
              </a:rPr>
              <a:t>CPM-19 (2025) </a:t>
            </a:r>
          </a:p>
          <a:p>
            <a:pPr marL="342900" indent="-342900">
              <a:buFontTx/>
              <a:buChar char="-"/>
            </a:pPr>
            <a:r>
              <a:rPr lang="en-US" dirty="0"/>
              <a:t>recognized the strong need for increased financial and in-kind resources from contracting parties and the private sector, to ensure the sustainability of Fusarium TR4-related activities.</a:t>
            </a:r>
          </a:p>
          <a:p>
            <a:pPr marL="342900" indent="-342900">
              <a:buFontTx/>
              <a:buChar char="-"/>
            </a:pPr>
            <a:r>
              <a:rPr lang="en-US" dirty="0"/>
              <a:t>renewed request from contracting parties for the secretariat coordination on FAO Fusarium TR4 activities</a:t>
            </a:r>
          </a:p>
          <a:p>
            <a:r>
              <a:rPr lang="en-US" dirty="0"/>
              <a:t>The secretariat delivered a side-session on innovative research and tools to prevent and contain Fusarium TR4 spread and tools for capacity development to respond to outbreaks.</a:t>
            </a:r>
          </a:p>
          <a:p>
            <a:endParaRPr lang="en-US" dirty="0"/>
          </a:p>
          <a:p>
            <a:endParaRPr lang="en-IT"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304800" y="1524000"/>
            <a:ext cx="12660000" cy="361200"/>
          </a:xfrm>
        </p:spPr>
        <p:txBody>
          <a:bodyPr/>
          <a:lstStyle/>
          <a:p>
            <a:r>
              <a:rPr lang="en-US" dirty="0"/>
              <a:t>Next steps: FAO coordination on Fusarium TR4 activities</a:t>
            </a:r>
            <a:endParaRPr lang="en-IT" dirty="0"/>
          </a:p>
        </p:txBody>
      </p:sp>
      <p:pic>
        <p:nvPicPr>
          <p:cNvPr id="4" name="Picture 2">
            <a:extLst>
              <a:ext uri="{FF2B5EF4-FFF2-40B4-BE49-F238E27FC236}">
                <a16:creationId xmlns:a16="http://schemas.microsoft.com/office/drawing/2014/main" id="{A574788D-C4FB-D0BD-449A-108743861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362200"/>
            <a:ext cx="4457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5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dirty="0" err="1">
                <a:solidFill>
                  <a:srgbClr val="00825F"/>
                </a:solidFill>
                <a:latin typeface="Montserrat" pitchFamily="2" charset="77"/>
              </a:rPr>
              <a:t>Thank</a:t>
            </a:r>
            <a:r>
              <a:rPr lang="it-IT" sz="6000" dirty="0">
                <a:solidFill>
                  <a:srgbClr val="00825F"/>
                </a:solidFill>
                <a:latin typeface="Montserrat" pitchFamily="2" charset="77"/>
              </a:rPr>
              <a:t> </a:t>
            </a:r>
            <a:r>
              <a:rPr lang="it-IT" sz="6000" dirty="0" err="1">
                <a:solidFill>
                  <a:srgbClr val="00825F"/>
                </a:solidFill>
                <a:latin typeface="Montserrat" pitchFamily="2" charset="77"/>
              </a:rPr>
              <a:t>you</a:t>
            </a:r>
            <a:endParaRPr lang="it-IT" sz="6000" dirty="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dirty="0"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dirty="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dirty="0">
                <a:solidFill>
                  <a:schemeClr val="bg1"/>
                </a:solidFill>
                <a:latin typeface="Montserrat" pitchFamily="2" charset="77"/>
              </a:rPr>
            </a:br>
            <a:endParaRPr lang="en-IT" dirty="0">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D1CDB-15D1-4C85-BFBF-7D1270C6F64A}">
  <ds:schemaRefs>
    <ds:schemaRef ds:uri="http://purl.org/dc/dcmitype/"/>
    <ds:schemaRef ds:uri="http://schemas.microsoft.com/office/2006/metadata/properties"/>
    <ds:schemaRef ds:uri="http://schemas.microsoft.com/office/infopath/2007/PartnerControls"/>
    <ds:schemaRef ds:uri="ea6feb38-a85a-45e8-92e9-814486bbe375"/>
    <ds:schemaRef ds:uri="http://schemas.microsoft.com/office/2006/documentManagement/types"/>
    <ds:schemaRef ds:uri="http://purl.org/dc/elements/1.1/"/>
    <ds:schemaRef ds:uri="http://www.w3.org/XML/1998/namespace"/>
    <ds:schemaRef ds:uri="a05d7f75-f42e-4288-8809-604fd4d9691f"/>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3FFEEB4-8044-44F2-8474-292767869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1362</TotalTime>
  <Words>622</Words>
  <Application>Microsoft Office PowerPoint</Application>
  <PresentationFormat>Widescreen</PresentationFormat>
  <Paragraphs>34</Paragraphs>
  <Slides>4</Slides>
  <Notes>2</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COVER</vt:lpstr>
      <vt:lpstr>Personalizza struttura</vt:lpstr>
      <vt:lpstr>Internal screen</vt:lpstr>
      <vt:lpstr>Updates on Fusarium TR4 Global Coordination Fusarium oxysporum f.sp. cubense activities</vt:lpstr>
      <vt:lpstr>Background</vt:lpstr>
      <vt:lpstr>Next steps: FAO coordination on Fusarium TR4 activities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Parmar, Preet (NSPD)</cp:lastModifiedBy>
  <cp:revision>34</cp:revision>
  <cp:lastPrinted>2018-12-10T09:55:32Z</cp:lastPrinted>
  <dcterms:created xsi:type="dcterms:W3CDTF">2019-07-18T08:44:31Z</dcterms:created>
  <dcterms:modified xsi:type="dcterms:W3CDTF">2025-07-25T13:47:16Z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