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9" r:id="rId2"/>
    <p:sldId id="286" r:id="rId3"/>
    <p:sldId id="287" r:id="rId4"/>
    <p:sldId id="288" r:id="rId5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6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D6115"/>
    <a:srgbClr val="6699FF"/>
    <a:srgbClr val="F2E8BC"/>
    <a:srgbClr val="FF9933"/>
    <a:srgbClr val="99CC00"/>
    <a:srgbClr val="3366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43" autoAdjust="0"/>
  </p:normalViewPr>
  <p:slideViewPr>
    <p:cSldViewPr>
      <p:cViewPr>
        <p:scale>
          <a:sx n="67" d="100"/>
          <a:sy n="67" d="100"/>
        </p:scale>
        <p:origin x="-1476" y="144"/>
      </p:cViewPr>
      <p:guideLst>
        <p:guide orient="horz" pos="2160"/>
        <p:guide pos="2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C0438C-49D9-4BE9-85F6-4FBAFC6705C9}" type="datetimeFigureOut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17B09F3-F49F-48C7-A287-99DE8AD39D5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22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5366D1-0D1B-4EF6-817A-95DE14A598CD}" type="datetimeFigureOut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E19F81E-C09A-41CF-81AC-BF56C0308F1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475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" sz="1600" b="0" i="0" dirty="0" smtClean="0">
                <a:solidFill>
                  <a:srgbClr val="000000"/>
                </a:solidFill>
                <a:latin typeface="Times New Roman" pitchFamily="18" charset="0"/>
              </a:rPr>
              <a:t>Las especificaciones 2016 no fueron enviadas para </a:t>
            </a:r>
            <a:r>
              <a:rPr lang="es" sz="1600" b="0" i="0" dirty="0" smtClean="0">
                <a:solidFill>
                  <a:srgbClr val="000000"/>
                </a:solidFill>
                <a:latin typeface="Times New Roman" pitchFamily="18" charset="0"/>
              </a:rPr>
              <a:t>la</a:t>
            </a:r>
            <a:r>
              <a:rPr lang="es" sz="1600" b="0" i="0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" sz="1600" b="0" i="0" dirty="0" smtClean="0">
                <a:solidFill>
                  <a:srgbClr val="000000"/>
                </a:solidFill>
                <a:latin typeface="Times New Roman" pitchFamily="18" charset="0"/>
              </a:rPr>
              <a:t>consulta</a:t>
            </a:r>
            <a:r>
              <a:rPr lang="es" sz="1600" b="0" i="0" dirty="0" smtClean="0">
                <a:solidFill>
                  <a:srgbClr val="000000"/>
                </a:solidFill>
                <a:latin typeface="Times New Roman" pitchFamily="18" charset="0"/>
              </a:rPr>
              <a:t>. Los proyectos de especificaciones serán sometidos a la e-Decisión, ya que el CN no tuvo tiempo de tratarlos en mayo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4D513A-6A31-4330-8542-98EF465DA45D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96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" sz="1200" b="0" i="0" dirty="0" smtClean="0">
                <a:solidFill>
                  <a:srgbClr val="000000"/>
                </a:solidFill>
              </a:rPr>
              <a:t>Si una parte contratante no apoya la aprobación de un proyecto de NIMF, podrá presentar una objeción Las objeciones deberán presentarse acompañadas de una justificación técnica y de sugerencias para mejorar el proyecto de norma de manera aceptable para otras PC y ser remitidas a la Secretaría de la CIPF no más tarde de tres semanas antes de la reunión de la CMF. Por objeción debería entenderse toda objeción técnicamente fundamentada a la aprobación de un proyecto de norma en su forma actual, enviada por conducto del punto de contacto oficial de la CIPF (véanse los Posibles </a:t>
            </a:r>
            <a:r>
              <a:rPr lang="es" sz="1200" b="0" i="1" dirty="0" smtClean="0">
                <a:solidFill>
                  <a:srgbClr val="000000"/>
                </a:solidFill>
              </a:rPr>
              <a:t>criterios para ayudar a determinar si una objeción oficial está técnicamente justificada</a:t>
            </a:r>
            <a:r>
              <a:rPr lang="es" sz="1200" b="0" i="0" dirty="0" smtClean="0">
                <a:solidFill>
                  <a:srgbClr val="000000"/>
                </a:solidFill>
              </a:rPr>
              <a:t> aprobados por la CMF en su octava reunión (2013), que figuran en el Manual de procedimiento de la CIPF para el establecimiento de normas).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13619B-4CAF-4C16-884A-000689C3CC7A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43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>
            <a:lvl1pPr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7DA38D0-F035-46CA-89C9-BD9DEB2C461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69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401"/>
            <a:ext cx="7772400" cy="1600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70D1F4-F02E-4531-BBCB-80EA76F12E0B}" type="datetimeFigureOut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961A4B3-BDBD-40B2-9153-CADB9D5399F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29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buNone/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buNone/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A466DA1-C20F-459C-96D1-757040F968F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29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>
            <a:lvl1pPr>
              <a:buNone/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>
            <a:lvl1pPr>
              <a:buNone/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044CB9E-0DD6-462C-BBAA-8E82628FFE0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87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B80924-2A93-44FE-AB7C-0EB69814C7D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67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8167E5-5AB0-4F9B-8EEB-382448310D49}" type="datetimeFigureOut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6F798E3-1938-4274-A5DE-960DB57A325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63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0"/>
            <a:ext cx="5111750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947EDC-938B-43DD-AB4B-BD645FB04671}" type="datetimeFigureOut">
              <a:rPr lang="en-US" altLang="en-US"/>
              <a:pPr>
                <a:defRPr/>
              </a:pPr>
              <a:t>8/8/2016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FC44012-C356-4A2E-823A-E1BBD5CC437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75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5ED4BA8-F9AE-45BE-9D1D-36A59CD5DF6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18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b="1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839200" cy="1235224"/>
          </a:xfrm>
        </p:spPr>
        <p:txBody>
          <a:bodyPr/>
          <a:lstStyle/>
          <a:p>
            <a:pPr eaLnBrk="1" hangingPunct="1">
              <a:spcBef>
                <a:spcPts val="12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b="0" i="0" dirty="0" smtClean="0">
                <a:solidFill>
                  <a:srgbClr val="262626"/>
                </a:solidFill>
              </a:rPr>
              <a:t>Convención Internacional de Protección Fitosanitaria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 smtClean="0"/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609600" y="1447800"/>
            <a:ext cx="792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ES" b="0" i="0" dirty="0" smtClean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b="0" i="0" dirty="0" smtClean="0">
                <a:solidFill>
                  <a:srgbClr val="C00000"/>
                </a:solidFill>
              </a:rPr>
              <a:t>Taller Regional de la CIPF 2016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es-ES" b="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es-ES" altLang="en-US" b="0" i="1" dirty="0" smtClean="0">
              <a:solidFill>
                <a:srgbClr val="C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6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848600" cy="1999456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s-ES" sz="3200" b="0" i="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s-ES" sz="3200" b="0" i="0" dirty="0" smtClean="0">
                <a:solidFill>
                  <a:srgbClr val="002060"/>
                </a:solidFill>
              </a:rPr>
              <a:t>Cambios en el proceso de establecimiento de normas</a:t>
            </a:r>
          </a:p>
          <a:p>
            <a:pPr eaLnBrk="1" hangingPunct="1">
              <a:lnSpc>
                <a:spcPct val="110000"/>
              </a:lnSpc>
            </a:pPr>
            <a:r>
              <a:rPr lang="es-ES" sz="3200" b="0" i="0" dirty="0" err="1" smtClean="0">
                <a:solidFill>
                  <a:srgbClr val="002060"/>
                </a:solidFill>
              </a:rPr>
              <a:t>xx</a:t>
            </a:r>
            <a:r>
              <a:rPr lang="es-ES" sz="3200" b="0" i="0" dirty="0" smtClean="0">
                <a:solidFill>
                  <a:srgbClr val="002060"/>
                </a:solidFill>
              </a:rPr>
              <a:t> </a:t>
            </a:r>
            <a:r>
              <a:rPr lang="es-ES" sz="3200" b="0" i="0" dirty="0" err="1" smtClean="0">
                <a:solidFill>
                  <a:srgbClr val="002060"/>
                </a:solidFill>
              </a:rPr>
              <a:t>xxxx</a:t>
            </a:r>
            <a:r>
              <a:rPr lang="es-ES" sz="3200" b="0" i="0" dirty="0" smtClean="0">
                <a:solidFill>
                  <a:srgbClr val="00206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2906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200" b="0" i="0" smtClean="0">
                <a:solidFill>
                  <a:srgbClr val="262626"/>
                </a:solidFill>
              </a:rPr>
              <a:t>Temas</a:t>
            </a:r>
            <a:r>
              <a:rPr lang="es-ES" sz="4400" b="1" i="0" smtClean="0">
                <a:solidFill>
                  <a:srgbClr val="000000"/>
                </a:solidFill>
                <a:latin typeface="Arial" pitchFamily="18" charset="0"/>
              </a:rPr>
              <a:t> </a:t>
            </a:r>
            <a:r>
              <a:rPr lang="es-ES" sz="4400" smtClean="0"/>
              <a:t/>
            </a:r>
            <a:br>
              <a:rPr lang="es-ES" sz="4400" smtClean="0"/>
            </a:br>
            <a:endParaRPr lang="es-ES" sz="44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388" y="1225550"/>
            <a:ext cx="8569076" cy="4602163"/>
          </a:xfrm>
        </p:spPr>
        <p:txBody>
          <a:bodyPr/>
          <a:lstStyle/>
          <a:p>
            <a:pPr algn="ctr"/>
            <a:r>
              <a:rPr lang="es-ES" sz="2400" b="0" i="0" dirty="0" smtClean="0">
                <a:solidFill>
                  <a:srgbClr val="002060"/>
                </a:solidFill>
              </a:rPr>
              <a:t>La Secretaría de IPPC realiza una petición de temas cada dos años. </a:t>
            </a:r>
          </a:p>
          <a:p>
            <a:endParaRPr lang="es-E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0263" y="4600575"/>
            <a:ext cx="2351087" cy="14239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0" i="0" dirty="0" smtClean="0">
                <a:solidFill>
                  <a:srgbClr val="000000"/>
                </a:solidFill>
                <a:latin typeface="Arial" pitchFamily="18" charset="0"/>
              </a:rPr>
              <a:t>Puntos de Contacto oficiales de la CIPF </a:t>
            </a:r>
          </a:p>
        </p:txBody>
      </p:sp>
      <p:sp>
        <p:nvSpPr>
          <p:cNvPr id="10" name="Oval 9"/>
          <p:cNvSpPr/>
          <p:nvPr/>
        </p:nvSpPr>
        <p:spPr>
          <a:xfrm>
            <a:off x="5211763" y="4638675"/>
            <a:ext cx="2888629" cy="16706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0" i="0" dirty="0" smtClean="0">
                <a:solidFill>
                  <a:srgbClr val="000000"/>
                </a:solidFill>
                <a:latin typeface="Arial" pitchFamily="18" charset="0"/>
              </a:rPr>
              <a:t>Organizaciones Regionales de Protección Fitosanitaria (ORPF) </a:t>
            </a:r>
          </a:p>
        </p:txBody>
      </p:sp>
      <p:sp>
        <p:nvSpPr>
          <p:cNvPr id="4" name="Oval 3"/>
          <p:cNvSpPr/>
          <p:nvPr/>
        </p:nvSpPr>
        <p:spPr>
          <a:xfrm>
            <a:off x="2636838" y="2347913"/>
            <a:ext cx="3313112" cy="16573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300" b="0" i="0" dirty="0" smtClean="0">
                <a:solidFill>
                  <a:srgbClr val="000000"/>
                </a:solidFill>
                <a:latin typeface="Arial" pitchFamily="18" charset="0"/>
              </a:rPr>
              <a:t>¿Quién puede presentar temas?</a:t>
            </a:r>
          </a:p>
        </p:txBody>
      </p:sp>
      <p:sp>
        <p:nvSpPr>
          <p:cNvPr id="7" name="Left Arrow 6"/>
          <p:cNvSpPr/>
          <p:nvPr/>
        </p:nvSpPr>
        <p:spPr>
          <a:xfrm rot="7250960">
            <a:off x="1911350" y="3878263"/>
            <a:ext cx="1368425" cy="4318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Left Arrow 5"/>
          <p:cNvSpPr/>
          <p:nvPr/>
        </p:nvSpPr>
        <p:spPr>
          <a:xfrm rot="3191475">
            <a:off x="5110956" y="3987007"/>
            <a:ext cx="1366837" cy="4318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r>
              <a:rPr lang="es-ES" sz="3800" b="0" i="0" dirty="0" smtClean="0">
                <a:solidFill>
                  <a:srgbClr val="262626"/>
                </a:solidFill>
              </a:rPr>
              <a:t>Período </a:t>
            </a:r>
            <a:r>
              <a:rPr lang="es-ES" sz="3800" b="0" i="0" dirty="0" smtClean="0">
                <a:solidFill>
                  <a:srgbClr val="262626"/>
                </a:solidFill>
              </a:rPr>
              <a:t>de </a:t>
            </a:r>
            <a:r>
              <a:rPr lang="es-ES" sz="3800" b="0" i="0" dirty="0" smtClean="0">
                <a:solidFill>
                  <a:srgbClr val="262626"/>
                </a:solidFill>
              </a:rPr>
              <a:t>consulta</a:t>
            </a:r>
            <a:endParaRPr lang="es-ES" sz="3800" b="0" i="0" dirty="0" smtClean="0">
              <a:solidFill>
                <a:srgbClr val="26262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003738"/>
            <a:ext cx="7088188" cy="28194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s-ES" sz="2400" b="0" i="0" smtClean="0">
                <a:solidFill>
                  <a:srgbClr val="002060"/>
                </a:solidFill>
              </a:rPr>
              <a:t>Proyecto de especificaciones (60 días)</a:t>
            </a:r>
          </a:p>
          <a:p>
            <a:pPr algn="l">
              <a:defRPr/>
            </a:pPr>
            <a:r>
              <a:rPr lang="es-ES" sz="2400" b="0" smtClean="0">
                <a:solidFill>
                  <a:srgbClr val="002060"/>
                </a:solidFill>
                <a:latin typeface="+mj-lt"/>
                <a:ea typeface="+mn-ea"/>
                <a:cs typeface="Arial" pitchFamily="34" charset="0"/>
              </a:rPr>
              <a:t>						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s-ES" sz="2400" b="0" i="0" smtClean="0">
                <a:solidFill>
                  <a:srgbClr val="002060"/>
                </a:solidFill>
              </a:rPr>
              <a:t>Primera consulta (90 días)							</a:t>
            </a:r>
          </a:p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s-ES" sz="2400" b="0" i="0" smtClean="0">
                <a:solidFill>
                  <a:srgbClr val="002060"/>
                </a:solidFill>
              </a:rPr>
              <a:t>Segunda consulta (90 días)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011863" y="2019300"/>
            <a:ext cx="504825" cy="252095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6677025" y="2587625"/>
            <a:ext cx="17954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r>
              <a:rPr lang="es-ES" sz="2400" b="0" i="0" smtClean="0">
                <a:solidFill>
                  <a:srgbClr val="002060"/>
                </a:solidFill>
                <a:latin typeface="Calibri" pitchFamily="18" charset="0"/>
              </a:rPr>
              <a:t>Todas comienzan el 1 de julio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800" b="0" i="0" smtClean="0">
                <a:solidFill>
                  <a:srgbClr val="262626"/>
                </a:solidFill>
              </a:rPr>
              <a:t>Objeción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975" y="1419225"/>
            <a:ext cx="4464050" cy="720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0" i="0" smtClean="0">
                <a:solidFill>
                  <a:srgbClr val="000000"/>
                </a:solidFill>
                <a:latin typeface="Arial" pitchFamily="18" charset="0"/>
              </a:rPr>
              <a:t>Segunda consulta (90 días)</a:t>
            </a:r>
          </a:p>
          <a:p>
            <a:pPr algn="ctr">
              <a:defRPr/>
            </a:pPr>
            <a:r>
              <a:rPr lang="es-ES" b="0" i="0" smtClean="0">
                <a:solidFill>
                  <a:srgbClr val="000000"/>
                </a:solidFill>
                <a:latin typeface="Arial" pitchFamily="18" charset="0"/>
              </a:rPr>
              <a:t>Proyecto de NIMF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438" y="2871788"/>
            <a:ext cx="2268537" cy="895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0" i="0" smtClean="0">
                <a:solidFill>
                  <a:srgbClr val="000000"/>
                </a:solidFill>
                <a:latin typeface="Arial" pitchFamily="18" charset="0"/>
              </a:rPr>
              <a:t>El CN lo aprueba para su adopción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6388" y="4400550"/>
            <a:ext cx="3401516" cy="17647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</a:rPr>
              <a:t>¡Objeción!</a:t>
            </a:r>
          </a:p>
          <a:p>
            <a:pPr algn="ctr">
              <a:defRPr/>
            </a:pPr>
            <a:r>
              <a:rPr lang="es-ES" b="0" i="0" dirty="0" smtClean="0">
                <a:solidFill>
                  <a:srgbClr val="000000"/>
                </a:solidFill>
                <a:latin typeface="Arial" pitchFamily="18" charset="0"/>
              </a:rPr>
              <a:t>debe presentarse acompañada de una justificación técnica y de sugerencias para mejorar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220072" y="4365104"/>
            <a:ext cx="3456384" cy="17716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algn="ctr">
              <a:defRPr/>
            </a:pPr>
            <a:r>
              <a:rPr lang="es-ES" sz="17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</a:rPr>
              <a:t>Sin objeción</a:t>
            </a:r>
          </a:p>
          <a:p>
            <a:pPr>
              <a:defRPr/>
            </a:pPr>
            <a:r>
              <a:rPr lang="es-ES" sz="1700" b="0" i="0" dirty="0" smtClean="0">
                <a:solidFill>
                  <a:srgbClr val="000000"/>
                </a:solidFill>
                <a:latin typeface="Arial" pitchFamily="18" charset="0"/>
              </a:rPr>
              <a:t>Si todas las partes contratantes apoyan la aprobación del proyecto de NIMF, la CMF deberá aprobar la NIMF sin someterla a debate. </a:t>
            </a:r>
          </a:p>
        </p:txBody>
      </p:sp>
      <p:sp>
        <p:nvSpPr>
          <p:cNvPr id="5" name="Left Arrow 4"/>
          <p:cNvSpPr/>
          <p:nvPr/>
        </p:nvSpPr>
        <p:spPr>
          <a:xfrm rot="16200000">
            <a:off x="4194176" y="2392362"/>
            <a:ext cx="755650" cy="250825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87675" y="3773488"/>
            <a:ext cx="792163" cy="72548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76825" y="3767138"/>
            <a:ext cx="990600" cy="66675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PCSlideMaster_2012-06-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IPPCSlideMaster_2012-06-21</Template>
  <TotalTime>4920</TotalTime>
  <Words>299</Words>
  <Application>Microsoft Office PowerPoint</Application>
  <PresentationFormat>Presentación en pantalla (4:3)</PresentationFormat>
  <Paragraphs>29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IPPCSlideMaster_2012-06-21</vt:lpstr>
      <vt:lpstr> Convención Internacional de Protección Fitosanitaria </vt:lpstr>
      <vt:lpstr>Temas  </vt:lpstr>
      <vt:lpstr>Período de consulta</vt:lpstr>
      <vt:lpstr>Objeción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Convención Internacional de Protección Fitosanitaria </dc:title>
  <dc:creator>Celine Germain (AGPM)</dc:creator>
  <cp:lastModifiedBy>Paula Florencia Fredes</cp:lastModifiedBy>
  <cp:revision>201</cp:revision>
  <dcterms:created xsi:type="dcterms:W3CDTF">2013-04-25T13:12:07Z</dcterms:created>
  <dcterms:modified xsi:type="dcterms:W3CDTF">2016-08-08T21:08:19Z</dcterms:modified>
</cp:coreProperties>
</file>