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67" r:id="rId2"/>
    <p:sldId id="544" r:id="rId3"/>
    <p:sldId id="546" r:id="rId4"/>
    <p:sldId id="271" r:id="rId5"/>
    <p:sldId id="266" r:id="rId6"/>
    <p:sldId id="547" r:id="rId7"/>
    <p:sldId id="265" r:id="rId8"/>
    <p:sldId id="269" r:id="rId9"/>
    <p:sldId id="268" r:id="rId10"/>
    <p:sldId id="549" r:id="rId11"/>
    <p:sldId id="548" r:id="rId12"/>
    <p:sldId id="288" r:id="rId13"/>
    <p:sldId id="286" r:id="rId14"/>
    <p:sldId id="287" r:id="rId15"/>
    <p:sldId id="550" r:id="rId16"/>
    <p:sldId id="551" r:id="rId17"/>
    <p:sldId id="273" r:id="rId18"/>
    <p:sldId id="270"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CB03D"/>
    <a:srgbClr val="72B844"/>
    <a:srgbClr val="70B441"/>
    <a:srgbClr val="69AB3A"/>
    <a:srgbClr val="7ABC4E"/>
    <a:srgbClr val="84C061"/>
    <a:srgbClr val="77BB4A"/>
    <a:srgbClr val="3FC894"/>
    <a:srgbClr val="34BA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52" autoAdjust="0"/>
    <p:restoredTop sz="94660"/>
  </p:normalViewPr>
  <p:slideViewPr>
    <p:cSldViewPr snapToGrid="0">
      <p:cViewPr>
        <p:scale>
          <a:sx n="60" d="100"/>
          <a:sy n="60" d="100"/>
        </p:scale>
        <p:origin x="960"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Non-Compliance Snapshot (Cut flowers)*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barChart>
        <c:barDir val="col"/>
        <c:grouping val="clustered"/>
        <c:varyColors val="0"/>
        <c:ser>
          <c:idx val="0"/>
          <c:order val="0"/>
          <c:tx>
            <c:strRef>
              <c:f>Sheet1!$B$1</c:f>
              <c:strCache>
                <c:ptCount val="1"/>
                <c:pt idx="0">
                  <c:v>Harmful Organisms</c:v>
                </c:pt>
              </c:strCache>
            </c:strRef>
          </c:tx>
          <c:spPr>
            <a:solidFill>
              <a:schemeClr val="accent1"/>
            </a:solidFill>
            <a:ln>
              <a:noFill/>
            </a:ln>
            <a:effectLst/>
          </c:spPr>
          <c:invertIfNegative val="0"/>
          <c:cat>
            <c:numRef>
              <c:f>Sheet1!$A$2:$A$4</c:f>
              <c:numCache>
                <c:formatCode>General</c:formatCode>
                <c:ptCount val="3"/>
                <c:pt idx="0">
                  <c:v>2012</c:v>
                </c:pt>
                <c:pt idx="1">
                  <c:v>2013</c:v>
                </c:pt>
                <c:pt idx="2">
                  <c:v>2014</c:v>
                </c:pt>
              </c:numCache>
            </c:numRef>
          </c:cat>
          <c:val>
            <c:numRef>
              <c:f>Sheet1!$B$2:$B$4</c:f>
              <c:numCache>
                <c:formatCode>General</c:formatCode>
                <c:ptCount val="3"/>
                <c:pt idx="0">
                  <c:v>218</c:v>
                </c:pt>
                <c:pt idx="1">
                  <c:v>245</c:v>
                </c:pt>
                <c:pt idx="2">
                  <c:v>183</c:v>
                </c:pt>
              </c:numCache>
            </c:numRef>
          </c:val>
          <c:extLst xmlns:c16r2="http://schemas.microsoft.com/office/drawing/2015/06/chart">
            <c:ext xmlns:c16="http://schemas.microsoft.com/office/drawing/2014/chart" uri="{C3380CC4-5D6E-409C-BE32-E72D297353CC}">
              <c16:uniqueId val="{00000000-6702-9349-8807-F90F77759197}"/>
            </c:ext>
          </c:extLst>
        </c:ser>
        <c:ser>
          <c:idx val="1"/>
          <c:order val="1"/>
          <c:tx>
            <c:strRef>
              <c:f>Sheet1!$C$1</c:f>
              <c:strCache>
                <c:ptCount val="1"/>
                <c:pt idx="0">
                  <c:v>Non-compliant documents</c:v>
                </c:pt>
              </c:strCache>
            </c:strRef>
          </c:tx>
          <c:spPr>
            <a:solidFill>
              <a:schemeClr val="accent2"/>
            </a:solidFill>
            <a:ln>
              <a:noFill/>
            </a:ln>
            <a:effectLst/>
          </c:spPr>
          <c:invertIfNegative val="0"/>
          <c:cat>
            <c:numRef>
              <c:f>Sheet1!$A$2:$A$4</c:f>
              <c:numCache>
                <c:formatCode>General</c:formatCode>
                <c:ptCount val="3"/>
                <c:pt idx="0">
                  <c:v>2012</c:v>
                </c:pt>
                <c:pt idx="1">
                  <c:v>2013</c:v>
                </c:pt>
                <c:pt idx="2">
                  <c:v>2014</c:v>
                </c:pt>
              </c:numCache>
            </c:numRef>
          </c:cat>
          <c:val>
            <c:numRef>
              <c:f>Sheet1!$C$2:$C$4</c:f>
              <c:numCache>
                <c:formatCode>General</c:formatCode>
                <c:ptCount val="3"/>
                <c:pt idx="0">
                  <c:v>392</c:v>
                </c:pt>
                <c:pt idx="1">
                  <c:v>501</c:v>
                </c:pt>
                <c:pt idx="2">
                  <c:v>271</c:v>
                </c:pt>
              </c:numCache>
            </c:numRef>
          </c:val>
          <c:extLst xmlns:c16r2="http://schemas.microsoft.com/office/drawing/2015/06/chart">
            <c:ext xmlns:c16="http://schemas.microsoft.com/office/drawing/2014/chart" uri="{C3380CC4-5D6E-409C-BE32-E72D297353CC}">
              <c16:uniqueId val="{00000001-6702-9349-8807-F90F77759197}"/>
            </c:ext>
          </c:extLst>
        </c:ser>
        <c:dLbls>
          <c:showLegendKey val="0"/>
          <c:showVal val="0"/>
          <c:showCatName val="0"/>
          <c:showSerName val="0"/>
          <c:showPercent val="0"/>
          <c:showBubbleSize val="0"/>
        </c:dLbls>
        <c:gapWidth val="219"/>
        <c:overlap val="-27"/>
        <c:axId val="1311918032"/>
        <c:axId val="1311915856"/>
      </c:barChart>
      <c:catAx>
        <c:axId val="131191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1311915856"/>
        <c:crosses val="autoZero"/>
        <c:auto val="1"/>
        <c:lblAlgn val="ctr"/>
        <c:lblOffset val="100"/>
        <c:noMultiLvlLbl val="0"/>
      </c:catAx>
      <c:valAx>
        <c:axId val="1311915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1311918032"/>
        <c:crosses val="autoZero"/>
        <c:crossBetween val="between"/>
      </c:valAx>
      <c:spPr>
        <a:noFill/>
        <a:ln>
          <a:noFill/>
        </a:ln>
        <a:effectLst/>
      </c:spPr>
    </c:plotArea>
    <c:legend>
      <c:legendPos val="b"/>
      <c:layout>
        <c:manualLayout>
          <c:xMode val="edge"/>
          <c:yMode val="edge"/>
          <c:x val="0.20617039603517523"/>
          <c:y val="0.89963749499400314"/>
          <c:w val="0.66062267807876551"/>
          <c:h val="7.403243022098257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solidFill>
      <a:schemeClr val="bg2"/>
    </a:solidFill>
    <a:ln w="9525" cap="flat" cmpd="sng" algn="ctr">
      <a:solidFill>
        <a:schemeClr val="tx1">
          <a:lumMod val="15000"/>
          <a:lumOff val="85000"/>
        </a:schemeClr>
      </a:solidFill>
      <a:round/>
    </a:ln>
    <a:effectLst/>
  </c:spPr>
  <c:txPr>
    <a:bodyPr/>
    <a:lstStyle/>
    <a:p>
      <a:pPr>
        <a:defRPr/>
      </a:pPr>
      <a:endParaRPr lang="es-P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22A4C4-0089-4D4F-BB89-5C92FFD9125E}" type="datetimeFigureOut">
              <a:rPr lang="en-US" smtClean="0"/>
              <a:t>8/15/2021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F2AF68-62A6-4E6C-A224-8B74B0BE3A4C}" type="slidenum">
              <a:rPr lang="en-US" smtClean="0"/>
              <a:t>‹Nº›</a:t>
            </a:fld>
            <a:endParaRPr lang="en-US"/>
          </a:p>
        </p:txBody>
      </p:sp>
    </p:spTree>
    <p:extLst>
      <p:ext uri="{BB962C8B-B14F-4D97-AF65-F5344CB8AC3E}">
        <p14:creationId xmlns:p14="http://schemas.microsoft.com/office/powerpoint/2010/main" val="128466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is the behind the scene look at the actual data coming into the HUB</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15C5C0B-E299-45D2-935B-E19340EF6341}" type="slidenum">
              <a:rPr lang="en-US" altLang="en-US" smtClean="0"/>
              <a:pPr/>
              <a:t>8</a:t>
            </a:fld>
            <a:endParaRPr lang="en-US" altLang="en-US"/>
          </a:p>
        </p:txBody>
      </p:sp>
    </p:spTree>
    <p:extLst>
      <p:ext uri="{BB962C8B-B14F-4D97-AF65-F5344CB8AC3E}">
        <p14:creationId xmlns:p14="http://schemas.microsoft.com/office/powerpoint/2010/main" val="2991464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Now this is a more familiar view</a:t>
            </a:r>
          </a:p>
          <a:p>
            <a:endParaRPr lang="en-US" altLang="en-US"/>
          </a:p>
          <a:p>
            <a:r>
              <a:rPr lang="en-US" altLang="en-US"/>
              <a:t>On the left – this is Argentina’s paper phytosanitary certificate</a:t>
            </a:r>
          </a:p>
          <a:p>
            <a:r>
              <a:rPr lang="en-US" altLang="en-US"/>
              <a:t>On the right – this is the ePHYTO’s standardized format – all of the same information in the paper version is here in the ePhyto.</a:t>
            </a:r>
          </a:p>
          <a:p>
            <a:r>
              <a:rPr lang="en-US" altLang="en-US"/>
              <a:t>ALL countries’ ePhyto will look like this one.</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2BC5D07-641B-49DC-B3A0-47F147EF0A27}" type="slidenum">
              <a:rPr lang="en-US" altLang="en-US" smtClean="0"/>
              <a:pPr/>
              <a:t>9</a:t>
            </a:fld>
            <a:endParaRPr lang="en-US" altLang="en-US"/>
          </a:p>
        </p:txBody>
      </p:sp>
    </p:spTree>
    <p:extLst>
      <p:ext uri="{BB962C8B-B14F-4D97-AF65-F5344CB8AC3E}">
        <p14:creationId xmlns:p14="http://schemas.microsoft.com/office/powerpoint/2010/main" val="112397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409FF-B296-4FE4-B496-533E04FAD0B8}" type="slidenum">
              <a:rPr lang="en-US" smtClean="0"/>
              <a:t>13</a:t>
            </a:fld>
            <a:endParaRPr lang="en-US" dirty="0"/>
          </a:p>
        </p:txBody>
      </p:sp>
    </p:spTree>
    <p:extLst>
      <p:ext uri="{BB962C8B-B14F-4D97-AF65-F5344CB8AC3E}">
        <p14:creationId xmlns:p14="http://schemas.microsoft.com/office/powerpoint/2010/main" val="388305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409FF-B296-4FE4-B496-533E04FAD0B8}" type="slidenum">
              <a:rPr lang="en-US" smtClean="0"/>
              <a:t>14</a:t>
            </a:fld>
            <a:endParaRPr lang="en-US" dirty="0"/>
          </a:p>
        </p:txBody>
      </p:sp>
    </p:spTree>
    <p:extLst>
      <p:ext uri="{BB962C8B-B14F-4D97-AF65-F5344CB8AC3E}">
        <p14:creationId xmlns:p14="http://schemas.microsoft.com/office/powerpoint/2010/main" val="2819747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75971"/>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4090704"/>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8" name="Imagen 7">
            <a:extLst>
              <a:ext uri="{FF2B5EF4-FFF2-40B4-BE49-F238E27FC236}">
                <a16:creationId xmlns="" xmlns:a16="http://schemas.microsoft.com/office/drawing/2014/main" id="{3A119988-42DF-5B4C-BB74-69DE0A7F3362}"/>
              </a:ext>
            </a:extLst>
          </p:cNvPr>
          <p:cNvPicPr>
            <a:picLocks noChangeAspect="1"/>
          </p:cNvPicPr>
          <p:nvPr userDrawn="1"/>
        </p:nvPicPr>
        <p:blipFill>
          <a:blip r:embed="rId2"/>
          <a:stretch>
            <a:fillRect/>
          </a:stretch>
        </p:blipFill>
        <p:spPr>
          <a:xfrm>
            <a:off x="4983845" y="759172"/>
            <a:ext cx="2245575" cy="2422858"/>
          </a:xfrm>
          <a:prstGeom prst="rect">
            <a:avLst/>
          </a:prstGeom>
        </p:spPr>
      </p:pic>
    </p:spTree>
    <p:extLst>
      <p:ext uri="{BB962C8B-B14F-4D97-AF65-F5344CB8AC3E}">
        <p14:creationId xmlns:p14="http://schemas.microsoft.com/office/powerpoint/2010/main" val="25425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8" name="Title 7"/>
          <p:cNvSpPr>
            <a:spLocks noGrp="1"/>
          </p:cNvSpPr>
          <p:nvPr>
            <p:ph type="title"/>
          </p:nvPr>
        </p:nvSpPr>
        <p:spPr>
          <a:xfrm>
            <a:off x="848833" y="521737"/>
            <a:ext cx="10515600" cy="719396"/>
          </a:xfrm>
          <a:prstGeom prst="rect">
            <a:avLst/>
          </a:prstGeom>
        </p:spPr>
        <p:txBody>
          <a:bodyPr/>
          <a:lstStyle>
            <a:lvl1pPr algn="ctr">
              <a:defRPr sz="2800" b="1" i="0">
                <a:solidFill>
                  <a:schemeClr val="tx1"/>
                </a:solidFill>
                <a:latin typeface="Montserrat Extra" charset="0"/>
                <a:ea typeface="Montserrat Extra" charset="0"/>
                <a:cs typeface="Montserrat Extra" charset="0"/>
              </a:defRPr>
            </a:lvl1pPr>
          </a:lstStyle>
          <a:p>
            <a:r>
              <a:rPr lang="en-US"/>
              <a:t>Click to edit Master title style</a:t>
            </a:r>
          </a:p>
        </p:txBody>
      </p:sp>
      <p:sp>
        <p:nvSpPr>
          <p:cNvPr id="10" name="Text Placeholder 9"/>
          <p:cNvSpPr>
            <a:spLocks noGrp="1"/>
          </p:cNvSpPr>
          <p:nvPr>
            <p:ph type="body" sz="quarter" idx="10"/>
          </p:nvPr>
        </p:nvSpPr>
        <p:spPr>
          <a:xfrm>
            <a:off x="2156758" y="1023453"/>
            <a:ext cx="7899750" cy="385931"/>
          </a:xfrm>
          <a:prstGeom prst="rect">
            <a:avLst/>
          </a:prstGeom>
        </p:spPr>
        <p:txBody>
          <a:bodyPr/>
          <a:lstStyle>
            <a:lvl1pPr marL="0" indent="0" algn="ctr">
              <a:lnSpc>
                <a:spcPct val="120000"/>
              </a:lnSpc>
              <a:buNone/>
              <a:defRPr sz="1400" b="0" i="0">
                <a:solidFill>
                  <a:schemeClr val="tx1">
                    <a:alpha val="50000"/>
                  </a:schemeClr>
                </a:solidFill>
                <a:latin typeface="Crimson Text Roman" charset="0"/>
                <a:ea typeface="Crimson Text Roman" charset="0"/>
                <a:cs typeface="Crimson Text Roman" charset="0"/>
              </a:defRPr>
            </a:lvl1pPr>
          </a:lstStyle>
          <a:p>
            <a:pPr lvl="0"/>
            <a:r>
              <a:rPr lang="en-US" dirty="0"/>
              <a:t>Click to edit Master </a:t>
            </a:r>
            <a:r>
              <a:rPr lang="en-US"/>
              <a:t>text styles</a:t>
            </a:r>
            <a:endParaRPr lang="en-US" dirty="0"/>
          </a:p>
        </p:txBody>
      </p:sp>
      <p:pic>
        <p:nvPicPr>
          <p:cNvPr id="4" name="Imagen 3">
            <a:extLst>
              <a:ext uri="{FF2B5EF4-FFF2-40B4-BE49-F238E27FC236}">
                <a16:creationId xmlns="" xmlns:a16="http://schemas.microsoft.com/office/drawing/2014/main" id="{43DDCFB6-E7E3-C440-BEF4-4C852936F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5" name="Imagen 4">
            <a:extLst>
              <a:ext uri="{FF2B5EF4-FFF2-40B4-BE49-F238E27FC236}">
                <a16:creationId xmlns="" xmlns:a16="http://schemas.microsoft.com/office/drawing/2014/main" id="{B0E9FEB0-205B-7942-9DFD-5FCB5D53B6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6" name="Imagen 5">
            <a:extLst>
              <a:ext uri="{FF2B5EF4-FFF2-40B4-BE49-F238E27FC236}">
                <a16:creationId xmlns="" xmlns:a16="http://schemas.microsoft.com/office/drawing/2014/main" id="{3C7E33B2-63B1-594B-BF71-2C7748F4BB83}"/>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7" name="Imagen 6">
            <a:extLst>
              <a:ext uri="{FF2B5EF4-FFF2-40B4-BE49-F238E27FC236}">
                <a16:creationId xmlns="" xmlns:a16="http://schemas.microsoft.com/office/drawing/2014/main" id="{9CBCD1E6-6E08-CB40-94D4-406E93DA0D9C}"/>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9" name="Conector recto 8">
            <a:extLst>
              <a:ext uri="{FF2B5EF4-FFF2-40B4-BE49-F238E27FC236}">
                <a16:creationId xmlns="" xmlns:a16="http://schemas.microsoft.com/office/drawing/2014/main" id="{75C8BF2B-774A-5D48-BEE4-117C3F395EEC}"/>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164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ark Blue-Content3">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95274" y="6356350"/>
            <a:ext cx="3844926" cy="365125"/>
          </a:xfrm>
          <a:prstGeom prst="rect">
            <a:avLst/>
          </a:prstGeom>
        </p:spPr>
        <p:txBody>
          <a:bodyPr anchor="ctr"/>
          <a:lstStyle>
            <a:lvl1pPr algn="l">
              <a:defRPr sz="1200">
                <a:solidFill>
                  <a:schemeClr val="bg1">
                    <a:lumMod val="50000"/>
                  </a:schemeClr>
                </a:solidFill>
                <a:latin typeface="+mj-lt"/>
              </a:defRPr>
            </a:lvl1pPr>
          </a:lstStyle>
          <a:p>
            <a:r>
              <a:rPr lang="en-US">
                <a:solidFill>
                  <a:srgbClr val="F6F8F8">
                    <a:lumMod val="50000"/>
                  </a:srgbClr>
                </a:solidFill>
              </a:rPr>
              <a:t>ICC Services Overview</a:t>
            </a:r>
            <a:endParaRPr lang="en-US" dirty="0">
              <a:solidFill>
                <a:srgbClr val="F6F8F8">
                  <a:lumMod val="50000"/>
                </a:srgbClr>
              </a:solidFill>
            </a:endParaRPr>
          </a:p>
        </p:txBody>
      </p:sp>
      <p:sp>
        <p:nvSpPr>
          <p:cNvPr id="7" name="Slide Number Placeholder 6"/>
          <p:cNvSpPr>
            <a:spLocks noGrp="1"/>
          </p:cNvSpPr>
          <p:nvPr>
            <p:ph type="sldNum" sz="quarter" idx="12"/>
          </p:nvPr>
        </p:nvSpPr>
        <p:spPr>
          <a:xfrm>
            <a:off x="9146586" y="6356350"/>
            <a:ext cx="2743200" cy="365125"/>
          </a:xfrm>
          <a:prstGeom prst="rect">
            <a:avLst/>
          </a:prstGeom>
        </p:spPr>
        <p:txBody>
          <a:bodyPr anchor="ctr"/>
          <a:lstStyle>
            <a:lvl1pPr algn="r">
              <a:defRPr sz="1200">
                <a:solidFill>
                  <a:schemeClr val="bg1">
                    <a:lumMod val="50000"/>
                  </a:schemeClr>
                </a:solidFill>
                <a:latin typeface="+mj-lt"/>
              </a:defRPr>
            </a:lvl1pPr>
          </a:lstStyle>
          <a:p>
            <a:fld id="{33CDF353-6440-4995-A646-B045C8232658}" type="slidenum">
              <a:rPr lang="en-US" smtClean="0">
                <a:solidFill>
                  <a:srgbClr val="F6F8F8">
                    <a:lumMod val="50000"/>
                  </a:srgbClr>
                </a:solidFill>
              </a:rPr>
              <a:pPr/>
              <a:t>‹Nº›</a:t>
            </a:fld>
            <a:endParaRPr lang="en-US">
              <a:solidFill>
                <a:srgbClr val="F6F8F8">
                  <a:lumMod val="50000"/>
                </a:srgbClr>
              </a:solidFill>
            </a:endParaRPr>
          </a:p>
        </p:txBody>
      </p:sp>
      <p:sp>
        <p:nvSpPr>
          <p:cNvPr id="8" name="Rectangle 7"/>
          <p:cNvSpPr/>
          <p:nvPr userDrawn="1"/>
        </p:nvSpPr>
        <p:spPr>
          <a:xfrm>
            <a:off x="0" y="0"/>
            <a:ext cx="174751" cy="1097280"/>
          </a:xfrm>
          <a:prstGeom prst="rect">
            <a:avLst/>
          </a:prstGeom>
          <a:solidFill>
            <a:srgbClr val="0F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31333"/>
              </a:solidFill>
            </a:endParaRPr>
          </a:p>
        </p:txBody>
      </p:sp>
      <p:sp>
        <p:nvSpPr>
          <p:cNvPr id="11" name="Content Placeholder 2"/>
          <p:cNvSpPr>
            <a:spLocks noGrp="1"/>
          </p:cNvSpPr>
          <p:nvPr>
            <p:ph idx="17" hasCustomPrompt="1"/>
          </p:nvPr>
        </p:nvSpPr>
        <p:spPr>
          <a:xfrm>
            <a:off x="295274" y="1272022"/>
            <a:ext cx="11594511" cy="4833503"/>
          </a:xfrm>
          <a:prstGeom prst="rect">
            <a:avLst/>
          </a:prstGeom>
        </p:spPr>
        <p:txBody>
          <a:bodyPr anchor="ctr"/>
          <a:lstStyle>
            <a:lvl1pPr marL="228600" indent="-228600">
              <a:lnSpc>
                <a:spcPct val="114000"/>
              </a:lnSpc>
              <a:spcBef>
                <a:spcPts val="0"/>
              </a:spcBef>
              <a:spcAft>
                <a:spcPts val="400"/>
              </a:spcAft>
              <a:buSzPct val="145000"/>
              <a:buFont typeface="Calibri" panose="020F0502020204030204" pitchFamily="34" charset="0"/>
              <a:buChar char="›"/>
              <a:defRPr sz="1800">
                <a:solidFill>
                  <a:schemeClr val="tx1"/>
                </a:solidFill>
                <a:latin typeface="+mj-lt"/>
              </a:defRPr>
            </a:lvl1pPr>
            <a:lvl2pPr marL="685800" indent="-228600">
              <a:lnSpc>
                <a:spcPct val="114000"/>
              </a:lnSpc>
              <a:spcBef>
                <a:spcPts val="0"/>
              </a:spcBef>
              <a:spcAft>
                <a:spcPts val="400"/>
              </a:spcAft>
              <a:buSzPct val="120000"/>
              <a:buFont typeface="Arial" panose="020B0604020202020204" pitchFamily="34" charset="0"/>
              <a:buChar char="•"/>
              <a:defRPr sz="1600">
                <a:solidFill>
                  <a:schemeClr val="tx1"/>
                </a:solidFill>
                <a:latin typeface="+mj-lt"/>
              </a:defRPr>
            </a:lvl2pPr>
            <a:lvl3pPr marL="1143000" indent="-228600">
              <a:lnSpc>
                <a:spcPct val="114000"/>
              </a:lnSpc>
              <a:spcBef>
                <a:spcPts val="0"/>
              </a:spcBef>
              <a:spcAft>
                <a:spcPts val="400"/>
              </a:spcAft>
              <a:buSzPct val="90000"/>
              <a:buFont typeface="Courier New" panose="02070309020205020404" pitchFamily="49" charset="0"/>
              <a:buChar char="o"/>
              <a:defRPr sz="1400">
                <a:solidFill>
                  <a:schemeClr val="tx1"/>
                </a:solidFill>
                <a:latin typeface="+mj-lt"/>
              </a:defRPr>
            </a:lvl3pPr>
            <a:lvl4pPr marL="1600200" indent="-228600">
              <a:lnSpc>
                <a:spcPct val="114000"/>
              </a:lnSpc>
              <a:spcBef>
                <a:spcPts val="0"/>
              </a:spcBef>
              <a:spcAft>
                <a:spcPts val="400"/>
              </a:spcAft>
              <a:buFont typeface="Calibri" panose="020F0502020204030204" pitchFamily="34" charset="0"/>
              <a:buChar char="‐"/>
              <a:defRPr sz="1400">
                <a:solidFill>
                  <a:schemeClr val="tx1"/>
                </a:solidFill>
                <a:latin typeface="+mj-lt"/>
              </a:defRPr>
            </a:lvl4pPr>
            <a:lvl5pPr marL="2057400" indent="-228600">
              <a:buFont typeface="Calibri" panose="020F050202020403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p:nvPr>
        </p:nvSpPr>
        <p:spPr>
          <a:xfrm>
            <a:off x="455612" y="390222"/>
            <a:ext cx="11434174" cy="627690"/>
          </a:xfrm>
          <a:prstGeom prst="rect">
            <a:avLst/>
          </a:prstGeom>
        </p:spPr>
        <p:txBody>
          <a:bodyPr>
            <a:noAutofit/>
          </a:bodyPr>
          <a:lstStyle>
            <a:lvl1pPr>
              <a:defRPr sz="3800" b="1">
                <a:solidFill>
                  <a:srgbClr val="0F243E"/>
                </a:solidFill>
                <a:latin typeface="+mn-lt"/>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1300" y="6310312"/>
            <a:ext cx="2682460" cy="457200"/>
          </a:xfrm>
          <a:prstGeom prst="rect">
            <a:avLst/>
          </a:prstGeom>
        </p:spPr>
      </p:pic>
    </p:spTree>
    <p:extLst>
      <p:ext uri="{BB962C8B-B14F-4D97-AF65-F5344CB8AC3E}">
        <p14:creationId xmlns:p14="http://schemas.microsoft.com/office/powerpoint/2010/main" val="3860812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D26B9C53-29A8-48BB-909E-706FC0FA052B}" type="datetimeFigureOut">
              <a:rPr lang="en-US"/>
              <a:pPr>
                <a:defRPr/>
              </a:pPr>
              <a:t>8/15/2021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1558954" y="5859464"/>
            <a:ext cx="509954" cy="333375"/>
          </a:xfrm>
          <a:prstGeom prst="rect">
            <a:avLst/>
          </a:prstGeom>
        </p:spPr>
        <p:txBody>
          <a:bodyPr/>
          <a:lstStyle>
            <a:lvl1pPr>
              <a:defRPr/>
            </a:lvl1pPr>
          </a:lstStyle>
          <a:p>
            <a:pPr>
              <a:defRPr/>
            </a:pPr>
            <a:fld id="{0B553564-42B1-44B4-AB66-0F7BC33B800C}" type="slidenum">
              <a:rPr lang="en-US"/>
              <a:pPr>
                <a:defRPr/>
              </a:pPr>
              <a:t>‹Nº›</a:t>
            </a:fld>
            <a:endParaRPr lang="en-US"/>
          </a:p>
        </p:txBody>
      </p:sp>
    </p:spTree>
    <p:extLst>
      <p:ext uri="{BB962C8B-B14F-4D97-AF65-F5344CB8AC3E}">
        <p14:creationId xmlns:p14="http://schemas.microsoft.com/office/powerpoint/2010/main" val="2055186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ark Blue-Content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46586" y="6356350"/>
            <a:ext cx="2743200" cy="365125"/>
          </a:xfrm>
          <a:prstGeom prst="rect">
            <a:avLst/>
          </a:prstGeom>
        </p:spPr>
        <p:txBody>
          <a:bodyPr anchor="ctr"/>
          <a:lstStyle>
            <a:lvl1pPr algn="r">
              <a:defRPr sz="1200">
                <a:solidFill>
                  <a:schemeClr val="bg1">
                    <a:lumMod val="50000"/>
                  </a:schemeClr>
                </a:solidFill>
                <a:latin typeface="+mj-lt"/>
              </a:defRPr>
            </a:lvl1pPr>
          </a:lstStyle>
          <a:p>
            <a:fld id="{33CDF353-6440-4995-A646-B045C8232658}" type="slidenum">
              <a:rPr lang="en-US" smtClean="0"/>
              <a:pPr/>
              <a:t>‹Nº›</a:t>
            </a:fld>
            <a:endParaRPr lang="en-US" dirty="0"/>
          </a:p>
        </p:txBody>
      </p:sp>
      <p:sp>
        <p:nvSpPr>
          <p:cNvPr id="8" name="Rectangle 7"/>
          <p:cNvSpPr/>
          <p:nvPr userDrawn="1"/>
        </p:nvSpPr>
        <p:spPr>
          <a:xfrm>
            <a:off x="0" y="0"/>
            <a:ext cx="174751" cy="1097280"/>
          </a:xfrm>
          <a:prstGeom prst="rect">
            <a:avLst/>
          </a:prstGeom>
          <a:solidFill>
            <a:srgbClr val="0F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31333"/>
              </a:solidFill>
            </a:endParaRPr>
          </a:p>
        </p:txBody>
      </p:sp>
      <p:sp>
        <p:nvSpPr>
          <p:cNvPr id="14" name="Title 1"/>
          <p:cNvSpPr>
            <a:spLocks noGrp="1"/>
          </p:cNvSpPr>
          <p:nvPr>
            <p:ph type="title"/>
          </p:nvPr>
        </p:nvSpPr>
        <p:spPr>
          <a:xfrm>
            <a:off x="455612" y="390222"/>
            <a:ext cx="11434174" cy="627690"/>
          </a:xfrm>
          <a:prstGeom prst="rect">
            <a:avLst/>
          </a:prstGeom>
        </p:spPr>
        <p:txBody>
          <a:bodyPr anchor="ctr">
            <a:noAutofit/>
          </a:bodyPr>
          <a:lstStyle>
            <a:lvl1pPr>
              <a:defRPr sz="3800" b="1">
                <a:solidFill>
                  <a:srgbClr val="0F243E"/>
                </a:solidFill>
                <a:latin typeface="+mn-lt"/>
              </a:defRPr>
            </a:lvl1pPr>
          </a:lstStyle>
          <a:p>
            <a:r>
              <a:rPr lang="en-US" dirty="0"/>
              <a:t>Click to edit Master title style</a:t>
            </a:r>
          </a:p>
        </p:txBody>
      </p:sp>
      <p:sp>
        <p:nvSpPr>
          <p:cNvPr id="13" name="Content Placeholder 2"/>
          <p:cNvSpPr>
            <a:spLocks noGrp="1"/>
          </p:cNvSpPr>
          <p:nvPr>
            <p:ph idx="18" hasCustomPrompt="1"/>
          </p:nvPr>
        </p:nvSpPr>
        <p:spPr>
          <a:xfrm>
            <a:off x="7467599" y="1281545"/>
            <a:ext cx="4422187" cy="4824125"/>
          </a:xfrm>
          <a:prstGeom prst="rect">
            <a:avLst/>
          </a:prstGeom>
        </p:spPr>
        <p:txBody>
          <a:bodyPr anchor="ctr"/>
          <a:lstStyle>
            <a:lvl1pPr marL="0" indent="0">
              <a:buSzPct val="145000"/>
              <a:buFont typeface="Calibri" panose="020F0502020204030204" pitchFamily="34" charset="0"/>
              <a:buNone/>
              <a:defRPr sz="1800" baseline="0">
                <a:solidFill>
                  <a:schemeClr val="tx1"/>
                </a:solidFill>
                <a:latin typeface="+mj-lt"/>
              </a:defRPr>
            </a:lvl1pPr>
            <a:lvl2pPr marL="685800" indent="-228600">
              <a:buSzPct val="120000"/>
              <a:buFont typeface="Arial" panose="020B0604020202020204" pitchFamily="34" charset="0"/>
              <a:buChar char="•"/>
              <a:defRPr sz="1800"/>
            </a:lvl2pPr>
            <a:lvl3pPr marL="1143000" indent="-228600">
              <a:buSzPct val="65000"/>
              <a:buFont typeface="Calibri" panose="020F0502020204030204" pitchFamily="34" charset="0"/>
              <a:buChar char="–"/>
              <a:defRPr sz="1600"/>
            </a:lvl3pPr>
            <a:lvl4pPr marL="1600200" indent="-228600">
              <a:buFont typeface="Calibri" panose="020F0502020204030204" pitchFamily="34" charset="0"/>
              <a:buChar char="–"/>
              <a:defRPr sz="1600"/>
            </a:lvl4pPr>
            <a:lvl5pPr marL="2057400" indent="-228600">
              <a:buFont typeface="Calibri" panose="020F0502020204030204" pitchFamily="34" charset="0"/>
              <a:buChar char="–"/>
              <a:defRPr/>
            </a:lvl5pPr>
          </a:lstStyle>
          <a:p>
            <a:pPr lvl="0"/>
            <a:r>
              <a:rPr lang="en-US" dirty="0"/>
              <a:t>Insert a picture, chart or graph</a:t>
            </a:r>
          </a:p>
        </p:txBody>
      </p:sp>
      <p:sp>
        <p:nvSpPr>
          <p:cNvPr id="11" name="Content Placeholder 2"/>
          <p:cNvSpPr>
            <a:spLocks noGrp="1"/>
          </p:cNvSpPr>
          <p:nvPr>
            <p:ph idx="19" hasCustomPrompt="1"/>
          </p:nvPr>
        </p:nvSpPr>
        <p:spPr>
          <a:xfrm>
            <a:off x="295274" y="1272022"/>
            <a:ext cx="7029451" cy="4833503"/>
          </a:xfrm>
          <a:prstGeom prst="rect">
            <a:avLst/>
          </a:prstGeom>
        </p:spPr>
        <p:txBody>
          <a:bodyPr anchor="ctr"/>
          <a:lstStyle>
            <a:lvl1pPr marL="228600" indent="-228600">
              <a:lnSpc>
                <a:spcPct val="114000"/>
              </a:lnSpc>
              <a:spcBef>
                <a:spcPts val="0"/>
              </a:spcBef>
              <a:spcAft>
                <a:spcPts val="400"/>
              </a:spcAft>
              <a:buSzPct val="145000"/>
              <a:buFont typeface="Calibri" panose="020F0502020204030204" pitchFamily="34" charset="0"/>
              <a:buChar char="›"/>
              <a:defRPr sz="1800">
                <a:solidFill>
                  <a:schemeClr val="tx1"/>
                </a:solidFill>
                <a:latin typeface="+mj-lt"/>
              </a:defRPr>
            </a:lvl1pPr>
            <a:lvl2pPr marL="685800" indent="-228600">
              <a:lnSpc>
                <a:spcPct val="114000"/>
              </a:lnSpc>
              <a:spcBef>
                <a:spcPts val="0"/>
              </a:spcBef>
              <a:spcAft>
                <a:spcPts val="400"/>
              </a:spcAft>
              <a:buSzPct val="120000"/>
              <a:buFont typeface="Arial" panose="020B0604020202020204" pitchFamily="34" charset="0"/>
              <a:buChar char="•"/>
              <a:defRPr sz="1600">
                <a:solidFill>
                  <a:schemeClr val="tx1"/>
                </a:solidFill>
                <a:latin typeface="+mj-lt"/>
              </a:defRPr>
            </a:lvl2pPr>
            <a:lvl3pPr marL="1143000" indent="-228600">
              <a:lnSpc>
                <a:spcPct val="114000"/>
              </a:lnSpc>
              <a:spcBef>
                <a:spcPts val="0"/>
              </a:spcBef>
              <a:spcAft>
                <a:spcPts val="400"/>
              </a:spcAft>
              <a:buSzPct val="90000"/>
              <a:buFont typeface="Courier New" panose="02070309020205020404" pitchFamily="49" charset="0"/>
              <a:buChar char="o"/>
              <a:defRPr sz="1400">
                <a:solidFill>
                  <a:schemeClr val="tx1"/>
                </a:solidFill>
                <a:latin typeface="+mj-lt"/>
              </a:defRPr>
            </a:lvl3pPr>
            <a:lvl4pPr marL="1600200" indent="-228600">
              <a:lnSpc>
                <a:spcPct val="114000"/>
              </a:lnSpc>
              <a:spcBef>
                <a:spcPts val="0"/>
              </a:spcBef>
              <a:spcAft>
                <a:spcPts val="400"/>
              </a:spcAft>
              <a:buFont typeface="Calibri" panose="020F0502020204030204" pitchFamily="34" charset="0"/>
              <a:buChar char="‐"/>
              <a:defRPr sz="1400">
                <a:solidFill>
                  <a:schemeClr val="tx1"/>
                </a:solidFill>
                <a:latin typeface="+mj-lt"/>
              </a:defRPr>
            </a:lvl4pPr>
            <a:lvl5pPr marL="2057400" indent="-228600">
              <a:buFont typeface="Calibri" panose="020F050202020403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1300" y="6310312"/>
            <a:ext cx="2682460" cy="457200"/>
          </a:xfrm>
          <a:prstGeom prst="rect">
            <a:avLst/>
          </a:prstGeom>
        </p:spPr>
      </p:pic>
    </p:spTree>
    <p:extLst>
      <p:ext uri="{BB962C8B-B14F-4D97-AF65-F5344CB8AC3E}">
        <p14:creationId xmlns:p14="http://schemas.microsoft.com/office/powerpoint/2010/main" val="950902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5" name="Imagen 4">
            <a:extLst>
              <a:ext uri="{FF2B5EF4-FFF2-40B4-BE49-F238E27FC236}">
                <a16:creationId xmlns="" xmlns:a16="http://schemas.microsoft.com/office/drawing/2014/main" id="{083C0906-24A3-0540-901E-871B148689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6" name="Imagen 5">
            <a:extLst>
              <a:ext uri="{FF2B5EF4-FFF2-40B4-BE49-F238E27FC236}">
                <a16:creationId xmlns="" xmlns:a16="http://schemas.microsoft.com/office/drawing/2014/main" id="{E213704F-9A7A-AC4D-AC05-FFDBE5D995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7" name="Imagen 6">
            <a:extLst>
              <a:ext uri="{FF2B5EF4-FFF2-40B4-BE49-F238E27FC236}">
                <a16:creationId xmlns="" xmlns:a16="http://schemas.microsoft.com/office/drawing/2014/main" id="{3C61ADCF-FCA7-254E-8C92-954A99C04B67}"/>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8" name="Imagen 7">
            <a:extLst>
              <a:ext uri="{FF2B5EF4-FFF2-40B4-BE49-F238E27FC236}">
                <a16:creationId xmlns="" xmlns:a16="http://schemas.microsoft.com/office/drawing/2014/main" id="{513092EE-F96F-C344-9A21-8963477B3B4A}"/>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9" name="Conector recto 8">
            <a:extLst>
              <a:ext uri="{FF2B5EF4-FFF2-40B4-BE49-F238E27FC236}">
                <a16:creationId xmlns="" xmlns:a16="http://schemas.microsoft.com/office/drawing/2014/main" id="{F4A5AD9E-BDDD-0C47-9804-FD938ECDE013}"/>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 xmlns:a16="http://schemas.microsoft.com/office/drawing/2014/main" id="{EC81FC2E-BFB8-0141-8A3A-9941B7223C63}"/>
              </a:ext>
            </a:extLst>
          </p:cNvPr>
          <p:cNvSpPr>
            <a:spLocks noGrp="1"/>
          </p:cNvSpPr>
          <p:nvPr>
            <p:ph type="body" sz="quarter" idx="11" hasCustomPrompt="1"/>
          </p:nvPr>
        </p:nvSpPr>
        <p:spPr>
          <a:xfrm>
            <a:off x="848833" y="1570723"/>
            <a:ext cx="10515600"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3428060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6" name="Imagen 5">
            <a:extLst>
              <a:ext uri="{FF2B5EF4-FFF2-40B4-BE49-F238E27FC236}">
                <a16:creationId xmlns="" xmlns:a16="http://schemas.microsoft.com/office/drawing/2014/main" id="{AE2E2F32-2D03-5746-8B17-3C0320E6B2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 xmlns:a16="http://schemas.microsoft.com/office/drawing/2014/main" id="{12D82AA7-EFED-4C4A-9E3D-859E6E62B4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 xmlns:a16="http://schemas.microsoft.com/office/drawing/2014/main" id="{7AEB5DEF-09A9-0146-BCB0-0A65536462AC}"/>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 xmlns:a16="http://schemas.microsoft.com/office/drawing/2014/main" id="{E0C3187F-759F-6D4A-93BD-EEDF2DA21738}"/>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 xmlns:a16="http://schemas.microsoft.com/office/drawing/2014/main" id="{EA75CFEF-F928-FE4C-9BC5-D889741C2219}"/>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 xmlns:a16="http://schemas.microsoft.com/office/drawing/2014/main" id="{6A410505-CC04-A64E-BF12-AB0567C6E3A7}"/>
              </a:ext>
            </a:extLst>
          </p:cNvPr>
          <p:cNvSpPr>
            <a:spLocks noGrp="1"/>
          </p:cNvSpPr>
          <p:nvPr>
            <p:ph type="body" sz="quarter" idx="11" hasCustomPrompt="1"/>
          </p:nvPr>
        </p:nvSpPr>
        <p:spPr>
          <a:xfrm>
            <a:off x="848833" y="1570723"/>
            <a:ext cx="10515600" cy="4069501"/>
          </a:xfrm>
          <a:prstGeom prst="rect">
            <a:avLst/>
          </a:prstGeom>
        </p:spPr>
        <p:txBody>
          <a:bodyPr numCol="2"/>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303476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8" name="Imagen 7">
            <a:extLst>
              <a:ext uri="{FF2B5EF4-FFF2-40B4-BE49-F238E27FC236}">
                <a16:creationId xmlns="" xmlns:a16="http://schemas.microsoft.com/office/drawing/2014/main" id="{299970D4-64C7-F34C-B46D-3CD4914C1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9" name="Imagen 8">
            <a:extLst>
              <a:ext uri="{FF2B5EF4-FFF2-40B4-BE49-F238E27FC236}">
                <a16:creationId xmlns="" xmlns:a16="http://schemas.microsoft.com/office/drawing/2014/main" id="{9D3593A9-2DB8-AE45-A2A7-6248E08E3E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14" name="Imagen 13">
            <a:extLst>
              <a:ext uri="{FF2B5EF4-FFF2-40B4-BE49-F238E27FC236}">
                <a16:creationId xmlns="" xmlns:a16="http://schemas.microsoft.com/office/drawing/2014/main" id="{805A4733-3A1E-8240-B27C-93533ED3FDE6}"/>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15" name="Imagen 14">
            <a:extLst>
              <a:ext uri="{FF2B5EF4-FFF2-40B4-BE49-F238E27FC236}">
                <a16:creationId xmlns="" xmlns:a16="http://schemas.microsoft.com/office/drawing/2014/main" id="{3675F986-395C-5340-8328-34E3F7A5F10A}"/>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6" name="Conector recto 15">
            <a:extLst>
              <a:ext uri="{FF2B5EF4-FFF2-40B4-BE49-F238E27FC236}">
                <a16:creationId xmlns="" xmlns:a16="http://schemas.microsoft.com/office/drawing/2014/main" id="{CCE62B97-C568-8040-A843-8C8D00FFBFE6}"/>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9">
            <a:extLst>
              <a:ext uri="{FF2B5EF4-FFF2-40B4-BE49-F238E27FC236}">
                <a16:creationId xmlns="" xmlns:a16="http://schemas.microsoft.com/office/drawing/2014/main" id="{30E3174D-C0F5-1C44-B897-290BE8D84A94}"/>
              </a:ext>
            </a:extLst>
          </p:cNvPr>
          <p:cNvSpPr>
            <a:spLocks noGrp="1"/>
          </p:cNvSpPr>
          <p:nvPr>
            <p:ph type="body" sz="quarter" idx="11" hasCustomPrompt="1"/>
          </p:nvPr>
        </p:nvSpPr>
        <p:spPr>
          <a:xfrm>
            <a:off x="848834"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
        <p:nvSpPr>
          <p:cNvPr id="18" name="Text Placeholder 9">
            <a:extLst>
              <a:ext uri="{FF2B5EF4-FFF2-40B4-BE49-F238E27FC236}">
                <a16:creationId xmlns="" xmlns:a16="http://schemas.microsoft.com/office/drawing/2014/main" id="{79BAEFFD-B36A-9943-802E-0C9CC7899513}"/>
              </a:ext>
            </a:extLst>
          </p:cNvPr>
          <p:cNvSpPr>
            <a:spLocks noGrp="1"/>
          </p:cNvSpPr>
          <p:nvPr>
            <p:ph type="body" sz="quarter" idx="12" hasCustomPrompt="1"/>
          </p:nvPr>
        </p:nvSpPr>
        <p:spPr>
          <a:xfrm>
            <a:off x="4410181"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
        <p:nvSpPr>
          <p:cNvPr id="19" name="Text Placeholder 9">
            <a:extLst>
              <a:ext uri="{FF2B5EF4-FFF2-40B4-BE49-F238E27FC236}">
                <a16:creationId xmlns="" xmlns:a16="http://schemas.microsoft.com/office/drawing/2014/main" id="{7AFC01E6-B25D-8E41-8AB7-2D8CED7E8127}"/>
              </a:ext>
            </a:extLst>
          </p:cNvPr>
          <p:cNvSpPr>
            <a:spLocks noGrp="1"/>
          </p:cNvSpPr>
          <p:nvPr>
            <p:ph type="body" sz="quarter" idx="13" hasCustomPrompt="1"/>
          </p:nvPr>
        </p:nvSpPr>
        <p:spPr>
          <a:xfrm>
            <a:off x="7971529"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Tree>
    <p:extLst>
      <p:ext uri="{BB962C8B-B14F-4D97-AF65-F5344CB8AC3E}">
        <p14:creationId xmlns:p14="http://schemas.microsoft.com/office/powerpoint/2010/main" val="2412882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614054" y="363482"/>
            <a:ext cx="10515600" cy="516230"/>
          </a:xfrm>
          <a:prstGeom prst="rect">
            <a:avLst/>
          </a:prstGeom>
        </p:spPr>
        <p:txBody>
          <a:bodyPr/>
          <a:lstStyle>
            <a:lvl1pPr algn="l">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614054" y="778215"/>
            <a:ext cx="8629806" cy="385931"/>
          </a:xfrm>
          <a:prstGeom prst="rect">
            <a:avLst/>
          </a:prstGeom>
        </p:spPr>
        <p:txBody>
          <a:bodyPr/>
          <a:lstStyle>
            <a:lvl1pPr marL="0" indent="0" algn="l">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4" name="Imagen 3">
            <a:extLst>
              <a:ext uri="{FF2B5EF4-FFF2-40B4-BE49-F238E27FC236}">
                <a16:creationId xmlns="" xmlns:a16="http://schemas.microsoft.com/office/drawing/2014/main" id="{7FF0631B-905E-7847-BFAD-8B5D5E782A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5" name="Imagen 4">
            <a:extLst>
              <a:ext uri="{FF2B5EF4-FFF2-40B4-BE49-F238E27FC236}">
                <a16:creationId xmlns="" xmlns:a16="http://schemas.microsoft.com/office/drawing/2014/main" id="{8C522126-AFDE-8640-BD58-1DB4EC7AA9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6" name="Imagen 5">
            <a:extLst>
              <a:ext uri="{FF2B5EF4-FFF2-40B4-BE49-F238E27FC236}">
                <a16:creationId xmlns="" xmlns:a16="http://schemas.microsoft.com/office/drawing/2014/main" id="{DFAA7DD3-BC12-9F40-BCB2-8FE6DB85A041}"/>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7" name="Imagen 6">
            <a:extLst>
              <a:ext uri="{FF2B5EF4-FFF2-40B4-BE49-F238E27FC236}">
                <a16:creationId xmlns="" xmlns:a16="http://schemas.microsoft.com/office/drawing/2014/main" id="{1D5BF197-9D71-8B4E-BDC9-C41FFE9D4E02}"/>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8" name="Conector recto 7">
            <a:extLst>
              <a:ext uri="{FF2B5EF4-FFF2-40B4-BE49-F238E27FC236}">
                <a16:creationId xmlns="" xmlns:a16="http://schemas.microsoft.com/office/drawing/2014/main" id="{EA35F4C1-5F26-3747-93C4-4AD300EB89CB}"/>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873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4" name="Picture Placeholder 14"/>
          <p:cNvSpPr>
            <a:spLocks noGrp="1"/>
          </p:cNvSpPr>
          <p:nvPr>
            <p:ph type="pic" sz="quarter" idx="11" hasCustomPrompt="1"/>
          </p:nvPr>
        </p:nvSpPr>
        <p:spPr>
          <a:xfrm>
            <a:off x="848833" y="1739517"/>
            <a:ext cx="5399903" cy="385809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pic>
        <p:nvPicPr>
          <p:cNvPr id="6" name="Imagen 5">
            <a:extLst>
              <a:ext uri="{FF2B5EF4-FFF2-40B4-BE49-F238E27FC236}">
                <a16:creationId xmlns="" xmlns:a16="http://schemas.microsoft.com/office/drawing/2014/main" id="{31954674-357B-0349-8EBB-55EC82D81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 xmlns:a16="http://schemas.microsoft.com/office/drawing/2014/main" id="{57D7BE7D-035D-2144-A81B-BAD523BD51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 xmlns:a16="http://schemas.microsoft.com/office/drawing/2014/main" id="{60B3E35F-99C5-9446-8993-8FC3A7F92037}"/>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 xmlns:a16="http://schemas.microsoft.com/office/drawing/2014/main" id="{8243E23C-E87F-8A49-A22C-C77160C4A6A0}"/>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 xmlns:a16="http://schemas.microsoft.com/office/drawing/2014/main" id="{45B87200-7587-F648-B7DC-5133D3135FE0}"/>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 xmlns:a16="http://schemas.microsoft.com/office/drawing/2014/main" id="{01815C4E-34BD-AE4E-A289-199BFBB2F863}"/>
              </a:ext>
            </a:extLst>
          </p:cNvPr>
          <p:cNvSpPr>
            <a:spLocks noGrp="1"/>
          </p:cNvSpPr>
          <p:nvPr>
            <p:ph type="body" sz="quarter" idx="12" hasCustomPrompt="1"/>
          </p:nvPr>
        </p:nvSpPr>
        <p:spPr>
          <a:xfrm>
            <a:off x="6472989" y="1739517"/>
            <a:ext cx="4891444" cy="3900707"/>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endParaRPr lang="en-US" sz="1400" dirty="0">
              <a:latin typeface="Roboto Regular" charset="0"/>
            </a:endParaRPr>
          </a:p>
        </p:txBody>
      </p:sp>
    </p:spTree>
    <p:extLst>
      <p:ext uri="{BB962C8B-B14F-4D97-AF65-F5344CB8AC3E}">
        <p14:creationId xmlns:p14="http://schemas.microsoft.com/office/powerpoint/2010/main" val="7256905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5" name="Picture Placeholder 14"/>
          <p:cNvSpPr>
            <a:spLocks noGrp="1"/>
          </p:cNvSpPr>
          <p:nvPr>
            <p:ph type="pic" sz="quarter" idx="11" hasCustomPrompt="1"/>
          </p:nvPr>
        </p:nvSpPr>
        <p:spPr>
          <a:xfrm>
            <a:off x="3777861" y="2194849"/>
            <a:ext cx="4720680" cy="296911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pic>
        <p:nvPicPr>
          <p:cNvPr id="6" name="Imagen 5">
            <a:extLst>
              <a:ext uri="{FF2B5EF4-FFF2-40B4-BE49-F238E27FC236}">
                <a16:creationId xmlns="" xmlns:a16="http://schemas.microsoft.com/office/drawing/2014/main" id="{158F0D76-ED8C-8F42-82D2-A4A979D30B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 xmlns:a16="http://schemas.microsoft.com/office/drawing/2014/main" id="{50A9C12B-CF73-7A42-A0B4-DE226148A2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 xmlns:a16="http://schemas.microsoft.com/office/drawing/2014/main" id="{E1941771-41BD-5748-90EF-7CC813E11ACC}"/>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 xmlns:a16="http://schemas.microsoft.com/office/drawing/2014/main" id="{F66E6D8D-7AD7-A64D-8302-9061E6BB4CCB}"/>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 xmlns:a16="http://schemas.microsoft.com/office/drawing/2014/main" id="{1513FDF0-400A-274D-B689-DDB0D5FF8249}"/>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58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3805B584-5315-3A41-8DF2-2659FDF043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3" name="Imagen 2">
            <a:extLst>
              <a:ext uri="{FF2B5EF4-FFF2-40B4-BE49-F238E27FC236}">
                <a16:creationId xmlns="" xmlns:a16="http://schemas.microsoft.com/office/drawing/2014/main" id="{9B1FB971-02ED-7345-91D5-0434F7212A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4" name="Imagen 3">
            <a:extLst>
              <a:ext uri="{FF2B5EF4-FFF2-40B4-BE49-F238E27FC236}">
                <a16:creationId xmlns="" xmlns:a16="http://schemas.microsoft.com/office/drawing/2014/main" id="{F40D14FF-7AB8-D346-85D5-D55DA4161425}"/>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5" name="Imagen 4">
            <a:extLst>
              <a:ext uri="{FF2B5EF4-FFF2-40B4-BE49-F238E27FC236}">
                <a16:creationId xmlns="" xmlns:a16="http://schemas.microsoft.com/office/drawing/2014/main" id="{C47B6F48-53D0-8E47-9BBA-44EF04D213E8}"/>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6" name="Conector recto 5">
            <a:extLst>
              <a:ext uri="{FF2B5EF4-FFF2-40B4-BE49-F238E27FC236}">
                <a16:creationId xmlns="" xmlns:a16="http://schemas.microsoft.com/office/drawing/2014/main" id="{7EAD72C9-B181-914A-9ECB-FA00D2D681CF}"/>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71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52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 name="Picture 8">
            <a:extLst>
              <a:ext uri="{FF2B5EF4-FFF2-40B4-BE49-F238E27FC236}">
                <a16:creationId xmlns="" xmlns:a16="http://schemas.microsoft.com/office/drawing/2014/main" id="{EC9C0946-32A6-7F44-BCD9-7DE0A8D4A4A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6200000">
            <a:off x="-3249384" y="3249384"/>
            <a:ext cx="6858001" cy="359230"/>
          </a:xfrm>
          <a:prstGeom prst="rect">
            <a:avLst/>
          </a:prstGeom>
        </p:spPr>
      </p:pic>
    </p:spTree>
    <p:extLst>
      <p:ext uri="{BB962C8B-B14F-4D97-AF65-F5344CB8AC3E}">
        <p14:creationId xmlns:p14="http://schemas.microsoft.com/office/powerpoint/2010/main" val="2953688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ephytoexchange.org/doc/GeNS_NPPO_OnBoarding_V5.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720943"/>
          </a:xfrm>
        </p:spPr>
        <p:txBody>
          <a:bodyPr/>
          <a:lstStyle/>
          <a:p>
            <a:pPr>
              <a:lnSpc>
                <a:spcPct val="100000"/>
              </a:lnSpc>
            </a:pPr>
            <a:r>
              <a:rPr lang="en-US" sz="4400" dirty="0" err="1" smtClean="0">
                <a:solidFill>
                  <a:srgbClr val="0070C0"/>
                </a:solidFill>
              </a:rPr>
              <a:t>Solución</a:t>
            </a:r>
            <a:r>
              <a:rPr lang="en-US" sz="4400" dirty="0" smtClean="0">
                <a:solidFill>
                  <a:srgbClr val="0070C0"/>
                </a:solidFill>
              </a:rPr>
              <a:t> </a:t>
            </a:r>
            <a:r>
              <a:rPr lang="en-US" sz="4400" dirty="0" smtClean="0">
                <a:solidFill>
                  <a:srgbClr val="0070C0"/>
                </a:solidFill>
                <a:latin typeface="+mn-lt"/>
              </a:rPr>
              <a:t>ePhyto CIPF</a:t>
            </a:r>
            <a:r>
              <a:rPr lang="en-US" sz="4400" dirty="0">
                <a:solidFill>
                  <a:srgbClr val="0070C0"/>
                </a:solidFill>
                <a:latin typeface="+mn-lt"/>
              </a:rPr>
              <a:t/>
            </a:r>
            <a:br>
              <a:rPr lang="en-US" sz="4400" dirty="0">
                <a:solidFill>
                  <a:srgbClr val="0070C0"/>
                </a:solidFill>
                <a:latin typeface="+mn-lt"/>
              </a:rPr>
            </a:br>
            <a:r>
              <a:rPr lang="en-US" sz="4400" dirty="0">
                <a:solidFill>
                  <a:srgbClr val="0070C0"/>
                </a:solidFill>
                <a:latin typeface="+mn-lt"/>
              </a:rPr>
              <a:t/>
            </a:r>
            <a:br>
              <a:rPr lang="en-US" sz="4400" dirty="0">
                <a:solidFill>
                  <a:srgbClr val="0070C0"/>
                </a:solidFill>
                <a:latin typeface="+mn-lt"/>
              </a:rPr>
            </a:br>
            <a:r>
              <a:rPr lang="es-ES" sz="2000" cap="all" dirty="0" err="1" smtClean="0"/>
              <a:t>FacilitaNDO</a:t>
            </a:r>
            <a:r>
              <a:rPr lang="es-ES" sz="2000" cap="all" dirty="0" smtClean="0"/>
              <a:t> </a:t>
            </a:r>
            <a:r>
              <a:rPr lang="es-ES" sz="2000" cap="all" dirty="0"/>
              <a:t>el comercio seguro de plantas y productos vegetales</a:t>
            </a:r>
            <a:r>
              <a:rPr lang="en-GB" sz="2000" cap="all" dirty="0"/>
              <a:t/>
            </a:r>
            <a:br>
              <a:rPr lang="en-GB" sz="2000" cap="all" dirty="0"/>
            </a:br>
            <a:r>
              <a:rPr lang="en-GB" sz="2400" cap="all" dirty="0"/>
              <a:t/>
            </a:r>
            <a:br>
              <a:rPr lang="en-GB" sz="2400" cap="all" dirty="0"/>
            </a:br>
            <a:r>
              <a:rPr lang="en-US" sz="1600" dirty="0"/>
              <a:t/>
            </a:r>
            <a:br>
              <a:rPr lang="en-US" sz="1600" dirty="0"/>
            </a:br>
            <a:endParaRPr lang="en-US" sz="1600" dirty="0">
              <a:solidFill>
                <a:srgbClr val="0070C0"/>
              </a:solidFill>
              <a:latin typeface="+mn-lt"/>
            </a:endParaRPr>
          </a:p>
        </p:txBody>
      </p:sp>
      <p:sp>
        <p:nvSpPr>
          <p:cNvPr id="3" name="Text Placeholder 2"/>
          <p:cNvSpPr>
            <a:spLocks noGrp="1"/>
          </p:cNvSpPr>
          <p:nvPr>
            <p:ph type="body" sz="quarter" idx="10"/>
          </p:nvPr>
        </p:nvSpPr>
        <p:spPr>
          <a:xfrm>
            <a:off x="857251" y="3786459"/>
            <a:ext cx="10713244" cy="927208"/>
          </a:xfrm>
        </p:spPr>
        <p:txBody>
          <a:bodyPr/>
          <a:lstStyle/>
          <a:p>
            <a:pPr>
              <a:lnSpc>
                <a:spcPct val="90000"/>
              </a:lnSpc>
              <a:spcBef>
                <a:spcPct val="0"/>
              </a:spcBef>
            </a:pPr>
            <a:r>
              <a:rPr lang="en-US" sz="3200" b="1" dirty="0">
                <a:solidFill>
                  <a:srgbClr val="0070C0"/>
                </a:solidFill>
                <a:latin typeface="+mn-lt"/>
                <a:ea typeface="Roboto" charset="0"/>
                <a:cs typeface="Roboto" charset="0"/>
              </a:rPr>
              <a:t>Talleres regionales de la CIPF</a:t>
            </a:r>
          </a:p>
          <a:p>
            <a:pPr>
              <a:lnSpc>
                <a:spcPct val="90000"/>
              </a:lnSpc>
              <a:spcBef>
                <a:spcPct val="0"/>
              </a:spcBef>
            </a:pPr>
            <a:r>
              <a:rPr lang="en-US" sz="3200" b="1" dirty="0">
                <a:solidFill>
                  <a:srgbClr val="0070C0"/>
                </a:solidFill>
                <a:latin typeface="+mn-lt"/>
                <a:ea typeface="Roboto" charset="0"/>
                <a:cs typeface="Roboto" charset="0"/>
              </a:rPr>
              <a:t> 2021</a:t>
            </a:r>
          </a:p>
        </p:txBody>
      </p:sp>
    </p:spTree>
    <p:extLst>
      <p:ext uri="{BB962C8B-B14F-4D97-AF65-F5344CB8AC3E}">
        <p14:creationId xmlns:p14="http://schemas.microsoft.com/office/powerpoint/2010/main" val="3903902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789" y="134980"/>
            <a:ext cx="10838999" cy="516230"/>
          </a:xfrm>
        </p:spPr>
        <p:txBody>
          <a:bodyPr/>
          <a:lstStyle/>
          <a:p>
            <a:r>
              <a:rPr lang="en-AU" sz="3600" dirty="0" smtClean="0">
                <a:solidFill>
                  <a:srgbClr val="0070C0"/>
                </a:solidFill>
                <a:latin typeface="+mn-lt"/>
              </a:rPr>
              <a:t>Participación de países – </a:t>
            </a:r>
            <a:r>
              <a:rPr lang="en-AU" sz="3600" dirty="0">
                <a:solidFill>
                  <a:srgbClr val="0070C0"/>
                </a:solidFill>
                <a:latin typeface="+mn-lt"/>
              </a:rPr>
              <a:t>Hub </a:t>
            </a:r>
            <a:r>
              <a:rPr lang="en-AU" sz="3600" dirty="0" smtClean="0">
                <a:solidFill>
                  <a:srgbClr val="0070C0"/>
                </a:solidFill>
                <a:latin typeface="+mn-lt"/>
              </a:rPr>
              <a:t>y GeNS Mayo </a:t>
            </a:r>
            <a:r>
              <a:rPr lang="en-AU" sz="3600" dirty="0">
                <a:solidFill>
                  <a:srgbClr val="0070C0"/>
                </a:solidFill>
                <a:latin typeface="+mn-lt"/>
              </a:rPr>
              <a:t>2021</a:t>
            </a:r>
            <a:endParaRPr lang="en-US" sz="3600" dirty="0">
              <a:solidFill>
                <a:srgbClr val="0070C0"/>
              </a:solidFill>
              <a:latin typeface="+mn-lt"/>
            </a:endParaRPr>
          </a:p>
        </p:txBody>
      </p:sp>
      <p:pic>
        <p:nvPicPr>
          <p:cNvPr id="4" name="Picture 3">
            <a:extLst>
              <a:ext uri="{FF2B5EF4-FFF2-40B4-BE49-F238E27FC236}">
                <a16:creationId xmlns="" xmlns:a16="http://schemas.microsoft.com/office/drawing/2014/main" id="{E5100E6A-4A25-0D45-A058-4226FFBF82B3}"/>
              </a:ext>
            </a:extLst>
          </p:cNvPr>
          <p:cNvPicPr>
            <a:picLocks noChangeAspect="1"/>
          </p:cNvPicPr>
          <p:nvPr/>
        </p:nvPicPr>
        <p:blipFill>
          <a:blip r:embed="rId2"/>
          <a:stretch>
            <a:fillRect/>
          </a:stretch>
        </p:blipFill>
        <p:spPr>
          <a:xfrm>
            <a:off x="1016000" y="889000"/>
            <a:ext cx="10160000" cy="5080000"/>
          </a:xfrm>
          <a:prstGeom prst="rect">
            <a:avLst/>
          </a:prstGeom>
        </p:spPr>
      </p:pic>
    </p:spTree>
    <p:extLst>
      <p:ext uri="{BB962C8B-B14F-4D97-AF65-F5344CB8AC3E}">
        <p14:creationId xmlns:p14="http://schemas.microsoft.com/office/powerpoint/2010/main" val="1521029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7B9822-D5CC-4E4A-B3E7-E9B9AA98734C}"/>
              </a:ext>
            </a:extLst>
          </p:cNvPr>
          <p:cNvSpPr>
            <a:spLocks noGrp="1"/>
          </p:cNvSpPr>
          <p:nvPr>
            <p:ph type="title"/>
          </p:nvPr>
        </p:nvSpPr>
        <p:spPr/>
        <p:txBody>
          <a:bodyPr/>
          <a:lstStyle/>
          <a:p>
            <a:r>
              <a:rPr lang="es-ES" dirty="0">
                <a:solidFill>
                  <a:srgbClr val="000000"/>
                </a:solidFill>
              </a:rPr>
              <a:t>Solución ePhyto de la CIPF</a:t>
            </a:r>
            <a:endParaRPr lang="en-US" dirty="0"/>
          </a:p>
        </p:txBody>
      </p:sp>
      <p:sp>
        <p:nvSpPr>
          <p:cNvPr id="4" name="Text Placeholder 3">
            <a:extLst>
              <a:ext uri="{FF2B5EF4-FFF2-40B4-BE49-F238E27FC236}">
                <a16:creationId xmlns="" xmlns:a16="http://schemas.microsoft.com/office/drawing/2014/main" id="{123AE00F-D3F9-654C-BFF0-AE6797F773A9}"/>
              </a:ext>
            </a:extLst>
          </p:cNvPr>
          <p:cNvSpPr>
            <a:spLocks noGrp="1"/>
          </p:cNvSpPr>
          <p:nvPr>
            <p:ph type="body" sz="quarter" idx="11"/>
          </p:nvPr>
        </p:nvSpPr>
        <p:spPr>
          <a:xfrm>
            <a:off x="848833" y="1338903"/>
            <a:ext cx="10515600" cy="4069501"/>
          </a:xfrm>
        </p:spPr>
        <p:txBody>
          <a:bodyPr/>
          <a:lstStyle/>
          <a:p>
            <a:pPr algn="just"/>
            <a:r>
              <a:rPr lang="es-ES" b="1" dirty="0">
                <a:solidFill>
                  <a:srgbClr val="000000"/>
                </a:solidFill>
              </a:rPr>
              <a:t>El sistema maneja sin esfuerzo aproximadamente 95,000 certificados </a:t>
            </a:r>
            <a:r>
              <a:rPr lang="es-ES" b="1" u="sng" dirty="0">
                <a:solidFill>
                  <a:srgbClr val="000000"/>
                </a:solidFill>
              </a:rPr>
              <a:t>por mes</a:t>
            </a:r>
            <a:r>
              <a:rPr lang="es-ES" b="1" dirty="0">
                <a:solidFill>
                  <a:srgbClr val="000000"/>
                </a:solidFill>
              </a:rPr>
              <a:t>, con la capacidad de manejar (en la configuración actual) hasta 100,000 certificados </a:t>
            </a:r>
            <a:r>
              <a:rPr lang="es-ES" b="1" u="sng" dirty="0">
                <a:solidFill>
                  <a:srgbClr val="000000"/>
                </a:solidFill>
              </a:rPr>
              <a:t>por día</a:t>
            </a:r>
            <a:r>
              <a:rPr lang="es-ES" b="1" dirty="0">
                <a:solidFill>
                  <a:srgbClr val="000000"/>
                </a:solidFill>
              </a:rPr>
              <a:t>.</a:t>
            </a:r>
            <a:endParaRPr lang="en-US" dirty="0"/>
          </a:p>
        </p:txBody>
      </p:sp>
      <p:pic>
        <p:nvPicPr>
          <p:cNvPr id="5" name="Picture 4">
            <a:extLst>
              <a:ext uri="{FF2B5EF4-FFF2-40B4-BE49-F238E27FC236}">
                <a16:creationId xmlns="" xmlns:a16="http://schemas.microsoft.com/office/drawing/2014/main" id="{1AEAC3D6-1A03-B046-B057-07DD6B84E99A}"/>
              </a:ext>
            </a:extLst>
          </p:cNvPr>
          <p:cNvPicPr>
            <a:picLocks noChangeAspect="1"/>
          </p:cNvPicPr>
          <p:nvPr/>
        </p:nvPicPr>
        <p:blipFill>
          <a:blip r:embed="rId2"/>
          <a:stretch>
            <a:fillRect/>
          </a:stretch>
        </p:blipFill>
        <p:spPr>
          <a:xfrm>
            <a:off x="2985112" y="2395330"/>
            <a:ext cx="6243042" cy="3493372"/>
          </a:xfrm>
          <a:prstGeom prst="rect">
            <a:avLst/>
          </a:prstGeom>
        </p:spPr>
      </p:pic>
    </p:spTree>
    <p:extLst>
      <p:ext uri="{BB962C8B-B14F-4D97-AF65-F5344CB8AC3E}">
        <p14:creationId xmlns:p14="http://schemas.microsoft.com/office/powerpoint/2010/main" val="2606021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64349B-D1BE-D44E-8B15-F106F870C19B}"/>
              </a:ext>
            </a:extLst>
          </p:cNvPr>
          <p:cNvSpPr>
            <a:spLocks noGrp="1"/>
          </p:cNvSpPr>
          <p:nvPr>
            <p:ph type="title"/>
          </p:nvPr>
        </p:nvSpPr>
        <p:spPr/>
        <p:txBody>
          <a:bodyPr/>
          <a:lstStyle/>
          <a:p>
            <a:r>
              <a:rPr lang="es-ES" dirty="0">
                <a:solidFill>
                  <a:schemeClr val="bg1">
                    <a:lumMod val="10000"/>
                  </a:schemeClr>
                </a:solidFill>
              </a:rPr>
              <a:t>El éxito </a:t>
            </a:r>
            <a:r>
              <a:rPr lang="es-ES" dirty="0" smtClean="0">
                <a:solidFill>
                  <a:schemeClr val="bg1">
                    <a:lumMod val="10000"/>
                  </a:schemeClr>
                </a:solidFill>
              </a:rPr>
              <a:t>continuado </a:t>
            </a:r>
            <a:r>
              <a:rPr lang="es-ES" dirty="0">
                <a:solidFill>
                  <a:schemeClr val="bg1">
                    <a:lumMod val="10000"/>
                  </a:schemeClr>
                </a:solidFill>
              </a:rPr>
              <a:t>depende de la colaboración</a:t>
            </a:r>
            <a:endParaRPr lang="en-US" dirty="0">
              <a:solidFill>
                <a:schemeClr val="bg1">
                  <a:lumMod val="10000"/>
                </a:schemeClr>
              </a:solidFill>
            </a:endParaRPr>
          </a:p>
        </p:txBody>
      </p:sp>
      <p:sp>
        <p:nvSpPr>
          <p:cNvPr id="4" name="Text Placeholder 3">
            <a:extLst>
              <a:ext uri="{FF2B5EF4-FFF2-40B4-BE49-F238E27FC236}">
                <a16:creationId xmlns="" xmlns:a16="http://schemas.microsoft.com/office/drawing/2014/main" id="{21F69DAC-DCB9-9342-9FCC-AD8485F4AAAE}"/>
              </a:ext>
            </a:extLst>
          </p:cNvPr>
          <p:cNvSpPr>
            <a:spLocks noGrp="1"/>
          </p:cNvSpPr>
          <p:nvPr>
            <p:ph type="body" sz="quarter" idx="11"/>
          </p:nvPr>
        </p:nvSpPr>
        <p:spPr>
          <a:xfrm>
            <a:off x="848833" y="1171477"/>
            <a:ext cx="10515600" cy="4882934"/>
          </a:xfrm>
          <a:ln>
            <a:solidFill>
              <a:srgbClr val="6CB03D"/>
            </a:solidFill>
          </a:ln>
        </p:spPr>
        <p:txBody>
          <a:bodyPr/>
          <a:lstStyle/>
          <a:p>
            <a:r>
              <a:rPr lang="es-ES" sz="1800" dirty="0" smtClean="0">
                <a:solidFill>
                  <a:schemeClr val="bg1">
                    <a:lumMod val="10000"/>
                  </a:schemeClr>
                </a:solidFill>
              </a:rPr>
              <a:t>La </a:t>
            </a:r>
            <a:r>
              <a:rPr lang="es-ES" sz="1800" dirty="0">
                <a:solidFill>
                  <a:schemeClr val="bg1">
                    <a:lumMod val="10000"/>
                  </a:schemeClr>
                </a:solidFill>
              </a:rPr>
              <a:t>Secretaría de la CIPF está trabajando con </a:t>
            </a:r>
            <a:r>
              <a:rPr lang="es-ES" sz="1800" dirty="0" smtClean="0">
                <a:solidFill>
                  <a:schemeClr val="bg1">
                    <a:lumMod val="10000"/>
                  </a:schemeClr>
                </a:solidFill>
              </a:rPr>
              <a:t>organizaciones </a:t>
            </a:r>
            <a:r>
              <a:rPr lang="es-ES" sz="1800" dirty="0">
                <a:solidFill>
                  <a:schemeClr val="bg1">
                    <a:lumMod val="10000"/>
                  </a:schemeClr>
                </a:solidFill>
              </a:rPr>
              <a:t>y grupos internacionales para hacer de </a:t>
            </a:r>
            <a:r>
              <a:rPr lang="es-ES" sz="1800" dirty="0" smtClean="0">
                <a:solidFill>
                  <a:schemeClr val="bg1">
                    <a:lumMod val="10000"/>
                  </a:schemeClr>
                </a:solidFill>
              </a:rPr>
              <a:t>la Solución </a:t>
            </a:r>
            <a:r>
              <a:rPr lang="es-ES" sz="1800" dirty="0">
                <a:solidFill>
                  <a:schemeClr val="bg1">
                    <a:lumMod val="10000"/>
                  </a:schemeClr>
                </a:solidFill>
              </a:rPr>
              <a:t>ePhyto </a:t>
            </a:r>
            <a:r>
              <a:rPr lang="es-ES" sz="1800" dirty="0" smtClean="0">
                <a:solidFill>
                  <a:schemeClr val="bg1">
                    <a:lumMod val="10000"/>
                  </a:schemeClr>
                </a:solidFill>
              </a:rPr>
              <a:t>una </a:t>
            </a:r>
            <a:r>
              <a:rPr lang="es-ES" sz="1800" dirty="0">
                <a:solidFill>
                  <a:schemeClr val="bg1">
                    <a:lumMod val="10000"/>
                  </a:schemeClr>
                </a:solidFill>
              </a:rPr>
              <a:t>herramienta de facilitación del comercio para cualquier país (u organización) que desee utilizarla. Éstas </a:t>
            </a:r>
            <a:r>
              <a:rPr lang="es-ES" sz="1800" dirty="0" smtClean="0">
                <a:solidFill>
                  <a:schemeClr val="bg1">
                    <a:lumMod val="10000"/>
                  </a:schemeClr>
                </a:solidFill>
              </a:rPr>
              <a:t>incluyen:</a:t>
            </a:r>
            <a:endParaRPr lang="en-US" sz="1800" dirty="0">
              <a:solidFill>
                <a:schemeClr val="bg1">
                  <a:lumMod val="10000"/>
                </a:schemeClr>
              </a:solidFill>
            </a:endParaRPr>
          </a:p>
          <a:p>
            <a:pPr marL="285750" indent="-285750">
              <a:buFont typeface="Arial" panose="020B0604020202020204" pitchFamily="34" charset="0"/>
              <a:buChar char="•"/>
            </a:pPr>
            <a:r>
              <a:rPr lang="es-ES" sz="1800" u="sng" dirty="0" smtClean="0">
                <a:solidFill>
                  <a:schemeClr val="bg1">
                    <a:lumMod val="10000"/>
                  </a:schemeClr>
                </a:solidFill>
              </a:rPr>
              <a:t>Alianza </a:t>
            </a:r>
            <a:r>
              <a:rPr lang="es-ES" sz="1800" u="sng" dirty="0">
                <a:solidFill>
                  <a:schemeClr val="bg1">
                    <a:lumMod val="10000"/>
                  </a:schemeClr>
                </a:solidFill>
              </a:rPr>
              <a:t>Global para la Facilitación del Comercio del Foro Económico Mundial</a:t>
            </a:r>
            <a:endParaRPr lang="en-US" sz="1800" u="sng" dirty="0">
              <a:solidFill>
                <a:schemeClr val="bg1">
                  <a:lumMod val="10000"/>
                </a:schemeClr>
              </a:solidFill>
            </a:endParaRPr>
          </a:p>
          <a:p>
            <a:pPr marL="285750" indent="-285750">
              <a:buFont typeface="Arial" panose="020B0604020202020204" pitchFamily="34" charset="0"/>
              <a:buChar char="•"/>
            </a:pPr>
            <a:r>
              <a:rPr lang="es-ES" sz="1800" u="sng" dirty="0" smtClean="0">
                <a:solidFill>
                  <a:schemeClr val="bg1">
                    <a:lumMod val="10000"/>
                  </a:schemeClr>
                </a:solidFill>
              </a:rPr>
              <a:t>Grupo </a:t>
            </a:r>
            <a:r>
              <a:rPr lang="es-ES" sz="1800" u="sng" dirty="0">
                <a:solidFill>
                  <a:schemeClr val="bg1">
                    <a:lumMod val="10000"/>
                  </a:schemeClr>
                </a:solidFill>
              </a:rPr>
              <a:t>Asesor de la </a:t>
            </a:r>
            <a:r>
              <a:rPr lang="es-ES" sz="1800" u="sng" dirty="0" smtClean="0">
                <a:solidFill>
                  <a:schemeClr val="bg1">
                    <a:lumMod val="10000"/>
                  </a:schemeClr>
                </a:solidFill>
              </a:rPr>
              <a:t>Industria </a:t>
            </a:r>
            <a:r>
              <a:rPr lang="es-ES" sz="1800" u="sng" dirty="0">
                <a:solidFill>
                  <a:schemeClr val="bg1">
                    <a:lumMod val="10000"/>
                  </a:schemeClr>
                </a:solidFill>
              </a:rPr>
              <a:t>ePhyto</a:t>
            </a:r>
            <a:r>
              <a:rPr lang="en-US" sz="1800" u="sng" dirty="0" smtClean="0">
                <a:solidFill>
                  <a:schemeClr val="bg1">
                    <a:lumMod val="10000"/>
                  </a:schemeClr>
                </a:solidFill>
              </a:rPr>
              <a:t> </a:t>
            </a:r>
          </a:p>
          <a:p>
            <a:pPr marL="285750" indent="-285750">
              <a:buFont typeface="Arial" panose="020B0604020202020204" pitchFamily="34" charset="0"/>
              <a:buChar char="•"/>
            </a:pPr>
            <a:r>
              <a:rPr lang="es-ES" sz="1800" u="sng" dirty="0" smtClean="0">
                <a:solidFill>
                  <a:schemeClr val="bg1">
                    <a:lumMod val="10000"/>
                  </a:schemeClr>
                </a:solidFill>
              </a:rPr>
              <a:t>Fondo </a:t>
            </a:r>
            <a:r>
              <a:rPr lang="es-ES" sz="1800" u="sng" dirty="0">
                <a:solidFill>
                  <a:schemeClr val="bg1">
                    <a:lumMod val="10000"/>
                  </a:schemeClr>
                </a:solidFill>
              </a:rPr>
              <a:t>para la Aplicación de Normas y el </a:t>
            </a:r>
            <a:r>
              <a:rPr lang="es-ES" sz="1800" u="sng" dirty="0" smtClean="0">
                <a:solidFill>
                  <a:schemeClr val="bg1">
                    <a:lumMod val="10000"/>
                  </a:schemeClr>
                </a:solidFill>
              </a:rPr>
              <a:t>Fomento</a:t>
            </a:r>
          </a:p>
          <a:p>
            <a:pPr marL="266700"/>
            <a:r>
              <a:rPr lang="es-ES" sz="1800" u="sng" dirty="0" smtClean="0">
                <a:solidFill>
                  <a:schemeClr val="bg1">
                    <a:lumMod val="10000"/>
                  </a:schemeClr>
                </a:solidFill>
              </a:rPr>
              <a:t>del </a:t>
            </a:r>
            <a:r>
              <a:rPr lang="es-ES" sz="1800" u="sng" dirty="0">
                <a:solidFill>
                  <a:schemeClr val="bg1">
                    <a:lumMod val="10000"/>
                  </a:schemeClr>
                </a:solidFill>
              </a:rPr>
              <a:t>Comercio (STDF)</a:t>
            </a:r>
            <a:endParaRPr lang="en-US" sz="1800" u="sng" dirty="0" smtClean="0">
              <a:solidFill>
                <a:schemeClr val="bg1">
                  <a:lumMod val="10000"/>
                </a:schemeClr>
              </a:solidFill>
            </a:endParaRPr>
          </a:p>
          <a:p>
            <a:pPr marL="285750" indent="-285750">
              <a:buFont typeface="Arial" panose="020B0604020202020204" pitchFamily="34" charset="0"/>
              <a:buChar char="•"/>
            </a:pPr>
            <a:r>
              <a:rPr lang="es-ES" sz="1800" u="sng" dirty="0" smtClean="0">
                <a:solidFill>
                  <a:schemeClr val="bg1">
                    <a:lumMod val="10000"/>
                  </a:schemeClr>
                </a:solidFill>
              </a:rPr>
              <a:t>Banco </a:t>
            </a:r>
            <a:r>
              <a:rPr lang="es-ES" sz="1800" u="sng" dirty="0">
                <a:solidFill>
                  <a:schemeClr val="bg1">
                    <a:lumMod val="10000"/>
                  </a:schemeClr>
                </a:solidFill>
              </a:rPr>
              <a:t>Mundial y la Corporación Financiera </a:t>
            </a:r>
            <a:r>
              <a:rPr lang="es-ES" sz="1800" u="sng" dirty="0" smtClean="0">
                <a:solidFill>
                  <a:schemeClr val="bg1">
                    <a:lumMod val="10000"/>
                  </a:schemeClr>
                </a:solidFill>
              </a:rPr>
              <a:t>Internacional</a:t>
            </a:r>
            <a:endParaRPr lang="en-US" sz="1800" u="sng" dirty="0" smtClean="0">
              <a:solidFill>
                <a:schemeClr val="bg1">
                  <a:lumMod val="10000"/>
                </a:schemeClr>
              </a:solidFill>
            </a:endParaRPr>
          </a:p>
          <a:p>
            <a:pPr marL="285750" indent="-285750">
              <a:buFont typeface="Arial" panose="020B0604020202020204" pitchFamily="34" charset="0"/>
              <a:buChar char="•"/>
            </a:pPr>
            <a:r>
              <a:rPr lang="es-ES" sz="1800" u="sng" dirty="0" smtClean="0">
                <a:solidFill>
                  <a:schemeClr val="bg1">
                    <a:lumMod val="10000"/>
                  </a:schemeClr>
                </a:solidFill>
              </a:rPr>
              <a:t>Organización </a:t>
            </a:r>
            <a:r>
              <a:rPr lang="es-ES" sz="1800" u="sng" dirty="0">
                <a:solidFill>
                  <a:schemeClr val="bg1">
                    <a:lumMod val="10000"/>
                  </a:schemeClr>
                </a:solidFill>
              </a:rPr>
              <a:t>Mundial de Aduanas</a:t>
            </a:r>
            <a:r>
              <a:rPr lang="en-US" sz="1800" dirty="0" smtClean="0">
                <a:solidFill>
                  <a:schemeClr val="bg1">
                    <a:lumMod val="10000"/>
                  </a:schemeClr>
                </a:solidFill>
              </a:rPr>
              <a:t> y: </a:t>
            </a:r>
            <a:endParaRPr lang="en-US" sz="1800" dirty="0">
              <a:solidFill>
                <a:schemeClr val="bg1">
                  <a:lumMod val="10000"/>
                </a:schemeClr>
              </a:solidFill>
            </a:endParaRPr>
          </a:p>
          <a:p>
            <a:pPr marL="285750" indent="-285750">
              <a:buFont typeface="Arial" panose="020B0604020202020204" pitchFamily="34" charset="0"/>
              <a:buChar char="•"/>
            </a:pPr>
            <a:endParaRPr lang="en-US" sz="1800" u="sng" dirty="0">
              <a:solidFill>
                <a:schemeClr val="bg1">
                  <a:lumMod val="10000"/>
                </a:schemeClr>
              </a:solidFill>
            </a:endParaRPr>
          </a:p>
        </p:txBody>
      </p:sp>
      <p:pic>
        <p:nvPicPr>
          <p:cNvPr id="5" name="Picture 4" descr="ePhyto to facilitate international agricultural trade - Euroseeds">
            <a:extLst>
              <a:ext uri="{FF2B5EF4-FFF2-40B4-BE49-F238E27FC236}">
                <a16:creationId xmlns="" xmlns:a16="http://schemas.microsoft.com/office/drawing/2014/main" id="{1A9ADA7A-502B-E04B-A3C9-4F53AABC1A3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49400" y="4318899"/>
            <a:ext cx="4408967" cy="1725769"/>
          </a:xfrm>
          <a:prstGeom prst="rect">
            <a:avLst/>
          </a:prstGeom>
          <a:noFill/>
          <a:ln>
            <a:noFill/>
          </a:ln>
        </p:spPr>
      </p:pic>
      <p:sp>
        <p:nvSpPr>
          <p:cNvPr id="3" name="Flecha abajo 2"/>
          <p:cNvSpPr/>
          <p:nvPr/>
        </p:nvSpPr>
        <p:spPr>
          <a:xfrm rot="16200000">
            <a:off x="5815192" y="4175870"/>
            <a:ext cx="122830" cy="1567218"/>
          </a:xfrm>
          <a:prstGeom prst="downArrow">
            <a:avLst/>
          </a:prstGeom>
          <a:ln>
            <a:solidFill>
              <a:schemeClr val="accent1"/>
            </a:solidFill>
          </a:ln>
          <a:effectLst>
            <a:outerShdw dir="5400000" sx="95000" sy="95000" algn="ctr" rotWithShape="0">
              <a:prstClr val="black">
                <a:alpha val="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latinLnBrk="1" hangingPunct="1"/>
            <a:endParaRPr lang="es-PE" sz="3200">
              <a:ea typeface="굴림" charset="-127"/>
            </a:endParaRPr>
          </a:p>
        </p:txBody>
      </p:sp>
    </p:spTree>
    <p:extLst>
      <p:ext uri="{BB962C8B-B14F-4D97-AF65-F5344CB8AC3E}">
        <p14:creationId xmlns:p14="http://schemas.microsoft.com/office/powerpoint/2010/main" val="3743793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8913" y="150192"/>
            <a:ext cx="11434174" cy="627690"/>
          </a:xfrm>
        </p:spPr>
        <p:txBody>
          <a:bodyPr/>
          <a:lstStyle/>
          <a:p>
            <a:r>
              <a:rPr lang="en-US" sz="2800" dirty="0" err="1">
                <a:solidFill>
                  <a:srgbClr val="000000"/>
                </a:solidFill>
              </a:rPr>
              <a:t>Delegación</a:t>
            </a:r>
            <a:r>
              <a:rPr lang="en-US" sz="2800" dirty="0">
                <a:solidFill>
                  <a:srgbClr val="000000"/>
                </a:solidFill>
              </a:rPr>
              <a:t> de canal </a:t>
            </a:r>
            <a:endParaRPr lang="en-US" sz="2800" dirty="0">
              <a:solidFill>
                <a:srgbClr val="000000"/>
              </a:solidFill>
            </a:endParaRPr>
          </a:p>
        </p:txBody>
      </p:sp>
      <p:sp>
        <p:nvSpPr>
          <p:cNvPr id="4" name="TextBox 3">
            <a:extLst>
              <a:ext uri="{FF2B5EF4-FFF2-40B4-BE49-F238E27FC236}">
                <a16:creationId xmlns="" xmlns:a16="http://schemas.microsoft.com/office/drawing/2014/main" id="{269D4EA4-1E83-0B44-8F73-9A32E6AE71D8}"/>
              </a:ext>
            </a:extLst>
          </p:cNvPr>
          <p:cNvSpPr txBox="1"/>
          <p:nvPr/>
        </p:nvSpPr>
        <p:spPr>
          <a:xfrm>
            <a:off x="516835" y="854767"/>
            <a:ext cx="6445940" cy="5262979"/>
          </a:xfrm>
          <a:prstGeom prst="rect">
            <a:avLst/>
          </a:prstGeom>
          <a:noFill/>
        </p:spPr>
        <p:txBody>
          <a:bodyPr wrap="square" rtlCol="0">
            <a:spAutoFit/>
          </a:bodyPr>
          <a:lstStyle/>
          <a:p>
            <a:pPr algn="just"/>
            <a:r>
              <a:rPr lang="es-ES" sz="2000" b="1" dirty="0">
                <a:solidFill>
                  <a:srgbClr val="000000"/>
                </a:solidFill>
              </a:rPr>
              <a:t>Los sistemas de ventanilla única ahora pueden conectarse al HUB para enviar / recibir </a:t>
            </a:r>
            <a:r>
              <a:rPr lang="es-ES" sz="2000" b="1" dirty="0" err="1">
                <a:solidFill>
                  <a:srgbClr val="000000"/>
                </a:solidFill>
              </a:rPr>
              <a:t>ePhytos</a:t>
            </a:r>
            <a:r>
              <a:rPr lang="es-ES" sz="2000" b="1" dirty="0">
                <a:solidFill>
                  <a:srgbClr val="000000"/>
                </a:solidFill>
              </a:rPr>
              <a:t> en nombre de los países que administran</a:t>
            </a:r>
            <a:r>
              <a:rPr lang="en-US" sz="2000" b="1" dirty="0" smtClean="0">
                <a:solidFill>
                  <a:srgbClr val="000000"/>
                </a:solidFill>
              </a:rPr>
              <a:t>. </a:t>
            </a:r>
            <a:endParaRPr lang="en-US" sz="2000" b="1" dirty="0">
              <a:solidFill>
                <a:srgbClr val="000000"/>
              </a:solidFill>
            </a:endParaRPr>
          </a:p>
          <a:p>
            <a:endParaRPr lang="en-US" sz="2000" b="1" dirty="0">
              <a:solidFill>
                <a:srgbClr val="000000"/>
              </a:solidFill>
            </a:endParaRPr>
          </a:p>
          <a:p>
            <a:r>
              <a:rPr lang="es-ES" sz="2000" dirty="0">
                <a:solidFill>
                  <a:srgbClr val="000000"/>
                </a:solidFill>
              </a:rPr>
              <a:t>La regla de delegación se puede ajustar según los siguientes criterios</a:t>
            </a:r>
            <a:r>
              <a:rPr lang="en-US" sz="2000" dirty="0" smtClean="0">
                <a:solidFill>
                  <a:srgbClr val="000000"/>
                </a:solidFill>
              </a:rPr>
              <a:t>:</a:t>
            </a:r>
            <a:endParaRPr lang="en-US" sz="2000" dirty="0">
              <a:solidFill>
                <a:srgbClr val="000000"/>
              </a:solidFill>
            </a:endParaRPr>
          </a:p>
          <a:p>
            <a:pPr marL="742950" lvl="1" indent="-285750">
              <a:buFontTx/>
              <a:buChar char="-"/>
            </a:pPr>
            <a:r>
              <a:rPr lang="en-US" sz="2000" dirty="0" err="1">
                <a:solidFill>
                  <a:srgbClr val="000000"/>
                </a:solidFill>
              </a:rPr>
              <a:t>Mensajes</a:t>
            </a:r>
            <a:r>
              <a:rPr lang="en-US" sz="2000" dirty="0">
                <a:solidFill>
                  <a:srgbClr val="000000"/>
                </a:solidFill>
              </a:rPr>
              <a:t> </a:t>
            </a:r>
            <a:r>
              <a:rPr lang="en-US" sz="2000" dirty="0" err="1">
                <a:solidFill>
                  <a:srgbClr val="000000"/>
                </a:solidFill>
              </a:rPr>
              <a:t>entrantes</a:t>
            </a:r>
            <a:r>
              <a:rPr lang="en-US" sz="2000" dirty="0">
                <a:solidFill>
                  <a:srgbClr val="000000"/>
                </a:solidFill>
              </a:rPr>
              <a:t> / </a:t>
            </a:r>
            <a:r>
              <a:rPr lang="en-US" sz="2000" dirty="0" err="1">
                <a:solidFill>
                  <a:srgbClr val="000000"/>
                </a:solidFill>
              </a:rPr>
              <a:t>salientes</a:t>
            </a:r>
            <a:endParaRPr lang="en-US" sz="2000" dirty="0">
              <a:solidFill>
                <a:srgbClr val="000000"/>
              </a:solidFill>
            </a:endParaRPr>
          </a:p>
          <a:p>
            <a:pPr marL="742950" lvl="1" indent="-285750">
              <a:buFontTx/>
              <a:buChar char="-"/>
            </a:pPr>
            <a:r>
              <a:rPr lang="es-ES" sz="2000" dirty="0">
                <a:solidFill>
                  <a:srgbClr val="000000"/>
                </a:solidFill>
              </a:rPr>
              <a:t>Tipo de documento (regular y reexportación)</a:t>
            </a:r>
            <a:endParaRPr lang="en-US" sz="1600" i="1" dirty="0">
              <a:solidFill>
                <a:srgbClr val="000000"/>
              </a:solidFill>
            </a:endParaRPr>
          </a:p>
          <a:p>
            <a:pPr marL="742950" lvl="1" indent="-285750">
              <a:buFontTx/>
              <a:buChar char="-"/>
            </a:pPr>
            <a:r>
              <a:rPr lang="en-US" sz="2000" dirty="0">
                <a:solidFill>
                  <a:srgbClr val="000000"/>
                </a:solidFill>
              </a:rPr>
              <a:t>Estado del </a:t>
            </a:r>
            <a:r>
              <a:rPr lang="en-US" sz="2000" dirty="0" err="1">
                <a:solidFill>
                  <a:srgbClr val="000000"/>
                </a:solidFill>
              </a:rPr>
              <a:t>documento</a:t>
            </a:r>
            <a:r>
              <a:rPr lang="en-US" sz="2000" dirty="0">
                <a:solidFill>
                  <a:srgbClr val="000000"/>
                </a:solidFill>
              </a:rPr>
              <a:t> (</a:t>
            </a:r>
            <a:r>
              <a:rPr lang="en-US" sz="2000" dirty="0" err="1">
                <a:solidFill>
                  <a:srgbClr val="000000"/>
                </a:solidFill>
              </a:rPr>
              <a:t>emitido</a:t>
            </a:r>
            <a:r>
              <a:rPr lang="en-US" sz="2000" dirty="0">
                <a:solidFill>
                  <a:srgbClr val="000000"/>
                </a:solidFill>
              </a:rPr>
              <a:t>, </a:t>
            </a:r>
            <a:r>
              <a:rPr lang="en-US" sz="2000" dirty="0" err="1">
                <a:solidFill>
                  <a:srgbClr val="000000"/>
                </a:solidFill>
              </a:rPr>
              <a:t>retirado</a:t>
            </a:r>
            <a:r>
              <a:rPr lang="en-US" sz="2000" dirty="0">
                <a:solidFill>
                  <a:srgbClr val="000000"/>
                </a:solidFill>
              </a:rPr>
              <a:t>)</a:t>
            </a:r>
            <a:endParaRPr lang="en-US" sz="1600" i="1" dirty="0" smtClean="0">
              <a:solidFill>
                <a:srgbClr val="000000"/>
              </a:solidFill>
            </a:endParaRPr>
          </a:p>
          <a:p>
            <a:pPr marL="742950" lvl="1" indent="-285750">
              <a:buFontTx/>
              <a:buChar char="-"/>
            </a:pPr>
            <a:endParaRPr lang="en-US" sz="1600" i="1" dirty="0">
              <a:solidFill>
                <a:srgbClr val="000000"/>
              </a:solidFill>
            </a:endParaRPr>
          </a:p>
          <a:p>
            <a:pPr lvl="1"/>
            <a:endParaRPr lang="en-US" sz="2000" b="1" dirty="0">
              <a:solidFill>
                <a:srgbClr val="000000"/>
              </a:solidFill>
            </a:endParaRPr>
          </a:p>
          <a:p>
            <a:pPr lvl="1"/>
            <a:endParaRPr lang="en-US" sz="2000" b="1" dirty="0">
              <a:solidFill>
                <a:srgbClr val="000000"/>
              </a:solidFill>
            </a:endParaRPr>
          </a:p>
          <a:p>
            <a:r>
              <a:rPr lang="es-ES" sz="2000" b="1" u="sng" dirty="0">
                <a:solidFill>
                  <a:srgbClr val="000000"/>
                </a:solidFill>
              </a:rPr>
              <a:t>El sistema EU Traces está utilizando esta función</a:t>
            </a:r>
            <a:r>
              <a:rPr lang="en-US" sz="2000" b="1" u="sng" dirty="0" smtClean="0">
                <a:solidFill>
                  <a:srgbClr val="000000"/>
                </a:solidFill>
              </a:rPr>
              <a:t>.</a:t>
            </a:r>
            <a:r>
              <a:rPr lang="en-US" sz="2000" b="1" dirty="0" smtClean="0">
                <a:solidFill>
                  <a:srgbClr val="000000"/>
                </a:solidFill>
              </a:rPr>
              <a:t> </a:t>
            </a:r>
            <a:endParaRPr lang="en-US" sz="2000" b="1" dirty="0">
              <a:solidFill>
                <a:srgbClr val="000000"/>
              </a:solidFill>
            </a:endParaRPr>
          </a:p>
          <a:p>
            <a:pPr algn="just"/>
            <a:r>
              <a:rPr lang="es-ES" sz="2000" dirty="0">
                <a:solidFill>
                  <a:srgbClr val="000000"/>
                </a:solidFill>
              </a:rPr>
              <a:t>Los países pueden enviar </a:t>
            </a:r>
            <a:r>
              <a:rPr lang="es-ES" sz="2000" dirty="0" err="1">
                <a:solidFill>
                  <a:srgbClr val="000000"/>
                </a:solidFill>
              </a:rPr>
              <a:t>ePhytos</a:t>
            </a:r>
            <a:r>
              <a:rPr lang="es-ES" sz="2000" dirty="0">
                <a:solidFill>
                  <a:srgbClr val="000000"/>
                </a:solidFill>
              </a:rPr>
              <a:t> a cualquier miembro de la UE (o cualquier país con la Solución ePhyto) a través del HUB, y el sistema Traces extraerá el mensaje y lo enviará al país de destino</a:t>
            </a:r>
            <a:r>
              <a:rPr lang="es-ES" sz="2000" dirty="0" smtClean="0">
                <a:solidFill>
                  <a:srgbClr val="000000"/>
                </a:solidFill>
              </a:rPr>
              <a:t>.</a:t>
            </a:r>
            <a:endParaRPr lang="en-US" sz="2000" dirty="0">
              <a:solidFill>
                <a:srgbClr val="000000"/>
              </a:solidFill>
            </a:endParaRPr>
          </a:p>
        </p:txBody>
      </p:sp>
      <p:pic>
        <p:nvPicPr>
          <p:cNvPr id="6" name="Picture 5">
            <a:extLst>
              <a:ext uri="{FF2B5EF4-FFF2-40B4-BE49-F238E27FC236}">
                <a16:creationId xmlns="" xmlns:a16="http://schemas.microsoft.com/office/drawing/2014/main" id="{F2F1ACB9-276D-EF48-9056-3084EF7A46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1689" y="1268067"/>
            <a:ext cx="5067363" cy="3646029"/>
          </a:xfrm>
          <a:prstGeom prst="rect">
            <a:avLst/>
          </a:prstGeom>
        </p:spPr>
      </p:pic>
      <p:pic>
        <p:nvPicPr>
          <p:cNvPr id="7" name="Picture 4" descr="Trace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835" y="3895726"/>
            <a:ext cx="2836919" cy="45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946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5243" y="203357"/>
            <a:ext cx="11434174" cy="627690"/>
          </a:xfrm>
        </p:spPr>
        <p:txBody>
          <a:bodyPr/>
          <a:lstStyle/>
          <a:p>
            <a:r>
              <a:rPr lang="en-US" sz="2800" dirty="0" err="1">
                <a:solidFill>
                  <a:srgbClr val="000000"/>
                </a:solidFill>
              </a:rPr>
              <a:t>Reenvío</a:t>
            </a:r>
            <a:r>
              <a:rPr lang="en-US" sz="2800" dirty="0">
                <a:solidFill>
                  <a:srgbClr val="000000"/>
                </a:solidFill>
              </a:rPr>
              <a:t> de </a:t>
            </a:r>
            <a:r>
              <a:rPr lang="en-US" sz="2800" dirty="0" err="1">
                <a:solidFill>
                  <a:srgbClr val="000000"/>
                </a:solidFill>
              </a:rPr>
              <a:t>canales</a:t>
            </a:r>
            <a:endParaRPr lang="en-US" sz="2800" dirty="0">
              <a:solidFill>
                <a:srgbClr val="000000"/>
              </a:solidFill>
            </a:endParaRPr>
          </a:p>
        </p:txBody>
      </p:sp>
      <p:sp>
        <p:nvSpPr>
          <p:cNvPr id="4" name="TextBox 3">
            <a:extLst>
              <a:ext uri="{FF2B5EF4-FFF2-40B4-BE49-F238E27FC236}">
                <a16:creationId xmlns="" xmlns:a16="http://schemas.microsoft.com/office/drawing/2014/main" id="{269D4EA4-1E83-0B44-8F73-9A32E6AE71D8}"/>
              </a:ext>
            </a:extLst>
          </p:cNvPr>
          <p:cNvSpPr txBox="1"/>
          <p:nvPr/>
        </p:nvSpPr>
        <p:spPr>
          <a:xfrm>
            <a:off x="516836" y="1693794"/>
            <a:ext cx="5267738" cy="2862322"/>
          </a:xfrm>
          <a:prstGeom prst="rect">
            <a:avLst/>
          </a:prstGeom>
          <a:noFill/>
        </p:spPr>
        <p:txBody>
          <a:bodyPr wrap="square" rtlCol="0">
            <a:spAutoFit/>
          </a:bodyPr>
          <a:lstStyle/>
          <a:p>
            <a:r>
              <a:rPr lang="es-ES" sz="2000" b="1" dirty="0" smtClean="0">
                <a:solidFill>
                  <a:srgbClr val="000000"/>
                </a:solidFill>
              </a:rPr>
              <a:t>Un </a:t>
            </a:r>
            <a:r>
              <a:rPr lang="es-ES" sz="2000" b="1" dirty="0">
                <a:solidFill>
                  <a:srgbClr val="000000"/>
                </a:solidFill>
              </a:rPr>
              <a:t>país podrá especificar varios destinatarios en el </a:t>
            </a:r>
            <a:r>
              <a:rPr lang="es-ES" sz="2000" b="1" dirty="0" smtClean="0">
                <a:solidFill>
                  <a:srgbClr val="000000"/>
                </a:solidFill>
              </a:rPr>
              <a:t>sobre </a:t>
            </a:r>
            <a:r>
              <a:rPr lang="es-ES" sz="2000" b="1" dirty="0">
                <a:solidFill>
                  <a:srgbClr val="000000"/>
                </a:solidFill>
              </a:rPr>
              <a:t>ePhyto mientras lo envía al país de destino.</a:t>
            </a:r>
            <a:endParaRPr lang="en-US" sz="2000" b="1" dirty="0">
              <a:solidFill>
                <a:srgbClr val="000000"/>
              </a:solidFill>
            </a:endParaRPr>
          </a:p>
          <a:p>
            <a:endParaRPr lang="en-US" sz="2000" b="1" dirty="0">
              <a:solidFill>
                <a:srgbClr val="000000"/>
              </a:solidFill>
            </a:endParaRPr>
          </a:p>
          <a:p>
            <a:r>
              <a:rPr lang="es-ES" sz="2000" dirty="0">
                <a:solidFill>
                  <a:srgbClr val="000000"/>
                </a:solidFill>
              </a:rPr>
              <a:t>El remitente agregará los códigos del canal de reenvío en el encabezado del sobre </a:t>
            </a:r>
            <a:r>
              <a:rPr lang="es-ES" sz="2000" dirty="0" smtClean="0">
                <a:solidFill>
                  <a:srgbClr val="000000"/>
                </a:solidFill>
              </a:rPr>
              <a:t>ePhyto</a:t>
            </a:r>
            <a:r>
              <a:rPr lang="en-US" sz="2000" dirty="0" smtClean="0">
                <a:solidFill>
                  <a:srgbClr val="000000"/>
                </a:solidFill>
              </a:rPr>
              <a:t>.</a:t>
            </a:r>
            <a:endParaRPr lang="en-US" sz="2000" dirty="0">
              <a:solidFill>
                <a:srgbClr val="000000"/>
              </a:solidFill>
            </a:endParaRPr>
          </a:p>
          <a:p>
            <a:endParaRPr lang="en-US" sz="2000" dirty="0">
              <a:solidFill>
                <a:srgbClr val="000000"/>
              </a:solidFill>
            </a:endParaRPr>
          </a:p>
          <a:p>
            <a:r>
              <a:rPr lang="es-ES" sz="2000" b="1" i="1" dirty="0">
                <a:solidFill>
                  <a:srgbClr val="000000"/>
                </a:solidFill>
              </a:rPr>
              <a:t>Actualmente, es necesario realizar una prueba piloto </a:t>
            </a:r>
            <a:r>
              <a:rPr lang="es-ES" sz="2000" b="1" i="1" dirty="0" smtClean="0">
                <a:solidFill>
                  <a:srgbClr val="000000"/>
                </a:solidFill>
              </a:rPr>
              <a:t>para este caso</a:t>
            </a:r>
            <a:r>
              <a:rPr lang="en-US" sz="2000" b="1" i="1" dirty="0" smtClean="0">
                <a:solidFill>
                  <a:srgbClr val="000000"/>
                </a:solidFill>
              </a:rPr>
              <a:t>. </a:t>
            </a:r>
            <a:endParaRPr lang="en-US" sz="2000" b="1" i="1" dirty="0">
              <a:solidFill>
                <a:srgbClr val="000000"/>
              </a:solidFill>
            </a:endParaRPr>
          </a:p>
        </p:txBody>
      </p:sp>
      <p:pic>
        <p:nvPicPr>
          <p:cNvPr id="7" name="Picture 6">
            <a:extLst>
              <a:ext uri="{FF2B5EF4-FFF2-40B4-BE49-F238E27FC236}">
                <a16:creationId xmlns="" xmlns:a16="http://schemas.microsoft.com/office/drawing/2014/main" id="{F2F1ACB9-276D-EF48-9056-3084EF7A46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971697"/>
            <a:ext cx="5793459" cy="4202632"/>
          </a:xfrm>
          <a:prstGeom prst="rect">
            <a:avLst/>
          </a:prstGeom>
        </p:spPr>
      </p:pic>
    </p:spTree>
    <p:extLst>
      <p:ext uri="{BB962C8B-B14F-4D97-AF65-F5344CB8AC3E}">
        <p14:creationId xmlns:p14="http://schemas.microsoft.com/office/powerpoint/2010/main" val="1373627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C5E47E-CA8B-154F-99F3-25EBC6C68832}"/>
              </a:ext>
            </a:extLst>
          </p:cNvPr>
          <p:cNvSpPr>
            <a:spLocks noGrp="1"/>
          </p:cNvSpPr>
          <p:nvPr>
            <p:ph type="title"/>
          </p:nvPr>
        </p:nvSpPr>
        <p:spPr/>
        <p:txBody>
          <a:bodyPr/>
          <a:lstStyle/>
          <a:p>
            <a:r>
              <a:rPr lang="es-ES" dirty="0">
                <a:solidFill>
                  <a:srgbClr val="000000"/>
                </a:solidFill>
              </a:rPr>
              <a:t>Solución ePhyto de la CIPF</a:t>
            </a:r>
            <a:r>
              <a:rPr lang="en-US" dirty="0" smtClean="0">
                <a:solidFill>
                  <a:srgbClr val="000000"/>
                </a:solidFill>
              </a:rPr>
              <a:t> </a:t>
            </a:r>
            <a:r>
              <a:rPr lang="en-US" dirty="0">
                <a:solidFill>
                  <a:srgbClr val="000000"/>
                </a:solidFill>
              </a:rPr>
              <a:t>– </a:t>
            </a:r>
            <a:r>
              <a:rPr lang="en-US" dirty="0">
                <a:solidFill>
                  <a:srgbClr val="000000"/>
                </a:solidFill>
              </a:rPr>
              <a:t>El </a:t>
            </a:r>
            <a:r>
              <a:rPr lang="en-US" dirty="0" smtClean="0">
                <a:solidFill>
                  <a:srgbClr val="000000"/>
                </a:solidFill>
              </a:rPr>
              <a:t>ePhyto Hub</a:t>
            </a:r>
            <a:endParaRPr lang="en-US" dirty="0"/>
          </a:p>
        </p:txBody>
      </p:sp>
      <p:sp>
        <p:nvSpPr>
          <p:cNvPr id="4" name="Text Placeholder 3">
            <a:extLst>
              <a:ext uri="{FF2B5EF4-FFF2-40B4-BE49-F238E27FC236}">
                <a16:creationId xmlns="" xmlns:a16="http://schemas.microsoft.com/office/drawing/2014/main" id="{5849C5AF-0A6F-4449-B60B-71797535ECE4}"/>
              </a:ext>
            </a:extLst>
          </p:cNvPr>
          <p:cNvSpPr>
            <a:spLocks noGrp="1"/>
          </p:cNvSpPr>
          <p:nvPr>
            <p:ph type="body" sz="quarter" idx="11"/>
          </p:nvPr>
        </p:nvSpPr>
        <p:spPr>
          <a:xfrm>
            <a:off x="848833" y="1055569"/>
            <a:ext cx="10515600" cy="4714166"/>
          </a:xfrm>
        </p:spPr>
        <p:txBody>
          <a:bodyPr/>
          <a:lstStyle/>
          <a:p>
            <a:r>
              <a:rPr lang="es-ES" sz="1600" dirty="0">
                <a:solidFill>
                  <a:schemeClr val="bg1">
                    <a:lumMod val="10000"/>
                  </a:schemeClr>
                </a:solidFill>
              </a:rPr>
              <a:t>Para que un país participe en el </a:t>
            </a:r>
            <a:r>
              <a:rPr lang="es-ES" sz="1600" dirty="0" err="1">
                <a:solidFill>
                  <a:schemeClr val="bg1">
                    <a:lumMod val="10000"/>
                  </a:schemeClr>
                </a:solidFill>
              </a:rPr>
              <a:t>Hub</a:t>
            </a:r>
            <a:r>
              <a:rPr lang="es-ES" sz="1600" dirty="0">
                <a:solidFill>
                  <a:schemeClr val="bg1">
                    <a:lumMod val="10000"/>
                  </a:schemeClr>
                </a:solidFill>
              </a:rPr>
              <a:t> con un sistema nacional es obligatorio </a:t>
            </a:r>
            <a:r>
              <a:rPr lang="es-ES" sz="1600" dirty="0" smtClean="0">
                <a:solidFill>
                  <a:schemeClr val="bg1">
                    <a:lumMod val="10000"/>
                  </a:schemeClr>
                </a:solidFill>
              </a:rPr>
              <a:t>que tenga </a:t>
            </a:r>
            <a:r>
              <a:rPr lang="es-ES" sz="1600" dirty="0">
                <a:solidFill>
                  <a:schemeClr val="bg1">
                    <a:lumMod val="10000"/>
                  </a:schemeClr>
                </a:solidFill>
              </a:rPr>
              <a:t>la capacidad de producir certificados fitosanitarios electrónicos (</a:t>
            </a:r>
            <a:r>
              <a:rPr lang="es-ES" sz="1600" dirty="0" err="1">
                <a:solidFill>
                  <a:schemeClr val="bg1">
                    <a:lumMod val="10000"/>
                  </a:schemeClr>
                </a:solidFill>
              </a:rPr>
              <a:t>ePhytos</a:t>
            </a:r>
            <a:r>
              <a:rPr lang="es-ES" sz="1600" dirty="0" smtClean="0">
                <a:solidFill>
                  <a:schemeClr val="bg1">
                    <a:lumMod val="10000"/>
                  </a:schemeClr>
                </a:solidFill>
              </a:rPr>
              <a:t>)</a:t>
            </a:r>
            <a:r>
              <a:rPr lang="en-US" sz="1600" dirty="0" smtClean="0">
                <a:solidFill>
                  <a:schemeClr val="bg1">
                    <a:lumMod val="10000"/>
                  </a:schemeClr>
                </a:solidFill>
              </a:rPr>
              <a:t>. </a:t>
            </a:r>
            <a:endParaRPr lang="en-US" sz="1600" dirty="0">
              <a:solidFill>
                <a:schemeClr val="bg1">
                  <a:lumMod val="10000"/>
                </a:schemeClr>
              </a:solidFill>
            </a:endParaRPr>
          </a:p>
          <a:p>
            <a:r>
              <a:rPr lang="es-ES" sz="1600" dirty="0">
                <a:solidFill>
                  <a:schemeClr val="bg1">
                    <a:lumMod val="10000"/>
                  </a:schemeClr>
                </a:solidFill>
              </a:rPr>
              <a:t>El sistema nacional debe tener al menos la siguiente funcionalidad</a:t>
            </a:r>
            <a:r>
              <a:rPr lang="en-US" sz="1600" dirty="0" smtClean="0">
                <a:solidFill>
                  <a:schemeClr val="bg1">
                    <a:lumMod val="10000"/>
                  </a:schemeClr>
                </a:solidFill>
              </a:rPr>
              <a:t>: </a:t>
            </a:r>
            <a:endParaRPr lang="en-US" sz="1600" dirty="0">
              <a:solidFill>
                <a:schemeClr val="bg1">
                  <a:lumMod val="10000"/>
                </a:schemeClr>
              </a:solidFill>
            </a:endParaRPr>
          </a:p>
          <a:p>
            <a:pPr marL="285750" indent="-285750">
              <a:buFont typeface="Arial" panose="020B0604020202020204" pitchFamily="34" charset="0"/>
              <a:buChar char="•"/>
            </a:pPr>
            <a:r>
              <a:rPr lang="es-ES" sz="1600" dirty="0" smtClean="0">
                <a:solidFill>
                  <a:schemeClr val="bg1">
                    <a:lumMod val="10000"/>
                  </a:schemeClr>
                </a:solidFill>
              </a:rPr>
              <a:t>Ingreso de datos </a:t>
            </a:r>
            <a:r>
              <a:rPr lang="es-ES" sz="1600" dirty="0">
                <a:solidFill>
                  <a:schemeClr val="bg1">
                    <a:lumMod val="10000"/>
                  </a:schemeClr>
                </a:solidFill>
              </a:rPr>
              <a:t>del certificado fitosanitario electrónicamente</a:t>
            </a:r>
            <a:endParaRPr lang="en-US" sz="1600" dirty="0">
              <a:solidFill>
                <a:schemeClr val="bg1">
                  <a:lumMod val="10000"/>
                </a:schemeClr>
              </a:solidFill>
            </a:endParaRPr>
          </a:p>
          <a:p>
            <a:pPr marL="285750" indent="-285750">
              <a:buFont typeface="Arial" panose="020B0604020202020204" pitchFamily="34" charset="0"/>
              <a:buChar char="•"/>
            </a:pPr>
            <a:r>
              <a:rPr lang="es-ES" sz="1600" dirty="0">
                <a:solidFill>
                  <a:schemeClr val="bg1">
                    <a:lumMod val="10000"/>
                  </a:schemeClr>
                </a:solidFill>
              </a:rPr>
              <a:t>Producir certificados fitosanitarios (</a:t>
            </a:r>
            <a:r>
              <a:rPr lang="es-ES" sz="1600" dirty="0" err="1">
                <a:solidFill>
                  <a:schemeClr val="bg1">
                    <a:lumMod val="10000"/>
                  </a:schemeClr>
                </a:solidFill>
              </a:rPr>
              <a:t>ePhytos</a:t>
            </a:r>
            <a:r>
              <a:rPr lang="es-ES" sz="1600" dirty="0">
                <a:solidFill>
                  <a:schemeClr val="bg1">
                    <a:lumMod val="10000"/>
                  </a:schemeClr>
                </a:solidFill>
              </a:rPr>
              <a:t> </a:t>
            </a:r>
            <a:r>
              <a:rPr lang="es-ES" sz="1600" dirty="0" smtClean="0">
                <a:solidFill>
                  <a:schemeClr val="bg1">
                    <a:lumMod val="10000"/>
                  </a:schemeClr>
                </a:solidFill>
              </a:rPr>
              <a:t>y/o </a:t>
            </a:r>
            <a:r>
              <a:rPr lang="es-ES" sz="1600" dirty="0">
                <a:solidFill>
                  <a:schemeClr val="bg1">
                    <a:lumMod val="10000"/>
                  </a:schemeClr>
                </a:solidFill>
              </a:rPr>
              <a:t>papel)</a:t>
            </a:r>
            <a:r>
              <a:rPr lang="en-US" sz="1600" dirty="0" smtClean="0">
                <a:solidFill>
                  <a:schemeClr val="bg1">
                    <a:lumMod val="10000"/>
                  </a:schemeClr>
                </a:solidFill>
              </a:rPr>
              <a:t>.</a:t>
            </a:r>
          </a:p>
          <a:p>
            <a:pPr marL="285750" indent="-285750">
              <a:buFont typeface="Arial" panose="020B0604020202020204" pitchFamily="34" charset="0"/>
              <a:buChar char="•"/>
            </a:pPr>
            <a:r>
              <a:rPr lang="en-US" sz="1600" dirty="0" err="1" smtClean="0">
                <a:solidFill>
                  <a:schemeClr val="bg1">
                    <a:lumMod val="10000"/>
                  </a:schemeClr>
                </a:solidFill>
              </a:rPr>
              <a:t>Envía</a:t>
            </a:r>
            <a:r>
              <a:rPr lang="en-US" sz="1600" dirty="0" smtClean="0">
                <a:solidFill>
                  <a:schemeClr val="bg1">
                    <a:lumMod val="10000"/>
                  </a:schemeClr>
                </a:solidFill>
              </a:rPr>
              <a:t> </a:t>
            </a:r>
            <a:r>
              <a:rPr lang="en-US" sz="1600" dirty="0" err="1" smtClean="0">
                <a:solidFill>
                  <a:schemeClr val="bg1">
                    <a:lumMod val="10000"/>
                  </a:schemeClr>
                </a:solidFill>
              </a:rPr>
              <a:t>ePhytos</a:t>
            </a:r>
            <a:endParaRPr lang="en-US" sz="1600" dirty="0" smtClean="0">
              <a:solidFill>
                <a:schemeClr val="bg1">
                  <a:lumMod val="10000"/>
                </a:schemeClr>
              </a:solidFill>
            </a:endParaRPr>
          </a:p>
          <a:p>
            <a:pPr marL="285750" indent="-285750">
              <a:buFont typeface="Arial" panose="020B0604020202020204" pitchFamily="34" charset="0"/>
              <a:buChar char="•"/>
            </a:pPr>
            <a:r>
              <a:rPr lang="en-US" sz="1600" dirty="0" err="1" smtClean="0">
                <a:solidFill>
                  <a:schemeClr val="bg1">
                    <a:lumMod val="10000"/>
                  </a:schemeClr>
                </a:solidFill>
              </a:rPr>
              <a:t>Almacena</a:t>
            </a:r>
            <a:r>
              <a:rPr lang="en-US" sz="1600" dirty="0" smtClean="0">
                <a:solidFill>
                  <a:schemeClr val="bg1">
                    <a:lumMod val="10000"/>
                  </a:schemeClr>
                </a:solidFill>
              </a:rPr>
              <a:t> </a:t>
            </a:r>
            <a:r>
              <a:rPr lang="en-US" sz="1600" dirty="0" err="1" smtClean="0">
                <a:solidFill>
                  <a:schemeClr val="bg1">
                    <a:lumMod val="10000"/>
                  </a:schemeClr>
                </a:solidFill>
              </a:rPr>
              <a:t>datos</a:t>
            </a:r>
            <a:r>
              <a:rPr lang="en-US" sz="1600" dirty="0" smtClean="0">
                <a:solidFill>
                  <a:schemeClr val="bg1">
                    <a:lumMod val="10000"/>
                  </a:schemeClr>
                </a:solidFill>
              </a:rPr>
              <a:t> </a:t>
            </a:r>
            <a:r>
              <a:rPr lang="en-US" sz="1600" dirty="0">
                <a:solidFill>
                  <a:schemeClr val="bg1">
                    <a:lumMod val="10000"/>
                  </a:schemeClr>
                </a:solidFill>
              </a:rPr>
              <a:t>de </a:t>
            </a:r>
            <a:r>
              <a:rPr lang="en-US" sz="1600" dirty="0" err="1">
                <a:solidFill>
                  <a:schemeClr val="bg1">
                    <a:lumMod val="10000"/>
                  </a:schemeClr>
                </a:solidFill>
              </a:rPr>
              <a:t>certificados</a:t>
            </a:r>
            <a:r>
              <a:rPr lang="en-US" sz="1600" dirty="0">
                <a:solidFill>
                  <a:schemeClr val="bg1">
                    <a:lumMod val="10000"/>
                  </a:schemeClr>
                </a:solidFill>
              </a:rPr>
              <a:t> </a:t>
            </a:r>
            <a:r>
              <a:rPr lang="en-US" sz="1600" dirty="0" err="1">
                <a:solidFill>
                  <a:schemeClr val="bg1">
                    <a:lumMod val="10000"/>
                  </a:schemeClr>
                </a:solidFill>
              </a:rPr>
              <a:t>fitosanitarios</a:t>
            </a:r>
            <a:r>
              <a:rPr lang="en-US" sz="1600" dirty="0">
                <a:solidFill>
                  <a:schemeClr val="bg1">
                    <a:lumMod val="10000"/>
                  </a:schemeClr>
                </a:solidFill>
              </a:rPr>
              <a:t> </a:t>
            </a:r>
            <a:r>
              <a:rPr lang="en-US" sz="1600" dirty="0" err="1">
                <a:solidFill>
                  <a:schemeClr val="bg1">
                    <a:lumMod val="10000"/>
                  </a:schemeClr>
                </a:solidFill>
              </a:rPr>
              <a:t>electrónicos</a:t>
            </a:r>
            <a:endParaRPr lang="en-US" sz="1600" dirty="0">
              <a:solidFill>
                <a:schemeClr val="bg1">
                  <a:lumMod val="10000"/>
                </a:schemeClr>
              </a:solidFill>
            </a:endParaRPr>
          </a:p>
          <a:p>
            <a:pPr marL="285750" indent="-285750">
              <a:buFont typeface="Arial" panose="020B0604020202020204" pitchFamily="34" charset="0"/>
              <a:buChar char="•"/>
            </a:pPr>
            <a:r>
              <a:rPr lang="en-US" sz="1600" dirty="0" err="1" smtClean="0">
                <a:solidFill>
                  <a:schemeClr val="bg1">
                    <a:lumMod val="10000"/>
                  </a:schemeClr>
                </a:solidFill>
              </a:rPr>
              <a:t>Recibe</a:t>
            </a:r>
            <a:r>
              <a:rPr lang="en-US" sz="1600" dirty="0" smtClean="0">
                <a:solidFill>
                  <a:schemeClr val="bg1">
                    <a:lumMod val="10000"/>
                  </a:schemeClr>
                </a:solidFill>
              </a:rPr>
              <a:t> </a:t>
            </a:r>
            <a:r>
              <a:rPr lang="en-US" sz="1600" dirty="0" err="1">
                <a:solidFill>
                  <a:schemeClr val="bg1">
                    <a:lumMod val="10000"/>
                  </a:schemeClr>
                </a:solidFill>
              </a:rPr>
              <a:t>ePhytos</a:t>
            </a:r>
            <a:endParaRPr lang="en-US" sz="1600" dirty="0">
              <a:solidFill>
                <a:schemeClr val="bg1">
                  <a:lumMod val="10000"/>
                </a:schemeClr>
              </a:solidFill>
            </a:endParaRPr>
          </a:p>
          <a:p>
            <a:pPr marL="285750" indent="-285750">
              <a:buFont typeface="Arial" panose="020B0604020202020204" pitchFamily="34" charset="0"/>
              <a:buChar char="•"/>
            </a:pPr>
            <a:r>
              <a:rPr lang="en-US" sz="1600" dirty="0" err="1" smtClean="0">
                <a:solidFill>
                  <a:schemeClr val="bg1">
                    <a:lumMod val="10000"/>
                  </a:schemeClr>
                </a:solidFill>
              </a:rPr>
              <a:t>Descifra</a:t>
            </a:r>
            <a:r>
              <a:rPr lang="en-US" sz="1600" dirty="0" smtClean="0">
                <a:solidFill>
                  <a:schemeClr val="bg1">
                    <a:lumMod val="10000"/>
                  </a:schemeClr>
                </a:solidFill>
              </a:rPr>
              <a:t> </a:t>
            </a:r>
            <a:r>
              <a:rPr lang="en-US" sz="1600" dirty="0" err="1">
                <a:solidFill>
                  <a:schemeClr val="bg1">
                    <a:lumMod val="10000"/>
                  </a:schemeClr>
                </a:solidFill>
              </a:rPr>
              <a:t>ePhytos</a:t>
            </a:r>
            <a:endParaRPr lang="en-US" sz="1600" dirty="0">
              <a:solidFill>
                <a:schemeClr val="bg1">
                  <a:lumMod val="10000"/>
                </a:schemeClr>
              </a:solidFill>
            </a:endParaRPr>
          </a:p>
          <a:p>
            <a:pPr marL="285750" indent="-285750">
              <a:buFont typeface="Arial" panose="020B0604020202020204" pitchFamily="34" charset="0"/>
              <a:buChar char="•"/>
            </a:pPr>
            <a:r>
              <a:rPr lang="es-ES" sz="1600" dirty="0" smtClean="0">
                <a:solidFill>
                  <a:schemeClr val="bg1">
                    <a:lumMod val="10000"/>
                  </a:schemeClr>
                </a:solidFill>
              </a:rPr>
              <a:t>Valida </a:t>
            </a:r>
            <a:r>
              <a:rPr lang="es-ES" sz="1600" dirty="0">
                <a:solidFill>
                  <a:schemeClr val="bg1">
                    <a:lumMod val="10000"/>
                  </a:schemeClr>
                </a:solidFill>
              </a:rPr>
              <a:t>la estructura del mensaje ePhyto</a:t>
            </a:r>
            <a:endParaRPr lang="en-US" sz="1600" dirty="0">
              <a:solidFill>
                <a:schemeClr val="bg1">
                  <a:lumMod val="10000"/>
                </a:schemeClr>
              </a:solidFill>
            </a:endParaRPr>
          </a:p>
          <a:p>
            <a:pPr marL="285750" indent="-285750">
              <a:buFont typeface="Arial" panose="020B0604020202020204" pitchFamily="34" charset="0"/>
              <a:buChar char="•"/>
            </a:pPr>
            <a:r>
              <a:rPr lang="es-ES" sz="1600" dirty="0" smtClean="0">
                <a:solidFill>
                  <a:schemeClr val="bg1">
                    <a:lumMod val="10000"/>
                  </a:schemeClr>
                </a:solidFill>
              </a:rPr>
              <a:t>Lee </a:t>
            </a:r>
            <a:r>
              <a:rPr lang="es-ES" sz="1600" dirty="0">
                <a:solidFill>
                  <a:schemeClr val="bg1">
                    <a:lumMod val="10000"/>
                  </a:schemeClr>
                </a:solidFill>
              </a:rPr>
              <a:t>/ </a:t>
            </a:r>
            <a:r>
              <a:rPr lang="es-ES" sz="1600" dirty="0" smtClean="0">
                <a:solidFill>
                  <a:schemeClr val="bg1">
                    <a:lumMod val="10000"/>
                  </a:schemeClr>
                </a:solidFill>
              </a:rPr>
              <a:t>ve </a:t>
            </a:r>
            <a:r>
              <a:rPr lang="es-ES" sz="1600" dirty="0">
                <a:solidFill>
                  <a:schemeClr val="bg1">
                    <a:lumMod val="10000"/>
                  </a:schemeClr>
                </a:solidFill>
              </a:rPr>
              <a:t>/ </a:t>
            </a:r>
            <a:r>
              <a:rPr lang="es-ES" sz="1600" dirty="0" smtClean="0">
                <a:solidFill>
                  <a:schemeClr val="bg1">
                    <a:lumMod val="10000"/>
                  </a:schemeClr>
                </a:solidFill>
              </a:rPr>
              <a:t>imprime </a:t>
            </a:r>
            <a:r>
              <a:rPr lang="es-ES" sz="1600" dirty="0">
                <a:solidFill>
                  <a:schemeClr val="bg1">
                    <a:lumMod val="10000"/>
                  </a:schemeClr>
                </a:solidFill>
              </a:rPr>
              <a:t>/ </a:t>
            </a:r>
            <a:r>
              <a:rPr lang="es-ES" sz="1600" dirty="0" smtClean="0">
                <a:solidFill>
                  <a:schemeClr val="bg1">
                    <a:lumMod val="10000"/>
                  </a:schemeClr>
                </a:solidFill>
              </a:rPr>
              <a:t>produce </a:t>
            </a:r>
            <a:r>
              <a:rPr lang="es-ES" sz="1600" dirty="0" err="1">
                <a:solidFill>
                  <a:schemeClr val="bg1">
                    <a:lumMod val="10000"/>
                  </a:schemeClr>
                </a:solidFill>
              </a:rPr>
              <a:t>pdf</a:t>
            </a:r>
            <a:r>
              <a:rPr lang="es-ES" sz="1600" dirty="0">
                <a:solidFill>
                  <a:schemeClr val="bg1">
                    <a:lumMod val="10000"/>
                  </a:schemeClr>
                </a:solidFill>
              </a:rPr>
              <a:t> de </a:t>
            </a:r>
            <a:r>
              <a:rPr lang="es-ES" sz="1600" dirty="0" err="1">
                <a:solidFill>
                  <a:schemeClr val="bg1">
                    <a:lumMod val="10000"/>
                  </a:schemeClr>
                </a:solidFill>
              </a:rPr>
              <a:t>ePhytos</a:t>
            </a:r>
            <a:endParaRPr lang="en-US" sz="1600" dirty="0">
              <a:solidFill>
                <a:schemeClr val="bg1">
                  <a:lumMod val="10000"/>
                </a:schemeClr>
              </a:solidFill>
            </a:endParaRPr>
          </a:p>
          <a:p>
            <a:endParaRPr lang="en-US" dirty="0"/>
          </a:p>
        </p:txBody>
      </p:sp>
    </p:spTree>
    <p:extLst>
      <p:ext uri="{BB962C8B-B14F-4D97-AF65-F5344CB8AC3E}">
        <p14:creationId xmlns:p14="http://schemas.microsoft.com/office/powerpoint/2010/main" val="2463608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237736-7290-EB4A-8EB0-F1E2AC2C4EBD}"/>
              </a:ext>
            </a:extLst>
          </p:cNvPr>
          <p:cNvSpPr>
            <a:spLocks noGrp="1"/>
          </p:cNvSpPr>
          <p:nvPr>
            <p:ph type="title"/>
          </p:nvPr>
        </p:nvSpPr>
        <p:spPr/>
        <p:txBody>
          <a:bodyPr/>
          <a:lstStyle/>
          <a:p>
            <a:r>
              <a:rPr lang="es-ES" dirty="0">
                <a:solidFill>
                  <a:srgbClr val="000000"/>
                </a:solidFill>
              </a:rPr>
              <a:t>Solución ePhyto de la CIPF</a:t>
            </a:r>
            <a:r>
              <a:rPr lang="en-US" dirty="0" smtClean="0">
                <a:solidFill>
                  <a:srgbClr val="000000"/>
                </a:solidFill>
              </a:rPr>
              <a:t> </a:t>
            </a:r>
            <a:r>
              <a:rPr lang="en-US" dirty="0">
                <a:solidFill>
                  <a:srgbClr val="000000"/>
                </a:solidFill>
              </a:rPr>
              <a:t>– GeNS </a:t>
            </a:r>
            <a:endParaRPr lang="en-US" dirty="0"/>
          </a:p>
        </p:txBody>
      </p:sp>
      <p:sp>
        <p:nvSpPr>
          <p:cNvPr id="4" name="Text Placeholder 3">
            <a:extLst>
              <a:ext uri="{FF2B5EF4-FFF2-40B4-BE49-F238E27FC236}">
                <a16:creationId xmlns="" xmlns:a16="http://schemas.microsoft.com/office/drawing/2014/main" id="{95AB71AF-F9AB-9142-ABBD-A3E2C8BD12DE}"/>
              </a:ext>
            </a:extLst>
          </p:cNvPr>
          <p:cNvSpPr>
            <a:spLocks noGrp="1"/>
          </p:cNvSpPr>
          <p:nvPr>
            <p:ph type="body" sz="quarter" idx="11"/>
          </p:nvPr>
        </p:nvSpPr>
        <p:spPr>
          <a:xfrm>
            <a:off x="848833" y="1094705"/>
            <a:ext cx="10515600" cy="4881092"/>
          </a:xfrm>
        </p:spPr>
        <p:txBody>
          <a:bodyPr/>
          <a:lstStyle/>
          <a:p>
            <a:pPr marL="285750" indent="-285750">
              <a:buFont typeface="Arial" panose="020B0604020202020204" pitchFamily="34" charset="0"/>
              <a:buChar char="•"/>
            </a:pPr>
            <a:r>
              <a:rPr lang="es-ES" sz="1800" dirty="0" smtClean="0">
                <a:solidFill>
                  <a:schemeClr val="bg1">
                    <a:lumMod val="10000"/>
                  </a:schemeClr>
                </a:solidFill>
              </a:rPr>
              <a:t>Revise</a:t>
            </a:r>
            <a:r>
              <a:rPr lang="es-ES" sz="1800" dirty="0">
                <a:solidFill>
                  <a:schemeClr val="bg1">
                    <a:lumMod val="10000"/>
                  </a:schemeClr>
                </a:solidFill>
              </a:rPr>
              <a:t>, complete y envíe el documento de incorporación </a:t>
            </a:r>
            <a:r>
              <a:rPr lang="es-ES" sz="1800" dirty="0" smtClean="0">
                <a:solidFill>
                  <a:schemeClr val="bg1">
                    <a:lumMod val="10000"/>
                  </a:schemeClr>
                </a:solidFill>
              </a:rPr>
              <a:t>al </a:t>
            </a:r>
            <a:r>
              <a:rPr lang="es-ES" sz="1800" dirty="0" err="1">
                <a:solidFill>
                  <a:schemeClr val="bg1">
                    <a:lumMod val="10000"/>
                  </a:schemeClr>
                </a:solidFill>
              </a:rPr>
              <a:t>GeNS</a:t>
            </a:r>
            <a:r>
              <a:rPr lang="en-US" sz="1800" dirty="0" smtClean="0">
                <a:solidFill>
                  <a:schemeClr val="bg1">
                    <a:lumMod val="10000"/>
                  </a:schemeClr>
                </a:solidFill>
              </a:rPr>
              <a:t> </a:t>
            </a:r>
            <a:r>
              <a:rPr lang="en-US" sz="1800" dirty="0">
                <a:solidFill>
                  <a:schemeClr val="bg1">
                    <a:lumMod val="10000"/>
                  </a:schemeClr>
                </a:solidFill>
              </a:rPr>
              <a:t>(</a:t>
            </a:r>
            <a:r>
              <a:rPr lang="en-US" sz="1800" dirty="0">
                <a:solidFill>
                  <a:schemeClr val="bg1">
                    <a:lumMod val="10000"/>
                  </a:schemeClr>
                </a:solidFill>
                <a:hlinkClick r:id="rId2"/>
              </a:rPr>
              <a:t>https://www.ephytoexchange.org/doc/GeNS_NPPO_OnBoarding_V5.pdf</a:t>
            </a:r>
            <a:r>
              <a:rPr lang="en-US" sz="1800" dirty="0">
                <a:solidFill>
                  <a:schemeClr val="bg1">
                    <a:lumMod val="10000"/>
                  </a:schemeClr>
                </a:solidFill>
              </a:rPr>
              <a:t>)</a:t>
            </a:r>
          </a:p>
          <a:p>
            <a:pPr marL="285750" indent="-285750" algn="just">
              <a:buFont typeface="Arial" panose="020B0604020202020204" pitchFamily="34" charset="0"/>
              <a:buChar char="•"/>
            </a:pPr>
            <a:r>
              <a:rPr lang="es-ES" sz="1800" dirty="0">
                <a:solidFill>
                  <a:schemeClr val="bg1">
                    <a:lumMod val="10000"/>
                  </a:schemeClr>
                </a:solidFill>
              </a:rPr>
              <a:t>Obtenga apoyo ejecutivo, asigne un </a:t>
            </a:r>
            <a:r>
              <a:rPr lang="es-ES" sz="1800" dirty="0" smtClean="0">
                <a:solidFill>
                  <a:schemeClr val="bg1">
                    <a:lumMod val="10000"/>
                  </a:schemeClr>
                </a:solidFill>
              </a:rPr>
              <a:t>líder </a:t>
            </a:r>
            <a:r>
              <a:rPr lang="es-ES" sz="1800" dirty="0">
                <a:solidFill>
                  <a:schemeClr val="bg1">
                    <a:lumMod val="10000"/>
                  </a:schemeClr>
                </a:solidFill>
              </a:rPr>
              <a:t>de proyecto y establezca un grupo de trabajo</a:t>
            </a:r>
            <a:endParaRPr lang="en-US" sz="1800" dirty="0">
              <a:solidFill>
                <a:schemeClr val="bg1">
                  <a:lumMod val="10000"/>
                </a:schemeClr>
              </a:solidFill>
            </a:endParaRPr>
          </a:p>
          <a:p>
            <a:pPr marL="285750" indent="-285750" algn="just">
              <a:buFont typeface="Arial" panose="020B0604020202020204" pitchFamily="34" charset="0"/>
              <a:buChar char="•"/>
            </a:pPr>
            <a:r>
              <a:rPr lang="es-ES" sz="1800" dirty="0">
                <a:solidFill>
                  <a:schemeClr val="bg1">
                    <a:lumMod val="10000"/>
                  </a:schemeClr>
                </a:solidFill>
              </a:rPr>
              <a:t>Sensibilizar a la industria local y a otras partes interesadas</a:t>
            </a:r>
            <a:r>
              <a:rPr lang="es-ES" sz="1800" dirty="0" smtClean="0">
                <a:solidFill>
                  <a:schemeClr val="bg1">
                    <a:lumMod val="10000"/>
                  </a:schemeClr>
                </a:solidFill>
              </a:rPr>
              <a:t>.</a:t>
            </a:r>
            <a:endParaRPr lang="en-US" sz="1800" dirty="0" smtClean="0">
              <a:solidFill>
                <a:schemeClr val="bg1">
                  <a:lumMod val="10000"/>
                </a:schemeClr>
              </a:solidFill>
            </a:endParaRPr>
          </a:p>
          <a:p>
            <a:pPr marL="285750" indent="-285750" algn="just">
              <a:buFont typeface="Arial" panose="020B0604020202020204" pitchFamily="34" charset="0"/>
              <a:buChar char="•"/>
            </a:pPr>
            <a:r>
              <a:rPr lang="es-ES" sz="1800" dirty="0" smtClean="0">
                <a:solidFill>
                  <a:schemeClr val="bg1">
                    <a:lumMod val="10000"/>
                  </a:schemeClr>
                </a:solidFill>
              </a:rPr>
              <a:t>Determinar </a:t>
            </a:r>
            <a:r>
              <a:rPr lang="es-ES" sz="1800" dirty="0">
                <a:solidFill>
                  <a:schemeClr val="bg1">
                    <a:lumMod val="10000"/>
                  </a:schemeClr>
                </a:solidFill>
              </a:rPr>
              <a:t>si la legislación nacional apoya el intercambio electrónico de datos y permite el almacenamiento de datos en el extranjero.</a:t>
            </a:r>
            <a:r>
              <a:rPr lang="en-US" sz="1800" dirty="0" smtClean="0">
                <a:solidFill>
                  <a:schemeClr val="bg1">
                    <a:lumMod val="10000"/>
                  </a:schemeClr>
                </a:solidFill>
              </a:rPr>
              <a:t> </a:t>
            </a:r>
          </a:p>
          <a:p>
            <a:pPr marL="285750" indent="-285750" algn="just">
              <a:buFont typeface="Arial" panose="020B0604020202020204" pitchFamily="34" charset="0"/>
              <a:buChar char="•"/>
            </a:pPr>
            <a:r>
              <a:rPr lang="es-ES" sz="1800" dirty="0">
                <a:solidFill>
                  <a:schemeClr val="bg1">
                    <a:lumMod val="10000"/>
                  </a:schemeClr>
                </a:solidFill>
              </a:rPr>
              <a:t>Finalizar el plan del proyecto para la implementación de </a:t>
            </a:r>
            <a:r>
              <a:rPr lang="es-ES" sz="1800" dirty="0" err="1">
                <a:solidFill>
                  <a:schemeClr val="bg1">
                    <a:lumMod val="10000"/>
                  </a:schemeClr>
                </a:solidFill>
              </a:rPr>
              <a:t>GeNS</a:t>
            </a:r>
            <a:r>
              <a:rPr lang="en-AU" sz="1800" dirty="0" smtClean="0">
                <a:solidFill>
                  <a:schemeClr val="bg1">
                    <a:lumMod val="10000"/>
                  </a:schemeClr>
                </a:solidFill>
              </a:rPr>
              <a:t> </a:t>
            </a:r>
            <a:endParaRPr lang="en-AU" sz="1800" dirty="0">
              <a:solidFill>
                <a:schemeClr val="bg1">
                  <a:lumMod val="10000"/>
                </a:schemeClr>
              </a:solidFill>
            </a:endParaRPr>
          </a:p>
          <a:p>
            <a:pPr marL="285750" indent="-285750" algn="just">
              <a:buFont typeface="Arial" panose="020B0604020202020204" pitchFamily="34" charset="0"/>
              <a:buChar char="•"/>
            </a:pPr>
            <a:r>
              <a:rPr lang="es-ES" sz="1800" dirty="0">
                <a:solidFill>
                  <a:schemeClr val="bg1">
                    <a:lumMod val="10000"/>
                  </a:schemeClr>
                </a:solidFill>
              </a:rPr>
              <a:t>Identificar los requisitos de capacitación </a:t>
            </a:r>
            <a:r>
              <a:rPr lang="es-ES" sz="1800" dirty="0" smtClean="0">
                <a:solidFill>
                  <a:schemeClr val="bg1">
                    <a:lumMod val="10000"/>
                  </a:schemeClr>
                </a:solidFill>
              </a:rPr>
              <a:t>en </a:t>
            </a:r>
            <a:r>
              <a:rPr lang="es-ES" sz="1800" dirty="0">
                <a:solidFill>
                  <a:schemeClr val="bg1">
                    <a:lumMod val="10000"/>
                  </a:schemeClr>
                </a:solidFill>
              </a:rPr>
              <a:t>ePhyto antes y después de la implementación, cantidad de personal, ubicaciones, </a:t>
            </a:r>
            <a:r>
              <a:rPr lang="es-ES" sz="1800" dirty="0" smtClean="0">
                <a:solidFill>
                  <a:schemeClr val="bg1">
                    <a:lumMod val="10000"/>
                  </a:schemeClr>
                </a:solidFill>
              </a:rPr>
              <a:t>roles.</a:t>
            </a:r>
            <a:endParaRPr lang="en-AU" sz="1800" dirty="0">
              <a:solidFill>
                <a:schemeClr val="bg1">
                  <a:lumMod val="10000"/>
                </a:schemeClr>
              </a:solidFill>
            </a:endParaRPr>
          </a:p>
          <a:p>
            <a:pPr marL="285750" indent="-285750" algn="just">
              <a:buFont typeface="Arial" panose="020B0604020202020204" pitchFamily="34" charset="0"/>
              <a:buChar char="•"/>
            </a:pPr>
            <a:r>
              <a:rPr lang="es-ES" sz="1800" dirty="0" smtClean="0">
                <a:solidFill>
                  <a:schemeClr val="bg1">
                    <a:lumMod val="10000"/>
                  </a:schemeClr>
                </a:solidFill>
              </a:rPr>
              <a:t>Asegurar que </a:t>
            </a:r>
            <a:r>
              <a:rPr lang="es-ES" sz="1800" dirty="0">
                <a:solidFill>
                  <a:schemeClr val="bg1">
                    <a:lumMod val="10000"/>
                  </a:schemeClr>
                </a:solidFill>
              </a:rPr>
              <a:t>existan suficientes recursos locales para utilizar </a:t>
            </a:r>
            <a:r>
              <a:rPr lang="es-ES" sz="1800" dirty="0" err="1">
                <a:solidFill>
                  <a:schemeClr val="bg1">
                    <a:lumMod val="10000"/>
                  </a:schemeClr>
                </a:solidFill>
              </a:rPr>
              <a:t>GeNS</a:t>
            </a:r>
            <a:r>
              <a:rPr lang="es-ES" sz="1800" dirty="0">
                <a:solidFill>
                  <a:schemeClr val="bg1">
                    <a:lumMod val="10000"/>
                  </a:schemeClr>
                </a:solidFill>
              </a:rPr>
              <a:t> después de la </a:t>
            </a:r>
            <a:r>
              <a:rPr lang="es-ES" sz="1800" dirty="0" smtClean="0">
                <a:solidFill>
                  <a:schemeClr val="bg1">
                    <a:lumMod val="10000"/>
                  </a:schemeClr>
                </a:solidFill>
              </a:rPr>
              <a:t>implementación.</a:t>
            </a:r>
            <a:r>
              <a:rPr lang="en-US" sz="1800" dirty="0" smtClean="0">
                <a:solidFill>
                  <a:schemeClr val="bg1">
                    <a:lumMod val="10000"/>
                  </a:schemeClr>
                </a:solidFill>
              </a:rPr>
              <a:t> </a:t>
            </a:r>
            <a:r>
              <a:rPr lang="en-AU" sz="1800" dirty="0" smtClean="0">
                <a:solidFill>
                  <a:schemeClr val="bg1">
                    <a:lumMod val="10000"/>
                  </a:schemeClr>
                </a:solidFill>
              </a:rPr>
              <a:t> </a:t>
            </a:r>
            <a:endParaRPr lang="en-US" sz="1800" dirty="0">
              <a:solidFill>
                <a:schemeClr val="bg1">
                  <a:lumMod val="10000"/>
                </a:schemeClr>
              </a:solidFill>
            </a:endParaRPr>
          </a:p>
        </p:txBody>
      </p:sp>
    </p:spTree>
    <p:extLst>
      <p:ext uri="{BB962C8B-B14F-4D97-AF65-F5344CB8AC3E}">
        <p14:creationId xmlns:p14="http://schemas.microsoft.com/office/powerpoint/2010/main" val="399344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C4AE3F-45DE-5A43-99A6-E82FC4C8A0F4}"/>
              </a:ext>
            </a:extLst>
          </p:cNvPr>
          <p:cNvSpPr>
            <a:spLocks noGrp="1"/>
          </p:cNvSpPr>
          <p:nvPr>
            <p:ph type="title"/>
          </p:nvPr>
        </p:nvSpPr>
        <p:spPr>
          <a:xfrm>
            <a:off x="823075" y="140157"/>
            <a:ext cx="10515600" cy="516230"/>
          </a:xfrm>
        </p:spPr>
        <p:txBody>
          <a:bodyPr/>
          <a:lstStyle/>
          <a:p>
            <a:r>
              <a:rPr lang="en-US" dirty="0" err="1"/>
              <a:t>www.ephytoexchange.org</a:t>
            </a:r>
            <a:endParaRPr lang="en-US" dirty="0"/>
          </a:p>
        </p:txBody>
      </p:sp>
      <p:sp>
        <p:nvSpPr>
          <p:cNvPr id="3" name="Text Placeholder 2">
            <a:extLst>
              <a:ext uri="{FF2B5EF4-FFF2-40B4-BE49-F238E27FC236}">
                <a16:creationId xmlns="" xmlns:a16="http://schemas.microsoft.com/office/drawing/2014/main" id="{08BA0825-F066-7749-B4E9-D7853C58DE3A}"/>
              </a:ext>
            </a:extLst>
          </p:cNvPr>
          <p:cNvSpPr>
            <a:spLocks noGrp="1"/>
          </p:cNvSpPr>
          <p:nvPr>
            <p:ph type="body" sz="quarter" idx="10"/>
          </p:nvPr>
        </p:nvSpPr>
        <p:spPr>
          <a:xfrm>
            <a:off x="1554674" y="737149"/>
            <a:ext cx="8629806" cy="385931"/>
          </a:xfrm>
        </p:spPr>
        <p:txBody>
          <a:bodyPr/>
          <a:lstStyle/>
          <a:p>
            <a:r>
              <a:rPr lang="en-US" sz="1800" b="1" dirty="0" smtClean="0">
                <a:solidFill>
                  <a:schemeClr val="bg1">
                    <a:lumMod val="10000"/>
                    <a:alpha val="50000"/>
                  </a:schemeClr>
                </a:solidFill>
              </a:rPr>
              <a:t>Video de capacitación en línea para GeNS</a:t>
            </a:r>
            <a:endParaRPr lang="en-US" sz="1800" b="1" dirty="0">
              <a:solidFill>
                <a:schemeClr val="bg1">
                  <a:lumMod val="10000"/>
                  <a:alpha val="50000"/>
                </a:schemeClr>
              </a:solidFill>
            </a:endParaRPr>
          </a:p>
        </p:txBody>
      </p:sp>
      <p:sp>
        <p:nvSpPr>
          <p:cNvPr id="4" name="Text Placeholder 3">
            <a:extLst>
              <a:ext uri="{FF2B5EF4-FFF2-40B4-BE49-F238E27FC236}">
                <a16:creationId xmlns="" xmlns:a16="http://schemas.microsoft.com/office/drawing/2014/main" id="{CA0E712E-41AC-BD41-B073-C33ED77C2C3E}"/>
              </a:ext>
            </a:extLst>
          </p:cNvPr>
          <p:cNvSpPr>
            <a:spLocks noGrp="1"/>
          </p:cNvSpPr>
          <p:nvPr>
            <p:ph type="body" sz="quarter" idx="11"/>
          </p:nvPr>
        </p:nvSpPr>
        <p:spPr>
          <a:xfrm>
            <a:off x="2369712" y="3999365"/>
            <a:ext cx="6999731" cy="1302827"/>
          </a:xfrm>
        </p:spPr>
        <p:txBody>
          <a:bodyPr/>
          <a:lstStyle/>
          <a:p>
            <a:endParaRPr lang="en-US" dirty="0"/>
          </a:p>
        </p:txBody>
      </p:sp>
      <p:pic>
        <p:nvPicPr>
          <p:cNvPr id="1026" name="Picture 2" descr="https://www.ephytoexchange.org/landing/assets/images/banner_GeNS_training.png">
            <a:extLst>
              <a:ext uri="{FF2B5EF4-FFF2-40B4-BE49-F238E27FC236}">
                <a16:creationId xmlns="" xmlns:a16="http://schemas.microsoft.com/office/drawing/2014/main" id="{9F33B362-F533-4B47-B9E3-4108CE1623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8739" y="1294445"/>
            <a:ext cx="7501675" cy="456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291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32" y="240933"/>
            <a:ext cx="10830977" cy="516230"/>
          </a:xfrm>
        </p:spPr>
        <p:txBody>
          <a:bodyPr/>
          <a:lstStyle/>
          <a:p>
            <a:r>
              <a:rPr lang="en-AU" sz="3600" i="1" dirty="0">
                <a:solidFill>
                  <a:srgbClr val="0070C0"/>
                </a:solidFill>
                <a:latin typeface="+mn-lt"/>
              </a:rPr>
              <a:t>¿</a:t>
            </a:r>
            <a:r>
              <a:rPr lang="en-AU" sz="3600" i="1" dirty="0" err="1">
                <a:solidFill>
                  <a:srgbClr val="0070C0"/>
                </a:solidFill>
                <a:latin typeface="+mn-lt"/>
              </a:rPr>
              <a:t>Qué</a:t>
            </a:r>
            <a:r>
              <a:rPr lang="en-AU" sz="3600" i="1" dirty="0">
                <a:solidFill>
                  <a:srgbClr val="0070C0"/>
                </a:solidFill>
                <a:latin typeface="+mn-lt"/>
              </a:rPr>
              <a:t> </a:t>
            </a:r>
            <a:r>
              <a:rPr lang="en-AU" sz="3600" i="1" dirty="0" err="1">
                <a:solidFill>
                  <a:srgbClr val="0070C0"/>
                </a:solidFill>
                <a:latin typeface="+mn-lt"/>
              </a:rPr>
              <a:t>sigue</a:t>
            </a:r>
            <a:r>
              <a:rPr lang="en-AU" sz="3600" i="1" dirty="0">
                <a:solidFill>
                  <a:srgbClr val="0070C0"/>
                </a:solidFill>
                <a:latin typeface="+mn-lt"/>
              </a:rPr>
              <a:t> con ePhyto</a:t>
            </a:r>
            <a:r>
              <a:rPr lang="en-AU" sz="3600" i="1" dirty="0" smtClean="0">
                <a:solidFill>
                  <a:srgbClr val="0070C0"/>
                </a:solidFill>
                <a:latin typeface="+mn-lt"/>
              </a:rPr>
              <a:t>?</a:t>
            </a:r>
            <a:endParaRPr lang="en-US" sz="3600" i="1" dirty="0">
              <a:latin typeface="+mn-lt"/>
            </a:endParaRPr>
          </a:p>
        </p:txBody>
      </p:sp>
      <p:sp>
        <p:nvSpPr>
          <p:cNvPr id="4" name="Rectangle 3"/>
          <p:cNvSpPr/>
          <p:nvPr/>
        </p:nvSpPr>
        <p:spPr>
          <a:xfrm>
            <a:off x="895965" y="1537918"/>
            <a:ext cx="10736710" cy="3570208"/>
          </a:xfrm>
          <a:prstGeom prst="rect">
            <a:avLst/>
          </a:prstGeom>
        </p:spPr>
        <p:txBody>
          <a:bodyPr wrap="square">
            <a:spAutoFit/>
          </a:bodyPr>
          <a:lstStyle/>
          <a:p>
            <a:r>
              <a:rPr lang="en-US" sz="2800" b="1" dirty="0" err="1" smtClean="0">
                <a:solidFill>
                  <a:srgbClr val="000000"/>
                </a:solidFill>
              </a:rPr>
              <a:t>Solución</a:t>
            </a:r>
            <a:r>
              <a:rPr lang="en-US" sz="2800" b="1" dirty="0" smtClean="0">
                <a:solidFill>
                  <a:srgbClr val="000000"/>
                </a:solidFill>
              </a:rPr>
              <a:t> ePhyto – </a:t>
            </a:r>
            <a:r>
              <a:rPr lang="en-US" sz="2800" b="1" dirty="0">
                <a:solidFill>
                  <a:srgbClr val="000000"/>
                </a:solidFill>
              </a:rPr>
              <a:t>Hub </a:t>
            </a:r>
            <a:r>
              <a:rPr lang="en-US" sz="2800" b="1" dirty="0" smtClean="0">
                <a:solidFill>
                  <a:srgbClr val="000000"/>
                </a:solidFill>
              </a:rPr>
              <a:t>y GeNS</a:t>
            </a:r>
            <a:endParaRPr lang="en-US" sz="2800" b="1" dirty="0">
              <a:solidFill>
                <a:srgbClr val="000000"/>
              </a:solidFill>
            </a:endParaRPr>
          </a:p>
          <a:p>
            <a:pPr marL="800100" lvl="1" indent="-342900">
              <a:buFont typeface="Arial" panose="020B0604020202020204" pitchFamily="34" charset="0"/>
              <a:buChar char="•"/>
            </a:pPr>
            <a:r>
              <a:rPr lang="en-US" sz="2000" dirty="0" err="1" smtClean="0">
                <a:solidFill>
                  <a:srgbClr val="000000"/>
                </a:solidFill>
              </a:rPr>
              <a:t>Intercambio</a:t>
            </a:r>
            <a:r>
              <a:rPr lang="en-US" sz="2000" dirty="0" smtClean="0">
                <a:solidFill>
                  <a:srgbClr val="000000"/>
                </a:solidFill>
              </a:rPr>
              <a:t> de </a:t>
            </a:r>
            <a:r>
              <a:rPr lang="en-US" sz="2000" dirty="0" err="1" smtClean="0">
                <a:solidFill>
                  <a:srgbClr val="000000"/>
                </a:solidFill>
              </a:rPr>
              <a:t>Notificaciones</a:t>
            </a:r>
            <a:r>
              <a:rPr lang="en-US" sz="2000" dirty="0" smtClean="0">
                <a:solidFill>
                  <a:srgbClr val="000000"/>
                </a:solidFill>
              </a:rPr>
              <a:t> de no </a:t>
            </a:r>
            <a:r>
              <a:rPr lang="en-US" sz="2000" dirty="0" err="1" smtClean="0">
                <a:solidFill>
                  <a:srgbClr val="000000"/>
                </a:solidFill>
              </a:rPr>
              <a:t>cumplimiento</a:t>
            </a:r>
            <a:endParaRPr lang="en-US" sz="2000" dirty="0">
              <a:solidFill>
                <a:srgbClr val="000000"/>
              </a:solidFill>
            </a:endParaRPr>
          </a:p>
          <a:p>
            <a:pPr marL="800100" lvl="1" indent="-342900">
              <a:buFont typeface="Arial" panose="020B0604020202020204" pitchFamily="34" charset="0"/>
              <a:buChar char="•"/>
            </a:pPr>
            <a:r>
              <a:rPr lang="en-US" sz="2000" dirty="0" err="1">
                <a:solidFill>
                  <a:srgbClr val="000000"/>
                </a:solidFill>
              </a:rPr>
              <a:t>Hallazgos</a:t>
            </a:r>
            <a:r>
              <a:rPr lang="en-US" sz="2000" dirty="0">
                <a:solidFill>
                  <a:srgbClr val="000000"/>
                </a:solidFill>
              </a:rPr>
              <a:t> de </a:t>
            </a:r>
            <a:r>
              <a:rPr lang="en-US" sz="2000" dirty="0" err="1">
                <a:solidFill>
                  <a:srgbClr val="000000"/>
                </a:solidFill>
              </a:rPr>
              <a:t>inspección</a:t>
            </a:r>
            <a:endParaRPr lang="en-US" sz="2000" dirty="0">
              <a:solidFill>
                <a:srgbClr val="000000"/>
              </a:solidFill>
            </a:endParaRPr>
          </a:p>
          <a:p>
            <a:pPr marL="800100" lvl="1" indent="-342900">
              <a:buFont typeface="Arial" panose="020B0604020202020204" pitchFamily="34" charset="0"/>
              <a:buChar char="•"/>
            </a:pPr>
            <a:r>
              <a:rPr lang="es-ES" sz="2000" dirty="0">
                <a:solidFill>
                  <a:srgbClr val="000000"/>
                </a:solidFill>
              </a:rPr>
              <a:t>Mayor colaboración con </a:t>
            </a:r>
            <a:r>
              <a:rPr lang="es-ES" sz="2000" dirty="0" smtClean="0">
                <a:solidFill>
                  <a:srgbClr val="000000"/>
                </a:solidFill>
              </a:rPr>
              <a:t>organismos/organizaciones </a:t>
            </a:r>
            <a:r>
              <a:rPr lang="es-ES" sz="2000" dirty="0">
                <a:solidFill>
                  <a:srgbClr val="000000"/>
                </a:solidFill>
              </a:rPr>
              <a:t>no fitosanitarios (OIE / Codex / Otros)</a:t>
            </a:r>
            <a:endParaRPr lang="en-US" sz="2000" dirty="0">
              <a:solidFill>
                <a:srgbClr val="000000"/>
              </a:solidFill>
            </a:endParaRPr>
          </a:p>
          <a:p>
            <a:pPr marL="800100" lvl="1" indent="-342900">
              <a:buFont typeface="Arial" panose="020B0604020202020204" pitchFamily="34" charset="0"/>
              <a:buChar char="•"/>
            </a:pPr>
            <a:r>
              <a:rPr lang="es-ES" sz="2000" dirty="0">
                <a:solidFill>
                  <a:srgbClr val="000000"/>
                </a:solidFill>
              </a:rPr>
              <a:t>Vinculación con otros sistemas gubernamentales (Ventanillas Únicas, Aduanas, ASYCUDA, etc</a:t>
            </a:r>
            <a:r>
              <a:rPr lang="es-ES" sz="2000" dirty="0" smtClean="0">
                <a:solidFill>
                  <a:srgbClr val="000000"/>
                </a:solidFill>
              </a:rPr>
              <a:t>.)</a:t>
            </a:r>
          </a:p>
          <a:p>
            <a:pPr marL="800100" lvl="1" indent="-342900">
              <a:buFont typeface="Arial" panose="020B0604020202020204" pitchFamily="34" charset="0"/>
              <a:buChar char="•"/>
            </a:pPr>
            <a:r>
              <a:rPr lang="es-ES" sz="2000" dirty="0" smtClean="0">
                <a:solidFill>
                  <a:srgbClr val="000000"/>
                </a:solidFill>
              </a:rPr>
              <a:t>Vinculación </a:t>
            </a:r>
            <a:r>
              <a:rPr lang="es-ES" sz="2000" dirty="0">
                <a:solidFill>
                  <a:srgbClr val="000000"/>
                </a:solidFill>
              </a:rPr>
              <a:t>a sistemas de la industria (</a:t>
            </a:r>
            <a:r>
              <a:rPr lang="es-ES" sz="2000" dirty="0" err="1">
                <a:solidFill>
                  <a:srgbClr val="000000"/>
                </a:solidFill>
              </a:rPr>
              <a:t>Blockchains</a:t>
            </a:r>
            <a:r>
              <a:rPr lang="es-ES" sz="2000" dirty="0">
                <a:solidFill>
                  <a:srgbClr val="000000"/>
                </a:solidFill>
              </a:rPr>
              <a:t>)</a:t>
            </a:r>
            <a:endParaRPr lang="en-US" sz="2000" dirty="0">
              <a:solidFill>
                <a:srgbClr val="000000"/>
              </a:solidFill>
            </a:endParaRPr>
          </a:p>
          <a:p>
            <a:pPr marL="800100" lvl="1" indent="-342900">
              <a:buFont typeface="Arial" panose="020B0604020202020204" pitchFamily="34" charset="0"/>
              <a:buChar char="•"/>
            </a:pPr>
            <a:r>
              <a:rPr lang="es-ES" sz="2000" dirty="0">
                <a:solidFill>
                  <a:srgbClr val="000000"/>
                </a:solidFill>
              </a:rPr>
              <a:t>Mejoras y mantenimiento de rutina</a:t>
            </a:r>
            <a:endParaRPr lang="en-US" sz="2000" dirty="0">
              <a:solidFill>
                <a:srgbClr val="000000"/>
              </a:solidFill>
            </a:endParaRPr>
          </a:p>
          <a:p>
            <a:pPr marL="800100" lvl="1" indent="-342900">
              <a:buFont typeface="Arial" panose="020B0604020202020204" pitchFamily="34" charset="0"/>
              <a:buChar char="•"/>
            </a:pPr>
            <a:r>
              <a:rPr lang="es-ES" sz="2000" dirty="0">
                <a:solidFill>
                  <a:srgbClr val="000000"/>
                </a:solidFill>
              </a:rPr>
              <a:t>Traducción a otros idiomas (</a:t>
            </a:r>
            <a:r>
              <a:rPr lang="es-ES" sz="2000" dirty="0" err="1">
                <a:solidFill>
                  <a:srgbClr val="000000"/>
                </a:solidFill>
              </a:rPr>
              <a:t>GeNS</a:t>
            </a:r>
            <a:r>
              <a:rPr lang="es-ES" sz="2000" dirty="0">
                <a:solidFill>
                  <a:srgbClr val="000000"/>
                </a:solidFill>
              </a:rPr>
              <a:t>)</a:t>
            </a:r>
            <a:endParaRPr lang="en-US" sz="2000" dirty="0">
              <a:solidFill>
                <a:srgbClr val="000000"/>
              </a:solidFill>
            </a:endParaRPr>
          </a:p>
          <a:p>
            <a:pPr marL="800100" lvl="1" indent="-342900">
              <a:buFont typeface="Arial" panose="020B0604020202020204" pitchFamily="34" charset="0"/>
              <a:buChar char="•"/>
            </a:pPr>
            <a:r>
              <a:rPr lang="en-US" sz="2000" dirty="0" err="1">
                <a:solidFill>
                  <a:srgbClr val="000000"/>
                </a:solidFill>
              </a:rPr>
              <a:t>Financiamiento</a:t>
            </a:r>
            <a:r>
              <a:rPr lang="en-US" sz="2000" dirty="0">
                <a:solidFill>
                  <a:srgbClr val="000000"/>
                </a:solidFill>
              </a:rPr>
              <a:t> </a:t>
            </a:r>
            <a:r>
              <a:rPr lang="en-US" sz="2000" dirty="0" err="1" smtClean="0">
                <a:solidFill>
                  <a:srgbClr val="000000"/>
                </a:solidFill>
              </a:rPr>
              <a:t>sostenible</a:t>
            </a:r>
            <a:endParaRPr lang="en-US" sz="2400" dirty="0">
              <a:solidFill>
                <a:srgbClr val="000000"/>
              </a:solidFill>
            </a:endParaRPr>
          </a:p>
          <a:p>
            <a:pPr lvl="1"/>
            <a:endParaRPr lang="en-US" sz="2400" dirty="0">
              <a:solidFill>
                <a:srgbClr val="000000"/>
              </a:solidFill>
            </a:endParaRPr>
          </a:p>
          <a:p>
            <a:pPr lvl="1"/>
            <a:endParaRPr lang="en-US" sz="1400" dirty="0">
              <a:solidFill>
                <a:srgbClr val="000000"/>
              </a:solidFill>
            </a:endParaRPr>
          </a:p>
        </p:txBody>
      </p:sp>
    </p:spTree>
    <p:extLst>
      <p:ext uri="{BB962C8B-B14F-4D97-AF65-F5344CB8AC3E}">
        <p14:creationId xmlns:p14="http://schemas.microsoft.com/office/powerpoint/2010/main" val="24157272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33" y="1947583"/>
            <a:ext cx="10515600" cy="1903200"/>
          </a:xfrm>
        </p:spPr>
        <p:txBody>
          <a:bodyPr/>
          <a:lstStyle/>
          <a:p>
            <a:r>
              <a:rPr lang="en-US" sz="8000" dirty="0" smtClean="0">
                <a:solidFill>
                  <a:srgbClr val="000000"/>
                </a:solidFill>
                <a:latin typeface="+mn-lt"/>
              </a:rPr>
              <a:t>Gracias</a:t>
            </a:r>
            <a:endParaRPr lang="en-US" sz="8000" dirty="0">
              <a:solidFill>
                <a:srgbClr val="000000"/>
              </a:solidFill>
              <a:latin typeface="+mn-lt"/>
            </a:endParaRPr>
          </a:p>
        </p:txBody>
      </p:sp>
    </p:spTree>
    <p:extLst>
      <p:ext uri="{BB962C8B-B14F-4D97-AF65-F5344CB8AC3E}">
        <p14:creationId xmlns:p14="http://schemas.microsoft.com/office/powerpoint/2010/main" val="213069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ADC05A-B8B3-504A-81AB-35083D1B2F01}"/>
              </a:ext>
            </a:extLst>
          </p:cNvPr>
          <p:cNvSpPr>
            <a:spLocks noGrp="1"/>
          </p:cNvSpPr>
          <p:nvPr>
            <p:ph type="title"/>
          </p:nvPr>
        </p:nvSpPr>
        <p:spPr/>
        <p:txBody>
          <a:bodyPr/>
          <a:lstStyle/>
          <a:p>
            <a:r>
              <a:rPr lang="es-ES" dirty="0">
                <a:solidFill>
                  <a:srgbClr val="000000"/>
                </a:solidFill>
              </a:rPr>
              <a:t>La </a:t>
            </a:r>
            <a:r>
              <a:rPr lang="es-ES" dirty="0" smtClean="0">
                <a:solidFill>
                  <a:srgbClr val="000000"/>
                </a:solidFill>
              </a:rPr>
              <a:t>Solución </a:t>
            </a:r>
            <a:r>
              <a:rPr lang="es-ES" dirty="0">
                <a:solidFill>
                  <a:srgbClr val="000000"/>
                </a:solidFill>
              </a:rPr>
              <a:t>ePhyto de la CIPF</a:t>
            </a:r>
            <a:r>
              <a:rPr lang="en-US" dirty="0" smtClean="0">
                <a:solidFill>
                  <a:srgbClr val="000000"/>
                </a:solidFill>
              </a:rPr>
              <a:t> </a:t>
            </a:r>
            <a:r>
              <a:rPr lang="en-US" dirty="0">
                <a:solidFill>
                  <a:srgbClr val="000000"/>
                </a:solidFill>
              </a:rPr>
              <a:t>- </a:t>
            </a:r>
            <a:r>
              <a:rPr lang="en-US" dirty="0" err="1" smtClean="0">
                <a:solidFill>
                  <a:srgbClr val="000000"/>
                </a:solidFill>
              </a:rPr>
              <a:t>Antecedentes</a:t>
            </a:r>
            <a:endParaRPr lang="en-US" dirty="0">
              <a:solidFill>
                <a:srgbClr val="000000"/>
              </a:solidFill>
            </a:endParaRPr>
          </a:p>
        </p:txBody>
      </p:sp>
      <p:sp>
        <p:nvSpPr>
          <p:cNvPr id="4" name="Text Placeholder 3">
            <a:extLst>
              <a:ext uri="{FF2B5EF4-FFF2-40B4-BE49-F238E27FC236}">
                <a16:creationId xmlns="" xmlns:a16="http://schemas.microsoft.com/office/drawing/2014/main" id="{2498162B-CAE8-8340-9E25-0675456CE31E}"/>
              </a:ext>
            </a:extLst>
          </p:cNvPr>
          <p:cNvSpPr>
            <a:spLocks noGrp="1"/>
          </p:cNvSpPr>
          <p:nvPr>
            <p:ph type="body" sz="quarter" idx="11"/>
          </p:nvPr>
        </p:nvSpPr>
        <p:spPr>
          <a:xfrm>
            <a:off x="747233" y="1013062"/>
            <a:ext cx="11088452" cy="5134722"/>
          </a:xfrm>
        </p:spPr>
        <p:txBody>
          <a:bodyPr/>
          <a:lstStyle/>
          <a:p>
            <a:pPr marL="285750" indent="-285750" algn="just">
              <a:buFont typeface="Arial" panose="020B0604020202020204" pitchFamily="34" charset="0"/>
              <a:buChar char="•"/>
            </a:pPr>
            <a:r>
              <a:rPr lang="en-US" sz="1800" b="1" dirty="0">
                <a:solidFill>
                  <a:schemeClr val="bg1">
                    <a:lumMod val="10000"/>
                  </a:schemeClr>
                </a:solidFill>
                <a:latin typeface="+mn-lt"/>
              </a:rPr>
              <a:t>“ePhyto” </a:t>
            </a:r>
            <a:r>
              <a:rPr lang="es-ES" sz="1800" b="1" dirty="0" smtClean="0">
                <a:solidFill>
                  <a:schemeClr val="bg1">
                    <a:lumMod val="10000"/>
                  </a:schemeClr>
                </a:solidFill>
                <a:latin typeface="+mn-lt"/>
              </a:rPr>
              <a:t>es </a:t>
            </a:r>
            <a:r>
              <a:rPr lang="es-ES" sz="1800" b="1" dirty="0">
                <a:solidFill>
                  <a:schemeClr val="bg1">
                    <a:lumMod val="10000"/>
                  </a:schemeClr>
                </a:solidFill>
                <a:latin typeface="+mn-lt"/>
              </a:rPr>
              <a:t>la abreviatura de c</a:t>
            </a:r>
            <a:r>
              <a:rPr lang="es-ES" sz="1800" b="1" dirty="0" smtClean="0">
                <a:solidFill>
                  <a:schemeClr val="bg1">
                    <a:lumMod val="10000"/>
                  </a:schemeClr>
                </a:solidFill>
                <a:latin typeface="+mn-lt"/>
              </a:rPr>
              <a:t>ertificado fitosanitario electrónico</a:t>
            </a:r>
            <a:r>
              <a:rPr lang="es-ES" sz="1800" b="1" dirty="0">
                <a:solidFill>
                  <a:schemeClr val="bg1">
                    <a:lumMod val="10000"/>
                  </a:schemeClr>
                </a:solidFill>
                <a:latin typeface="+mn-lt"/>
              </a:rPr>
              <a:t>. En términos </a:t>
            </a:r>
            <a:r>
              <a:rPr lang="es-ES" sz="1800" b="1" dirty="0" smtClean="0">
                <a:solidFill>
                  <a:schemeClr val="bg1">
                    <a:lumMod val="10000"/>
                  </a:schemeClr>
                </a:solidFill>
                <a:latin typeface="+mn-lt"/>
              </a:rPr>
              <a:t>sencillos, </a:t>
            </a:r>
            <a:r>
              <a:rPr lang="es-ES" sz="1800" b="1" dirty="0">
                <a:solidFill>
                  <a:schemeClr val="bg1">
                    <a:lumMod val="10000"/>
                  </a:schemeClr>
                </a:solidFill>
                <a:latin typeface="+mn-lt"/>
              </a:rPr>
              <a:t>son los datos contenidos en un certificado fitosanitario en formato digital</a:t>
            </a:r>
            <a:r>
              <a:rPr lang="es-ES" sz="1800" b="1" dirty="0" smtClean="0">
                <a:solidFill>
                  <a:schemeClr val="bg1">
                    <a:lumMod val="10000"/>
                  </a:schemeClr>
                </a:solidFill>
                <a:latin typeface="+mn-lt"/>
              </a:rPr>
              <a:t>.</a:t>
            </a:r>
            <a:r>
              <a:rPr lang="en-US" sz="1800" b="1" dirty="0" smtClean="0">
                <a:solidFill>
                  <a:schemeClr val="bg1">
                    <a:lumMod val="10000"/>
                  </a:schemeClr>
                </a:solidFill>
                <a:latin typeface="+mn-lt"/>
              </a:rPr>
              <a:t> </a:t>
            </a:r>
            <a:endParaRPr lang="en-US" sz="1800" b="1" dirty="0">
              <a:solidFill>
                <a:schemeClr val="bg1">
                  <a:lumMod val="10000"/>
                </a:schemeClr>
              </a:solidFill>
              <a:latin typeface="+mn-lt"/>
            </a:endParaRPr>
          </a:p>
          <a:p>
            <a:pPr marL="285750" indent="-285750" algn="just">
              <a:buFont typeface="Arial" panose="020B0604020202020204" pitchFamily="34" charset="0"/>
              <a:buChar char="•"/>
            </a:pPr>
            <a:r>
              <a:rPr lang="es-ES" sz="1800" b="1" dirty="0" smtClean="0">
                <a:solidFill>
                  <a:schemeClr val="bg1">
                    <a:lumMod val="10000"/>
                  </a:schemeClr>
                </a:solidFill>
                <a:latin typeface="+mn-lt"/>
              </a:rPr>
              <a:t>La </a:t>
            </a:r>
            <a:r>
              <a:rPr lang="es-ES" sz="1800" b="1" dirty="0">
                <a:solidFill>
                  <a:schemeClr val="bg1">
                    <a:lumMod val="10000"/>
                  </a:schemeClr>
                </a:solidFill>
                <a:latin typeface="+mn-lt"/>
              </a:rPr>
              <a:t>solución </a:t>
            </a:r>
            <a:r>
              <a:rPr lang="es-ES" sz="1800" b="1" dirty="0" smtClean="0">
                <a:solidFill>
                  <a:schemeClr val="bg1">
                    <a:lumMod val="10000"/>
                  </a:schemeClr>
                </a:solidFill>
                <a:latin typeface="+mn-lt"/>
              </a:rPr>
              <a:t>ePhyto de la CIPF, ganadora </a:t>
            </a:r>
            <a:r>
              <a:rPr lang="es-ES" sz="1800" b="1" dirty="0">
                <a:solidFill>
                  <a:schemeClr val="bg1">
                    <a:lumMod val="10000"/>
                  </a:schemeClr>
                </a:solidFill>
                <a:latin typeface="+mn-lt"/>
              </a:rPr>
              <a:t>del premio a la innovación de la UNESCAP / ADB </a:t>
            </a:r>
            <a:r>
              <a:rPr lang="es-ES" sz="1800" b="1" dirty="0" smtClean="0">
                <a:solidFill>
                  <a:schemeClr val="bg1">
                    <a:lumMod val="10000"/>
                  </a:schemeClr>
                </a:solidFill>
                <a:latin typeface="+mn-lt"/>
              </a:rPr>
              <a:t>2019,</a:t>
            </a:r>
            <a:r>
              <a:rPr lang="en-IE" sz="1800" b="1" dirty="0" smtClean="0">
                <a:solidFill>
                  <a:schemeClr val="bg1">
                    <a:lumMod val="10000"/>
                  </a:schemeClr>
                </a:solidFill>
                <a:latin typeface="+mn-lt"/>
              </a:rPr>
              <a:t> </a:t>
            </a:r>
            <a:r>
              <a:rPr lang="es-ES" sz="1800" b="1" dirty="0" smtClean="0">
                <a:solidFill>
                  <a:schemeClr val="bg1">
                    <a:lumMod val="10000"/>
                  </a:schemeClr>
                </a:solidFill>
                <a:latin typeface="+mn-lt"/>
              </a:rPr>
              <a:t>ayuda </a:t>
            </a:r>
            <a:r>
              <a:rPr lang="es-ES" sz="1800" b="1" dirty="0">
                <a:solidFill>
                  <a:schemeClr val="bg1">
                    <a:lumMod val="10000"/>
                  </a:schemeClr>
                </a:solidFill>
                <a:latin typeface="+mn-lt"/>
              </a:rPr>
              <a:t>a los países a cumplir con el Acuerdo sobre Facilitación del Comercio de la </a:t>
            </a:r>
            <a:r>
              <a:rPr lang="es-ES" sz="1800" b="1" dirty="0" smtClean="0">
                <a:solidFill>
                  <a:schemeClr val="bg1">
                    <a:lumMod val="10000"/>
                  </a:schemeClr>
                </a:solidFill>
                <a:latin typeface="+mn-lt"/>
              </a:rPr>
              <a:t>OMC</a:t>
            </a:r>
            <a:r>
              <a:rPr lang="en-IE" sz="1800" b="1" dirty="0" smtClean="0">
                <a:solidFill>
                  <a:schemeClr val="bg1">
                    <a:lumMod val="10000"/>
                  </a:schemeClr>
                </a:solidFill>
                <a:latin typeface="+mn-lt"/>
              </a:rPr>
              <a:t>, específicamente los Artículos </a:t>
            </a:r>
            <a:r>
              <a:rPr lang="en-IE" sz="1800" b="1" dirty="0">
                <a:solidFill>
                  <a:schemeClr val="bg1">
                    <a:lumMod val="10000"/>
                  </a:schemeClr>
                </a:solidFill>
                <a:latin typeface="+mn-lt"/>
              </a:rPr>
              <a:t>7.9 (</a:t>
            </a:r>
            <a:r>
              <a:rPr lang="en-IE" sz="1800" b="1" dirty="0" err="1">
                <a:solidFill>
                  <a:schemeClr val="bg1">
                    <a:lumMod val="10000"/>
                  </a:schemeClr>
                </a:solidFill>
                <a:latin typeface="+mn-lt"/>
              </a:rPr>
              <a:t>liberación</a:t>
            </a:r>
            <a:r>
              <a:rPr lang="en-IE" sz="1800" b="1" dirty="0">
                <a:solidFill>
                  <a:schemeClr val="bg1">
                    <a:lumMod val="10000"/>
                  </a:schemeClr>
                </a:solidFill>
                <a:latin typeface="+mn-lt"/>
              </a:rPr>
              <a:t> de </a:t>
            </a:r>
            <a:r>
              <a:rPr lang="en-IE" sz="1800" b="1" dirty="0" err="1" smtClean="0">
                <a:solidFill>
                  <a:schemeClr val="bg1">
                    <a:lumMod val="10000"/>
                  </a:schemeClr>
                </a:solidFill>
                <a:latin typeface="+mn-lt"/>
              </a:rPr>
              <a:t>bienes</a:t>
            </a:r>
            <a:r>
              <a:rPr lang="en-IE" sz="1800" b="1" dirty="0" smtClean="0">
                <a:solidFill>
                  <a:schemeClr val="bg1">
                    <a:lumMod val="10000"/>
                  </a:schemeClr>
                </a:solidFill>
                <a:latin typeface="+mn-lt"/>
              </a:rPr>
              <a:t> </a:t>
            </a:r>
            <a:r>
              <a:rPr lang="en-IE" sz="1800" b="1" dirty="0" err="1" smtClean="0">
                <a:solidFill>
                  <a:schemeClr val="bg1">
                    <a:lumMod val="10000"/>
                  </a:schemeClr>
                </a:solidFill>
                <a:latin typeface="+mn-lt"/>
              </a:rPr>
              <a:t>perecederos</a:t>
            </a:r>
            <a:r>
              <a:rPr lang="en-IE" sz="1800" b="1" dirty="0">
                <a:solidFill>
                  <a:schemeClr val="bg1">
                    <a:lumMod val="10000"/>
                  </a:schemeClr>
                </a:solidFill>
                <a:latin typeface="+mn-lt"/>
              </a:rPr>
              <a:t>) </a:t>
            </a:r>
            <a:r>
              <a:rPr lang="en-IE" sz="1800" b="1" dirty="0" smtClean="0">
                <a:solidFill>
                  <a:schemeClr val="bg1">
                    <a:lumMod val="10000"/>
                  </a:schemeClr>
                </a:solidFill>
                <a:latin typeface="+mn-lt"/>
              </a:rPr>
              <a:t>y </a:t>
            </a:r>
            <a:r>
              <a:rPr lang="en-IE" sz="1800" b="1" dirty="0">
                <a:solidFill>
                  <a:schemeClr val="bg1">
                    <a:lumMod val="10000"/>
                  </a:schemeClr>
                </a:solidFill>
                <a:latin typeface="+mn-lt"/>
              </a:rPr>
              <a:t>10.1 </a:t>
            </a:r>
            <a:r>
              <a:rPr lang="en-IE" sz="1800" b="1" dirty="0" smtClean="0">
                <a:solidFill>
                  <a:schemeClr val="bg1">
                    <a:lumMod val="10000"/>
                  </a:schemeClr>
                </a:solidFill>
                <a:latin typeface="+mn-lt"/>
              </a:rPr>
              <a:t>(</a:t>
            </a:r>
            <a:r>
              <a:rPr lang="es-ES" sz="1800" b="1" dirty="0" smtClean="0">
                <a:solidFill>
                  <a:schemeClr val="bg1">
                    <a:lumMod val="10000"/>
                  </a:schemeClr>
                </a:solidFill>
                <a:latin typeface="+mn-lt"/>
              </a:rPr>
              <a:t>simplificando </a:t>
            </a:r>
            <a:r>
              <a:rPr lang="es-ES" sz="1800" b="1" dirty="0">
                <a:solidFill>
                  <a:schemeClr val="bg1">
                    <a:lumMod val="10000"/>
                  </a:schemeClr>
                </a:solidFill>
                <a:latin typeface="+mn-lt"/>
              </a:rPr>
              <a:t>las formalidades y los requisitos de documentación para el comercio transfronterizo</a:t>
            </a:r>
            <a:r>
              <a:rPr lang="en-IE" sz="1800" b="1" dirty="0" smtClean="0">
                <a:solidFill>
                  <a:schemeClr val="bg1">
                    <a:lumMod val="10000"/>
                  </a:schemeClr>
                </a:solidFill>
                <a:latin typeface="+mn-lt"/>
              </a:rPr>
              <a:t>)</a:t>
            </a:r>
            <a:endParaRPr lang="en-IE" sz="1800" b="1" dirty="0">
              <a:solidFill>
                <a:schemeClr val="bg1">
                  <a:lumMod val="10000"/>
                </a:schemeClr>
              </a:solidFill>
              <a:latin typeface="+mn-lt"/>
            </a:endParaRPr>
          </a:p>
          <a:p>
            <a:pPr marL="285750" indent="-285750" algn="just">
              <a:buFont typeface="Arial" panose="020B0604020202020204" pitchFamily="34" charset="0"/>
              <a:buChar char="•"/>
            </a:pPr>
            <a:r>
              <a:rPr lang="es-ES" sz="1800" b="1" dirty="0">
                <a:solidFill>
                  <a:schemeClr val="bg1">
                    <a:lumMod val="10000"/>
                  </a:schemeClr>
                </a:solidFill>
                <a:latin typeface="+mn-lt"/>
              </a:rPr>
              <a:t>La Solución también cumple con los requisitos de la Norma Internacional para Medidas Fitosanitarias (NIMF) 12 Anexo </a:t>
            </a:r>
            <a:r>
              <a:rPr lang="es-ES" sz="1800" b="1" dirty="0" smtClean="0">
                <a:solidFill>
                  <a:schemeClr val="bg1">
                    <a:lumMod val="10000"/>
                  </a:schemeClr>
                </a:solidFill>
                <a:latin typeface="+mn-lt"/>
              </a:rPr>
              <a:t>1</a:t>
            </a:r>
            <a:r>
              <a:rPr lang="en-IE" sz="1800" b="1" dirty="0" smtClean="0">
                <a:solidFill>
                  <a:schemeClr val="bg1">
                    <a:lumMod val="10000"/>
                  </a:schemeClr>
                </a:solidFill>
                <a:latin typeface="+mn-lt"/>
              </a:rPr>
              <a:t>.</a:t>
            </a:r>
            <a:r>
              <a:rPr lang="en-US" sz="1800" b="1" dirty="0" smtClean="0">
                <a:solidFill>
                  <a:schemeClr val="bg1">
                    <a:lumMod val="10000"/>
                  </a:schemeClr>
                </a:solidFill>
                <a:latin typeface="+mn-lt"/>
                <a:cs typeface="Gotham Light" pitchFamily="2" charset="0"/>
              </a:rPr>
              <a:t> </a:t>
            </a:r>
            <a:endParaRPr lang="en-US" sz="1800" b="1" dirty="0">
              <a:solidFill>
                <a:schemeClr val="bg1">
                  <a:lumMod val="10000"/>
                </a:schemeClr>
              </a:solidFill>
              <a:latin typeface="+mn-lt"/>
              <a:cs typeface="Gotham Light" pitchFamily="2" charset="0"/>
            </a:endParaRPr>
          </a:p>
          <a:p>
            <a:pPr marL="285750" indent="-285750" algn="just">
              <a:buFont typeface="Arial" panose="020B0604020202020204" pitchFamily="34" charset="0"/>
              <a:buChar char="•"/>
            </a:pPr>
            <a:r>
              <a:rPr lang="es-ES" sz="1800" b="1" dirty="0">
                <a:solidFill>
                  <a:schemeClr val="bg1">
                    <a:lumMod val="10000"/>
                  </a:schemeClr>
                </a:solidFill>
                <a:latin typeface="+mn-lt"/>
                <a:cs typeface="Gotham Light" pitchFamily="2" charset="0"/>
              </a:rPr>
              <a:t>La solución ePhyto permite a los países intercambiar </a:t>
            </a:r>
            <a:r>
              <a:rPr lang="es-ES" sz="1800" b="1" dirty="0" err="1">
                <a:solidFill>
                  <a:schemeClr val="bg1">
                    <a:lumMod val="10000"/>
                  </a:schemeClr>
                </a:solidFill>
                <a:latin typeface="+mn-lt"/>
                <a:cs typeface="Gotham Light" pitchFamily="2" charset="0"/>
              </a:rPr>
              <a:t>ePhytos</a:t>
            </a:r>
            <a:r>
              <a:rPr lang="es-ES" sz="1800" b="1" dirty="0">
                <a:solidFill>
                  <a:schemeClr val="bg1">
                    <a:lumMod val="10000"/>
                  </a:schemeClr>
                </a:solidFill>
                <a:latin typeface="+mn-lt"/>
                <a:cs typeface="Gotham Light" pitchFamily="2" charset="0"/>
              </a:rPr>
              <a:t> electrónicamente entre </a:t>
            </a:r>
            <a:r>
              <a:rPr lang="es-ES" sz="1800" b="1" dirty="0" smtClean="0">
                <a:solidFill>
                  <a:schemeClr val="bg1">
                    <a:lumMod val="10000"/>
                  </a:schemeClr>
                </a:solidFill>
                <a:latin typeface="+mn-lt"/>
                <a:cs typeface="Gotham Light" pitchFamily="2" charset="0"/>
              </a:rPr>
              <a:t>sí, </a:t>
            </a:r>
            <a:r>
              <a:rPr lang="es-ES" sz="1800" b="1" dirty="0">
                <a:solidFill>
                  <a:schemeClr val="bg1">
                    <a:lumMod val="10000"/>
                  </a:schemeClr>
                </a:solidFill>
                <a:latin typeface="+mn-lt"/>
                <a:cs typeface="Gotham Light" pitchFamily="2" charset="0"/>
              </a:rPr>
              <a:t>a través de un </a:t>
            </a:r>
            <a:r>
              <a:rPr lang="es-ES" sz="1800" b="1" dirty="0" smtClean="0">
                <a:solidFill>
                  <a:schemeClr val="bg1">
                    <a:lumMod val="10000"/>
                  </a:schemeClr>
                </a:solidFill>
                <a:latin typeface="+mn-lt"/>
                <a:cs typeface="Gotham Light" pitchFamily="2" charset="0"/>
              </a:rPr>
              <a:t>servidor central (</a:t>
            </a:r>
            <a:r>
              <a:rPr lang="es-ES" sz="1800" b="1" dirty="0" err="1">
                <a:solidFill>
                  <a:schemeClr val="bg1">
                    <a:lumMod val="10000"/>
                  </a:schemeClr>
                </a:solidFill>
                <a:latin typeface="+mn-lt"/>
                <a:cs typeface="Gotham Light" pitchFamily="2" charset="0"/>
              </a:rPr>
              <a:t>h</a:t>
            </a:r>
            <a:r>
              <a:rPr lang="es-ES" sz="1800" b="1" dirty="0" err="1" smtClean="0">
                <a:solidFill>
                  <a:schemeClr val="bg1">
                    <a:lumMod val="10000"/>
                  </a:schemeClr>
                </a:solidFill>
                <a:latin typeface="+mn-lt"/>
                <a:cs typeface="Gotham Light" pitchFamily="2" charset="0"/>
              </a:rPr>
              <a:t>ub</a:t>
            </a:r>
            <a:r>
              <a:rPr lang="es-ES" sz="1800" b="1" dirty="0" smtClean="0">
                <a:solidFill>
                  <a:schemeClr val="bg1">
                    <a:lumMod val="10000"/>
                  </a:schemeClr>
                </a:solidFill>
                <a:latin typeface="+mn-lt"/>
                <a:cs typeface="Gotham Light" pitchFamily="2" charset="0"/>
              </a:rPr>
              <a:t>), </a:t>
            </a:r>
            <a:r>
              <a:rPr lang="es-ES" sz="1800" b="1" dirty="0">
                <a:solidFill>
                  <a:schemeClr val="bg1">
                    <a:lumMod val="10000"/>
                  </a:schemeClr>
                </a:solidFill>
                <a:latin typeface="+mn-lt"/>
                <a:cs typeface="Gotham Light" pitchFamily="2" charset="0"/>
              </a:rPr>
              <a:t>de forma rápida, precisa y sin costo de </a:t>
            </a:r>
            <a:r>
              <a:rPr lang="es-ES" sz="1800" b="1" dirty="0" smtClean="0">
                <a:solidFill>
                  <a:schemeClr val="bg1">
                    <a:lumMod val="10000"/>
                  </a:schemeClr>
                </a:solidFill>
                <a:latin typeface="+mn-lt"/>
                <a:cs typeface="Gotham Light" pitchFamily="2" charset="0"/>
              </a:rPr>
              <a:t>compra</a:t>
            </a:r>
            <a:r>
              <a:rPr lang="en-US" sz="1800" b="1" dirty="0" smtClean="0">
                <a:solidFill>
                  <a:schemeClr val="bg1">
                    <a:lumMod val="10000"/>
                  </a:schemeClr>
                </a:solidFill>
                <a:latin typeface="+mn-lt"/>
                <a:cs typeface="Gotham Light" pitchFamily="2" charset="0"/>
              </a:rPr>
              <a:t>. </a:t>
            </a:r>
            <a:r>
              <a:rPr lang="es-ES" sz="1800" b="1" dirty="0" smtClean="0">
                <a:solidFill>
                  <a:schemeClr val="bg1">
                    <a:lumMod val="10000"/>
                  </a:schemeClr>
                </a:solidFill>
                <a:latin typeface="+mn-lt"/>
                <a:cs typeface="Gotham Light" pitchFamily="2" charset="0"/>
              </a:rPr>
              <a:t>Los </a:t>
            </a:r>
            <a:r>
              <a:rPr lang="es-ES" sz="1800" b="1" dirty="0">
                <a:solidFill>
                  <a:schemeClr val="bg1">
                    <a:lumMod val="10000"/>
                  </a:schemeClr>
                </a:solidFill>
                <a:latin typeface="+mn-lt"/>
                <a:cs typeface="Gotham Light" pitchFamily="2" charset="0"/>
              </a:rPr>
              <a:t>países pueden unirse al </a:t>
            </a:r>
            <a:r>
              <a:rPr lang="es-ES" sz="1800" b="1" dirty="0" smtClean="0">
                <a:solidFill>
                  <a:schemeClr val="bg1">
                    <a:lumMod val="10000"/>
                  </a:schemeClr>
                </a:solidFill>
                <a:latin typeface="+mn-lt"/>
                <a:cs typeface="Gotham Light" pitchFamily="2" charset="0"/>
              </a:rPr>
              <a:t>sistema, </a:t>
            </a:r>
            <a:r>
              <a:rPr lang="es-ES" sz="1800" b="1" dirty="0">
                <a:solidFill>
                  <a:schemeClr val="bg1">
                    <a:lumMod val="10000"/>
                  </a:schemeClr>
                </a:solidFill>
                <a:latin typeface="+mn-lt"/>
                <a:cs typeface="Gotham Light" pitchFamily="2" charset="0"/>
              </a:rPr>
              <a:t>de forma </a:t>
            </a:r>
            <a:r>
              <a:rPr lang="es-ES" sz="1800" b="1" dirty="0" smtClean="0">
                <a:solidFill>
                  <a:schemeClr val="bg1">
                    <a:lumMod val="10000"/>
                  </a:schemeClr>
                </a:solidFill>
                <a:latin typeface="+mn-lt"/>
                <a:cs typeface="Gotham Light" pitchFamily="2" charset="0"/>
              </a:rPr>
              <a:t>gratuita, </a:t>
            </a:r>
            <a:r>
              <a:rPr lang="es-ES" sz="1800" b="1" dirty="0">
                <a:solidFill>
                  <a:schemeClr val="bg1">
                    <a:lumMod val="10000"/>
                  </a:schemeClr>
                </a:solidFill>
                <a:latin typeface="+mn-lt"/>
                <a:cs typeface="Gotham Light" pitchFamily="2" charset="0"/>
              </a:rPr>
              <a:t>una vez que </a:t>
            </a:r>
            <a:r>
              <a:rPr lang="es-ES" sz="1800" b="1" dirty="0" smtClean="0">
                <a:solidFill>
                  <a:schemeClr val="bg1">
                    <a:lumMod val="10000"/>
                  </a:schemeClr>
                </a:solidFill>
                <a:latin typeface="+mn-lt"/>
                <a:cs typeface="Gotham Light" pitchFamily="2" charset="0"/>
              </a:rPr>
              <a:t>hayan cumplido </a:t>
            </a:r>
            <a:r>
              <a:rPr lang="es-ES" sz="1800" b="1" dirty="0">
                <a:solidFill>
                  <a:schemeClr val="bg1">
                    <a:lumMod val="10000"/>
                  </a:schemeClr>
                </a:solidFill>
                <a:latin typeface="+mn-lt"/>
                <a:cs typeface="Gotham Light" pitchFamily="2" charset="0"/>
              </a:rPr>
              <a:t>con los </a:t>
            </a:r>
            <a:r>
              <a:rPr lang="es-ES" sz="1800" b="1" dirty="0" smtClean="0">
                <a:solidFill>
                  <a:schemeClr val="bg1">
                    <a:lumMod val="10000"/>
                  </a:schemeClr>
                </a:solidFill>
                <a:latin typeface="+mn-lt"/>
                <a:cs typeface="Gotham Light" pitchFamily="2" charset="0"/>
              </a:rPr>
              <a:t>requisitos</a:t>
            </a:r>
            <a:r>
              <a:rPr lang="en-US" sz="1800" b="1" dirty="0" smtClean="0">
                <a:solidFill>
                  <a:schemeClr val="bg1">
                    <a:lumMod val="10000"/>
                  </a:schemeClr>
                </a:solidFill>
                <a:latin typeface="+mn-lt"/>
                <a:cs typeface="Gotham Light" pitchFamily="2" charset="0"/>
              </a:rPr>
              <a:t>.</a:t>
            </a:r>
            <a:endParaRPr lang="en-US" sz="1800" b="1" dirty="0">
              <a:solidFill>
                <a:schemeClr val="bg1">
                  <a:lumMod val="10000"/>
                </a:schemeClr>
              </a:solidFill>
              <a:latin typeface="+mn-lt"/>
              <a:cs typeface="Gotham Light" pitchFamily="2" charset="0"/>
            </a:endParaRPr>
          </a:p>
          <a:p>
            <a:pPr marL="285750" indent="-285750" algn="just">
              <a:buFont typeface="Arial" panose="020B0604020202020204" pitchFamily="34" charset="0"/>
              <a:buChar char="•"/>
            </a:pPr>
            <a:r>
              <a:rPr lang="es-ES" sz="1800" b="1" dirty="0">
                <a:solidFill>
                  <a:schemeClr val="bg1">
                    <a:lumMod val="10000"/>
                  </a:schemeClr>
                </a:solidFill>
                <a:latin typeface="+mn-lt"/>
                <a:cs typeface="Gotham Light" pitchFamily="2" charset="0"/>
              </a:rPr>
              <a:t>El riesgo de pérdida, daño o fraude </a:t>
            </a:r>
            <a:r>
              <a:rPr lang="es-ES" sz="1800" b="1" dirty="0" smtClean="0">
                <a:solidFill>
                  <a:schemeClr val="bg1">
                    <a:lumMod val="10000"/>
                  </a:schemeClr>
                </a:solidFill>
                <a:latin typeface="+mn-lt"/>
                <a:cs typeface="Gotham Light" pitchFamily="2" charset="0"/>
              </a:rPr>
              <a:t>al </a:t>
            </a:r>
            <a:r>
              <a:rPr lang="es-ES" sz="1800" b="1" dirty="0">
                <a:solidFill>
                  <a:schemeClr val="bg1">
                    <a:lumMod val="10000"/>
                  </a:schemeClr>
                </a:solidFill>
                <a:latin typeface="+mn-lt"/>
                <a:cs typeface="Gotham Light" pitchFamily="2" charset="0"/>
              </a:rPr>
              <a:t>certificado se reduce en gran medida</a:t>
            </a:r>
            <a:r>
              <a:rPr lang="es-ES" sz="1800" b="1" dirty="0" smtClean="0">
                <a:solidFill>
                  <a:schemeClr val="bg1">
                    <a:lumMod val="10000"/>
                  </a:schemeClr>
                </a:solidFill>
                <a:latin typeface="+mn-lt"/>
                <a:cs typeface="Gotham Light" pitchFamily="2" charset="0"/>
              </a:rPr>
              <a:t>,</a:t>
            </a:r>
            <a:r>
              <a:rPr lang="en-US" sz="1800" b="1" dirty="0" smtClean="0">
                <a:solidFill>
                  <a:schemeClr val="bg1">
                    <a:lumMod val="10000"/>
                  </a:schemeClr>
                </a:solidFill>
                <a:latin typeface="+mn-lt"/>
                <a:cs typeface="Gotham Light" pitchFamily="2" charset="0"/>
              </a:rPr>
              <a:t> </a:t>
            </a:r>
            <a:r>
              <a:rPr lang="es-ES" sz="1800" b="1" dirty="0" smtClean="0">
                <a:solidFill>
                  <a:schemeClr val="bg1">
                    <a:lumMod val="10000"/>
                  </a:schemeClr>
                </a:solidFill>
                <a:latin typeface="+mn-lt"/>
                <a:cs typeface="Gotham Light" pitchFamily="2" charset="0"/>
              </a:rPr>
              <a:t>al </a:t>
            </a:r>
            <a:r>
              <a:rPr lang="es-ES" sz="1800" b="1" dirty="0">
                <a:solidFill>
                  <a:schemeClr val="bg1">
                    <a:lumMod val="10000"/>
                  </a:schemeClr>
                </a:solidFill>
                <a:latin typeface="+mn-lt"/>
                <a:cs typeface="Gotham Light" pitchFamily="2" charset="0"/>
              </a:rPr>
              <a:t>igual que la carga </a:t>
            </a:r>
            <a:r>
              <a:rPr lang="es-ES" sz="1800" b="1" dirty="0" smtClean="0">
                <a:solidFill>
                  <a:schemeClr val="bg1">
                    <a:lumMod val="10000"/>
                  </a:schemeClr>
                </a:solidFill>
                <a:latin typeface="+mn-lt"/>
                <a:cs typeface="Gotham Light" pitchFamily="2" charset="0"/>
              </a:rPr>
              <a:t>administrativa, </a:t>
            </a:r>
            <a:r>
              <a:rPr lang="es-ES" sz="1800" b="1" dirty="0">
                <a:solidFill>
                  <a:schemeClr val="bg1">
                    <a:lumMod val="10000"/>
                  </a:schemeClr>
                </a:solidFill>
                <a:latin typeface="+mn-lt"/>
                <a:cs typeface="Gotham Light" pitchFamily="2" charset="0"/>
              </a:rPr>
              <a:t>tanto para las agencias </a:t>
            </a:r>
            <a:r>
              <a:rPr lang="es-ES" sz="1800" b="1" dirty="0" smtClean="0">
                <a:solidFill>
                  <a:schemeClr val="bg1">
                    <a:lumMod val="10000"/>
                  </a:schemeClr>
                </a:solidFill>
                <a:latin typeface="+mn-lt"/>
                <a:cs typeface="Gotham Light" pitchFamily="2" charset="0"/>
              </a:rPr>
              <a:t>de frontera </a:t>
            </a:r>
            <a:r>
              <a:rPr lang="es-ES" sz="1800" b="1" dirty="0">
                <a:solidFill>
                  <a:schemeClr val="bg1">
                    <a:lumMod val="10000"/>
                  </a:schemeClr>
                </a:solidFill>
                <a:latin typeface="+mn-lt"/>
                <a:cs typeface="Gotham Light" pitchFamily="2" charset="0"/>
              </a:rPr>
              <a:t>como para las </a:t>
            </a:r>
            <a:r>
              <a:rPr lang="es-ES" sz="1800" b="1" dirty="0" smtClean="0">
                <a:solidFill>
                  <a:schemeClr val="bg1">
                    <a:lumMod val="10000"/>
                  </a:schemeClr>
                </a:solidFill>
                <a:latin typeface="+mn-lt"/>
                <a:cs typeface="Gotham Light" pitchFamily="2" charset="0"/>
              </a:rPr>
              <a:t>empresas</a:t>
            </a:r>
            <a:r>
              <a:rPr lang="en-US" sz="1800" b="1" dirty="0" smtClean="0">
                <a:solidFill>
                  <a:schemeClr val="bg1">
                    <a:lumMod val="10000"/>
                  </a:schemeClr>
                </a:solidFill>
                <a:latin typeface="+mn-lt"/>
                <a:cs typeface="Gotham Light" pitchFamily="2" charset="0"/>
              </a:rPr>
              <a:t>.</a:t>
            </a:r>
            <a:endParaRPr lang="en-US" sz="1800" b="1" dirty="0">
              <a:solidFill>
                <a:schemeClr val="bg1">
                  <a:lumMod val="10000"/>
                </a:schemeClr>
              </a:solidFill>
              <a:latin typeface="+mn-lt"/>
              <a:cs typeface="Gotham Light" pitchFamily="2" charset="0"/>
            </a:endParaRPr>
          </a:p>
          <a:p>
            <a:pPr marL="285750" indent="-285750" algn="just">
              <a:buFont typeface="Arial" panose="020B0604020202020204" pitchFamily="34" charset="0"/>
              <a:buChar char="•"/>
            </a:pPr>
            <a:endParaRPr lang="en-IE" sz="1600" dirty="0">
              <a:solidFill>
                <a:srgbClr val="000000"/>
              </a:solidFill>
            </a:endParaRPr>
          </a:p>
          <a:p>
            <a:pPr algn="just"/>
            <a:endParaRPr lang="en-US" sz="900" dirty="0">
              <a:solidFill>
                <a:srgbClr val="000000"/>
              </a:solidFill>
            </a:endParaRPr>
          </a:p>
        </p:txBody>
      </p:sp>
    </p:spTree>
    <p:extLst>
      <p:ext uri="{BB962C8B-B14F-4D97-AF65-F5344CB8AC3E}">
        <p14:creationId xmlns:p14="http://schemas.microsoft.com/office/powerpoint/2010/main" val="4120610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CC3B416B-C6EC-F54F-83B2-629969470D65}"/>
              </a:ext>
            </a:extLst>
          </p:cNvPr>
          <p:cNvSpPr>
            <a:spLocks noGrp="1"/>
          </p:cNvSpPr>
          <p:nvPr>
            <p:ph type="body" sz="quarter" idx="11"/>
          </p:nvPr>
        </p:nvSpPr>
        <p:spPr>
          <a:xfrm>
            <a:off x="848833" y="946387"/>
            <a:ext cx="10515600" cy="5152378"/>
          </a:xfrm>
        </p:spPr>
        <p:txBody>
          <a:bodyPr/>
          <a:lstStyle/>
          <a:p>
            <a:pPr marL="285750" indent="-285750" algn="just">
              <a:buFont typeface="Arial" panose="020B0604020202020204" pitchFamily="34" charset="0"/>
              <a:buChar char="•"/>
            </a:pPr>
            <a:r>
              <a:rPr lang="es-ES" sz="1900" b="1" dirty="0"/>
              <a:t>El sistema se estableció inicialmente para intercambiar certificados fitosanitarios electrónicos, pero cualquier certificado (sanidad animal, </a:t>
            </a:r>
            <a:r>
              <a:rPr lang="es-ES" sz="1900" b="1" dirty="0" smtClean="0"/>
              <a:t>inocuidad alimentaria</a:t>
            </a:r>
            <a:r>
              <a:rPr lang="es-ES" sz="1900" b="1" dirty="0"/>
              <a:t>, etc.), una vez codificado en XML, puede intercambiarse.</a:t>
            </a:r>
            <a:r>
              <a:rPr lang="en-US" sz="1900" b="1" dirty="0" smtClean="0"/>
              <a:t> </a:t>
            </a:r>
            <a:endParaRPr lang="en-US" sz="1900" b="1" dirty="0"/>
          </a:p>
          <a:p>
            <a:pPr marL="285750" indent="-285750" algn="just">
              <a:buFont typeface="Arial" panose="020B0604020202020204" pitchFamily="34" charset="0"/>
              <a:buChar char="•"/>
            </a:pPr>
            <a:r>
              <a:rPr lang="es-ES" sz="1900" b="1" dirty="0"/>
              <a:t>Las ONPF, </a:t>
            </a:r>
            <a:r>
              <a:rPr lang="es-ES" sz="1900" b="1" dirty="0" smtClean="0"/>
              <a:t>la industria </a:t>
            </a:r>
            <a:r>
              <a:rPr lang="es-ES" sz="1900" b="1" dirty="0"/>
              <a:t>agrícola y forestal, así como los </a:t>
            </a:r>
            <a:r>
              <a:rPr lang="es-ES" sz="1900" b="1" dirty="0" smtClean="0"/>
              <a:t>agentes de carga </a:t>
            </a:r>
            <a:r>
              <a:rPr lang="es-ES" sz="1900" b="1" dirty="0"/>
              <a:t>y </a:t>
            </a:r>
            <a:r>
              <a:rPr lang="es-ES" sz="1900" b="1" dirty="0" smtClean="0"/>
              <a:t>otros, </a:t>
            </a:r>
            <a:r>
              <a:rPr lang="es-ES" sz="1900" b="1" dirty="0"/>
              <a:t>ya se están beneficiando de las reducciones de </a:t>
            </a:r>
            <a:r>
              <a:rPr lang="es-ES" sz="1900" b="1" dirty="0" smtClean="0"/>
              <a:t>costos </a:t>
            </a:r>
            <a:r>
              <a:rPr lang="es-ES" sz="1900" b="1" dirty="0"/>
              <a:t>de transacción, la mejora de la seguridad comercial, </a:t>
            </a:r>
            <a:r>
              <a:rPr lang="es-ES" sz="1900" b="1" dirty="0" smtClean="0"/>
              <a:t>manejo de </a:t>
            </a:r>
            <a:r>
              <a:rPr lang="es-ES" sz="1900" b="1" dirty="0"/>
              <a:t>riesgos y el aumento de </a:t>
            </a:r>
            <a:r>
              <a:rPr lang="es-ES" sz="1900" b="1" dirty="0" smtClean="0"/>
              <a:t>flujos comerciales</a:t>
            </a:r>
            <a:r>
              <a:rPr lang="en-US" sz="1900" b="1" dirty="0" smtClean="0"/>
              <a:t>. </a:t>
            </a:r>
            <a:endParaRPr lang="en-US" sz="1900" b="1" dirty="0"/>
          </a:p>
          <a:p>
            <a:pPr marL="285750" indent="-285750" algn="just">
              <a:buFont typeface="Arial" panose="020B0604020202020204" pitchFamily="34" charset="0"/>
              <a:buChar char="•"/>
            </a:pPr>
            <a:r>
              <a:rPr lang="es-ES" sz="1900" b="1" dirty="0"/>
              <a:t>Los alimentos llegan más rápido a donde se necesitan sin sacrificar la atención a </a:t>
            </a:r>
            <a:r>
              <a:rPr lang="es-ES" sz="1900" b="1" dirty="0" smtClean="0"/>
              <a:t>los temas </a:t>
            </a:r>
            <a:r>
              <a:rPr lang="es-ES" sz="1900" b="1" dirty="0"/>
              <a:t>de sanidad vegetal</a:t>
            </a:r>
            <a:r>
              <a:rPr lang="en-US" sz="1900" b="1" dirty="0" smtClean="0"/>
              <a:t>.</a:t>
            </a:r>
          </a:p>
          <a:p>
            <a:pPr marL="285750" indent="-285750" algn="just">
              <a:buFont typeface="Arial" panose="020B0604020202020204" pitchFamily="34" charset="0"/>
              <a:buChar char="•"/>
            </a:pPr>
            <a:r>
              <a:rPr lang="es-ES" sz="1900" b="1" dirty="0"/>
              <a:t>La Secretaría de la CIPF está colaborando con la Alianza Global para la Facilitación del Comercio, la industria y el Banco </a:t>
            </a:r>
            <a:r>
              <a:rPr lang="es-ES" sz="1900" b="1" dirty="0" smtClean="0"/>
              <a:t>Mundial, </a:t>
            </a:r>
            <a:r>
              <a:rPr lang="es-ES" sz="1900" b="1" dirty="0"/>
              <a:t>en los esfuerzos de implementación en varios países </a:t>
            </a:r>
            <a:r>
              <a:rPr lang="es-ES" sz="1900" b="1" dirty="0" smtClean="0"/>
              <a:t>del mundo</a:t>
            </a:r>
            <a:r>
              <a:rPr lang="en-US" sz="1900" b="1" dirty="0" smtClean="0"/>
              <a:t>.</a:t>
            </a:r>
          </a:p>
          <a:p>
            <a:pPr marL="285750" indent="-285750" algn="just">
              <a:buFont typeface="Arial" panose="020B0604020202020204" pitchFamily="34" charset="0"/>
              <a:buChar char="•"/>
            </a:pPr>
            <a:r>
              <a:rPr lang="es-ES" sz="1900" b="1" dirty="0"/>
              <a:t>Un agradecimiento especial al STDF por proporcionar los recursos para iniciar el </a:t>
            </a:r>
            <a:r>
              <a:rPr lang="es-ES" sz="1900" b="1" dirty="0" smtClean="0"/>
              <a:t>proyecto</a:t>
            </a:r>
            <a:r>
              <a:rPr lang="en-US" sz="1900" b="1" dirty="0" smtClean="0"/>
              <a:t>.</a:t>
            </a:r>
            <a:endParaRPr lang="en-US" sz="1900" b="1"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pPr algn="just"/>
            <a:endParaRPr lang="en-US" dirty="0"/>
          </a:p>
        </p:txBody>
      </p:sp>
      <p:sp>
        <p:nvSpPr>
          <p:cNvPr id="5" name="Text Placeholder 2">
            <a:extLst>
              <a:ext uri="{FF2B5EF4-FFF2-40B4-BE49-F238E27FC236}">
                <a16:creationId xmlns="" xmlns:a16="http://schemas.microsoft.com/office/drawing/2014/main" id="{9E651DE4-2727-434D-9021-0E10B66E347B}"/>
              </a:ext>
            </a:extLst>
          </p:cNvPr>
          <p:cNvSpPr>
            <a:spLocks noGrp="1"/>
          </p:cNvSpPr>
          <p:nvPr>
            <p:ph type="title"/>
          </p:nvPr>
        </p:nvSpPr>
        <p:spPr/>
        <p:txBody>
          <a:bodyPr/>
          <a:lstStyle/>
          <a:p>
            <a:r>
              <a:rPr lang="es-ES" dirty="0"/>
              <a:t>La Solución ePhyto de la CIPF - Antecedentes</a:t>
            </a:r>
            <a:endParaRPr lang="en-US" dirty="0"/>
          </a:p>
        </p:txBody>
      </p:sp>
    </p:spTree>
    <p:extLst>
      <p:ext uri="{BB962C8B-B14F-4D97-AF65-F5344CB8AC3E}">
        <p14:creationId xmlns:p14="http://schemas.microsoft.com/office/powerpoint/2010/main" val="2767087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883" y="192032"/>
            <a:ext cx="10515600" cy="516230"/>
          </a:xfrm>
        </p:spPr>
        <p:txBody>
          <a:bodyPr/>
          <a:lstStyle/>
          <a:p>
            <a:r>
              <a:rPr lang="en-AU" sz="3600" dirty="0" err="1" smtClean="0">
                <a:solidFill>
                  <a:srgbClr val="0070C0"/>
                </a:solidFill>
                <a:latin typeface="+mn-lt"/>
              </a:rPr>
              <a:t>Por</a:t>
            </a:r>
            <a:r>
              <a:rPr lang="en-AU" sz="3600" dirty="0" smtClean="0">
                <a:solidFill>
                  <a:srgbClr val="0070C0"/>
                </a:solidFill>
                <a:latin typeface="+mn-lt"/>
              </a:rPr>
              <a:t> </a:t>
            </a:r>
            <a:r>
              <a:rPr lang="en-AU" sz="3600" dirty="0" err="1" smtClean="0">
                <a:solidFill>
                  <a:srgbClr val="0070C0"/>
                </a:solidFill>
                <a:latin typeface="+mn-lt"/>
              </a:rPr>
              <a:t>qué</a:t>
            </a:r>
            <a:r>
              <a:rPr lang="en-AU" sz="3600" dirty="0" smtClean="0">
                <a:solidFill>
                  <a:srgbClr val="0070C0"/>
                </a:solidFill>
                <a:latin typeface="+mn-lt"/>
              </a:rPr>
              <a:t> </a:t>
            </a:r>
            <a:r>
              <a:rPr lang="en-AU" sz="3600" dirty="0">
                <a:solidFill>
                  <a:srgbClr val="0070C0"/>
                </a:solidFill>
                <a:latin typeface="+mn-lt"/>
              </a:rPr>
              <a:t>ePhyto?</a:t>
            </a:r>
            <a:endParaRPr lang="en-US" sz="3600" dirty="0">
              <a:solidFill>
                <a:srgbClr val="0070C0"/>
              </a:solidFill>
              <a:latin typeface="+mn-lt"/>
            </a:endParaRPr>
          </a:p>
        </p:txBody>
      </p:sp>
      <p:sp>
        <p:nvSpPr>
          <p:cNvPr id="4" name="Rectangle 3"/>
          <p:cNvSpPr/>
          <p:nvPr/>
        </p:nvSpPr>
        <p:spPr>
          <a:xfrm>
            <a:off x="5519323" y="785459"/>
            <a:ext cx="6576980" cy="5316840"/>
          </a:xfrm>
          <a:prstGeom prst="rect">
            <a:avLst/>
          </a:prstGeom>
        </p:spPr>
        <p:txBody>
          <a:bodyPr wrap="square">
            <a:spAutoFit/>
          </a:bodyPr>
          <a:lstStyle/>
          <a:p>
            <a:pPr algn="just">
              <a:spcBef>
                <a:spcPts val="923"/>
              </a:spcBef>
              <a:defRPr/>
            </a:pPr>
            <a:r>
              <a:rPr lang="es-ES" altLang="en-US" sz="1700" b="1" dirty="0" smtClean="0">
                <a:solidFill>
                  <a:srgbClr val="1E1E1E"/>
                </a:solidFill>
              </a:rPr>
              <a:t>Discutido </a:t>
            </a:r>
            <a:r>
              <a:rPr lang="es-ES" altLang="en-US" sz="1700" b="1" dirty="0">
                <a:solidFill>
                  <a:srgbClr val="1E1E1E"/>
                </a:solidFill>
              </a:rPr>
              <a:t>durante muchos años, comenzó </a:t>
            </a:r>
            <a:r>
              <a:rPr lang="es-ES" altLang="en-US" sz="1700" b="1" dirty="0" smtClean="0">
                <a:solidFill>
                  <a:srgbClr val="1E1E1E"/>
                </a:solidFill>
              </a:rPr>
              <a:t>en </a:t>
            </a:r>
            <a:r>
              <a:rPr lang="es-ES" altLang="en-US" sz="1700" b="1" dirty="0">
                <a:solidFill>
                  <a:srgbClr val="1E1E1E"/>
                </a:solidFill>
              </a:rPr>
              <a:t>2015 con la </a:t>
            </a:r>
            <a:r>
              <a:rPr lang="es-ES" altLang="en-US" sz="1700" b="1" dirty="0" smtClean="0">
                <a:solidFill>
                  <a:srgbClr val="1E1E1E"/>
                </a:solidFill>
              </a:rPr>
              <a:t>subvención </a:t>
            </a:r>
            <a:r>
              <a:rPr lang="es-ES" altLang="en-US" sz="1700" b="1" dirty="0">
                <a:solidFill>
                  <a:srgbClr val="1E1E1E"/>
                </a:solidFill>
              </a:rPr>
              <a:t>del STDF </a:t>
            </a:r>
            <a:r>
              <a:rPr lang="es-ES" altLang="en-US" sz="1700" b="1" dirty="0" smtClean="0">
                <a:solidFill>
                  <a:srgbClr val="1E1E1E"/>
                </a:solidFill>
              </a:rPr>
              <a:t>por </a:t>
            </a:r>
            <a:r>
              <a:rPr lang="en-US" altLang="en-US" sz="1700" b="1" dirty="0" smtClean="0">
                <a:solidFill>
                  <a:srgbClr val="1E1E1E"/>
                </a:solidFill>
              </a:rPr>
              <a:t>US$1 </a:t>
            </a:r>
            <a:r>
              <a:rPr lang="en-US" altLang="en-US" sz="1700" b="1" dirty="0" err="1" smtClean="0">
                <a:solidFill>
                  <a:srgbClr val="1E1E1E"/>
                </a:solidFill>
              </a:rPr>
              <a:t>millón</a:t>
            </a:r>
            <a:r>
              <a:rPr lang="en-US" altLang="en-US" sz="1700" b="1" dirty="0" smtClean="0">
                <a:solidFill>
                  <a:srgbClr val="1E1E1E"/>
                </a:solidFill>
              </a:rPr>
              <a:t> </a:t>
            </a:r>
            <a:r>
              <a:rPr lang="es-ES" altLang="en-US" sz="1700" b="1" dirty="0" smtClean="0">
                <a:solidFill>
                  <a:srgbClr val="1E1E1E"/>
                </a:solidFill>
              </a:rPr>
              <a:t>de dólares. </a:t>
            </a:r>
            <a:r>
              <a:rPr lang="es-ES" altLang="en-US" sz="1700" b="1" dirty="0">
                <a:solidFill>
                  <a:srgbClr val="1E1E1E"/>
                </a:solidFill>
              </a:rPr>
              <a:t>Totalmente operativo y en servicio desde julio de 2019 (</a:t>
            </a:r>
            <a:r>
              <a:rPr lang="es-ES" altLang="en-US" sz="1700" b="1" dirty="0" err="1">
                <a:solidFill>
                  <a:srgbClr val="1E1E1E"/>
                </a:solidFill>
              </a:rPr>
              <a:t>Hub</a:t>
            </a:r>
            <a:r>
              <a:rPr lang="es-ES" altLang="en-US" sz="1700" b="1" dirty="0">
                <a:solidFill>
                  <a:srgbClr val="1E1E1E"/>
                </a:solidFill>
              </a:rPr>
              <a:t> y Gens) - mayo de 2020 - 91 países registrados, 53 en producción. Argentina, Chile, Sri Lanka, </a:t>
            </a:r>
            <a:r>
              <a:rPr lang="es-ES" altLang="en-US" sz="1700" b="1" dirty="0" smtClean="0">
                <a:solidFill>
                  <a:srgbClr val="1E1E1E"/>
                </a:solidFill>
              </a:rPr>
              <a:t>EEUU, </a:t>
            </a:r>
            <a:r>
              <a:rPr lang="es-ES" altLang="en-US" sz="1700" b="1" dirty="0">
                <a:solidFill>
                  <a:srgbClr val="1E1E1E"/>
                </a:solidFill>
              </a:rPr>
              <a:t>México </a:t>
            </a:r>
            <a:r>
              <a:rPr lang="es-ES" altLang="en-US" sz="1700" b="1" dirty="0" smtClean="0">
                <a:solidFill>
                  <a:srgbClr val="1E1E1E"/>
                </a:solidFill>
              </a:rPr>
              <a:t>son cero papel.</a:t>
            </a:r>
            <a:endParaRPr lang="en-US" altLang="en-US" sz="1700" b="1" dirty="0">
              <a:solidFill>
                <a:srgbClr val="1E1E1E"/>
              </a:solidFill>
            </a:endParaRPr>
          </a:p>
          <a:p>
            <a:pPr marL="285750" indent="-285750" algn="just">
              <a:spcBef>
                <a:spcPts val="923"/>
              </a:spcBef>
              <a:buFont typeface="Arial" panose="020B0604020202020204" pitchFamily="34" charset="0"/>
              <a:buChar char="•"/>
              <a:defRPr/>
            </a:pPr>
            <a:r>
              <a:rPr lang="es-ES" altLang="en-US" sz="1700" b="1" dirty="0">
                <a:solidFill>
                  <a:srgbClr val="1E1E1E"/>
                </a:solidFill>
              </a:rPr>
              <a:t>Reduce </a:t>
            </a:r>
            <a:r>
              <a:rPr lang="es-ES" altLang="en-US" sz="1700" b="1" dirty="0" smtClean="0">
                <a:solidFill>
                  <a:srgbClr val="1E1E1E"/>
                </a:solidFill>
              </a:rPr>
              <a:t>certificados </a:t>
            </a:r>
            <a:r>
              <a:rPr lang="es-ES" altLang="en-US" sz="1700" b="1" dirty="0">
                <a:solidFill>
                  <a:srgbClr val="1E1E1E"/>
                </a:solidFill>
              </a:rPr>
              <a:t>que no cumplen con </a:t>
            </a:r>
            <a:r>
              <a:rPr lang="es-ES" altLang="en-US" sz="1700" b="1" dirty="0" smtClean="0">
                <a:solidFill>
                  <a:srgbClr val="1E1E1E"/>
                </a:solidFill>
              </a:rPr>
              <a:t>requisitos </a:t>
            </a:r>
            <a:r>
              <a:rPr lang="es-ES" altLang="en-US" sz="1700" b="1" dirty="0">
                <a:solidFill>
                  <a:srgbClr val="1E1E1E"/>
                </a:solidFill>
              </a:rPr>
              <a:t>= Más rechazos de papeleo que </a:t>
            </a:r>
            <a:r>
              <a:rPr lang="es-ES" altLang="en-US" sz="1700" b="1" dirty="0" smtClean="0">
                <a:solidFill>
                  <a:srgbClr val="1E1E1E"/>
                </a:solidFill>
              </a:rPr>
              <a:t>hallazgos </a:t>
            </a:r>
            <a:r>
              <a:rPr lang="es-ES" altLang="en-US" sz="1700" b="1" dirty="0">
                <a:solidFill>
                  <a:srgbClr val="1E1E1E"/>
                </a:solidFill>
              </a:rPr>
              <a:t>de plagas</a:t>
            </a:r>
            <a:r>
              <a:rPr lang="en-US" altLang="en-US" sz="1700" b="1" dirty="0" smtClean="0">
                <a:solidFill>
                  <a:srgbClr val="1E1E1E"/>
                </a:solidFill>
              </a:rPr>
              <a:t>.</a:t>
            </a:r>
            <a:endParaRPr lang="en-US" altLang="en-US" sz="1700" b="1" dirty="0">
              <a:solidFill>
                <a:srgbClr val="1E1E1E"/>
              </a:solidFill>
            </a:endParaRPr>
          </a:p>
          <a:p>
            <a:pPr marL="285750" indent="-285750" algn="just">
              <a:spcBef>
                <a:spcPts val="923"/>
              </a:spcBef>
              <a:buFont typeface="Arial" panose="020B0604020202020204" pitchFamily="34" charset="0"/>
              <a:buChar char="•"/>
              <a:defRPr/>
            </a:pPr>
            <a:r>
              <a:rPr lang="en-US" altLang="en-US" sz="1700" b="1" dirty="0">
                <a:solidFill>
                  <a:srgbClr val="1E1E1E"/>
                </a:solidFill>
              </a:rPr>
              <a:t>Elimina procesos de papel ineficientes = trabajo intensivo.</a:t>
            </a:r>
            <a:endParaRPr lang="en-US" altLang="en-US" sz="1700" b="1" dirty="0">
              <a:solidFill>
                <a:srgbClr val="1E1E1E"/>
              </a:solidFill>
            </a:endParaRPr>
          </a:p>
          <a:p>
            <a:pPr marL="285750" indent="-285750" algn="just">
              <a:spcBef>
                <a:spcPts val="923"/>
              </a:spcBef>
              <a:buFont typeface="Arial" panose="020B0604020202020204" pitchFamily="34" charset="0"/>
              <a:buChar char="•"/>
              <a:defRPr/>
            </a:pPr>
            <a:r>
              <a:rPr lang="es-ES" altLang="en-US" sz="1700" b="1" dirty="0">
                <a:solidFill>
                  <a:srgbClr val="1E1E1E"/>
                </a:solidFill>
              </a:rPr>
              <a:t>La eficiencia lleva </a:t>
            </a:r>
            <a:r>
              <a:rPr lang="es-ES" altLang="en-US" sz="1700" b="1" dirty="0" smtClean="0">
                <a:solidFill>
                  <a:srgbClr val="1E1E1E"/>
                </a:solidFill>
              </a:rPr>
              <a:t>los alimentos </a:t>
            </a:r>
            <a:r>
              <a:rPr lang="es-ES" altLang="en-US" sz="1700" b="1" dirty="0">
                <a:solidFill>
                  <a:srgbClr val="1E1E1E"/>
                </a:solidFill>
              </a:rPr>
              <a:t>más rápido </a:t>
            </a:r>
            <a:r>
              <a:rPr lang="es-ES" altLang="en-US" sz="1700" b="1" dirty="0" smtClean="0">
                <a:solidFill>
                  <a:srgbClr val="1E1E1E"/>
                </a:solidFill>
              </a:rPr>
              <a:t>a donde </a:t>
            </a:r>
            <a:r>
              <a:rPr lang="es-ES" altLang="en-US" sz="1700" b="1" dirty="0">
                <a:solidFill>
                  <a:srgbClr val="1E1E1E"/>
                </a:solidFill>
              </a:rPr>
              <a:t>se necesitan</a:t>
            </a:r>
            <a:r>
              <a:rPr lang="en-US" altLang="en-US" sz="1700" b="1" dirty="0" smtClean="0">
                <a:solidFill>
                  <a:srgbClr val="1E1E1E"/>
                </a:solidFill>
              </a:rPr>
              <a:t>.</a:t>
            </a:r>
            <a:endParaRPr lang="en-US" altLang="en-US" sz="1700" b="1" dirty="0">
              <a:solidFill>
                <a:srgbClr val="1E1E1E"/>
              </a:solidFill>
            </a:endParaRPr>
          </a:p>
          <a:p>
            <a:pPr marL="285750" indent="-285750" algn="just">
              <a:spcBef>
                <a:spcPts val="923"/>
              </a:spcBef>
              <a:buFont typeface="Arial" panose="020B0604020202020204" pitchFamily="34" charset="0"/>
              <a:buChar char="•"/>
              <a:defRPr/>
            </a:pPr>
            <a:r>
              <a:rPr lang="es-ES" altLang="en-US" sz="1700" b="1" dirty="0">
                <a:solidFill>
                  <a:srgbClr val="1E1E1E"/>
                </a:solidFill>
              </a:rPr>
              <a:t>Reduce </a:t>
            </a:r>
            <a:r>
              <a:rPr lang="es-ES" altLang="en-US" sz="1700" b="1" dirty="0" smtClean="0">
                <a:solidFill>
                  <a:srgbClr val="1E1E1E"/>
                </a:solidFill>
              </a:rPr>
              <a:t>reemisión </a:t>
            </a:r>
            <a:r>
              <a:rPr lang="es-ES" altLang="en-US" sz="1700" b="1" dirty="0">
                <a:solidFill>
                  <a:srgbClr val="1E1E1E"/>
                </a:solidFill>
              </a:rPr>
              <a:t>de certificados fitosanitarios en papel = enorme costo de tiempo y dinero con papel</a:t>
            </a:r>
            <a:r>
              <a:rPr lang="en-US" altLang="en-US" sz="1700" b="1" dirty="0" smtClean="0">
                <a:solidFill>
                  <a:srgbClr val="1E1E1E"/>
                </a:solidFill>
              </a:rPr>
              <a:t>.</a:t>
            </a:r>
            <a:endParaRPr lang="en-US" altLang="en-US" sz="1700" b="1" dirty="0">
              <a:solidFill>
                <a:srgbClr val="1E1E1E"/>
              </a:solidFill>
            </a:endParaRPr>
          </a:p>
          <a:p>
            <a:pPr marL="285750" indent="-285750" algn="just">
              <a:spcBef>
                <a:spcPts val="923"/>
              </a:spcBef>
              <a:buFont typeface="Arial" panose="020B0604020202020204" pitchFamily="34" charset="0"/>
              <a:buChar char="•"/>
              <a:defRPr/>
            </a:pPr>
            <a:r>
              <a:rPr lang="es-ES" altLang="en-US" sz="1700" b="1" dirty="0">
                <a:solidFill>
                  <a:srgbClr val="1E1E1E"/>
                </a:solidFill>
              </a:rPr>
              <a:t>Pérdida de </a:t>
            </a:r>
            <a:r>
              <a:rPr lang="es-ES" altLang="en-US" sz="1700" b="1" dirty="0" smtClean="0">
                <a:solidFill>
                  <a:srgbClr val="1E1E1E"/>
                </a:solidFill>
              </a:rPr>
              <a:t>mercancías en </a:t>
            </a:r>
            <a:r>
              <a:rPr lang="es-ES" altLang="en-US" sz="1700" b="1" dirty="0">
                <a:solidFill>
                  <a:srgbClr val="1E1E1E"/>
                </a:solidFill>
              </a:rPr>
              <a:t>espera de despacho</a:t>
            </a:r>
            <a:r>
              <a:rPr lang="en-US" altLang="en-US" sz="1700" b="1" dirty="0" smtClean="0">
                <a:solidFill>
                  <a:srgbClr val="1E1E1E"/>
                </a:solidFill>
              </a:rPr>
              <a:t>.</a:t>
            </a:r>
            <a:endParaRPr lang="en-US" altLang="en-US" sz="1700" b="1" dirty="0">
              <a:solidFill>
                <a:srgbClr val="1E1E1E"/>
              </a:solidFill>
            </a:endParaRPr>
          </a:p>
          <a:p>
            <a:pPr marL="285750" indent="-285750" algn="just">
              <a:spcBef>
                <a:spcPts val="923"/>
              </a:spcBef>
              <a:buFont typeface="Arial" panose="020B0604020202020204" pitchFamily="34" charset="0"/>
              <a:buChar char="•"/>
              <a:defRPr/>
            </a:pPr>
            <a:r>
              <a:rPr lang="es-ES" altLang="en-US" sz="1700" b="1" dirty="0">
                <a:solidFill>
                  <a:srgbClr val="1E1E1E"/>
                </a:solidFill>
              </a:rPr>
              <a:t>Reduce </a:t>
            </a:r>
            <a:r>
              <a:rPr lang="es-ES" altLang="en-US" sz="1700" b="1" dirty="0" smtClean="0">
                <a:solidFill>
                  <a:srgbClr val="1E1E1E"/>
                </a:solidFill>
              </a:rPr>
              <a:t>reclamos </a:t>
            </a:r>
            <a:r>
              <a:rPr lang="es-ES" altLang="en-US" sz="1700" b="1" dirty="0">
                <a:solidFill>
                  <a:srgbClr val="1E1E1E"/>
                </a:solidFill>
              </a:rPr>
              <a:t>de la industria por entregas tardías o mala calidad</a:t>
            </a:r>
            <a:r>
              <a:rPr lang="en-US" altLang="en-US" sz="1700" b="1" dirty="0" smtClean="0">
                <a:solidFill>
                  <a:srgbClr val="1E1E1E"/>
                </a:solidFill>
              </a:rPr>
              <a:t>.</a:t>
            </a:r>
            <a:endParaRPr lang="en-US" altLang="en-US" sz="1700" b="1" dirty="0">
              <a:solidFill>
                <a:srgbClr val="1E1E1E"/>
              </a:solidFill>
            </a:endParaRPr>
          </a:p>
          <a:p>
            <a:pPr marL="285750" indent="-285750" algn="just">
              <a:spcBef>
                <a:spcPts val="923"/>
              </a:spcBef>
              <a:buFont typeface="Arial" panose="020B0604020202020204" pitchFamily="34" charset="0"/>
              <a:buChar char="•"/>
              <a:defRPr/>
            </a:pPr>
            <a:r>
              <a:rPr lang="en-US" altLang="en-US" sz="1700" b="1" dirty="0">
                <a:solidFill>
                  <a:srgbClr val="1E1E1E"/>
                </a:solidFill>
              </a:rPr>
              <a:t>ePhyto protege el comercio legítimo.</a:t>
            </a:r>
            <a:endParaRPr lang="en-US" altLang="en-US" sz="1700" b="1" dirty="0">
              <a:solidFill>
                <a:srgbClr val="1E1E1E"/>
              </a:solidFill>
            </a:endParaRPr>
          </a:p>
          <a:p>
            <a:pPr marL="742950" lvl="1" indent="-285750" algn="just">
              <a:spcBef>
                <a:spcPts val="923"/>
              </a:spcBef>
              <a:buFont typeface="Arial" panose="020B0604020202020204" pitchFamily="34" charset="0"/>
              <a:buChar char="•"/>
              <a:defRPr/>
            </a:pPr>
            <a:r>
              <a:rPr lang="en-US" altLang="en-US" sz="1700" b="1" dirty="0">
                <a:solidFill>
                  <a:srgbClr val="1E1E1E"/>
                </a:solidFill>
              </a:rPr>
              <a:t>Certificados fraudulentos</a:t>
            </a:r>
            <a:endParaRPr lang="en-US" altLang="en-US" sz="1700" b="1" dirty="0">
              <a:solidFill>
                <a:srgbClr val="1E1E1E"/>
              </a:solidFill>
            </a:endParaRPr>
          </a:p>
          <a:p>
            <a:pPr marL="742950" lvl="1" indent="-285750" algn="just">
              <a:spcBef>
                <a:spcPts val="923"/>
              </a:spcBef>
              <a:buFont typeface="Arial" panose="020B0604020202020204" pitchFamily="34" charset="0"/>
              <a:buChar char="•"/>
              <a:defRPr/>
            </a:pPr>
            <a:r>
              <a:rPr lang="en-US" altLang="en-US" sz="1700" b="1" dirty="0">
                <a:solidFill>
                  <a:srgbClr val="1E1E1E"/>
                </a:solidFill>
              </a:rPr>
              <a:t>Introducción de plagas</a:t>
            </a:r>
            <a:endParaRPr lang="en-US" altLang="en-US" sz="1700" b="1" dirty="0">
              <a:solidFill>
                <a:srgbClr val="1E1E1E"/>
              </a:solidFill>
            </a:endParaRPr>
          </a:p>
        </p:txBody>
      </p:sp>
      <p:graphicFrame>
        <p:nvGraphicFramePr>
          <p:cNvPr id="8" name="Chart 7"/>
          <p:cNvGraphicFramePr>
            <a:graphicFrameLocks/>
          </p:cNvGraphicFramePr>
          <p:nvPr>
            <p:extLst>
              <p:ext uri="{D42A27DB-BD31-4B8C-83A1-F6EECF244321}">
                <p14:modId xmlns:p14="http://schemas.microsoft.com/office/powerpoint/2010/main" val="3409508926"/>
              </p:ext>
            </p:extLst>
          </p:nvPr>
        </p:nvGraphicFramePr>
        <p:xfrm>
          <a:off x="527901" y="1055802"/>
          <a:ext cx="4873658" cy="289402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 xmlns:a16="http://schemas.microsoft.com/office/drawing/2014/main" id="{44B8A2DC-95A1-854F-87B8-818B1FD091C7}"/>
              </a:ext>
            </a:extLst>
          </p:cNvPr>
          <p:cNvSpPr txBox="1"/>
          <p:nvPr/>
        </p:nvSpPr>
        <p:spPr>
          <a:xfrm>
            <a:off x="527901" y="3949831"/>
            <a:ext cx="4873658" cy="276999"/>
          </a:xfrm>
          <a:prstGeom prst="rect">
            <a:avLst/>
          </a:prstGeom>
          <a:noFill/>
        </p:spPr>
        <p:txBody>
          <a:bodyPr wrap="square" rtlCol="0">
            <a:spAutoFit/>
          </a:bodyPr>
          <a:lstStyle/>
          <a:p>
            <a:r>
              <a:rPr lang="en-US" sz="1200" dirty="0"/>
              <a:t>*Source: Union Fleurs</a:t>
            </a:r>
          </a:p>
        </p:txBody>
      </p:sp>
    </p:spTree>
    <p:extLst>
      <p:ext uri="{BB962C8B-B14F-4D97-AF65-F5344CB8AC3E}">
        <p14:creationId xmlns:p14="http://schemas.microsoft.com/office/powerpoint/2010/main" val="5060671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31" y="202146"/>
            <a:ext cx="10515600" cy="516230"/>
          </a:xfrm>
        </p:spPr>
        <p:txBody>
          <a:bodyPr/>
          <a:lstStyle/>
          <a:p>
            <a:r>
              <a:rPr lang="en-AU" sz="3600" dirty="0">
                <a:solidFill>
                  <a:srgbClr val="0070C0"/>
                </a:solidFill>
                <a:latin typeface="+mn-lt"/>
              </a:rPr>
              <a:t>La </a:t>
            </a:r>
            <a:r>
              <a:rPr lang="en-AU" sz="3600" dirty="0" err="1">
                <a:solidFill>
                  <a:srgbClr val="0070C0"/>
                </a:solidFill>
                <a:latin typeface="+mn-lt"/>
              </a:rPr>
              <a:t>Solución</a:t>
            </a:r>
            <a:r>
              <a:rPr lang="en-AU" sz="3600" dirty="0">
                <a:solidFill>
                  <a:srgbClr val="0070C0"/>
                </a:solidFill>
                <a:latin typeface="+mn-lt"/>
              </a:rPr>
              <a:t> ePhyto</a:t>
            </a:r>
            <a:endParaRPr lang="en-US" sz="3600" dirty="0">
              <a:solidFill>
                <a:srgbClr val="0070C0"/>
              </a:solidFill>
              <a:latin typeface="+mn-lt"/>
            </a:endParaRPr>
          </a:p>
        </p:txBody>
      </p:sp>
      <p:pic>
        <p:nvPicPr>
          <p:cNvPr id="9" name="Content Placeholder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491938" y="957154"/>
            <a:ext cx="9229387" cy="4916158"/>
          </a:xfrm>
          <a:prstGeom prst="rect">
            <a:avLst/>
          </a:prstGeom>
          <a:effectLst/>
        </p:spPr>
      </p:pic>
      <p:sp>
        <p:nvSpPr>
          <p:cNvPr id="3" name="CuadroTexto 2"/>
          <p:cNvSpPr txBox="1"/>
          <p:nvPr/>
        </p:nvSpPr>
        <p:spPr>
          <a:xfrm>
            <a:off x="2066925" y="2577960"/>
            <a:ext cx="1829214" cy="2893100"/>
          </a:xfrm>
          <a:prstGeom prst="rect">
            <a:avLst/>
          </a:prstGeom>
          <a:solidFill>
            <a:srgbClr val="5883D5"/>
          </a:solidFill>
          <a:effectLst>
            <a:glow rad="139700">
              <a:schemeClr val="accent6">
                <a:satMod val="175000"/>
                <a:alpha val="40000"/>
              </a:schemeClr>
            </a:glow>
          </a:effectLst>
        </p:spPr>
        <p:txBody>
          <a:bodyPr wrap="square" rtlCol="0">
            <a:spAutoFit/>
          </a:bodyPr>
          <a:lstStyle/>
          <a:p>
            <a:pPr algn="ctr"/>
            <a:r>
              <a:rPr lang="es-PE" sz="2600" dirty="0" smtClean="0">
                <a:solidFill>
                  <a:srgbClr val="FFFFFF"/>
                </a:solidFill>
              </a:rPr>
              <a:t>Sistema para facilitar el intercambio de </a:t>
            </a:r>
            <a:r>
              <a:rPr lang="es-PE" sz="2600" dirty="0" err="1" smtClean="0">
                <a:solidFill>
                  <a:srgbClr val="FFFFFF"/>
                </a:solidFill>
              </a:rPr>
              <a:t>ePhytos</a:t>
            </a:r>
            <a:r>
              <a:rPr lang="es-PE" sz="2600" dirty="0" smtClean="0">
                <a:solidFill>
                  <a:srgbClr val="FFFFFF"/>
                </a:solidFill>
              </a:rPr>
              <a:t> entre </a:t>
            </a:r>
            <a:r>
              <a:rPr lang="es-PE" sz="2600" dirty="0" err="1" smtClean="0">
                <a:solidFill>
                  <a:srgbClr val="FFFFFF"/>
                </a:solidFill>
              </a:rPr>
              <a:t>ONPFs</a:t>
            </a:r>
            <a:endParaRPr lang="es-PE" sz="2600" dirty="0">
              <a:solidFill>
                <a:srgbClr val="FFFFFF"/>
              </a:solidFill>
            </a:endParaRPr>
          </a:p>
        </p:txBody>
      </p:sp>
      <p:sp>
        <p:nvSpPr>
          <p:cNvPr id="5" name="CuadroTexto 4"/>
          <p:cNvSpPr txBox="1"/>
          <p:nvPr/>
        </p:nvSpPr>
        <p:spPr>
          <a:xfrm>
            <a:off x="4949280" y="1216307"/>
            <a:ext cx="2306286" cy="1200329"/>
          </a:xfrm>
          <a:prstGeom prst="rect">
            <a:avLst/>
          </a:prstGeom>
          <a:solidFill>
            <a:srgbClr val="65CCA1"/>
          </a:solidFill>
          <a:effectLst/>
        </p:spPr>
        <p:txBody>
          <a:bodyPr wrap="square" rtlCol="0">
            <a:spAutoFit/>
          </a:bodyPr>
          <a:lstStyle/>
          <a:p>
            <a:pPr algn="ctr"/>
            <a:r>
              <a:rPr lang="es-PE" sz="2400" b="1" dirty="0" err="1" smtClean="0">
                <a:solidFill>
                  <a:srgbClr val="FFFFFF"/>
                </a:solidFill>
              </a:rPr>
              <a:t>GeNS</a:t>
            </a:r>
            <a:endParaRPr lang="es-PE" sz="2400" b="1" dirty="0" smtClean="0">
              <a:solidFill>
                <a:srgbClr val="FFFFFF"/>
              </a:solidFill>
            </a:endParaRPr>
          </a:p>
          <a:p>
            <a:pPr algn="ctr"/>
            <a:r>
              <a:rPr lang="es-PE" sz="2400" dirty="0" smtClean="0">
                <a:solidFill>
                  <a:srgbClr val="FFFFFF"/>
                </a:solidFill>
              </a:rPr>
              <a:t>Sistema </a:t>
            </a:r>
            <a:r>
              <a:rPr lang="es-PE" sz="2400" dirty="0">
                <a:solidFill>
                  <a:srgbClr val="FFFFFF"/>
                </a:solidFill>
              </a:rPr>
              <a:t>nacional ePhyto </a:t>
            </a:r>
            <a:r>
              <a:rPr lang="es-PE" sz="2400" dirty="0" smtClean="0">
                <a:solidFill>
                  <a:srgbClr val="FFFFFF"/>
                </a:solidFill>
              </a:rPr>
              <a:t>genérico</a:t>
            </a:r>
            <a:endParaRPr lang="es-PE" sz="2400" dirty="0">
              <a:solidFill>
                <a:srgbClr val="FFFFFF"/>
              </a:solidFill>
            </a:endParaRPr>
          </a:p>
        </p:txBody>
      </p:sp>
      <p:sp>
        <p:nvSpPr>
          <p:cNvPr id="4" name="CuadroTexto 3"/>
          <p:cNvSpPr txBox="1"/>
          <p:nvPr/>
        </p:nvSpPr>
        <p:spPr>
          <a:xfrm>
            <a:off x="4847473" y="2374625"/>
            <a:ext cx="2514938" cy="3208571"/>
          </a:xfrm>
          <a:prstGeom prst="rect">
            <a:avLst/>
          </a:prstGeom>
          <a:solidFill>
            <a:srgbClr val="3FC894"/>
          </a:solidFill>
          <a:ln>
            <a:noFill/>
          </a:ln>
          <a:effectLst>
            <a:softEdge rad="12700"/>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s-ES" sz="2250" dirty="0" smtClean="0">
                <a:solidFill>
                  <a:schemeClr val="bg2"/>
                </a:solidFill>
              </a:rPr>
              <a:t>Sistema centralizado </a:t>
            </a:r>
            <a:r>
              <a:rPr lang="es-ES" sz="2250" dirty="0">
                <a:solidFill>
                  <a:schemeClr val="bg2"/>
                </a:solidFill>
              </a:rPr>
              <a:t>basado en </a:t>
            </a:r>
            <a:r>
              <a:rPr lang="es-ES" sz="2250" dirty="0" smtClean="0">
                <a:solidFill>
                  <a:schemeClr val="bg2"/>
                </a:solidFill>
              </a:rPr>
              <a:t>web para </a:t>
            </a:r>
            <a:r>
              <a:rPr lang="es-ES" sz="2250" dirty="0">
                <a:solidFill>
                  <a:schemeClr val="bg2"/>
                </a:solidFill>
              </a:rPr>
              <a:t>permitir a los países que no tienen un sistema </a:t>
            </a:r>
            <a:r>
              <a:rPr lang="es-ES" sz="2250" dirty="0" smtClean="0">
                <a:solidFill>
                  <a:schemeClr val="bg2"/>
                </a:solidFill>
              </a:rPr>
              <a:t>propio, producir</a:t>
            </a:r>
            <a:r>
              <a:rPr lang="es-ES" sz="2250" dirty="0">
                <a:solidFill>
                  <a:schemeClr val="bg2"/>
                </a:solidFill>
              </a:rPr>
              <a:t>, enviar y recibir </a:t>
            </a:r>
            <a:r>
              <a:rPr lang="es-ES" sz="2250" dirty="0" err="1">
                <a:solidFill>
                  <a:schemeClr val="bg2"/>
                </a:solidFill>
              </a:rPr>
              <a:t>ePhytos</a:t>
            </a:r>
            <a:r>
              <a:rPr lang="es-ES" sz="2250" dirty="0">
                <a:solidFill>
                  <a:schemeClr val="bg2"/>
                </a:solidFill>
              </a:rPr>
              <a:t> a través del </a:t>
            </a:r>
            <a:r>
              <a:rPr lang="es-ES" sz="2250" dirty="0" err="1" smtClean="0">
                <a:solidFill>
                  <a:schemeClr val="bg2"/>
                </a:solidFill>
              </a:rPr>
              <a:t>hub</a:t>
            </a:r>
            <a:r>
              <a:rPr lang="es-ES" sz="2250" dirty="0" smtClean="0">
                <a:solidFill>
                  <a:schemeClr val="bg2"/>
                </a:solidFill>
              </a:rPr>
              <a:t>.</a:t>
            </a:r>
            <a:endParaRPr lang="es-PE" sz="2250" dirty="0">
              <a:solidFill>
                <a:schemeClr val="bg2"/>
              </a:solidFill>
            </a:endParaRPr>
          </a:p>
        </p:txBody>
      </p:sp>
      <p:sp>
        <p:nvSpPr>
          <p:cNvPr id="7" name="CuadroTexto 6"/>
          <p:cNvSpPr txBox="1"/>
          <p:nvPr/>
        </p:nvSpPr>
        <p:spPr>
          <a:xfrm>
            <a:off x="8153400" y="1597301"/>
            <a:ext cx="2371725" cy="861774"/>
          </a:xfrm>
          <a:prstGeom prst="rect">
            <a:avLst/>
          </a:prstGeom>
          <a:solidFill>
            <a:srgbClr val="84C061"/>
          </a:solidFill>
          <a:ln>
            <a:noFill/>
          </a:ln>
        </p:spPr>
        <p:txBody>
          <a:bodyPr wrap="square" rtlCol="0">
            <a:spAutoFit/>
          </a:bodyPr>
          <a:lstStyle/>
          <a:p>
            <a:pPr algn="ctr"/>
            <a:r>
              <a:rPr lang="es-PE" sz="2500" b="1" dirty="0" smtClean="0">
                <a:solidFill>
                  <a:schemeClr val="bg2"/>
                </a:solidFill>
              </a:rPr>
              <a:t>Mensaje Armonizado</a:t>
            </a:r>
          </a:p>
        </p:txBody>
      </p:sp>
      <p:sp>
        <p:nvSpPr>
          <p:cNvPr id="10" name="CuadroTexto 9"/>
          <p:cNvSpPr txBox="1"/>
          <p:nvPr/>
        </p:nvSpPr>
        <p:spPr>
          <a:xfrm>
            <a:off x="8143875" y="2597426"/>
            <a:ext cx="2371725" cy="2923877"/>
          </a:xfrm>
          <a:prstGeom prst="rect">
            <a:avLst/>
          </a:prstGeom>
          <a:solidFill>
            <a:srgbClr val="70B441"/>
          </a:solidFill>
          <a:ln>
            <a:noFill/>
          </a:ln>
          <a:effectLst>
            <a:glow rad="101600">
              <a:srgbClr val="72B844">
                <a:alpha val="60000"/>
              </a:srgbClr>
            </a:glow>
          </a:effectLst>
        </p:spPr>
        <p:txBody>
          <a:bodyPr wrap="square" rtlCol="0">
            <a:spAutoFit/>
          </a:bodyPr>
          <a:lstStyle/>
          <a:p>
            <a:pPr algn="ctr"/>
            <a:r>
              <a:rPr lang="es-PE" sz="2300" dirty="0" smtClean="0">
                <a:solidFill>
                  <a:schemeClr val="bg2"/>
                </a:solidFill>
              </a:rPr>
              <a:t>Formato uniforme</a:t>
            </a:r>
            <a:r>
              <a:rPr lang="es-ES" sz="2300" dirty="0" smtClean="0">
                <a:solidFill>
                  <a:schemeClr val="bg2"/>
                </a:solidFill>
              </a:rPr>
              <a:t>, </a:t>
            </a:r>
            <a:r>
              <a:rPr lang="es-ES" sz="2300" dirty="0">
                <a:solidFill>
                  <a:schemeClr val="bg2"/>
                </a:solidFill>
              </a:rPr>
              <a:t>estructura y códigos y listas que lo acompañan, cuando corresponda</a:t>
            </a:r>
            <a:endParaRPr lang="es-PE" sz="2300" dirty="0">
              <a:solidFill>
                <a:schemeClr val="bg2"/>
              </a:solidFill>
            </a:endParaRPr>
          </a:p>
        </p:txBody>
      </p:sp>
    </p:spTree>
    <p:extLst>
      <p:ext uri="{BB962C8B-B14F-4D97-AF65-F5344CB8AC3E}">
        <p14:creationId xmlns:p14="http://schemas.microsoft.com/office/powerpoint/2010/main" val="4175973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056C5C-7573-3B4C-837C-1EE0D47D4B8F}"/>
              </a:ext>
            </a:extLst>
          </p:cNvPr>
          <p:cNvSpPr>
            <a:spLocks noGrp="1"/>
          </p:cNvSpPr>
          <p:nvPr>
            <p:ph type="title"/>
          </p:nvPr>
        </p:nvSpPr>
        <p:spPr>
          <a:xfrm>
            <a:off x="848832" y="423457"/>
            <a:ext cx="10515600" cy="516230"/>
          </a:xfrm>
        </p:spPr>
        <p:txBody>
          <a:bodyPr/>
          <a:lstStyle/>
          <a:p>
            <a:r>
              <a:rPr lang="es-ES" dirty="0" smtClean="0">
                <a:solidFill>
                  <a:srgbClr val="000000"/>
                </a:solidFill>
              </a:rPr>
              <a:t>Solución </a:t>
            </a:r>
            <a:r>
              <a:rPr lang="es-ES" dirty="0">
                <a:solidFill>
                  <a:srgbClr val="000000"/>
                </a:solidFill>
              </a:rPr>
              <a:t>ePhyto de la CIPF</a:t>
            </a:r>
            <a:endParaRPr lang="en-US" dirty="0"/>
          </a:p>
        </p:txBody>
      </p:sp>
      <p:sp>
        <p:nvSpPr>
          <p:cNvPr id="4" name="Text Placeholder 3">
            <a:extLst>
              <a:ext uri="{FF2B5EF4-FFF2-40B4-BE49-F238E27FC236}">
                <a16:creationId xmlns="" xmlns:a16="http://schemas.microsoft.com/office/drawing/2014/main" id="{DE07DB2B-A58D-9441-B796-BDFA29C10649}"/>
              </a:ext>
            </a:extLst>
          </p:cNvPr>
          <p:cNvSpPr>
            <a:spLocks noGrp="1"/>
          </p:cNvSpPr>
          <p:nvPr>
            <p:ph type="body" sz="quarter" idx="11"/>
          </p:nvPr>
        </p:nvSpPr>
        <p:spPr>
          <a:xfrm>
            <a:off x="848832" y="1133402"/>
            <a:ext cx="10515600" cy="4069501"/>
          </a:xfrm>
        </p:spPr>
        <p:txBody>
          <a:bodyPr/>
          <a:lstStyle/>
          <a:p>
            <a:pPr algn="just"/>
            <a:r>
              <a:rPr lang="es-ES" sz="1600" b="1" dirty="0" smtClean="0">
                <a:solidFill>
                  <a:srgbClr val="000000"/>
                </a:solidFill>
              </a:rPr>
              <a:t>La </a:t>
            </a:r>
            <a:r>
              <a:rPr lang="es-ES" sz="1600" b="1" dirty="0">
                <a:solidFill>
                  <a:srgbClr val="000000"/>
                </a:solidFill>
              </a:rPr>
              <a:t>Solución consiste en el ePhyto </a:t>
            </a:r>
            <a:r>
              <a:rPr lang="es-ES" sz="1600" b="1" dirty="0" err="1">
                <a:solidFill>
                  <a:srgbClr val="000000"/>
                </a:solidFill>
              </a:rPr>
              <a:t>Hub</a:t>
            </a:r>
            <a:r>
              <a:rPr lang="es-ES" sz="1600" b="1" dirty="0">
                <a:solidFill>
                  <a:srgbClr val="000000"/>
                </a:solidFill>
              </a:rPr>
              <a:t> (con conexiones directas para países con sus propios sistemas nacionales) y el Sistema Nacional Genérico ePhyto (</a:t>
            </a:r>
            <a:r>
              <a:rPr lang="es-ES" sz="1600" b="1" dirty="0" err="1">
                <a:solidFill>
                  <a:srgbClr val="000000"/>
                </a:solidFill>
              </a:rPr>
              <a:t>GeNS</a:t>
            </a:r>
            <a:r>
              <a:rPr lang="es-ES" sz="1600" b="1" dirty="0">
                <a:solidFill>
                  <a:srgbClr val="000000"/>
                </a:solidFill>
              </a:rPr>
              <a:t> - para países sin </a:t>
            </a:r>
            <a:r>
              <a:rPr lang="es-ES" sz="1600" b="1" dirty="0" smtClean="0">
                <a:solidFill>
                  <a:srgbClr val="000000"/>
                </a:solidFill>
              </a:rPr>
              <a:t>infraestructura propia) </a:t>
            </a:r>
            <a:r>
              <a:rPr lang="es-ES" sz="1600" b="1" dirty="0">
                <a:solidFill>
                  <a:srgbClr val="000000"/>
                </a:solidFill>
              </a:rPr>
              <a:t>basado en la web, intercambiando mensajes </a:t>
            </a:r>
            <a:r>
              <a:rPr lang="es-ES" sz="1600" b="1" dirty="0" smtClean="0">
                <a:solidFill>
                  <a:srgbClr val="000000"/>
                </a:solidFill>
              </a:rPr>
              <a:t>armonizados, </a:t>
            </a:r>
            <a:r>
              <a:rPr lang="es-ES" sz="1600" b="1" dirty="0">
                <a:solidFill>
                  <a:srgbClr val="000000"/>
                </a:solidFill>
              </a:rPr>
              <a:t>en </a:t>
            </a:r>
            <a:r>
              <a:rPr lang="es-ES" sz="1600" b="1" dirty="0" smtClean="0">
                <a:solidFill>
                  <a:srgbClr val="000000"/>
                </a:solidFill>
              </a:rPr>
              <a:t>formato </a:t>
            </a:r>
            <a:r>
              <a:rPr lang="es-ES" sz="1600" b="1" dirty="0">
                <a:solidFill>
                  <a:srgbClr val="000000"/>
                </a:solidFill>
              </a:rPr>
              <a:t>y estructura uniformes.</a:t>
            </a:r>
            <a:endParaRPr lang="en-US" sz="1600" b="1" dirty="0">
              <a:solidFill>
                <a:srgbClr val="000000"/>
              </a:solidFill>
            </a:endParaRPr>
          </a:p>
          <a:p>
            <a:pPr algn="just"/>
            <a:endParaRPr lang="en-US" dirty="0"/>
          </a:p>
        </p:txBody>
      </p:sp>
      <p:pic>
        <p:nvPicPr>
          <p:cNvPr id="5" name="Picture 4">
            <a:extLst>
              <a:ext uri="{FF2B5EF4-FFF2-40B4-BE49-F238E27FC236}">
                <a16:creationId xmlns="" xmlns:a16="http://schemas.microsoft.com/office/drawing/2014/main" id="{7FB5E8BF-70DE-3943-9203-69FA6E5AC8B8}"/>
              </a:ext>
            </a:extLst>
          </p:cNvPr>
          <p:cNvPicPr/>
          <p:nvPr/>
        </p:nvPicPr>
        <p:blipFill rotWithShape="1">
          <a:blip r:embed="rId2"/>
          <a:srcRect l="29158" t="29168" r="11378" b="11476"/>
          <a:stretch/>
        </p:blipFill>
        <p:spPr bwMode="auto">
          <a:xfrm>
            <a:off x="3026979" y="2065283"/>
            <a:ext cx="6574221" cy="39520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9341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780" y="241767"/>
            <a:ext cx="10515600" cy="516230"/>
          </a:xfrm>
        </p:spPr>
        <p:txBody>
          <a:bodyPr/>
          <a:lstStyle/>
          <a:p>
            <a:r>
              <a:rPr lang="en-AU" sz="3600" dirty="0" smtClean="0">
                <a:solidFill>
                  <a:srgbClr val="0070C0"/>
                </a:solidFill>
                <a:latin typeface="+mn-lt"/>
              </a:rPr>
              <a:t>Solución </a:t>
            </a:r>
            <a:r>
              <a:rPr lang="en-AU" sz="3600" dirty="0">
                <a:solidFill>
                  <a:srgbClr val="0070C0"/>
                </a:solidFill>
              </a:rPr>
              <a:t>ePhyto </a:t>
            </a:r>
            <a:endParaRPr lang="en-US" sz="3600" dirty="0">
              <a:solidFill>
                <a:srgbClr val="0070C0"/>
              </a:solidFill>
              <a:latin typeface="+mn-lt"/>
            </a:endParaRPr>
          </a:p>
        </p:txBody>
      </p:sp>
      <p:grpSp>
        <p:nvGrpSpPr>
          <p:cNvPr id="4" name="Group 12"/>
          <p:cNvGrpSpPr>
            <a:grpSpLocks/>
          </p:cNvGrpSpPr>
          <p:nvPr/>
        </p:nvGrpSpPr>
        <p:grpSpPr bwMode="auto">
          <a:xfrm>
            <a:off x="1988607" y="914401"/>
            <a:ext cx="8498418" cy="5080456"/>
            <a:chOff x="612295" y="1397000"/>
            <a:chExt cx="10891951" cy="5092700"/>
          </a:xfrm>
        </p:grpSpPr>
        <p:grpSp>
          <p:nvGrpSpPr>
            <p:cNvPr id="5" name="Group 78"/>
            <p:cNvGrpSpPr>
              <a:grpSpLocks/>
            </p:cNvGrpSpPr>
            <p:nvPr/>
          </p:nvGrpSpPr>
          <p:grpSpPr bwMode="auto">
            <a:xfrm>
              <a:off x="612295" y="1397000"/>
              <a:ext cx="10891951" cy="5092700"/>
              <a:chOff x="-83275" y="674531"/>
              <a:chExt cx="9170816" cy="4905299"/>
            </a:xfrm>
          </p:grpSpPr>
          <p:grpSp>
            <p:nvGrpSpPr>
              <p:cNvPr id="11" name="Rounded Rectangle 79"/>
              <p:cNvGrpSpPr>
                <a:grpSpLocks/>
              </p:cNvGrpSpPr>
              <p:nvPr/>
            </p:nvGrpSpPr>
            <p:grpSpPr bwMode="auto">
              <a:xfrm>
                <a:off x="3178336" y="1579748"/>
                <a:ext cx="2776931" cy="4000081"/>
                <a:chOff x="3644900" y="2336800"/>
                <a:chExt cx="2679700" cy="4152900"/>
              </a:xfrm>
            </p:grpSpPr>
            <p:pic>
              <p:nvPicPr>
                <p:cNvPr id="49" name="Rounded Rectangle 7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900" y="2336800"/>
                  <a:ext cx="26797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9"/>
                <p:cNvSpPr txBox="1">
                  <a:spLocks noChangeArrowheads="1"/>
                </p:cNvSpPr>
                <p:nvPr/>
              </p:nvSpPr>
              <p:spPr bwMode="auto">
                <a:xfrm>
                  <a:off x="3795414" y="2492444"/>
                  <a:ext cx="2388704" cy="385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endParaRPr lang="en-CA" altLang="en-US" sz="1800">
                    <a:solidFill>
                      <a:srgbClr val="FFFFFF"/>
                    </a:solidFill>
                    <a:latin typeface="Calibri" panose="020F0502020204030204" pitchFamily="34" charset="0"/>
                  </a:endParaRPr>
                </a:p>
              </p:txBody>
            </p:sp>
          </p:grpSp>
          <p:pic>
            <p:nvPicPr>
              <p:cNvPr id="12" name="Picture 2" descr="C:\Users\Abject-3D\Desktop\VMWare Files\FINAL diagrams\Basic Virtualization\3D PNGs\DGRM_Datacenter_VI_Q408_Comm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713" y="2313708"/>
                <a:ext cx="1263438" cy="211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Rounded Rectangle 81"/>
              <p:cNvGrpSpPr>
                <a:grpSpLocks/>
              </p:cNvGrpSpPr>
              <p:nvPr/>
            </p:nvGrpSpPr>
            <p:grpSpPr bwMode="auto">
              <a:xfrm>
                <a:off x="19741" y="1567516"/>
                <a:ext cx="2776931" cy="4012314"/>
                <a:chOff x="596900" y="2324100"/>
                <a:chExt cx="2679700" cy="4165600"/>
              </a:xfrm>
            </p:grpSpPr>
            <p:pic>
              <p:nvPicPr>
                <p:cNvPr id="47" name="Rounded Rectangle 8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 y="2324100"/>
                  <a:ext cx="26797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3"/>
                <p:cNvSpPr txBox="1">
                  <a:spLocks noChangeArrowheads="1"/>
                </p:cNvSpPr>
                <p:nvPr/>
              </p:nvSpPr>
              <p:spPr bwMode="auto">
                <a:xfrm>
                  <a:off x="748058" y="2487256"/>
                  <a:ext cx="2388704" cy="385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endParaRPr lang="en-CA" altLang="en-US" sz="1800">
                    <a:solidFill>
                      <a:srgbClr val="FFFFFF"/>
                    </a:solidFill>
                    <a:latin typeface="Calibri" panose="020F0502020204030204" pitchFamily="34" charset="0"/>
                  </a:endParaRPr>
                </a:p>
              </p:txBody>
            </p:sp>
          </p:grpSp>
          <p:grpSp>
            <p:nvGrpSpPr>
              <p:cNvPr id="14" name="Rounded Rectangle 82"/>
              <p:cNvGrpSpPr>
                <a:grpSpLocks/>
              </p:cNvGrpSpPr>
              <p:nvPr/>
            </p:nvGrpSpPr>
            <p:grpSpPr bwMode="auto">
              <a:xfrm>
                <a:off x="6297449" y="1567516"/>
                <a:ext cx="2790092" cy="4012314"/>
                <a:chOff x="6654800" y="2324100"/>
                <a:chExt cx="2692400" cy="4165600"/>
              </a:xfrm>
            </p:grpSpPr>
            <p:pic>
              <p:nvPicPr>
                <p:cNvPr id="45" name="Rounded Rectangle 8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4800" y="2324100"/>
                  <a:ext cx="2692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16"/>
                <p:cNvSpPr txBox="1">
                  <a:spLocks noChangeArrowheads="1"/>
                </p:cNvSpPr>
                <p:nvPr/>
              </p:nvSpPr>
              <p:spPr bwMode="auto">
                <a:xfrm>
                  <a:off x="6810223" y="2487256"/>
                  <a:ext cx="2388704" cy="385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endParaRPr lang="en-CA" altLang="en-US" sz="1800">
                    <a:solidFill>
                      <a:srgbClr val="FFFFFF"/>
                    </a:solidFill>
                    <a:latin typeface="Calibri" panose="020F0502020204030204" pitchFamily="34" charset="0"/>
                  </a:endParaRPr>
                </a:p>
              </p:txBody>
            </p:sp>
          </p:grpSp>
          <p:sp>
            <p:nvSpPr>
              <p:cNvPr id="15" name="Rounded Rectangle 14">
                <a:extLst/>
              </p:cNvPr>
              <p:cNvSpPr/>
              <p:nvPr/>
            </p:nvSpPr>
            <p:spPr>
              <a:xfrm>
                <a:off x="3200399" y="674531"/>
                <a:ext cx="2743200" cy="82176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6F8F8"/>
                    </a:solidFill>
                    <a:latin typeface="Georgia" panose="02040502050405020303" pitchFamily="18" charset="0"/>
                  </a:rPr>
                  <a:t>UNICC</a:t>
                </a:r>
                <a:endParaRPr lang="en-CA" sz="2400" b="1" dirty="0">
                  <a:solidFill>
                    <a:srgbClr val="F6F8F8"/>
                  </a:solidFill>
                  <a:latin typeface="Georgia" panose="02040502050405020303" pitchFamily="18" charset="0"/>
                </a:endParaRPr>
              </a:p>
            </p:txBody>
          </p:sp>
          <p:sp>
            <p:nvSpPr>
              <p:cNvPr id="16" name="Rounded Rectangle 15">
                <a:extLst/>
              </p:cNvPr>
              <p:cNvSpPr/>
              <p:nvPr/>
            </p:nvSpPr>
            <p:spPr>
              <a:xfrm>
                <a:off x="32192" y="674531"/>
                <a:ext cx="2828007" cy="78366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smtClean="0">
                    <a:solidFill>
                      <a:srgbClr val="F6F8F8"/>
                    </a:solidFill>
                    <a:latin typeface="Georgia" panose="02040502050405020303" pitchFamily="18" charset="0"/>
                  </a:rPr>
                  <a:t>Países</a:t>
                </a:r>
                <a:r>
                  <a:rPr lang="en-US" b="1" dirty="0" smtClean="0">
                    <a:solidFill>
                      <a:srgbClr val="F6F8F8"/>
                    </a:solidFill>
                    <a:latin typeface="Georgia" panose="02040502050405020303" pitchFamily="18" charset="0"/>
                  </a:rPr>
                  <a:t> con </a:t>
                </a:r>
                <a:r>
                  <a:rPr lang="en-US" b="1" dirty="0" err="1">
                    <a:solidFill>
                      <a:srgbClr val="F6F8F8"/>
                    </a:solidFill>
                    <a:latin typeface="Georgia" panose="02040502050405020303" pitchFamily="18" charset="0"/>
                  </a:rPr>
                  <a:t>Sistemas</a:t>
                </a:r>
                <a:r>
                  <a:rPr lang="en-US" b="1" dirty="0">
                    <a:solidFill>
                      <a:srgbClr val="F6F8F8"/>
                    </a:solidFill>
                    <a:latin typeface="Georgia" panose="02040502050405020303" pitchFamily="18" charset="0"/>
                  </a:rPr>
                  <a:t> </a:t>
                </a:r>
                <a:r>
                  <a:rPr lang="en-US" b="1" dirty="0" err="1">
                    <a:solidFill>
                      <a:srgbClr val="F6F8F8"/>
                    </a:solidFill>
                    <a:latin typeface="Georgia" panose="02040502050405020303" pitchFamily="18" charset="0"/>
                  </a:rPr>
                  <a:t>Nacionales</a:t>
                </a:r>
                <a:endParaRPr lang="en-CA" b="1" dirty="0">
                  <a:solidFill>
                    <a:srgbClr val="F6F8F8"/>
                  </a:solidFill>
                  <a:latin typeface="Georgia" panose="02040502050405020303" pitchFamily="18" charset="0"/>
                </a:endParaRPr>
              </a:p>
            </p:txBody>
          </p:sp>
          <p:sp>
            <p:nvSpPr>
              <p:cNvPr id="17" name="Rounded Rectangle 16">
                <a:extLst/>
              </p:cNvPr>
              <p:cNvSpPr/>
              <p:nvPr/>
            </p:nvSpPr>
            <p:spPr>
              <a:xfrm>
                <a:off x="6324600" y="674531"/>
                <a:ext cx="2743200" cy="78366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6F8F8"/>
                    </a:solidFill>
                    <a:latin typeface="Georgia" panose="02040502050405020303" pitchFamily="18" charset="0"/>
                  </a:rPr>
                  <a:t>Países</a:t>
                </a:r>
                <a:r>
                  <a:rPr lang="en-US" b="1" dirty="0">
                    <a:solidFill>
                      <a:srgbClr val="F6F8F8"/>
                    </a:solidFill>
                    <a:latin typeface="Georgia" panose="02040502050405020303" pitchFamily="18" charset="0"/>
                  </a:rPr>
                  <a:t> GeNS</a:t>
                </a:r>
                <a:endParaRPr lang="en-CA" b="1" dirty="0">
                  <a:solidFill>
                    <a:srgbClr val="F6F8F8"/>
                  </a:solidFill>
                  <a:latin typeface="Georgia" panose="02040502050405020303" pitchFamily="18" charset="0"/>
                </a:endParaRPr>
              </a:p>
            </p:txBody>
          </p:sp>
          <p:pic>
            <p:nvPicPr>
              <p:cNvPr id="18" name="Picture 86" descr="VMW-ICON-Android-Phon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787236"/>
                <a:ext cx="712416" cy="90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p:cNvPr>
              <p:cNvSpPr txBox="1"/>
              <p:nvPr/>
            </p:nvSpPr>
            <p:spPr>
              <a:xfrm>
                <a:off x="7365554" y="2042927"/>
                <a:ext cx="1169639" cy="392943"/>
              </a:xfrm>
              <a:prstGeom prst="rect">
                <a:avLst/>
              </a:prstGeom>
              <a:noFill/>
            </p:spPr>
            <p:txBody>
              <a:bodyPr wrap="square">
                <a:spAutoFit/>
              </a:bodyPr>
              <a:lstStyle/>
              <a:p>
                <a:pPr algn="ctr">
                  <a:defRPr/>
                </a:pPr>
                <a:r>
                  <a:rPr lang="en-US" dirty="0">
                    <a:solidFill>
                      <a:srgbClr val="F6F8F8">
                        <a:lumMod val="95000"/>
                      </a:srgbClr>
                    </a:solidFill>
                    <a:latin typeface="Georgia" panose="02040502050405020303" pitchFamily="18" charset="0"/>
                  </a:rPr>
                  <a:t>Ghana</a:t>
                </a:r>
                <a:endParaRPr lang="en-CA" dirty="0">
                  <a:solidFill>
                    <a:srgbClr val="F6F8F8">
                      <a:lumMod val="95000"/>
                    </a:srgbClr>
                  </a:solidFill>
                  <a:latin typeface="Georgia" panose="02040502050405020303" pitchFamily="18" charset="0"/>
                </a:endParaRPr>
              </a:p>
            </p:txBody>
          </p:sp>
          <p:pic>
            <p:nvPicPr>
              <p:cNvPr id="20" name="Picture 88" descr="VMW-ICON-MacBook.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048000"/>
                <a:ext cx="963892" cy="98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p:cNvPr>
              <p:cNvSpPr txBox="1"/>
              <p:nvPr/>
            </p:nvSpPr>
            <p:spPr>
              <a:xfrm>
                <a:off x="7477839" y="3263006"/>
                <a:ext cx="1067670" cy="687650"/>
              </a:xfrm>
              <a:prstGeom prst="rect">
                <a:avLst/>
              </a:prstGeom>
              <a:noFill/>
            </p:spPr>
            <p:txBody>
              <a:bodyPr>
                <a:spAutoFit/>
              </a:bodyPr>
              <a:lstStyle/>
              <a:p>
                <a:pPr algn="ctr">
                  <a:defRPr/>
                </a:pPr>
                <a:r>
                  <a:rPr lang="en-US" dirty="0">
                    <a:solidFill>
                      <a:srgbClr val="F6F8F8">
                        <a:lumMod val="95000"/>
                      </a:srgbClr>
                    </a:solidFill>
                    <a:latin typeface="Georgia" panose="02040502050405020303" pitchFamily="18" charset="0"/>
                  </a:rPr>
                  <a:t>Sri Lanka</a:t>
                </a:r>
                <a:endParaRPr lang="en-CA" dirty="0">
                  <a:solidFill>
                    <a:srgbClr val="F6F8F8">
                      <a:lumMod val="95000"/>
                    </a:srgbClr>
                  </a:solidFill>
                  <a:latin typeface="Georgia" panose="02040502050405020303" pitchFamily="18" charset="0"/>
                </a:endParaRPr>
              </a:p>
            </p:txBody>
          </p:sp>
          <p:pic>
            <p:nvPicPr>
              <p:cNvPr id="22" name="Picture 42" descr="ICON_Desktop_Q3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6550" y="1853874"/>
                <a:ext cx="728663" cy="77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1" descr="ICON_ThinClient_Q3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2971800"/>
                <a:ext cx="776287" cy="89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0" descr="ICON_Laptop_Q3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6550" y="4301727"/>
                <a:ext cx="755650" cy="82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1" descr="ICON_ThinClient_Q3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4129" y="4311184"/>
                <a:ext cx="776287" cy="89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p:cNvPr>
              <p:cNvSpPr txBox="1"/>
              <p:nvPr/>
            </p:nvSpPr>
            <p:spPr>
              <a:xfrm>
                <a:off x="7449623" y="4556831"/>
                <a:ext cx="1402447" cy="356599"/>
              </a:xfrm>
              <a:prstGeom prst="rect">
                <a:avLst/>
              </a:prstGeom>
              <a:noFill/>
            </p:spPr>
            <p:txBody>
              <a:bodyPr wrap="square">
                <a:spAutoFit/>
              </a:bodyPr>
              <a:lstStyle/>
              <a:p>
                <a:pPr algn="ctr">
                  <a:defRPr/>
                </a:pPr>
                <a:r>
                  <a:rPr lang="en-US" dirty="0">
                    <a:solidFill>
                      <a:srgbClr val="F6F8F8">
                        <a:lumMod val="95000"/>
                      </a:srgbClr>
                    </a:solidFill>
                    <a:latin typeface="Georgia" panose="02040502050405020303" pitchFamily="18" charset="0"/>
                  </a:rPr>
                  <a:t>Myanmar</a:t>
                </a:r>
                <a:endParaRPr lang="en-CA" dirty="0">
                  <a:solidFill>
                    <a:srgbClr val="F6F8F8">
                      <a:lumMod val="95000"/>
                    </a:srgbClr>
                  </a:solidFill>
                  <a:latin typeface="Georgia" panose="02040502050405020303" pitchFamily="18" charset="0"/>
                </a:endParaRPr>
              </a:p>
            </p:txBody>
          </p:sp>
          <p:sp>
            <p:nvSpPr>
              <p:cNvPr id="27" name="TextBox 26">
                <a:extLst/>
              </p:cNvPr>
              <p:cNvSpPr txBox="1"/>
              <p:nvPr/>
            </p:nvSpPr>
            <p:spPr>
              <a:xfrm>
                <a:off x="-83275" y="4290170"/>
                <a:ext cx="2067650" cy="356599"/>
              </a:xfrm>
              <a:prstGeom prst="rect">
                <a:avLst/>
              </a:prstGeom>
              <a:noFill/>
            </p:spPr>
            <p:txBody>
              <a:bodyPr wrap="square">
                <a:spAutoFit/>
              </a:bodyPr>
              <a:lstStyle/>
              <a:p>
                <a:pPr algn="ctr">
                  <a:defRPr/>
                </a:pPr>
                <a:r>
                  <a:rPr lang="en-US" dirty="0" err="1" smtClean="0">
                    <a:solidFill>
                      <a:srgbClr val="F6F8F8">
                        <a:lumMod val="95000"/>
                      </a:srgbClr>
                    </a:solidFill>
                    <a:latin typeface="Georgia" panose="02040502050405020303" pitchFamily="18" charset="0"/>
                  </a:rPr>
                  <a:t>Estados</a:t>
                </a:r>
                <a:r>
                  <a:rPr lang="en-US" dirty="0" smtClean="0">
                    <a:solidFill>
                      <a:srgbClr val="F6F8F8">
                        <a:lumMod val="95000"/>
                      </a:srgbClr>
                    </a:solidFill>
                    <a:latin typeface="Georgia" panose="02040502050405020303" pitchFamily="18" charset="0"/>
                  </a:rPr>
                  <a:t> </a:t>
                </a:r>
                <a:r>
                  <a:rPr lang="en-US" dirty="0" err="1" smtClean="0">
                    <a:solidFill>
                      <a:srgbClr val="F6F8F8">
                        <a:lumMod val="95000"/>
                      </a:srgbClr>
                    </a:solidFill>
                    <a:latin typeface="Georgia" panose="02040502050405020303" pitchFamily="18" charset="0"/>
                  </a:rPr>
                  <a:t>Unidos</a:t>
                </a:r>
                <a:endParaRPr lang="en-CA" dirty="0">
                  <a:solidFill>
                    <a:srgbClr val="F6F8F8">
                      <a:lumMod val="95000"/>
                    </a:srgbClr>
                  </a:solidFill>
                  <a:latin typeface="Georgia" panose="02040502050405020303" pitchFamily="18" charset="0"/>
                </a:endParaRPr>
              </a:p>
            </p:txBody>
          </p:sp>
          <p:sp>
            <p:nvSpPr>
              <p:cNvPr id="28" name="TextBox 27">
                <a:extLst/>
              </p:cNvPr>
              <p:cNvSpPr txBox="1"/>
              <p:nvPr/>
            </p:nvSpPr>
            <p:spPr>
              <a:xfrm>
                <a:off x="158300" y="1992601"/>
                <a:ext cx="1429594" cy="392943"/>
              </a:xfrm>
              <a:prstGeom prst="rect">
                <a:avLst/>
              </a:prstGeom>
              <a:noFill/>
            </p:spPr>
            <p:txBody>
              <a:bodyPr wrap="square">
                <a:spAutoFit/>
              </a:bodyPr>
              <a:lstStyle/>
              <a:p>
                <a:pPr algn="ctr">
                  <a:defRPr/>
                </a:pPr>
                <a:r>
                  <a:rPr lang="en-US" dirty="0">
                    <a:solidFill>
                      <a:srgbClr val="F6F8F8">
                        <a:lumMod val="95000"/>
                      </a:srgbClr>
                    </a:solidFill>
                    <a:latin typeface="Georgia" panose="02040502050405020303" pitchFamily="18" charset="0"/>
                  </a:rPr>
                  <a:t>Argentina</a:t>
                </a:r>
                <a:endParaRPr lang="en-CA" dirty="0">
                  <a:solidFill>
                    <a:srgbClr val="F6F8F8">
                      <a:lumMod val="95000"/>
                    </a:srgbClr>
                  </a:solidFill>
                  <a:latin typeface="Georgia" panose="02040502050405020303" pitchFamily="18" charset="0"/>
                </a:endParaRPr>
              </a:p>
            </p:txBody>
          </p:sp>
          <p:sp>
            <p:nvSpPr>
              <p:cNvPr id="29" name="TextBox 28">
                <a:extLst/>
              </p:cNvPr>
              <p:cNvSpPr txBox="1"/>
              <p:nvPr/>
            </p:nvSpPr>
            <p:spPr>
              <a:xfrm>
                <a:off x="180271" y="2911655"/>
                <a:ext cx="1286469" cy="624048"/>
              </a:xfrm>
              <a:prstGeom prst="rect">
                <a:avLst/>
              </a:prstGeom>
              <a:noFill/>
            </p:spPr>
            <p:txBody>
              <a:bodyPr>
                <a:spAutoFit/>
              </a:bodyPr>
              <a:lstStyle/>
              <a:p>
                <a:pPr algn="ctr">
                  <a:defRPr/>
                </a:pPr>
                <a:r>
                  <a:rPr lang="en-US" dirty="0" smtClean="0">
                    <a:solidFill>
                      <a:srgbClr val="F6F8F8">
                        <a:lumMod val="95000"/>
                      </a:srgbClr>
                    </a:solidFill>
                    <a:latin typeface="Georgia" panose="02040502050405020303" pitchFamily="18" charset="0"/>
                  </a:rPr>
                  <a:t>Nueva </a:t>
                </a:r>
                <a:r>
                  <a:rPr lang="en-US" dirty="0" err="1" smtClean="0">
                    <a:solidFill>
                      <a:srgbClr val="F6F8F8">
                        <a:lumMod val="95000"/>
                      </a:srgbClr>
                    </a:solidFill>
                    <a:latin typeface="Georgia" panose="02040502050405020303" pitchFamily="18" charset="0"/>
                  </a:rPr>
                  <a:t>Zelanda</a:t>
                </a:r>
                <a:endParaRPr lang="en-CA" dirty="0">
                  <a:solidFill>
                    <a:srgbClr val="F6F8F8">
                      <a:lumMod val="95000"/>
                    </a:srgbClr>
                  </a:solidFill>
                  <a:latin typeface="Georgia" panose="02040502050405020303" pitchFamily="18" charset="0"/>
                </a:endParaRPr>
              </a:p>
            </p:txBody>
          </p:sp>
          <p:cxnSp>
            <p:nvCxnSpPr>
              <p:cNvPr id="30" name="Straight Arrow Connector 29">
                <a:extLst/>
              </p:cNvPr>
              <p:cNvCxnSpPr/>
              <p:nvPr/>
            </p:nvCxnSpPr>
            <p:spPr>
              <a:xfrm>
                <a:off x="2376487" y="2241769"/>
                <a:ext cx="1166813" cy="454533"/>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1" name="Straight Arrow Connector 30">
                <a:extLst/>
              </p:cNvPr>
              <p:cNvCxnSpPr/>
              <p:nvPr/>
            </p:nvCxnSpPr>
            <p:spPr>
              <a:xfrm flipV="1">
                <a:off x="2376487" y="3461266"/>
                <a:ext cx="1166813" cy="1"/>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2" name="Straight Arrow Connector 31">
                <a:extLst/>
              </p:cNvPr>
              <p:cNvCxnSpPr/>
              <p:nvPr/>
            </p:nvCxnSpPr>
            <p:spPr>
              <a:xfrm flipV="1">
                <a:off x="2514600" y="4032129"/>
                <a:ext cx="1143000" cy="724930"/>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3" name="Straight Arrow Connector 32">
                <a:extLst/>
              </p:cNvPr>
              <p:cNvCxnSpPr/>
              <p:nvPr/>
            </p:nvCxnSpPr>
            <p:spPr>
              <a:xfrm flipH="1">
                <a:off x="5638800" y="2241769"/>
                <a:ext cx="1155331" cy="681592"/>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4" name="Straight Arrow Connector 33">
                <a:extLst/>
              </p:cNvPr>
              <p:cNvCxnSpPr/>
              <p:nvPr/>
            </p:nvCxnSpPr>
            <p:spPr>
              <a:xfrm flipH="1" flipV="1">
                <a:off x="5638800" y="3407256"/>
                <a:ext cx="1143000" cy="1"/>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5" name="Straight Arrow Connector 34">
                <a:extLst/>
              </p:cNvPr>
              <p:cNvCxnSpPr/>
              <p:nvPr/>
            </p:nvCxnSpPr>
            <p:spPr>
              <a:xfrm flipH="1" flipV="1">
                <a:off x="5638800" y="3863551"/>
                <a:ext cx="1155329" cy="893509"/>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pic>
            <p:nvPicPr>
              <p:cNvPr id="36" name="Picture 104" descr="VMW_ICON_Lock_2D(F).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2533095"/>
                <a:ext cx="253722" cy="39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5" descr="VMW_ICON_Lock_2D(F).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19800" y="3287925"/>
                <a:ext cx="240336" cy="36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6" descr="VMW_ICON_Lock_2D(F).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70878" y="4000824"/>
                <a:ext cx="201773" cy="31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7" descr="VMW_ICON_Lock_2D(F).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70478" y="2239398"/>
                <a:ext cx="253722" cy="39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8" descr="VMW_ICON_Lock_2D(F).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70478" y="3260407"/>
                <a:ext cx="253722" cy="39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9" descr="VMW_ICON_Lock_2D(F).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70478" y="4202909"/>
                <a:ext cx="253722" cy="39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10" descr="VMW-ICON-World.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074204" y="1982793"/>
                <a:ext cx="280007" cy="33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11" descr="VMW-ICON-World.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194884" y="3255480"/>
                <a:ext cx="280007" cy="33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12" descr="VMW-ICON-World.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141971" y="4496860"/>
                <a:ext cx="280007" cy="33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4"/>
            <p:cNvSpPr txBox="1">
              <a:spLocks noChangeArrowheads="1"/>
            </p:cNvSpPr>
            <p:nvPr/>
          </p:nvSpPr>
          <p:spPr bwMode="auto">
            <a:xfrm>
              <a:off x="5022369" y="4076551"/>
              <a:ext cx="806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r>
                <a:rPr lang="en-US" altLang="en-US" sz="1800" dirty="0">
                  <a:solidFill>
                    <a:srgbClr val="F6F8F8"/>
                  </a:solidFill>
                  <a:latin typeface="Calibri" panose="020F0502020204030204" pitchFamily="34" charset="0"/>
                </a:rPr>
                <a:t>Hub</a:t>
              </a:r>
              <a:endParaRPr lang="en-CA" altLang="en-US" sz="1800" dirty="0">
                <a:solidFill>
                  <a:srgbClr val="F6F8F8"/>
                </a:solidFill>
                <a:latin typeface="Calibri" panose="020F0502020204030204" pitchFamily="34" charset="0"/>
              </a:endParaRPr>
            </a:p>
          </p:txBody>
        </p:sp>
        <p:pic>
          <p:nvPicPr>
            <p:cNvPr id="7" name="Picture 41" descr="ICON_Datacenter_wStorage_1up_Q40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9534" y="3586664"/>
              <a:ext cx="659791" cy="129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p:cNvPr>
            <p:cNvCxnSpPr/>
            <p:nvPr/>
          </p:nvCxnSpPr>
          <p:spPr bwMode="auto">
            <a:xfrm flipH="1">
              <a:off x="6135076" y="4245253"/>
              <a:ext cx="702874" cy="0"/>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0" name="TextBox 11"/>
            <p:cNvSpPr txBox="1">
              <a:spLocks noChangeArrowheads="1"/>
            </p:cNvSpPr>
            <p:nvPr/>
          </p:nvSpPr>
          <p:spPr bwMode="auto">
            <a:xfrm>
              <a:off x="6631008" y="4077639"/>
              <a:ext cx="10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r>
                <a:rPr lang="en-US" altLang="en-US" sz="1800" dirty="0">
                  <a:solidFill>
                    <a:srgbClr val="F6F8F8"/>
                  </a:solidFill>
                  <a:latin typeface="Calibri" panose="020F0502020204030204" pitchFamily="34" charset="0"/>
                </a:rPr>
                <a:t>GeNS</a:t>
              </a:r>
              <a:endParaRPr lang="en-CA" altLang="en-US" sz="1800" dirty="0">
                <a:solidFill>
                  <a:srgbClr val="F6F8F8"/>
                </a:solidFill>
                <a:latin typeface="Calibri" panose="020F0502020204030204" pitchFamily="34" charset="0"/>
              </a:endParaRPr>
            </a:p>
          </p:txBody>
        </p:sp>
      </p:grpSp>
    </p:spTree>
    <p:extLst>
      <p:ext uri="{BB962C8B-B14F-4D97-AF65-F5344CB8AC3E}">
        <p14:creationId xmlns:p14="http://schemas.microsoft.com/office/powerpoint/2010/main" val="714038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77902" y="109366"/>
            <a:ext cx="10810875" cy="535953"/>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err="1" smtClean="0">
                <a:solidFill>
                  <a:srgbClr val="0070C0"/>
                </a:solidFill>
                <a:latin typeface="+mn-lt"/>
                <a:ea typeface="Roboto" charset="0"/>
                <a:cs typeface="Roboto" charset="0"/>
              </a:rPr>
              <a:t>Qué</a:t>
            </a:r>
            <a:r>
              <a:rPr lang="en-US" sz="3600" b="1" dirty="0" smtClean="0">
                <a:solidFill>
                  <a:srgbClr val="0070C0"/>
                </a:solidFill>
                <a:latin typeface="+mn-lt"/>
                <a:ea typeface="Roboto" charset="0"/>
                <a:cs typeface="Roboto" charset="0"/>
              </a:rPr>
              <a:t> </a:t>
            </a:r>
            <a:r>
              <a:rPr lang="en-US" sz="3600" b="1" dirty="0" err="1" smtClean="0">
                <a:solidFill>
                  <a:srgbClr val="0070C0"/>
                </a:solidFill>
                <a:latin typeface="+mn-lt"/>
                <a:ea typeface="Roboto" charset="0"/>
                <a:cs typeface="Roboto" charset="0"/>
              </a:rPr>
              <a:t>es</a:t>
            </a:r>
            <a:r>
              <a:rPr lang="en-US" sz="3600" b="1" dirty="0" smtClean="0">
                <a:solidFill>
                  <a:srgbClr val="0070C0"/>
                </a:solidFill>
                <a:latin typeface="+mn-lt"/>
                <a:ea typeface="Roboto" charset="0"/>
                <a:cs typeface="Roboto" charset="0"/>
              </a:rPr>
              <a:t> un </a:t>
            </a:r>
            <a:r>
              <a:rPr lang="en-US" sz="3600" b="1" dirty="0">
                <a:solidFill>
                  <a:srgbClr val="0070C0"/>
                </a:solidFill>
                <a:latin typeface="+mn-lt"/>
                <a:ea typeface="Roboto" charset="0"/>
                <a:cs typeface="Roboto" charset="0"/>
              </a:rPr>
              <a:t>ePhyto?</a:t>
            </a:r>
          </a:p>
        </p:txBody>
      </p:sp>
      <p:pic>
        <p:nvPicPr>
          <p:cNvPr id="21507"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349" y="840582"/>
            <a:ext cx="11301985" cy="59678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632349" y="840582"/>
            <a:ext cx="4239690" cy="781050"/>
          </a:xfrm>
          <a:prstGeom prst="roundRect">
            <a:avLst/>
          </a:prstGeom>
          <a:no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p:cNvSpPr/>
          <p:nvPr/>
        </p:nvSpPr>
        <p:spPr>
          <a:xfrm>
            <a:off x="5551956" y="1288186"/>
            <a:ext cx="6278254" cy="2262433"/>
          </a:xfrm>
          <a:prstGeom prst="roundRect">
            <a:avLst/>
          </a:prstGeom>
          <a:no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Arrow Connector 12"/>
          <p:cNvCxnSpPr/>
          <p:nvPr/>
        </p:nvCxnSpPr>
        <p:spPr>
          <a:xfrm>
            <a:off x="4872039" y="1159497"/>
            <a:ext cx="756778" cy="2389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1511"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0902" y="1368425"/>
            <a:ext cx="5877223" cy="210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082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p:cNvSpPr txBox="1">
            <a:spLocks/>
          </p:cNvSpPr>
          <p:nvPr/>
        </p:nvSpPr>
        <p:spPr>
          <a:xfrm>
            <a:off x="768349" y="123057"/>
            <a:ext cx="10525125" cy="461914"/>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srgbClr val="0070C0"/>
                </a:solidFill>
                <a:latin typeface="+mn-lt"/>
                <a:ea typeface="Roboto" charset="0"/>
                <a:cs typeface="Roboto" charset="0"/>
              </a:rPr>
              <a:t>Representaciones en papel</a:t>
            </a:r>
          </a:p>
        </p:txBody>
      </p:sp>
      <p:sp>
        <p:nvSpPr>
          <p:cNvPr id="23555" name="Title 10"/>
          <p:cNvSpPr txBox="1">
            <a:spLocks/>
          </p:cNvSpPr>
          <p:nvPr/>
        </p:nvSpPr>
        <p:spPr bwMode="auto">
          <a:xfrm>
            <a:off x="537329" y="580897"/>
            <a:ext cx="4691896"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nSpc>
                <a:spcPct val="100000"/>
              </a:lnSpc>
              <a:spcBef>
                <a:spcPct val="0"/>
              </a:spcBef>
              <a:buFontTx/>
              <a:buNone/>
            </a:pPr>
            <a:r>
              <a:rPr lang="en-US" altLang="en-US" sz="1600" b="1" dirty="0">
                <a:solidFill>
                  <a:schemeClr val="tx2"/>
                </a:solidFill>
                <a:latin typeface="Georgia" panose="02040502050405020303" pitchFamily="18" charset="0"/>
              </a:rPr>
              <a:t>     </a:t>
            </a:r>
            <a:r>
              <a:rPr lang="es-ES" altLang="en-US" sz="2000" b="1" dirty="0">
                <a:solidFill>
                  <a:schemeClr val="tx2"/>
                </a:solidFill>
                <a:latin typeface="+mn-lt"/>
              </a:rPr>
              <a:t>Certificado de Argentina </a:t>
            </a:r>
            <a:r>
              <a:rPr lang="es-ES" altLang="en-US" sz="2000" b="1" dirty="0" smtClean="0">
                <a:solidFill>
                  <a:schemeClr val="tx2"/>
                </a:solidFill>
                <a:latin typeface="+mn-lt"/>
              </a:rPr>
              <a:t>(de </a:t>
            </a:r>
            <a:r>
              <a:rPr lang="es-ES" altLang="en-US" sz="2000" b="1" dirty="0">
                <a:solidFill>
                  <a:schemeClr val="tx2"/>
                </a:solidFill>
                <a:latin typeface="+mn-lt"/>
              </a:rPr>
              <a:t>su sistema</a:t>
            </a:r>
            <a:r>
              <a:rPr lang="es-ES" altLang="en-US" sz="2000" b="1" dirty="0" smtClean="0">
                <a:solidFill>
                  <a:schemeClr val="tx2"/>
                </a:solidFill>
                <a:latin typeface="+mn-lt"/>
              </a:rPr>
              <a:t>)</a:t>
            </a:r>
            <a:endParaRPr lang="en-US" altLang="en-US" sz="2000" b="1" dirty="0">
              <a:solidFill>
                <a:schemeClr val="tx2"/>
              </a:solidFill>
              <a:latin typeface="+mn-lt"/>
            </a:endParaRPr>
          </a:p>
        </p:txBody>
      </p:sp>
      <p:pic>
        <p:nvPicPr>
          <p:cNvPr id="23556"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3728" y="924318"/>
            <a:ext cx="5702577" cy="556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5841" y="982534"/>
            <a:ext cx="4142939" cy="574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7"/>
          <p:cNvSpPr txBox="1">
            <a:spLocks noChangeArrowheads="1"/>
          </p:cNvSpPr>
          <p:nvPr/>
        </p:nvSpPr>
        <p:spPr bwMode="auto">
          <a:xfrm>
            <a:off x="5680745" y="6327560"/>
            <a:ext cx="636838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nSpc>
                <a:spcPct val="100000"/>
              </a:lnSpc>
              <a:spcBef>
                <a:spcPct val="0"/>
              </a:spcBef>
              <a:buFontTx/>
              <a:buNone/>
            </a:pPr>
            <a:r>
              <a:rPr lang="es-ES" altLang="en-US" sz="1650" dirty="0">
                <a:solidFill>
                  <a:srgbClr val="0070C0"/>
                </a:solidFill>
                <a:latin typeface="+mn-lt"/>
              </a:rPr>
              <a:t>El formato estandarizado conduce a una revisión </a:t>
            </a:r>
            <a:r>
              <a:rPr lang="es-ES" altLang="en-US" sz="1650" dirty="0" smtClean="0">
                <a:solidFill>
                  <a:srgbClr val="0070C0"/>
                </a:solidFill>
                <a:latin typeface="+mn-lt"/>
              </a:rPr>
              <a:t>documentaria </a:t>
            </a:r>
            <a:r>
              <a:rPr lang="es-ES" altLang="en-US" sz="1650" dirty="0">
                <a:solidFill>
                  <a:srgbClr val="0070C0"/>
                </a:solidFill>
                <a:latin typeface="+mn-lt"/>
              </a:rPr>
              <a:t>más fácil</a:t>
            </a:r>
            <a:endParaRPr lang="en-US" altLang="en-US" sz="1650" dirty="0">
              <a:solidFill>
                <a:srgbClr val="0070C0"/>
              </a:solidFill>
              <a:latin typeface="+mn-lt"/>
            </a:endParaRPr>
          </a:p>
        </p:txBody>
      </p:sp>
      <p:cxnSp>
        <p:nvCxnSpPr>
          <p:cNvPr id="15" name="Straight Arrow Connector 14"/>
          <p:cNvCxnSpPr/>
          <p:nvPr/>
        </p:nvCxnSpPr>
        <p:spPr>
          <a:xfrm>
            <a:off x="5038780" y="2111604"/>
            <a:ext cx="9921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itle 10"/>
          <p:cNvSpPr txBox="1">
            <a:spLocks/>
          </p:cNvSpPr>
          <p:nvPr/>
        </p:nvSpPr>
        <p:spPr bwMode="auto">
          <a:xfrm>
            <a:off x="5648325" y="580897"/>
            <a:ext cx="6400801"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nSpc>
                <a:spcPct val="100000"/>
              </a:lnSpc>
              <a:spcBef>
                <a:spcPct val="0"/>
              </a:spcBef>
              <a:buFontTx/>
              <a:buNone/>
            </a:pPr>
            <a:r>
              <a:rPr lang="en-US" altLang="en-US" sz="2000" b="1" dirty="0" smtClean="0">
                <a:solidFill>
                  <a:schemeClr val="tx2"/>
                </a:solidFill>
                <a:latin typeface="+mn-lt"/>
              </a:rPr>
              <a:t>El m</a:t>
            </a:r>
            <a:r>
              <a:rPr lang="es-ES" altLang="en-US" sz="2000" b="1" dirty="0" smtClean="0">
                <a:solidFill>
                  <a:schemeClr val="tx2"/>
                </a:solidFill>
                <a:latin typeface="+mn-lt"/>
              </a:rPr>
              <a:t>ismo </a:t>
            </a:r>
            <a:r>
              <a:rPr lang="es-ES" altLang="en-US" sz="2000" b="1" dirty="0">
                <a:solidFill>
                  <a:schemeClr val="tx2"/>
                </a:solidFill>
                <a:latin typeface="+mn-lt"/>
              </a:rPr>
              <a:t>certificado recibido </a:t>
            </a:r>
            <a:r>
              <a:rPr lang="es-ES" altLang="en-US" sz="2000" b="1" dirty="0" smtClean="0">
                <a:solidFill>
                  <a:schemeClr val="tx2"/>
                </a:solidFill>
                <a:latin typeface="+mn-lt"/>
              </a:rPr>
              <a:t>a </a:t>
            </a:r>
            <a:r>
              <a:rPr lang="es-ES" altLang="en-US" sz="2000" b="1" dirty="0">
                <a:solidFill>
                  <a:schemeClr val="tx2"/>
                </a:solidFill>
                <a:latin typeface="+mn-lt"/>
              </a:rPr>
              <a:t>través de ePhyto en EE. UU.</a:t>
            </a:r>
            <a:r>
              <a:rPr lang="en-US" altLang="en-US" sz="2000" b="1" dirty="0" smtClean="0">
                <a:solidFill>
                  <a:schemeClr val="tx2"/>
                </a:solidFill>
                <a:latin typeface="+mn-lt"/>
              </a:rPr>
              <a:t> </a:t>
            </a:r>
            <a:endParaRPr lang="en-US" altLang="en-US" sz="2000" b="1" dirty="0">
              <a:solidFill>
                <a:schemeClr val="tx2"/>
              </a:solidFill>
              <a:latin typeface="+mn-lt"/>
            </a:endParaRPr>
          </a:p>
        </p:txBody>
      </p:sp>
    </p:spTree>
    <p:extLst>
      <p:ext uri="{BB962C8B-B14F-4D97-AF65-F5344CB8AC3E}">
        <p14:creationId xmlns:p14="http://schemas.microsoft.com/office/powerpoint/2010/main" val="3055851803"/>
      </p:ext>
    </p:extLst>
  </p:cSld>
  <p:clrMapOvr>
    <a:masterClrMapping/>
  </p:clrMapOvr>
  <p:transition/>
</p:sld>
</file>

<file path=ppt/theme/theme1.xml><?xml version="1.0" encoding="utf-8"?>
<a:theme xmlns:a="http://schemas.openxmlformats.org/drawingml/2006/main" name="1_Office Theme">
  <a:themeElements>
    <a:clrScheme name="Personalizados 2">
      <a:dk1>
        <a:srgbClr val="445469"/>
      </a:dk1>
      <a:lt1>
        <a:srgbClr val="F6F8F8"/>
      </a:lt1>
      <a:dk2>
        <a:srgbClr val="445469"/>
      </a:dk2>
      <a:lt2>
        <a:srgbClr val="FFFFFF"/>
      </a:lt2>
      <a:accent1>
        <a:srgbClr val="1F7638"/>
      </a:accent1>
      <a:accent2>
        <a:srgbClr val="1F762B"/>
      </a:accent2>
      <a:accent3>
        <a:srgbClr val="0F631E"/>
      </a:accent3>
      <a:accent4>
        <a:srgbClr val="048CC5"/>
      </a:accent4>
      <a:accent5>
        <a:srgbClr val="027FBC"/>
      </a:accent5>
      <a:accent6>
        <a:srgbClr val="00759E"/>
      </a:accent6>
      <a:hlink>
        <a:srgbClr val="5B9BD5"/>
      </a:hlink>
      <a:folHlink>
        <a:srgbClr val="70AD4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effectLst>
          <a:outerShdw dir="5400000" sx="95000" sy="95000" algn="ctr" rotWithShape="0">
            <a:prstClr val="black">
              <a:alpha val="5000"/>
            </a:prstClr>
          </a:outerShdw>
        </a:effectLst>
      </a:spPr>
      <a:bodyPr anchor="ctr"/>
      <a:lstStyle>
        <a:defPPr algn="ctr" eaLnBrk="1" latinLnBrk="1" hangingPunct="1">
          <a:defRPr sz="3200">
            <a:ea typeface="굴림" charset="-127"/>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7292</TotalTime>
  <Words>1356</Words>
  <Application>Microsoft Office PowerPoint</Application>
  <PresentationFormat>Panorámica</PresentationFormat>
  <Paragraphs>126</Paragraphs>
  <Slides>19</Slides>
  <Notes>4</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19</vt:i4>
      </vt:variant>
    </vt:vector>
  </HeadingPairs>
  <TitlesOfParts>
    <vt:vector size="32" baseType="lpstr">
      <vt:lpstr>Arial</vt:lpstr>
      <vt:lpstr>Calibri</vt:lpstr>
      <vt:lpstr>Calibri Light</vt:lpstr>
      <vt:lpstr>Courier New</vt:lpstr>
      <vt:lpstr>Crimson Text Roman</vt:lpstr>
      <vt:lpstr>Georgia</vt:lpstr>
      <vt:lpstr>Gotham Light</vt:lpstr>
      <vt:lpstr>굴림</vt:lpstr>
      <vt:lpstr>Montserrat Extra</vt:lpstr>
      <vt:lpstr>Roboto</vt:lpstr>
      <vt:lpstr>Roboto Light</vt:lpstr>
      <vt:lpstr>Roboto Regular</vt:lpstr>
      <vt:lpstr>1_Office Theme</vt:lpstr>
      <vt:lpstr>Solución ePhyto CIPF  FacilitaNDO el comercio seguro de plantas y productos vegetales   </vt:lpstr>
      <vt:lpstr>La Solución ePhyto de la CIPF - Antecedentes</vt:lpstr>
      <vt:lpstr>La Solución ePhyto de la CIPF - Antecedentes</vt:lpstr>
      <vt:lpstr>Por qué ePhyto?</vt:lpstr>
      <vt:lpstr>La Solución ePhyto</vt:lpstr>
      <vt:lpstr>Solución ePhyto de la CIPF</vt:lpstr>
      <vt:lpstr>Solución ePhyto </vt:lpstr>
      <vt:lpstr>Presentación de PowerPoint</vt:lpstr>
      <vt:lpstr>Presentación de PowerPoint</vt:lpstr>
      <vt:lpstr>Participación de países – Hub y GeNS Mayo 2021</vt:lpstr>
      <vt:lpstr>Solución ePhyto de la CIPF</vt:lpstr>
      <vt:lpstr>El éxito continuado depende de la colaboración</vt:lpstr>
      <vt:lpstr>Delegación de canal </vt:lpstr>
      <vt:lpstr>Reenvío de canales</vt:lpstr>
      <vt:lpstr>Solución ePhyto de la CIPF – El ePhyto Hub</vt:lpstr>
      <vt:lpstr>Solución ePhyto de la CIPF – GeNS </vt:lpstr>
      <vt:lpstr>www.ephytoexchange.org</vt:lpstr>
      <vt:lpstr>¿Qué sigue con ePhyto?</vt:lpstr>
      <vt:lpstr>Gracias</vt:lpstr>
    </vt:vector>
  </TitlesOfParts>
  <Company>USDA APHIS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ePhyto in 3 minutes</dc:title>
  <dc:creator>Dellis, Christian B - APHIS</dc:creator>
  <cp:lastModifiedBy>senasa</cp:lastModifiedBy>
  <cp:revision>118</cp:revision>
  <dcterms:created xsi:type="dcterms:W3CDTF">2020-01-15T14:32:57Z</dcterms:created>
  <dcterms:modified xsi:type="dcterms:W3CDTF">2021-08-16T06:34:43Z</dcterms:modified>
</cp:coreProperties>
</file>