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8" r:id="rId2"/>
  </p:sldMasterIdLst>
  <p:notesMasterIdLst>
    <p:notesMasterId r:id="rId22"/>
  </p:notesMasterIdLst>
  <p:handoutMasterIdLst>
    <p:handoutMasterId r:id="rId23"/>
  </p:handoutMasterIdLst>
  <p:sldIdLst>
    <p:sldId id="291" r:id="rId3"/>
    <p:sldId id="279" r:id="rId4"/>
    <p:sldId id="280" r:id="rId5"/>
    <p:sldId id="262" r:id="rId6"/>
    <p:sldId id="270" r:id="rId7"/>
    <p:sldId id="271" r:id="rId8"/>
    <p:sldId id="275" r:id="rId9"/>
    <p:sldId id="272" r:id="rId10"/>
    <p:sldId id="281" r:id="rId11"/>
    <p:sldId id="273" r:id="rId12"/>
    <p:sldId id="274" r:id="rId13"/>
    <p:sldId id="283" r:id="rId14"/>
    <p:sldId id="284" r:id="rId15"/>
    <p:sldId id="285" r:id="rId16"/>
    <p:sldId id="286" r:id="rId17"/>
    <p:sldId id="289" r:id="rId18"/>
    <p:sldId id="287" r:id="rId19"/>
    <p:sldId id="282" r:id="rId20"/>
    <p:sldId id="292" r:id="rId21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ni, Sara (NSPD)" initials="GS(" lastIdx="1" clrIdx="0">
    <p:extLst>
      <p:ext uri="{19B8F6BF-5375-455C-9EA6-DF929625EA0E}">
        <p15:presenceInfo xmlns:p15="http://schemas.microsoft.com/office/powerpoint/2012/main" userId="S-1-5-21-2107199734-1002509562-578033828-102406" providerId="AD"/>
      </p:ext>
    </p:extLst>
  </p:cmAuthor>
  <p:cmAuthor id="2" name="HODG" initials="SENASAG" lastIdx="8" clrIdx="1">
    <p:extLst>
      <p:ext uri="{19B8F6BF-5375-455C-9EA6-DF929625EA0E}">
        <p15:presenceInfo xmlns:p15="http://schemas.microsoft.com/office/powerpoint/2012/main" userId="HOD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B48"/>
    <a:srgbClr val="165A30"/>
    <a:srgbClr val="1E7840"/>
    <a:srgbClr val="104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0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60286-B981-4BF2-B73C-7B5F5A1BA7D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5EAFA-2D61-4F90-8036-252529045D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B3BF8-0071-4AA1-81FC-F598107E7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2587E-3199-4179-80BE-217AF6FDC2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900" y="3810000"/>
            <a:ext cx="91449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463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900" y="2057400"/>
            <a:ext cx="9144000" cy="106680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2779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Long title in two lines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3385" y="3395872"/>
            <a:ext cx="9144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1609">
                <a:solidFill>
                  <a:schemeClr val="tx1"/>
                </a:solidFill>
              </a:defRPr>
            </a:lvl1pPr>
            <a:lvl2pPr marL="334328" indent="0" algn="ctr">
              <a:buNone/>
              <a:defRPr sz="1463"/>
            </a:lvl2pPr>
            <a:lvl3pPr marL="668655" indent="0" algn="ctr">
              <a:buNone/>
              <a:defRPr sz="1316"/>
            </a:lvl3pPr>
            <a:lvl4pPr marL="1002983" indent="0" algn="ctr">
              <a:buNone/>
              <a:defRPr sz="1170"/>
            </a:lvl4pPr>
            <a:lvl5pPr marL="1337310" indent="0" algn="ctr">
              <a:buNone/>
              <a:defRPr sz="1170"/>
            </a:lvl5pPr>
            <a:lvl6pPr marL="1671638" indent="0" algn="ctr">
              <a:buNone/>
              <a:defRPr sz="1170"/>
            </a:lvl6pPr>
            <a:lvl7pPr marL="2005965" indent="0" algn="ctr">
              <a:buNone/>
              <a:defRPr sz="1170"/>
            </a:lvl7pPr>
            <a:lvl8pPr marL="2340293" indent="0" algn="ctr">
              <a:buNone/>
              <a:defRPr sz="1170"/>
            </a:lvl8pPr>
            <a:lvl9pPr marL="2674620" indent="0" algn="ctr">
              <a:buNone/>
              <a:defRPr sz="117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02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92180" y="1620002"/>
            <a:ext cx="2538283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46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192180" y="3884360"/>
            <a:ext cx="2538283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46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1980002"/>
            <a:ext cx="5976156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1463"/>
            </a:lvl1pPr>
            <a:lvl2pPr marL="131625" indent="-131625" algn="l">
              <a:buClr>
                <a:srgbClr val="5792C9"/>
              </a:buClr>
              <a:buFont typeface="Wingdings" charset="2"/>
              <a:buChar char="§"/>
              <a:defRPr sz="1463"/>
            </a:lvl2pPr>
            <a:lvl3pPr marL="263250" indent="-131625" algn="l">
              <a:buClr>
                <a:srgbClr val="5792C9"/>
              </a:buClr>
              <a:buSzPct val="110000"/>
              <a:buFont typeface="Arial" charset="0"/>
              <a:buChar char="•"/>
              <a:defRPr sz="1463"/>
            </a:lvl3pPr>
            <a:lvl4pPr marL="421200" indent="-157950" algn="l">
              <a:buClr>
                <a:srgbClr val="5792C9"/>
              </a:buClr>
              <a:buFont typeface=".AppleSystemUIFont" charset="-120"/>
              <a:buChar char="–"/>
              <a:defRPr sz="1463"/>
            </a:lvl4pPr>
            <a:lvl5pPr marL="579150" indent="-157950" algn="l">
              <a:buFont typeface=".AppleSystemUIFont" charset="-120"/>
              <a:buChar char="–"/>
              <a:defRPr sz="1463"/>
            </a:lvl5pPr>
            <a:lvl6pPr marL="763425" indent="-15795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463">
                <a:solidFill>
                  <a:schemeClr val="bg2">
                    <a:lumMod val="50000"/>
                  </a:schemeClr>
                </a:solidFill>
              </a:defRPr>
            </a:lvl6pPr>
            <a:lvl7pPr marL="2005965" indent="0" algn="ctr">
              <a:buNone/>
              <a:defRPr sz="1170"/>
            </a:lvl7pPr>
            <a:lvl8pPr marL="2340293" indent="0" algn="ctr">
              <a:buNone/>
              <a:defRPr sz="1170"/>
            </a:lvl8pPr>
            <a:lvl9pPr marL="2674620" indent="0" algn="ctr">
              <a:buNone/>
              <a:defRPr sz="117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100" y="1620000"/>
            <a:ext cx="5989728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09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7405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9144001" cy="4113297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18463" indent="-131625" algn="l">
              <a:buClr>
                <a:srgbClr val="5792C9"/>
              </a:buClr>
              <a:buFont typeface="Wingdings" charset="2"/>
              <a:buChar char="§"/>
              <a:defRPr sz="1463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15900" indent="-131625" algn="l">
              <a:buClr>
                <a:srgbClr val="5792C9"/>
              </a:buClr>
              <a:buSzPct val="110000"/>
              <a:buFont typeface="Arial" charset="0"/>
              <a:buChar char="•"/>
              <a:defRPr sz="1463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500175" indent="-157950" algn="l">
              <a:buClr>
                <a:srgbClr val="5792C9"/>
              </a:buClr>
              <a:buFont typeface=".AppleSystemUIFont" charset="-120"/>
              <a:buChar char="–"/>
              <a:defRPr sz="1463"/>
            </a:lvl3pPr>
            <a:lvl4pPr marL="684450" indent="-157950" algn="l">
              <a:buFont typeface=".AppleSystemUIFont" charset="-120"/>
              <a:buChar char="–"/>
              <a:defRPr sz="1463"/>
            </a:lvl4pPr>
            <a:lvl5pPr marL="868725" indent="-15795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463">
                <a:solidFill>
                  <a:schemeClr val="bg2">
                    <a:lumMod val="50000"/>
                  </a:schemeClr>
                </a:solidFill>
              </a:defRPr>
            </a:lvl5pPr>
            <a:lvl6pPr marL="1671638" indent="0" algn="ctr">
              <a:buNone/>
              <a:defRPr sz="1170"/>
            </a:lvl6pPr>
            <a:lvl7pPr marL="2005965" indent="0" algn="ctr">
              <a:buNone/>
              <a:defRPr sz="1170"/>
            </a:lvl7pPr>
            <a:lvl8pPr marL="2340293" indent="0" algn="ctr">
              <a:buNone/>
              <a:defRPr sz="1170"/>
            </a:lvl8pPr>
            <a:lvl9pPr marL="2674620" indent="0" algn="ctr">
              <a:buNone/>
              <a:defRPr sz="117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402" y="1620000"/>
            <a:ext cx="9153391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1609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7242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23048" y="1620000"/>
            <a:ext cx="2761421" cy="4473297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316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5760133" cy="447329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18463" indent="-131625" algn="l">
              <a:buClr>
                <a:srgbClr val="5792C9"/>
              </a:buClr>
              <a:buFont typeface="Wingdings" charset="2"/>
              <a:buChar char="§"/>
              <a:defRPr sz="1463" baseline="0">
                <a:latin typeface="Calibri" charset="0"/>
                <a:ea typeface="Calibri" charset="0"/>
                <a:cs typeface="Calibri" charset="0"/>
              </a:defRPr>
            </a:lvl1pPr>
            <a:lvl2pPr marL="315900" indent="-131625" algn="l">
              <a:buClr>
                <a:srgbClr val="5792C9"/>
              </a:buClr>
              <a:buSzPct val="110000"/>
              <a:buFont typeface="Arial" charset="0"/>
              <a:buChar char="•"/>
              <a:defRPr sz="1463"/>
            </a:lvl2pPr>
            <a:lvl3pPr marL="500175" indent="-157950" algn="l">
              <a:buClr>
                <a:srgbClr val="5792C9"/>
              </a:buClr>
              <a:buFont typeface=".AppleSystemUIFont" charset="-120"/>
              <a:buChar char="–"/>
              <a:defRPr sz="1463">
                <a:latin typeface="Calibri" charset="0"/>
                <a:ea typeface="Calibri" charset="0"/>
                <a:cs typeface="Calibri" charset="0"/>
              </a:defRPr>
            </a:lvl3pPr>
            <a:lvl4pPr marL="684450" indent="-157950" algn="l">
              <a:buFont typeface=".AppleSystemUIFont" charset="-120"/>
              <a:buChar char="–"/>
              <a:defRPr sz="1463">
                <a:latin typeface="Calibri" charset="0"/>
                <a:ea typeface="Calibri" charset="0"/>
                <a:cs typeface="Calibri" charset="0"/>
              </a:defRPr>
            </a:lvl4pPr>
            <a:lvl5pPr marL="868725" indent="-15795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463">
                <a:solidFill>
                  <a:schemeClr val="bg2">
                    <a:lumMod val="50000"/>
                  </a:schemeClr>
                </a:solidFill>
              </a:defRPr>
            </a:lvl5pPr>
            <a:lvl6pPr marL="1671638" indent="0" algn="ctr">
              <a:buNone/>
              <a:defRPr sz="1170"/>
            </a:lvl6pPr>
            <a:lvl7pPr marL="2005965" indent="0" algn="ctr">
              <a:buNone/>
              <a:defRPr sz="1170"/>
            </a:lvl7pPr>
            <a:lvl8pPr marL="2340293" indent="0" algn="ctr">
              <a:buNone/>
              <a:defRPr sz="1170"/>
            </a:lvl8pPr>
            <a:lvl9pPr marL="2674620" indent="0" algn="ctr">
              <a:buNone/>
              <a:defRPr sz="117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  <p:extLst>
      <p:ext uri="{BB962C8B-B14F-4D97-AF65-F5344CB8AC3E}">
        <p14:creationId xmlns:p14="http://schemas.microsoft.com/office/powerpoint/2010/main" val="166339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9144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3217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900" y="3810000"/>
            <a:ext cx="9144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7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0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24" y="1036993"/>
            <a:ext cx="7879763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476" y="2362558"/>
            <a:ext cx="7840714" cy="3466710"/>
          </a:xfrm>
          <a:prstGeom prst="rect">
            <a:avLst/>
          </a:prstGeom>
        </p:spPr>
        <p:txBody>
          <a:bodyPr/>
          <a:lstStyle>
            <a:lvl1pPr marL="0" marR="0" indent="0" algn="l" defTabSz="758521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83181" marR="0" lvl="0" indent="-283181" algn="l" defTabSz="75852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593" baseline="0" dirty="0"/>
              <a:t>Lorem </a:t>
            </a:r>
            <a:r>
              <a:rPr lang="en-US" sz="1593" baseline="0" dirty="0" err="1"/>
              <a:t>Ipsum</a:t>
            </a:r>
            <a:endParaRPr lang="en-US" sz="1593" baseline="0" dirty="0"/>
          </a:p>
        </p:txBody>
      </p:sp>
    </p:spTree>
    <p:extLst>
      <p:ext uri="{BB962C8B-B14F-4D97-AF65-F5344CB8AC3E}">
        <p14:creationId xmlns:p14="http://schemas.microsoft.com/office/powerpoint/2010/main" val="26906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AD219EE-6158-49F0-A0CB-3FF2F44846A1}" type="datetimeFigureOut">
              <a:rPr lang="en-US" sz="1350" smtClean="0">
                <a:solidFill>
                  <a:prstClr val="black"/>
                </a:solidFill>
                <a:cs typeface="Arial" charset="0"/>
              </a:rPr>
              <a:pPr defTabSz="685800">
                <a:defRPr/>
              </a:pPr>
              <a:t>9/1/2021</a:t>
            </a:fld>
            <a:endParaRPr lang="en-US" sz="135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BB8CEF3-DD8B-42E4-A70C-AB8CD6BA0D32}" type="slidenum">
              <a:rPr lang="en-US" sz="1350" smtClean="0">
                <a:solidFill>
                  <a:prstClr val="black"/>
                </a:solidFill>
                <a:cs typeface="Arial" charset="0"/>
              </a:rPr>
              <a:pPr defTabSz="685800">
                <a:defRPr/>
              </a:pPr>
              <a:t>‹Nº›</a:t>
            </a:fld>
            <a:endParaRPr lang="en-US" sz="135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3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AD219EE-6158-49F0-A0CB-3FF2F44846A1}" type="datetimeFigureOut">
              <a:rPr lang="en-US" sz="1350" smtClean="0">
                <a:solidFill>
                  <a:prstClr val="black"/>
                </a:solidFill>
                <a:cs typeface="Arial" charset="0"/>
              </a:rPr>
              <a:pPr defTabSz="685800">
                <a:defRPr/>
              </a:pPr>
              <a:t>9/1/2021</a:t>
            </a:fld>
            <a:endParaRPr lang="en-US" sz="135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BB8CEF3-DD8B-42E4-A70C-AB8CD6BA0D32}" type="slidenum">
              <a:rPr lang="en-US" sz="1350" smtClean="0">
                <a:solidFill>
                  <a:prstClr val="black"/>
                </a:solidFill>
                <a:cs typeface="Arial" charset="0"/>
              </a:rPr>
              <a:pPr defTabSz="685800">
                <a:defRPr/>
              </a:pPr>
              <a:t>‹Nº›</a:t>
            </a:fld>
            <a:endParaRPr lang="en-US" sz="135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7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9144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3217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900" y="3810000"/>
            <a:ext cx="9144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7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01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1134" y="513670"/>
            <a:ext cx="383722" cy="333830"/>
          </a:xfrm>
          <a:prstGeom prst="rect">
            <a:avLst/>
          </a:prstGeom>
        </p:spPr>
        <p:txBody>
          <a:bodyPr/>
          <a:lstStyle/>
          <a:p>
            <a:fld id="{752B27FF-FAB0-40D1-80D1-96A0DB7ECFA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62708" y="2140695"/>
            <a:ext cx="80264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8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Title of presentation</a:t>
            </a:r>
            <a:endParaRPr lang="en-GB" sz="48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3200" b="1" dirty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altLang="en-US" sz="3200" b="1" dirty="0">
              <a:solidFill>
                <a:schemeClr val="tx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altLang="en-US" sz="3200" b="1" dirty="0">
              <a:solidFill>
                <a:schemeClr val="tx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US" altLang="fr-FR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Name Last Name, Title,</a:t>
            </a:r>
            <a:r>
              <a:rPr lang="en-US" altLang="fr-FR" sz="2400" b="1" baseline="0" dirty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IPPC Secretariat</a:t>
            </a:r>
          </a:p>
          <a:p>
            <a:pPr algn="ctr"/>
            <a:r>
              <a:rPr lang="en-US" altLang="fr-FR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xx </a:t>
            </a:r>
            <a:r>
              <a:rPr lang="en-US" altLang="fr-FR" sz="2400" b="1" dirty="0" err="1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xxxx</a:t>
            </a:r>
            <a:r>
              <a:rPr lang="en-US" altLang="fr-FR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altLang="fr-FR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201X,</a:t>
            </a:r>
            <a:r>
              <a:rPr lang="en-GB" altLang="fr-FR" sz="2400" b="1" baseline="0" dirty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C</a:t>
            </a:r>
            <a:r>
              <a:rPr lang="en-GB" altLang="fr-FR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ity, Country</a:t>
            </a:r>
            <a:endParaRPr lang="en-US" altLang="fr-FR" sz="2400" b="1" dirty="0">
              <a:solidFill>
                <a:schemeClr val="tx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5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51134" y="513670"/>
            <a:ext cx="383722" cy="333830"/>
          </a:xfrm>
          <a:prstGeom prst="rect">
            <a:avLst/>
          </a:prstGeom>
        </p:spPr>
        <p:txBody>
          <a:bodyPr/>
          <a:lstStyle/>
          <a:p>
            <a:fld id="{752B27FF-FAB0-40D1-80D1-96A0DB7ECFA2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3400" b="1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1980002"/>
            <a:ext cx="5328084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1463"/>
            </a:lvl1pPr>
            <a:lvl2pPr marL="131625" indent="-131625" algn="l">
              <a:buClr>
                <a:srgbClr val="5792C9"/>
              </a:buClr>
              <a:buFont typeface="Wingdings" charset="2"/>
              <a:buChar char="§"/>
              <a:defRPr sz="1463"/>
            </a:lvl2pPr>
            <a:lvl3pPr marL="263250" indent="-131625" algn="l">
              <a:buClr>
                <a:srgbClr val="5792C9"/>
              </a:buClr>
              <a:buSzPct val="110000"/>
              <a:buFont typeface="Arial" charset="0"/>
              <a:buChar char="•"/>
              <a:defRPr sz="1463"/>
            </a:lvl3pPr>
            <a:lvl4pPr marL="421200" indent="-157950" algn="l">
              <a:buClr>
                <a:srgbClr val="5792C9"/>
              </a:buClr>
              <a:buFont typeface=".AppleSystemUIFont" charset="-120"/>
              <a:buChar char="–"/>
              <a:defRPr sz="1463"/>
            </a:lvl4pPr>
            <a:lvl5pPr marL="579150" indent="-157950" algn="l">
              <a:buFont typeface=".AppleSystemUIFont" charset="-120"/>
              <a:buChar char="–"/>
              <a:defRPr sz="1463"/>
            </a:lvl5pPr>
            <a:lvl6pPr marL="763425" indent="-15795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463">
                <a:solidFill>
                  <a:schemeClr val="bg2">
                    <a:lumMod val="50000"/>
                  </a:schemeClr>
                </a:solidFill>
              </a:defRPr>
            </a:lvl6pPr>
            <a:lvl7pPr marL="2005965" indent="0" algn="ctr">
              <a:buNone/>
              <a:defRPr sz="1170"/>
            </a:lvl7pPr>
            <a:lvl8pPr marL="2340293" indent="0" algn="ctr">
              <a:buNone/>
              <a:defRPr sz="1170"/>
            </a:lvl8pPr>
            <a:lvl9pPr marL="2674620" indent="0" algn="ctr">
              <a:buNone/>
              <a:defRPr sz="117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100" y="1620000"/>
            <a:ext cx="5340185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09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32135" y="1616935"/>
            <a:ext cx="324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463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3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6" y="233709"/>
            <a:ext cx="3132349" cy="9630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r="29216"/>
          <a:stretch/>
        </p:blipFill>
        <p:spPr>
          <a:xfrm>
            <a:off x="461849" y="432547"/>
            <a:ext cx="1995603" cy="710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758669" y="449608"/>
            <a:ext cx="1923484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9144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7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23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1" r:id="rId7"/>
    <p:sldLayoutId id="2147483667" r:id="rId8"/>
  </p:sldLayoutIdLst>
  <p:hf hdr="0" dt="0"/>
  <p:txStyles>
    <p:titleStyle>
      <a:lvl1pPr algn="l" defTabSz="668655" rtl="0" eaLnBrk="1" latinLnBrk="0" hangingPunct="1">
        <a:lnSpc>
          <a:spcPct val="90000"/>
        </a:lnSpc>
        <a:spcBef>
          <a:spcPct val="0"/>
        </a:spcBef>
        <a:buNone/>
        <a:defRPr sz="3364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68655" rtl="0" eaLnBrk="1" latinLnBrk="0" hangingPunct="1">
        <a:lnSpc>
          <a:spcPct val="90000"/>
        </a:lnSpc>
        <a:spcBef>
          <a:spcPts val="731"/>
        </a:spcBef>
        <a:buFontTx/>
        <a:buNone/>
        <a:defRPr sz="1609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501491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35819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70146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4pPr>
      <a:lvl5pPr marL="1504474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5pPr>
      <a:lvl6pPr marL="1838801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6pPr>
      <a:lvl7pPr marL="2173129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7pPr>
      <a:lvl8pPr marL="2507456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8pPr>
      <a:lvl9pPr marL="2841784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1pPr>
      <a:lvl2pPr marL="334328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2pPr>
      <a:lvl3pPr marL="668655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3pPr>
      <a:lvl4pPr marL="1002983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4pPr>
      <a:lvl5pPr marL="1337310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5pPr>
      <a:lvl6pPr marL="1671638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7pPr>
      <a:lvl8pPr marL="2340293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8pPr>
      <a:lvl9pPr marL="2674620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8" y="61200"/>
            <a:ext cx="2458929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8"/>
            <a:ext cx="9144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394875" rIns="394875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68655" rtl="0" eaLnBrk="1" fontAlgn="auto" latinLnBrk="0" hangingPunct="1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4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</a:t>
            </a:r>
            <a:r>
              <a:rPr kumimoji="0" lang="en-US" sz="1024" b="1" i="1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MASTER </a:t>
            </a:r>
            <a:r>
              <a:rPr kumimoji="0" lang="en-US" sz="1024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EDIT PRESENTATION TITLE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404699" y="218898"/>
            <a:ext cx="1407929" cy="516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55089" y="233708"/>
            <a:ext cx="1512045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9144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7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FC24B-5A00-3A48-A356-A78F1A7ABB14}"/>
              </a:ext>
            </a:extLst>
          </p:cNvPr>
          <p:cNvSpPr txBox="1"/>
          <p:nvPr userDrawn="1"/>
        </p:nvSpPr>
        <p:spPr>
          <a:xfrm>
            <a:off x="8058150" y="6413093"/>
            <a:ext cx="1085850" cy="271293"/>
          </a:xfrm>
          <a:prstGeom prst="rect">
            <a:avLst/>
          </a:prstGeom>
        </p:spPr>
        <p:txBody>
          <a:bodyPr wrap="square" lIns="394875" tIns="0" rIns="263250" rtlCol="0" anchor="t" anchorCtr="0">
            <a:spAutoFit/>
          </a:bodyPr>
          <a:lstStyle/>
          <a:p>
            <a:pPr marL="0" marR="0" lvl="0" indent="0" algn="l" defTabSz="89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2F2B3-BF2A-3042-AED2-C560A5FC06BC}" type="slidenum">
              <a:rPr kumimoji="0" lang="x-none" sz="1463" b="0" i="0" u="none" strike="noStrike" kern="1200" cap="none" spc="0" normalizeH="0" baseline="0" noProof="0" smtClean="0">
                <a:ln>
                  <a:noFill/>
                </a:ln>
                <a:solidFill>
                  <a:srgbClr val="A81E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9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x-none" sz="1755" b="0" i="0" u="none" strike="noStrike" kern="1200" cap="none" spc="0" normalizeH="0" baseline="0" noProof="0" dirty="0">
              <a:ln>
                <a:noFill/>
              </a:ln>
              <a:solidFill>
                <a:srgbClr val="A81E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8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dt="0"/>
  <p:txStyles>
    <p:titleStyle>
      <a:lvl1pPr algn="l" defTabSz="668655" rtl="0" eaLnBrk="1" latinLnBrk="0" hangingPunct="1">
        <a:lnSpc>
          <a:spcPct val="90000"/>
        </a:lnSpc>
        <a:spcBef>
          <a:spcPct val="0"/>
        </a:spcBef>
        <a:buNone/>
        <a:defRPr sz="32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164" indent="-167164" algn="l" defTabSz="668655" rtl="0" eaLnBrk="1" latinLnBrk="0" hangingPunct="1">
        <a:lnSpc>
          <a:spcPct val="90000"/>
        </a:lnSpc>
        <a:spcBef>
          <a:spcPts val="731"/>
        </a:spcBef>
        <a:buFont typeface="Arial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1pPr>
      <a:lvl2pPr marL="501491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35819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70146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4pPr>
      <a:lvl5pPr marL="1504474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5pPr>
      <a:lvl6pPr marL="1838801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6pPr>
      <a:lvl7pPr marL="2173129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7pPr>
      <a:lvl8pPr marL="2507456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8pPr>
      <a:lvl9pPr marL="2841784" indent="-167164" algn="l" defTabSz="668655" rtl="0" eaLnBrk="1" latinLnBrk="0" hangingPunct="1">
        <a:lnSpc>
          <a:spcPct val="90000"/>
        </a:lnSpc>
        <a:spcBef>
          <a:spcPts val="366"/>
        </a:spcBef>
        <a:buFont typeface="Arial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1pPr>
      <a:lvl2pPr marL="334328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2pPr>
      <a:lvl3pPr marL="668655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3pPr>
      <a:lvl4pPr marL="1002983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4pPr>
      <a:lvl5pPr marL="1337310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5pPr>
      <a:lvl6pPr marL="1671638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7pPr>
      <a:lvl8pPr marL="2340293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8pPr>
      <a:lvl9pPr marL="2674620" algn="l" defTabSz="668655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3798"/>
            <a:ext cx="9144000" cy="23000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637F3C-31F1-40CE-8FCD-5BE6E15AC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860" y="2783149"/>
            <a:ext cx="6686550" cy="1371116"/>
          </a:xfrm>
        </p:spPr>
        <p:txBody>
          <a:bodyPr anchor="ctr">
            <a:noAutofit/>
          </a:bodyPr>
          <a:lstStyle/>
          <a:p>
            <a:pPr algn="ctr"/>
            <a:r>
              <a:rPr lang="en-US" sz="20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la CIPF -Taller Regional de la CIPF 2021</a:t>
            </a:r>
            <a:endParaRPr lang="it-IT" sz="2048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4957" y="1371670"/>
            <a:ext cx="8537368" cy="15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dirty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rPr>
              <a:t>ACTUALIZACIÓN</a:t>
            </a:r>
          </a:p>
          <a:p>
            <a:pPr algn="ctr">
              <a:defRPr/>
            </a:pPr>
            <a:r>
              <a:rPr lang="en-GB" sz="2400" dirty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rPr>
              <a:t> GOBERNANZA Y ESTRATEGIA DE LA CIPF</a:t>
            </a:r>
            <a:endParaRPr lang="en-US" sz="2400" dirty="0">
              <a:solidFill>
                <a:srgbClr val="00825F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9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2.1 REUNIONES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514235"/>
            <a:ext cx="9067800" cy="48533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137"/>
          <a:stretch/>
        </p:blipFill>
        <p:spPr>
          <a:xfrm>
            <a:off x="4986534" y="2287095"/>
            <a:ext cx="3835209" cy="2383997"/>
          </a:xfrm>
          <a:prstGeom prst="rect">
            <a:avLst/>
          </a:prstGeom>
          <a:solidFill>
            <a:srgbClr val="CEE0B9"/>
          </a:solidFill>
        </p:spPr>
      </p:pic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46892" y="1194491"/>
            <a:ext cx="4939642" cy="540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latin typeface="Calibri (Body)"/>
                <a:cs typeface="Calibri"/>
              </a:rPr>
              <a:t>Primera RPC-15 virtual </a:t>
            </a:r>
            <a:r>
              <a:rPr lang="en-US" sz="1600" dirty="0" err="1">
                <a:latin typeface="Calibri (Body)"/>
                <a:cs typeface="Calibri"/>
              </a:rPr>
              <a:t>historica</a:t>
            </a:r>
            <a:r>
              <a:rPr lang="en-US" sz="1600" dirty="0">
                <a:latin typeface="Calibri (Body)"/>
                <a:cs typeface="Calibri"/>
              </a:rPr>
              <a:t> con mas de 350 </a:t>
            </a:r>
            <a:r>
              <a:rPr lang="en-US" sz="1600" dirty="0" err="1">
                <a:latin typeface="Calibri (Body)"/>
                <a:cs typeface="Calibri"/>
              </a:rPr>
              <a:t>participantes</a:t>
            </a:r>
            <a:r>
              <a:rPr lang="en-US" sz="1600" dirty="0">
                <a:latin typeface="Calibri (Body)"/>
                <a:cs typeface="Calibri"/>
              </a:rPr>
              <a:t> de 122 </a:t>
            </a:r>
            <a:r>
              <a:rPr lang="en-US" sz="1600" dirty="0" err="1">
                <a:latin typeface="Calibri (Body)"/>
                <a:cs typeface="Calibri"/>
              </a:rPr>
              <a:t>partes</a:t>
            </a:r>
            <a:r>
              <a:rPr lang="en-US" sz="1600" dirty="0">
                <a:latin typeface="Calibri (Body)"/>
                <a:cs typeface="Calibri"/>
              </a:rPr>
              <a:t> </a:t>
            </a:r>
            <a:r>
              <a:rPr lang="en-US" sz="1600" dirty="0" err="1">
                <a:latin typeface="Calibri (Body)"/>
                <a:cs typeface="Calibri"/>
              </a:rPr>
              <a:t>contratantes</a:t>
            </a:r>
            <a:r>
              <a:rPr lang="en-US" sz="1600" dirty="0">
                <a:latin typeface="Calibri (Body)"/>
                <a:cs typeface="Calibri"/>
              </a:rPr>
              <a:t> y 40  </a:t>
            </a:r>
            <a:r>
              <a:rPr lang="en-US" sz="1600" dirty="0" err="1">
                <a:latin typeface="Calibri (Body)"/>
                <a:cs typeface="Calibri"/>
              </a:rPr>
              <a:t>organizaciones</a:t>
            </a:r>
            <a:r>
              <a:rPr lang="en-US" sz="1600" dirty="0">
                <a:latin typeface="Calibri (Body)"/>
                <a:cs typeface="Calibri"/>
              </a:rPr>
              <a:t> </a:t>
            </a:r>
            <a:r>
              <a:rPr lang="en-US" sz="1600" dirty="0" err="1">
                <a:latin typeface="Calibri (Body)"/>
                <a:cs typeface="Calibri"/>
              </a:rPr>
              <a:t>asociadas</a:t>
            </a:r>
            <a:endParaRPr lang="en-US" sz="1600" dirty="0">
              <a:latin typeface="Calibri (Body)"/>
              <a:cs typeface="Calibri"/>
            </a:endParaRPr>
          </a:p>
          <a:p>
            <a:pPr algn="just"/>
            <a:r>
              <a:rPr lang="en-GB" sz="1600" dirty="0">
                <a:latin typeface="Calibri (Body)"/>
                <a:ea typeface="+mn-lt"/>
                <a:cs typeface="Calibri"/>
              </a:rPr>
              <a:t>Dos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historicos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Grupos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Planificación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Estrategica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(GPE)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virtuales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 la CIPF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el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año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pasado</a:t>
            </a:r>
            <a:r>
              <a:rPr lang="en-GB" sz="1600" dirty="0">
                <a:latin typeface="Calibri (Body)"/>
                <a:ea typeface="+mn-lt"/>
                <a:cs typeface="Calibri"/>
              </a:rPr>
              <a:t>, a los que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asistieron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mas de 60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participantes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 30 ONPF, 6 ORPF y la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Secretaria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 la CIPF, y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ahora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se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preapara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un para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octubre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 2021</a:t>
            </a:r>
          </a:p>
          <a:p>
            <a:pPr algn="just"/>
            <a:r>
              <a:rPr lang="en-GB" sz="1600" dirty="0">
                <a:latin typeface="Calibri (Body)"/>
                <a:ea typeface="+mn-lt"/>
                <a:cs typeface="Calibri"/>
              </a:rPr>
              <a:t>Se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celebraron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10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reunion</a:t>
            </a:r>
            <a:r>
              <a:rPr lang="en-GB" sz="1600" dirty="0" err="1">
                <a:solidFill>
                  <a:srgbClr val="00B050"/>
                </a:solidFill>
                <a:latin typeface="Calibri (Body)"/>
                <a:ea typeface="+mn-lt"/>
                <a:cs typeface="Calibri"/>
              </a:rPr>
              <a:t>e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s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 la </a:t>
            </a:r>
            <a:r>
              <a:rPr lang="en-GB" sz="1600" b="1" dirty="0">
                <a:latin typeface="Calibri (Body)"/>
                <a:ea typeface="+mn-lt"/>
                <a:cs typeface="Calibri"/>
              </a:rPr>
              <a:t>Mesa de la CMF </a:t>
            </a:r>
            <a:r>
              <a:rPr lang="en-GB" sz="1600" dirty="0">
                <a:latin typeface="Calibri (Body)"/>
                <a:ea typeface="+mn-lt"/>
                <a:cs typeface="Calibri"/>
              </a:rPr>
              <a:t>en 2020 y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cuatro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 2021 (a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partir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 mayo de 20219 para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garantizar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la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continuidad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del Plan de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Trabajo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 la CIPF</a:t>
            </a:r>
            <a:r>
              <a:rPr lang="en-GB" sz="1600" dirty="0">
                <a:solidFill>
                  <a:srgbClr val="00B050"/>
                </a:solidFill>
                <a:latin typeface="Calibri (Body)"/>
                <a:ea typeface="+mn-lt"/>
                <a:cs typeface="Calibri"/>
              </a:rPr>
              <a:t>)</a:t>
            </a:r>
          </a:p>
          <a:p>
            <a:pPr algn="just"/>
            <a:r>
              <a:rPr lang="en-GB" sz="1600" dirty="0">
                <a:latin typeface="Calibri (Body)"/>
                <a:ea typeface="+mn-lt"/>
                <a:cs typeface="Calibri"/>
              </a:rPr>
              <a:t>En 2020, el </a:t>
            </a:r>
            <a:r>
              <a:rPr lang="en-GB" sz="1600" b="1" dirty="0" err="1">
                <a:latin typeface="Calibri (Body)"/>
                <a:ea typeface="+mn-lt"/>
                <a:cs typeface="Calibri"/>
              </a:rPr>
              <a:t>Comite</a:t>
            </a:r>
            <a:r>
              <a:rPr lang="en-GB" sz="1600" b="1" dirty="0">
                <a:latin typeface="Calibri (Body)"/>
                <a:ea typeface="+mn-lt"/>
                <a:cs typeface="Calibri"/>
              </a:rPr>
              <a:t> de </a:t>
            </a:r>
            <a:r>
              <a:rPr lang="en-GB" sz="1600" b="1" dirty="0" err="1">
                <a:latin typeface="Calibri (Body)"/>
                <a:ea typeface="+mn-lt"/>
                <a:cs typeface="Calibri"/>
              </a:rPr>
              <a:t>Normas</a:t>
            </a:r>
            <a:r>
              <a:rPr lang="en-GB" sz="1600" b="1" dirty="0">
                <a:latin typeface="Calibri (Body)"/>
                <a:ea typeface="+mn-lt"/>
                <a:cs typeface="Calibri"/>
              </a:rPr>
              <a:t> </a:t>
            </a:r>
            <a:r>
              <a:rPr lang="en-GB" sz="1600" dirty="0">
                <a:latin typeface="Calibri (Body)"/>
                <a:ea typeface="+mn-lt"/>
              </a:rPr>
              <a:t>se reunion 5 </a:t>
            </a:r>
            <a:r>
              <a:rPr lang="en-GB" sz="1600" dirty="0" err="1">
                <a:latin typeface="Calibri (Body)"/>
                <a:ea typeface="+mn-lt"/>
              </a:rPr>
              <a:t>veces</a:t>
            </a:r>
            <a:r>
              <a:rPr lang="en-GB" sz="1600" dirty="0">
                <a:latin typeface="Calibri (Body)"/>
                <a:ea typeface="+mn-lt"/>
              </a:rPr>
              <a:t> (2 </a:t>
            </a:r>
            <a:r>
              <a:rPr lang="en-GB" sz="1600" dirty="0" err="1">
                <a:latin typeface="Calibri (Body)"/>
                <a:ea typeface="+mn-lt"/>
              </a:rPr>
              <a:t>ordinarias</a:t>
            </a:r>
            <a:r>
              <a:rPr lang="en-GB" sz="1600" dirty="0">
                <a:latin typeface="Calibri (Body)"/>
                <a:ea typeface="+mn-lt"/>
              </a:rPr>
              <a:t> en mayo y </a:t>
            </a:r>
            <a:r>
              <a:rPr lang="en-GB" sz="1600" dirty="0" err="1">
                <a:latin typeface="Calibri (Body)"/>
                <a:ea typeface="+mn-lt"/>
              </a:rPr>
              <a:t>noviembre</a:t>
            </a:r>
            <a:r>
              <a:rPr lang="en-GB" sz="1600" dirty="0">
                <a:latin typeface="Calibri (Body)"/>
                <a:ea typeface="+mn-lt"/>
              </a:rPr>
              <a:t>, y 3 </a:t>
            </a:r>
            <a:r>
              <a:rPr lang="en-GB" sz="1600" dirty="0" err="1">
                <a:latin typeface="Calibri (Body)"/>
                <a:ea typeface="+mn-lt"/>
              </a:rPr>
              <a:t>reuniones</a:t>
            </a:r>
            <a:r>
              <a:rPr lang="en-GB" sz="1600" dirty="0">
                <a:latin typeface="Calibri (Body)"/>
                <a:ea typeface="+mn-lt"/>
              </a:rPr>
              <a:t> </a:t>
            </a:r>
            <a:r>
              <a:rPr lang="en-GB" sz="1600" dirty="0" err="1">
                <a:latin typeface="Calibri (Body)"/>
                <a:ea typeface="+mn-lt"/>
              </a:rPr>
              <a:t>virtuales</a:t>
            </a:r>
            <a:r>
              <a:rPr lang="en-GB" sz="1600" dirty="0">
                <a:latin typeface="Calibri (Body)"/>
                <a:ea typeface="+mn-lt"/>
              </a:rPr>
              <a:t> </a:t>
            </a:r>
            <a:r>
              <a:rPr lang="en-GB" sz="1600" dirty="0" err="1">
                <a:latin typeface="Calibri (Body)"/>
                <a:ea typeface="+mn-lt"/>
              </a:rPr>
              <a:t>adicionales</a:t>
            </a:r>
            <a:r>
              <a:rPr lang="en-GB" sz="1600" dirty="0">
                <a:latin typeface="Calibri (Body)"/>
                <a:ea typeface="+mn-lt"/>
              </a:rPr>
              <a:t>), </a:t>
            </a:r>
            <a:r>
              <a:rPr lang="en-GB" sz="1600" dirty="0" err="1">
                <a:latin typeface="Calibri (Body)"/>
                <a:ea typeface="+mn-lt"/>
              </a:rPr>
              <a:t>ademas</a:t>
            </a:r>
            <a:r>
              <a:rPr lang="en-GB" sz="1600" dirty="0">
                <a:latin typeface="Calibri (Body)"/>
                <a:ea typeface="+mn-lt"/>
              </a:rPr>
              <a:t> del SC-/, </a:t>
            </a:r>
            <a:r>
              <a:rPr lang="en-GB" sz="1600" dirty="0" err="1">
                <a:latin typeface="Calibri (Body)"/>
                <a:ea typeface="+mn-lt"/>
              </a:rPr>
              <a:t>mientras</a:t>
            </a:r>
            <a:r>
              <a:rPr lang="en-GB" sz="1600" dirty="0">
                <a:latin typeface="Calibri (Body)"/>
                <a:ea typeface="+mn-lt"/>
              </a:rPr>
              <a:t> </a:t>
            </a:r>
            <a:r>
              <a:rPr lang="en-GB" sz="1600" dirty="0">
                <a:latin typeface="Calibri (Body)"/>
                <a:ea typeface="+mn-lt"/>
                <a:cs typeface="Calibri"/>
              </a:rPr>
              <a:t>que en 2021 el SC se reunion dos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veces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hasta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ahora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 (mayo y reunion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focalizada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en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abril</a:t>
            </a:r>
            <a:r>
              <a:rPr lang="en-GB" sz="1600" dirty="0">
                <a:latin typeface="Calibri (Body)"/>
                <a:ea typeface="+mn-lt"/>
                <a:cs typeface="Calibri"/>
              </a:rPr>
              <a:t>)</a:t>
            </a:r>
          </a:p>
          <a:p>
            <a:pPr algn="just"/>
            <a:r>
              <a:rPr lang="en-GB" sz="1600" dirty="0">
                <a:latin typeface="Calibri (Body)"/>
                <a:ea typeface="+mn-lt"/>
                <a:cs typeface="Calibri"/>
              </a:rPr>
              <a:t>En 2020, el </a:t>
            </a:r>
            <a:r>
              <a:rPr lang="en-GB" sz="1600" b="1" dirty="0" err="1">
                <a:latin typeface="Calibri (Body)"/>
                <a:ea typeface="+mn-lt"/>
                <a:cs typeface="Calibri"/>
              </a:rPr>
              <a:t>Comite</a:t>
            </a:r>
            <a:r>
              <a:rPr lang="en-GB" sz="1600" b="1" dirty="0">
                <a:latin typeface="Calibri (Body)"/>
                <a:ea typeface="+mn-lt"/>
                <a:cs typeface="Calibri"/>
              </a:rPr>
              <a:t> de </a:t>
            </a:r>
            <a:r>
              <a:rPr lang="en-GB" sz="1600" b="1" dirty="0" err="1">
                <a:latin typeface="Calibri (Body)"/>
                <a:ea typeface="+mn-lt"/>
                <a:cs typeface="Calibri"/>
              </a:rPr>
              <a:t>Implementación</a:t>
            </a:r>
            <a:r>
              <a:rPr lang="en-GB" sz="1600" b="1" dirty="0">
                <a:latin typeface="Calibri (Body)"/>
                <a:ea typeface="+mn-lt"/>
                <a:cs typeface="Calibri"/>
              </a:rPr>
              <a:t> y Desarrollo de </a:t>
            </a:r>
            <a:r>
              <a:rPr lang="en-GB" sz="1600" b="1" dirty="0" err="1">
                <a:latin typeface="Calibri (Body)"/>
                <a:ea typeface="+mn-lt"/>
                <a:cs typeface="Calibri"/>
              </a:rPr>
              <a:t>Capacidades</a:t>
            </a:r>
            <a:r>
              <a:rPr lang="en-GB" sz="1600" b="1" dirty="0">
                <a:latin typeface="Calibri (Body)"/>
                <a:ea typeface="+mn-lt"/>
                <a:cs typeface="Calibri"/>
              </a:rPr>
              <a:t> (IC) </a:t>
            </a:r>
            <a:r>
              <a:rPr lang="en-GB" sz="1600" dirty="0">
                <a:latin typeface="Calibri (Body)"/>
                <a:ea typeface="+mn-lt"/>
                <a:cs typeface="Calibri"/>
              </a:rPr>
              <a:t>se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reunieron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9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veces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 forma virtual, y 6 </a:t>
            </a:r>
            <a:r>
              <a:rPr lang="en-GB" sz="1600" dirty="0" err="1">
                <a:latin typeface="Calibri (Body)"/>
                <a:ea typeface="+mn-lt"/>
                <a:cs typeface="Calibri"/>
              </a:rPr>
              <a:t>veces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en 2021.</a:t>
            </a:r>
          </a:p>
        </p:txBody>
      </p:sp>
    </p:spTree>
    <p:extLst>
      <p:ext uri="{BB962C8B-B14F-4D97-AF65-F5344CB8AC3E}">
        <p14:creationId xmlns:p14="http://schemas.microsoft.com/office/powerpoint/2010/main" val="6061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873041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DECISIONES DE LA CMF: </a:t>
            </a:r>
            <a:r>
              <a:rPr lang="en-GB" sz="3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Gobernanza</a:t>
            </a: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(1)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3929" y="1514235"/>
            <a:ext cx="7755038" cy="4446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763929" y="1514235"/>
            <a:ext cx="7755038" cy="2205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err="1">
                <a:latin typeface="Calibri (Body)"/>
                <a:ea typeface="+mn-lt"/>
                <a:cs typeface="Calibri"/>
              </a:rPr>
              <a:t>Adopción</a:t>
            </a:r>
            <a:r>
              <a:rPr lang="en-GB" sz="2400" b="1" dirty="0">
                <a:latin typeface="Calibri (Body)"/>
                <a:ea typeface="+mn-lt"/>
                <a:cs typeface="Calibri"/>
              </a:rPr>
              <a:t> de: </a:t>
            </a:r>
            <a:endParaRPr lang="en-GB" sz="2400" dirty="0">
              <a:latin typeface="Calibri (Body)"/>
              <a:ea typeface="+mn-lt"/>
              <a:cs typeface="Calibri"/>
            </a:endParaRPr>
          </a:p>
          <a:p>
            <a:r>
              <a:rPr lang="en-GB" sz="2400" dirty="0">
                <a:latin typeface="Calibri (Body)"/>
                <a:ea typeface="+mn-lt"/>
                <a:cs typeface="Calibri"/>
              </a:rPr>
              <a:t>Marco </a:t>
            </a:r>
            <a:r>
              <a:rPr lang="en-GB" sz="2400" dirty="0" err="1">
                <a:latin typeface="Calibri (Body)"/>
                <a:ea typeface="+mn-lt"/>
                <a:cs typeface="Calibri"/>
              </a:rPr>
              <a:t>estratégico</a:t>
            </a:r>
            <a:r>
              <a:rPr lang="en-GB" sz="2400" dirty="0">
                <a:latin typeface="Calibri (Body)"/>
                <a:ea typeface="+mn-lt"/>
                <a:cs typeface="Calibri"/>
              </a:rPr>
              <a:t> de la CIPF 2020-2030</a:t>
            </a:r>
          </a:p>
          <a:p>
            <a:r>
              <a:rPr lang="en-GB" sz="2400" dirty="0">
                <a:latin typeface="Calibri (Body)"/>
                <a:ea typeface="+mn-lt"/>
                <a:cs typeface="Calibri"/>
              </a:rPr>
              <a:t>11 </a:t>
            </a:r>
            <a:r>
              <a:rPr lang="en-GB" sz="2400" dirty="0" err="1">
                <a:latin typeface="Calibri (Body)"/>
                <a:ea typeface="+mn-lt"/>
                <a:cs typeface="Calibri"/>
              </a:rPr>
              <a:t>normas</a:t>
            </a:r>
            <a:r>
              <a:rPr lang="en-GB" sz="2400" dirty="0">
                <a:latin typeface="Calibri (Body)"/>
                <a:ea typeface="+mn-lt"/>
                <a:cs typeface="Calibri"/>
              </a:rPr>
              <a:t> (4 NIMFs, 7 PTs) and 1 </a:t>
            </a:r>
            <a:r>
              <a:rPr lang="en-GB" sz="2400" dirty="0" err="1">
                <a:latin typeface="Calibri (Body)"/>
                <a:ea typeface="+mn-lt"/>
                <a:cs typeface="Calibri"/>
              </a:rPr>
              <a:t>Recomendación</a:t>
            </a:r>
            <a:r>
              <a:rPr lang="en-GB" sz="2400" dirty="0">
                <a:latin typeface="Calibri (Body)"/>
                <a:ea typeface="+mn-lt"/>
                <a:cs typeface="Calibri"/>
              </a:rPr>
              <a:t> de la CMF </a:t>
            </a:r>
            <a:r>
              <a:rPr lang="en-GB" sz="2400" dirty="0" err="1">
                <a:latin typeface="Calibri (Body)"/>
                <a:ea typeface="+mn-lt"/>
                <a:cs typeface="Calibri"/>
              </a:rPr>
              <a:t>sobre</a:t>
            </a:r>
            <a:r>
              <a:rPr lang="en-GB" sz="2400" dirty="0">
                <a:latin typeface="Calibri (Body)"/>
                <a:ea typeface="+mn-lt"/>
                <a:cs typeface="Calibri"/>
              </a:rPr>
              <a:t> </a:t>
            </a:r>
            <a:r>
              <a:rPr lang="en-GB" sz="2400" dirty="0" err="1">
                <a:latin typeface="Calibri (Body)"/>
                <a:ea typeface="+mn-lt"/>
                <a:cs typeface="Calibri"/>
              </a:rPr>
              <a:t>ayuda</a:t>
            </a:r>
            <a:r>
              <a:rPr lang="en-GB" sz="2400" dirty="0">
                <a:latin typeface="Calibri (Body)"/>
                <a:ea typeface="+mn-lt"/>
                <a:cs typeface="Calibri"/>
              </a:rPr>
              <a:t> alimentaria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37" y="3462091"/>
            <a:ext cx="3504239" cy="2628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3" y="3462091"/>
            <a:ext cx="3519313" cy="26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0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1034733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</a:t>
            </a:r>
            <a:r>
              <a:rPr lang="en-GB" sz="3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Decisiones</a:t>
            </a: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de la CMF: </a:t>
            </a:r>
            <a:r>
              <a:rPr lang="en-GB" sz="3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Gobernanza</a:t>
            </a: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(2)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5138" y="1514235"/>
            <a:ext cx="8768861" cy="45971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0" y="1759944"/>
            <a:ext cx="9144000" cy="25986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err="1">
                <a:latin typeface="Calibri (Body)"/>
                <a:ea typeface="+mn-lt"/>
                <a:cs typeface="Calibri"/>
              </a:rPr>
              <a:t>Establecimiento</a:t>
            </a:r>
            <a:r>
              <a:rPr lang="en-GB" sz="2400" dirty="0">
                <a:latin typeface="Calibri (Body)"/>
                <a:ea typeface="+mn-lt"/>
                <a:cs typeface="Calibri"/>
              </a:rPr>
              <a:t> de </a:t>
            </a:r>
            <a:r>
              <a:rPr lang="en-GB" sz="2400" dirty="0" err="1">
                <a:latin typeface="Calibri (Body)"/>
                <a:ea typeface="+mn-lt"/>
                <a:cs typeface="Calibri"/>
              </a:rPr>
              <a:t>tres</a:t>
            </a:r>
            <a:r>
              <a:rPr lang="en-GB" sz="2400" dirty="0">
                <a:latin typeface="Calibri (Body)"/>
                <a:ea typeface="+mn-lt"/>
                <a:cs typeface="Calibri"/>
              </a:rPr>
              <a:t> </a:t>
            </a:r>
            <a:r>
              <a:rPr lang="en-GB" sz="2400" b="1" dirty="0" err="1">
                <a:latin typeface="Calibri (Body)"/>
                <a:ea typeface="+mn-lt"/>
                <a:cs typeface="Calibri"/>
              </a:rPr>
              <a:t>grupos</a:t>
            </a:r>
            <a:r>
              <a:rPr lang="en-GB" sz="2400" b="1" dirty="0">
                <a:latin typeface="Calibri (Body)"/>
                <a:ea typeface="+mn-lt"/>
                <a:cs typeface="Calibri"/>
              </a:rPr>
              <a:t> </a:t>
            </a:r>
            <a:r>
              <a:rPr lang="en-GB" sz="2400" b="1" dirty="0" err="1">
                <a:latin typeface="Calibri (Body)"/>
                <a:ea typeface="+mn-lt"/>
                <a:cs typeface="Calibri"/>
              </a:rPr>
              <a:t>focales</a:t>
            </a:r>
            <a:r>
              <a:rPr lang="en-GB" sz="2400" b="1" dirty="0">
                <a:latin typeface="Calibri (Body)"/>
                <a:ea typeface="+mn-lt"/>
                <a:cs typeface="Calibri"/>
              </a:rPr>
              <a:t> de CPM</a:t>
            </a:r>
            <a:r>
              <a:rPr lang="en-GB" sz="2400" dirty="0">
                <a:latin typeface="Calibri (Body)"/>
                <a:ea typeface="+mn-lt"/>
                <a:cs typeface="Calibri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864" y="2616627"/>
            <a:ext cx="1971675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72" y="2608234"/>
            <a:ext cx="1781592" cy="1750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78" y="2807206"/>
            <a:ext cx="1838325" cy="1666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43" y="4589592"/>
            <a:ext cx="236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Calibri (Body)"/>
                <a:ea typeface="+mn-lt"/>
                <a:cs typeface="Calibri"/>
              </a:rPr>
              <a:t>Implementación</a:t>
            </a:r>
            <a:r>
              <a:rPr lang="en-GB" sz="1600" dirty="0">
                <a:latin typeface="Calibri (Body)"/>
                <a:ea typeface="+mn-lt"/>
                <a:cs typeface="Calibri"/>
              </a:rPr>
              <a:t> de la agenda de Desarrollo del SF 2020-2030 de la CIPF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06144" y="468192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 (Body)"/>
                <a:ea typeface="+mn-lt"/>
                <a:cs typeface="Calibri"/>
              </a:rPr>
              <a:t>Cambio </a:t>
            </a:r>
            <a:r>
              <a:rPr lang="en-GB" dirty="0" err="1">
                <a:latin typeface="Calibri (Body)"/>
                <a:ea typeface="+mn-lt"/>
                <a:cs typeface="Calibri"/>
              </a:rPr>
              <a:t>climatico</a:t>
            </a:r>
            <a:r>
              <a:rPr lang="en-GB" dirty="0">
                <a:latin typeface="Calibri (Body)"/>
                <a:ea typeface="+mn-lt"/>
                <a:cs typeface="Calibri"/>
              </a:rPr>
              <a:t> y </a:t>
            </a:r>
            <a:r>
              <a:rPr lang="en-GB" dirty="0" err="1">
                <a:latin typeface="Calibri (Body)"/>
                <a:ea typeface="+mn-lt"/>
                <a:cs typeface="Calibri"/>
              </a:rPr>
              <a:t>plagas</a:t>
            </a:r>
            <a:r>
              <a:rPr lang="en-GB" dirty="0">
                <a:latin typeface="Calibri (Body)"/>
                <a:ea typeface="+mn-lt"/>
                <a:cs typeface="Calibri"/>
              </a:rPr>
              <a:t> </a:t>
            </a:r>
            <a:r>
              <a:rPr lang="en-GB" dirty="0" err="1">
                <a:latin typeface="Calibri (Body)"/>
                <a:ea typeface="+mn-lt"/>
                <a:cs typeface="Calibri"/>
              </a:rPr>
              <a:t>vegetales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22803" y="4820423"/>
            <a:ext cx="171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Comunicaciones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7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889773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DECISIONES DE LA CMF: Governance (3)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5138" y="1514235"/>
            <a:ext cx="8768861" cy="47439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3214539" y="1544068"/>
            <a:ext cx="5292152" cy="45374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i="1" dirty="0" err="1"/>
              <a:t>Establecer</a:t>
            </a:r>
            <a:r>
              <a:rPr lang="en-GB" sz="2400" i="1" dirty="0"/>
              <a:t> un </a:t>
            </a:r>
            <a:r>
              <a:rPr lang="en-GB" sz="2400" i="1" dirty="0" err="1"/>
              <a:t>mecanismo</a:t>
            </a:r>
            <a:r>
              <a:rPr lang="en-GB" sz="2400" i="1" dirty="0"/>
              <a:t> </a:t>
            </a:r>
            <a:r>
              <a:rPr lang="en-GB" sz="2400" i="1" dirty="0" err="1"/>
              <a:t>electronico</a:t>
            </a:r>
            <a:r>
              <a:rPr lang="en-GB" sz="2400" i="1" dirty="0"/>
              <a:t> y solicitor el </a:t>
            </a:r>
            <a:r>
              <a:rPr lang="en-GB" sz="2400" i="1" dirty="0" err="1"/>
              <a:t>consentimiento</a:t>
            </a:r>
            <a:r>
              <a:rPr lang="en-GB" sz="2400" i="1" dirty="0"/>
              <a:t> de la CMF por via electronica en </a:t>
            </a:r>
            <a:r>
              <a:rPr lang="en-GB" sz="2400" i="1" dirty="0" err="1"/>
              <a:t>relación</a:t>
            </a:r>
            <a:r>
              <a:rPr lang="en-GB" sz="2400" i="1" dirty="0"/>
              <a:t> con las </a:t>
            </a:r>
            <a:r>
              <a:rPr lang="en-GB" sz="2400" i="1" dirty="0" err="1"/>
              <a:t>desiciones</a:t>
            </a:r>
            <a:r>
              <a:rPr lang="en-GB" sz="2400" i="1" dirty="0"/>
              <a:t> o </a:t>
            </a:r>
            <a:r>
              <a:rPr lang="en-GB" sz="2400" i="1" dirty="0" err="1"/>
              <a:t>cuestiones</a:t>
            </a:r>
            <a:r>
              <a:rPr lang="en-GB" sz="2400" i="1" dirty="0"/>
              <a:t> que el </a:t>
            </a:r>
            <a:r>
              <a:rPr lang="en-GB" sz="2400" i="1" dirty="0" err="1"/>
              <a:t>presidente</a:t>
            </a:r>
            <a:r>
              <a:rPr lang="en-GB" sz="2400" i="1" dirty="0"/>
              <a:t> de la mesa de la CMF </a:t>
            </a:r>
            <a:r>
              <a:rPr lang="en-GB" sz="2400" i="1" dirty="0" err="1"/>
              <a:t>considere</a:t>
            </a:r>
            <a:r>
              <a:rPr lang="en-GB" sz="2400" i="1" dirty="0"/>
              <a:t> lo </a:t>
            </a:r>
            <a:r>
              <a:rPr lang="en-GB" sz="2400" i="1" dirty="0" err="1"/>
              <a:t>suficientemente</a:t>
            </a:r>
            <a:r>
              <a:rPr lang="en-GB" sz="2400" i="1" dirty="0"/>
              <a:t> </a:t>
            </a:r>
            <a:r>
              <a:rPr lang="en-GB" sz="2400" i="1" dirty="0" err="1"/>
              <a:t>importantes</a:t>
            </a:r>
            <a:r>
              <a:rPr lang="en-GB" sz="2400" i="1" dirty="0"/>
              <a:t> o </a:t>
            </a:r>
            <a:r>
              <a:rPr lang="en-GB" sz="2400" i="1" dirty="0" err="1"/>
              <a:t>delicadas</a:t>
            </a:r>
            <a:r>
              <a:rPr lang="en-GB" sz="2400" i="1" dirty="0"/>
              <a:t> </a:t>
            </a:r>
            <a:r>
              <a:rPr lang="en-GB" sz="2400" i="1" dirty="0" err="1"/>
              <a:t>como</a:t>
            </a:r>
            <a:r>
              <a:rPr lang="en-GB" sz="2400" i="1" dirty="0"/>
              <a:t> para </a:t>
            </a:r>
            <a:r>
              <a:rPr lang="en-GB" sz="2400" i="1" dirty="0" err="1"/>
              <a:t>requerir</a:t>
            </a:r>
            <a:r>
              <a:rPr lang="en-GB" sz="2400" i="1" dirty="0"/>
              <a:t> el </a:t>
            </a:r>
            <a:r>
              <a:rPr lang="en-GB" sz="2400" i="1" dirty="0" err="1"/>
              <a:t>conocimiento</a:t>
            </a:r>
            <a:r>
              <a:rPr lang="en-GB" sz="2400" i="1" dirty="0"/>
              <a:t> y la </a:t>
            </a:r>
            <a:r>
              <a:rPr lang="en-GB" sz="2400" i="1" dirty="0" err="1"/>
              <a:t>participación</a:t>
            </a:r>
            <a:r>
              <a:rPr lang="en-GB" sz="2400" i="1" dirty="0"/>
              <a:t> de la CMF (</a:t>
            </a:r>
            <a:r>
              <a:rPr lang="en-GB" sz="2400" i="1" dirty="0" err="1"/>
              <a:t>utilizando</a:t>
            </a:r>
            <a:r>
              <a:rPr lang="en-GB" sz="2400" i="1" dirty="0"/>
              <a:t> un </a:t>
            </a:r>
            <a:r>
              <a:rPr lang="en-GB" sz="2400" i="1" dirty="0" err="1"/>
              <a:t>procedimiento</a:t>
            </a:r>
            <a:r>
              <a:rPr lang="en-GB" sz="2400" i="1" dirty="0"/>
              <a:t> de </a:t>
            </a:r>
            <a:r>
              <a:rPr lang="en-GB" sz="2400" i="1" dirty="0" err="1"/>
              <a:t>consentimiento</a:t>
            </a:r>
            <a:r>
              <a:rPr lang="en-GB" sz="2400" i="1" dirty="0"/>
              <a:t> por </a:t>
            </a:r>
            <a:r>
              <a:rPr lang="en-GB" sz="2400" i="1" dirty="0" err="1"/>
              <a:t>silencio</a:t>
            </a:r>
            <a:r>
              <a:rPr lang="en-GB" sz="2400" i="1" dirty="0"/>
              <a:t> de </a:t>
            </a:r>
            <a:r>
              <a:rPr lang="en-GB" sz="2400" i="1" dirty="0" err="1"/>
              <a:t>cuatro</a:t>
            </a:r>
            <a:r>
              <a:rPr lang="en-GB" sz="2400" i="1" dirty="0"/>
              <a:t> </a:t>
            </a:r>
            <a:r>
              <a:rPr lang="en-GB" sz="2400" i="1" dirty="0" err="1"/>
              <a:t>semanas</a:t>
            </a:r>
            <a:endParaRPr lang="en-GB" sz="2400" dirty="0"/>
          </a:p>
          <a:p>
            <a:pPr algn="just"/>
            <a:r>
              <a:rPr lang="en-GB" sz="2400" dirty="0" err="1"/>
              <a:t>Autorización</a:t>
            </a:r>
            <a:r>
              <a:rPr lang="en-GB" sz="2400" dirty="0"/>
              <a:t> de la Mesa de CPM para </a:t>
            </a:r>
            <a:r>
              <a:rPr lang="en-GB" sz="2400" dirty="0" err="1"/>
              <a:t>operar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nombre</a:t>
            </a:r>
            <a:r>
              <a:rPr lang="en-GB" sz="2400" dirty="0"/>
              <a:t> </a:t>
            </a:r>
            <a:r>
              <a:rPr lang="en-GB" sz="2400" dirty="0" err="1"/>
              <a:t>durante</a:t>
            </a:r>
            <a:r>
              <a:rPr lang="en-GB" sz="2400" dirty="0"/>
              <a:t> 2021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16" y="1820004"/>
            <a:ext cx="2234248" cy="39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5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990133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DECISIONES DE CMF: COMUNICACIÓN 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5138" y="1514235"/>
            <a:ext cx="8768861" cy="45971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709196" y="1954100"/>
            <a:ext cx="5045059" cy="394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err="1"/>
              <a:t>Desarrollar</a:t>
            </a:r>
            <a:r>
              <a:rPr lang="en-GB" sz="2400" dirty="0"/>
              <a:t> una </a:t>
            </a:r>
            <a:r>
              <a:rPr lang="en-GB" sz="2400" dirty="0" err="1"/>
              <a:t>nueva</a:t>
            </a:r>
            <a:r>
              <a:rPr lang="en-GB" sz="2400" dirty="0"/>
              <a:t> </a:t>
            </a:r>
            <a:r>
              <a:rPr lang="en-GB" sz="2400" dirty="0" err="1"/>
              <a:t>estrategia</a:t>
            </a:r>
            <a:r>
              <a:rPr lang="en-GB" sz="2400" dirty="0"/>
              <a:t> de </a:t>
            </a:r>
            <a:r>
              <a:rPr lang="en-GB" sz="2400" dirty="0" err="1"/>
              <a:t>comunicación</a:t>
            </a:r>
            <a:r>
              <a:rPr lang="en-GB" sz="2400" dirty="0"/>
              <a:t> de la CIPF para 2022-2030 bajo los </a:t>
            </a:r>
            <a:r>
              <a:rPr lang="en-GB" sz="2400" dirty="0" err="1"/>
              <a:t>auspicios</a:t>
            </a:r>
            <a:r>
              <a:rPr lang="en-GB" sz="2400" dirty="0"/>
              <a:t> del Grupo Focal de Comunicaciones de la CMF</a:t>
            </a:r>
          </a:p>
          <a:p>
            <a:pPr algn="just"/>
            <a:endParaRPr lang="en-US" sz="2400" dirty="0"/>
          </a:p>
          <a:p>
            <a:pPr algn="just"/>
            <a:r>
              <a:rPr lang="en-GB" sz="2400" dirty="0" err="1"/>
              <a:t>Alentar</a:t>
            </a:r>
            <a:r>
              <a:rPr lang="en-GB" sz="2400" dirty="0"/>
              <a:t> a las </a:t>
            </a:r>
            <a:r>
              <a:rPr lang="en-GB" sz="2400" dirty="0" err="1"/>
              <a:t>partes</a:t>
            </a:r>
            <a:r>
              <a:rPr lang="en-GB" sz="2400" dirty="0"/>
              <a:t> </a:t>
            </a:r>
            <a:r>
              <a:rPr lang="en-GB" sz="2400" dirty="0" err="1"/>
              <a:t>contratantes</a:t>
            </a:r>
            <a:r>
              <a:rPr lang="en-GB" sz="2400" dirty="0"/>
              <a:t> que </a:t>
            </a:r>
            <a:r>
              <a:rPr lang="en-GB" sz="2400" dirty="0" err="1"/>
              <a:t>informen</a:t>
            </a:r>
            <a:r>
              <a:rPr lang="en-GB" sz="2400" dirty="0"/>
              <a:t> </a:t>
            </a:r>
            <a:r>
              <a:rPr lang="en-GB" sz="2400" dirty="0" err="1"/>
              <a:t>continuamente</a:t>
            </a:r>
            <a:r>
              <a:rPr lang="en-GB" sz="2400" dirty="0"/>
              <a:t> </a:t>
            </a:r>
            <a:r>
              <a:rPr lang="en-GB" sz="2400" dirty="0" err="1"/>
              <a:t>sobre</a:t>
            </a:r>
            <a:r>
              <a:rPr lang="en-GB" sz="2400" dirty="0"/>
              <a:t> las </a:t>
            </a:r>
            <a:r>
              <a:rPr lang="en-GB" sz="2400" dirty="0" err="1"/>
              <a:t>actividades</a:t>
            </a:r>
            <a:r>
              <a:rPr lang="en-GB" sz="2400" dirty="0"/>
              <a:t> a </a:t>
            </a:r>
            <a:r>
              <a:rPr lang="en-GB" sz="2400" dirty="0" err="1"/>
              <a:t>nivel</a:t>
            </a:r>
            <a:r>
              <a:rPr lang="en-GB" sz="2400" dirty="0"/>
              <a:t> </a:t>
            </a:r>
            <a:r>
              <a:rPr lang="en-GB" sz="2400" dirty="0" err="1"/>
              <a:t>nacional</a:t>
            </a:r>
            <a:r>
              <a:rPr lang="en-GB" sz="2400" dirty="0"/>
              <a:t>, que </a:t>
            </a:r>
            <a:r>
              <a:rPr lang="en-GB" sz="2400" dirty="0" err="1"/>
              <a:t>pueden</a:t>
            </a:r>
            <a:r>
              <a:rPr lang="en-GB" sz="2400" dirty="0"/>
              <a:t> ser </a:t>
            </a:r>
            <a:r>
              <a:rPr lang="en-GB" sz="2400" dirty="0" err="1"/>
              <a:t>anunciadas</a:t>
            </a:r>
            <a:r>
              <a:rPr lang="en-GB" sz="2400" dirty="0"/>
              <a:t> a traves de los </a:t>
            </a:r>
            <a:r>
              <a:rPr lang="en-GB" sz="2400" dirty="0" err="1"/>
              <a:t>canales</a:t>
            </a:r>
            <a:r>
              <a:rPr lang="en-GB" sz="2400" dirty="0"/>
              <a:t> de </a:t>
            </a:r>
            <a:r>
              <a:rPr lang="en-GB" sz="2400" dirty="0" err="1"/>
              <a:t>comunicación</a:t>
            </a:r>
            <a:r>
              <a:rPr lang="en-GB" sz="2400" dirty="0"/>
              <a:t> de la Secretaria de la CIPF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346" y="1954100"/>
            <a:ext cx="2475370" cy="37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24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990127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8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DECISIONES DE LA CMF: EL LEGADO DEL AISV (1)</a:t>
            </a:r>
            <a:endParaRPr lang="en-US" sz="28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5138" y="1514235"/>
            <a:ext cx="8768861" cy="45971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3851490" y="1785980"/>
            <a:ext cx="4831613" cy="483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/>
              <a:t>Poner en funcionamiento el Órgano Asesor Técnico del AISV 2020 para que funcione como órgano preparatorio de la CIPF para la planificación y organización de la Primera Conferencia Internacional de Sanidad Vegetal y los seminarios web que la preceden</a:t>
            </a:r>
            <a:endParaRPr lang="en-US" sz="2400" dirty="0"/>
          </a:p>
          <a:p>
            <a:pPr algn="just"/>
            <a:r>
              <a:rPr lang="en-GB" sz="2400" dirty="0" err="1"/>
              <a:t>Llamado</a:t>
            </a:r>
            <a:r>
              <a:rPr lang="en-GB" sz="2400" dirty="0"/>
              <a:t> a los </a:t>
            </a:r>
            <a:r>
              <a:rPr lang="en-GB" sz="2400" dirty="0" err="1"/>
              <a:t>países</a:t>
            </a:r>
            <a:r>
              <a:rPr lang="en-GB" sz="2400" dirty="0"/>
              <a:t> </a:t>
            </a:r>
            <a:r>
              <a:rPr lang="en-GB" sz="2400" dirty="0" err="1"/>
              <a:t>miembros</a:t>
            </a:r>
            <a:r>
              <a:rPr lang="en-GB" sz="2400" dirty="0"/>
              <a:t> de la CIPF para que </a:t>
            </a:r>
            <a:r>
              <a:rPr lang="en-GB" sz="2400" dirty="0" err="1"/>
              <a:t>voluntariamente</a:t>
            </a:r>
            <a:r>
              <a:rPr lang="en-GB" sz="2400" dirty="0"/>
              <a:t> </a:t>
            </a:r>
            <a:r>
              <a:rPr lang="en-GB" sz="2400" dirty="0" err="1"/>
              <a:t>sean</a:t>
            </a:r>
            <a:r>
              <a:rPr lang="en-GB" sz="2400" dirty="0"/>
              <a:t> </a:t>
            </a:r>
            <a:r>
              <a:rPr lang="en-GB" sz="2400" dirty="0" err="1"/>
              <a:t>anfitriones</a:t>
            </a:r>
            <a:r>
              <a:rPr lang="en-GB" sz="2400" dirty="0"/>
              <a:t> de la Primera </a:t>
            </a:r>
            <a:r>
              <a:rPr lang="en-GB" sz="2400" dirty="0" err="1"/>
              <a:t>Conferencia</a:t>
            </a:r>
            <a:r>
              <a:rPr lang="en-GB" sz="2400" dirty="0"/>
              <a:t> </a:t>
            </a:r>
            <a:r>
              <a:rPr lang="en-GB" sz="2400" dirty="0" err="1"/>
              <a:t>Internacional</a:t>
            </a:r>
            <a:r>
              <a:rPr lang="en-GB" sz="2400" dirty="0"/>
              <a:t> de </a:t>
            </a:r>
            <a:r>
              <a:rPr lang="en-GB" sz="2400" dirty="0" err="1"/>
              <a:t>Sanidad</a:t>
            </a:r>
            <a:r>
              <a:rPr lang="en-GB" sz="2400" dirty="0"/>
              <a:t> Vegetal en 2022.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r="50202"/>
          <a:stretch/>
        </p:blipFill>
        <p:spPr>
          <a:xfrm>
            <a:off x="375138" y="2337684"/>
            <a:ext cx="3476352" cy="33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7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75138" y="1514235"/>
            <a:ext cx="8768861" cy="45971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497710" y="1788180"/>
            <a:ext cx="5044108" cy="39065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/>
              <a:t>Apoyar el proceso para establecer la observancia por parte del Sistema de las  Naciones Unidas de un “Dia Internacional de la Sanidad Vegetal”, 12 de mayo de cada año.</a:t>
            </a:r>
            <a:endParaRPr lang="en-US" sz="2000" dirty="0"/>
          </a:p>
          <a:p>
            <a:pPr algn="just"/>
            <a:r>
              <a:rPr lang="en-GB" sz="2000" i="1" dirty="0" err="1"/>
              <a:t>Alentar</a:t>
            </a:r>
            <a:r>
              <a:rPr lang="en-GB" sz="2000" i="1" dirty="0"/>
              <a:t> a los </a:t>
            </a:r>
            <a:r>
              <a:rPr lang="en-GB" sz="2000" i="1" dirty="0" err="1"/>
              <a:t>países</a:t>
            </a:r>
            <a:r>
              <a:rPr lang="en-GB" sz="2000" i="1" dirty="0"/>
              <a:t> </a:t>
            </a:r>
            <a:r>
              <a:rPr lang="en-GB" sz="2000" i="1" dirty="0" err="1"/>
              <a:t>miembros</a:t>
            </a:r>
            <a:r>
              <a:rPr lang="en-GB" sz="2000" i="1" dirty="0"/>
              <a:t> de la CIPF a que </a:t>
            </a:r>
            <a:r>
              <a:rPr lang="en-GB" sz="2000" i="1" dirty="0" err="1"/>
              <a:t>apoyen</a:t>
            </a:r>
            <a:r>
              <a:rPr lang="en-GB" sz="2000" i="1" dirty="0"/>
              <a:t> la </a:t>
            </a:r>
            <a:r>
              <a:rPr lang="en-GB" sz="2000" i="1" dirty="0" err="1"/>
              <a:t>propuesta</a:t>
            </a:r>
            <a:r>
              <a:rPr lang="en-GB" sz="2000" i="1" dirty="0"/>
              <a:t> de </a:t>
            </a:r>
            <a:r>
              <a:rPr lang="en-GB" sz="2000" i="1" dirty="0" err="1"/>
              <a:t>establecer</a:t>
            </a:r>
            <a:r>
              <a:rPr lang="en-GB" sz="2000" i="1" dirty="0"/>
              <a:t> la </a:t>
            </a:r>
            <a:r>
              <a:rPr lang="en-GB" sz="2000" i="1" dirty="0" err="1"/>
              <a:t>observancia</a:t>
            </a:r>
            <a:r>
              <a:rPr lang="en-GB" sz="2000" i="1" dirty="0"/>
              <a:t> por parte del Sistema de las </a:t>
            </a:r>
            <a:r>
              <a:rPr lang="en-GB" sz="2000" i="1" dirty="0" err="1"/>
              <a:t>Naciones</a:t>
            </a:r>
            <a:r>
              <a:rPr lang="en-GB" sz="2000" i="1" dirty="0"/>
              <a:t> </a:t>
            </a:r>
            <a:r>
              <a:rPr lang="en-GB" sz="2000" i="1" dirty="0" err="1"/>
              <a:t>Unidas</a:t>
            </a:r>
            <a:r>
              <a:rPr lang="en-GB" sz="2000" i="1" dirty="0"/>
              <a:t> de </a:t>
            </a:r>
            <a:r>
              <a:rPr lang="es-ES" sz="2000" dirty="0"/>
              <a:t>un “Dia Internacional de la Sanidad Vegetal”, el 12 de mayo de cada año, considerando las promesas de apoyo a la aplicación de la ocurrencia y el enlace con sus homólogos en la Conferencia de la FAO y en la Asamblea General de las Naciones Unidas para Facilitar su aprobación Final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390" y="1779678"/>
            <a:ext cx="2905125" cy="39065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A1065B-68C0-4AD1-9D9F-FE6D8E5BFB76}"/>
              </a:ext>
            </a:extLst>
          </p:cNvPr>
          <p:cNvSpPr txBox="1">
            <a:spLocks/>
          </p:cNvSpPr>
          <p:nvPr/>
        </p:nvSpPr>
        <p:spPr>
          <a:xfrm>
            <a:off x="375138" y="92880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8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DESICIONES DE LA CMF: EL LEGADO DEL AISV (1)</a:t>
            </a:r>
            <a:endParaRPr lang="en-US" sz="28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22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1168551"/>
            <a:ext cx="8440616" cy="76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8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DECISIONES DE LA CMF: COOPERACIÓN INTERNACIONAL Y REDES</a:t>
            </a:r>
            <a:endParaRPr lang="en-US" sz="28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5138" y="1514235"/>
            <a:ext cx="8768861" cy="45971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3916960" y="1915679"/>
            <a:ext cx="4797582" cy="4741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dirty="0" err="1"/>
              <a:t>Apoyó</a:t>
            </a:r>
            <a:r>
              <a:rPr lang="en-GB" dirty="0"/>
              <a:t> la </a:t>
            </a:r>
            <a:r>
              <a:rPr lang="en-GB" dirty="0" err="1"/>
              <a:t>petición</a:t>
            </a:r>
            <a:r>
              <a:rPr lang="en-GB" dirty="0"/>
              <a:t> de que en la agenda el </a:t>
            </a:r>
            <a:r>
              <a:rPr lang="en-GB" dirty="0" err="1"/>
              <a:t>orden</a:t>
            </a:r>
            <a:r>
              <a:rPr lang="en-GB" dirty="0"/>
              <a:t> del </a:t>
            </a:r>
            <a:r>
              <a:rPr lang="en-GB" dirty="0" err="1"/>
              <a:t>día</a:t>
            </a:r>
            <a:r>
              <a:rPr lang="en-GB" dirty="0"/>
              <a:t> de la </a:t>
            </a:r>
            <a:r>
              <a:rPr lang="en-GB" dirty="0" err="1"/>
              <a:t>próxima</a:t>
            </a:r>
            <a:r>
              <a:rPr lang="en-GB" dirty="0"/>
              <a:t> GPE </a:t>
            </a:r>
            <a:r>
              <a:rPr lang="en-GB" dirty="0" err="1"/>
              <a:t>incluya</a:t>
            </a:r>
            <a:r>
              <a:rPr lang="en-GB" dirty="0"/>
              <a:t> </a:t>
            </a:r>
            <a:r>
              <a:rPr lang="en-GB" dirty="0" err="1"/>
              <a:t>consideración</a:t>
            </a:r>
            <a:r>
              <a:rPr lang="en-GB" dirty="0"/>
              <a:t> del </a:t>
            </a:r>
            <a:r>
              <a:rPr lang="en-GB" dirty="0" err="1"/>
              <a:t>grado</a:t>
            </a:r>
            <a:r>
              <a:rPr lang="en-GB" dirty="0"/>
              <a:t> de </a:t>
            </a:r>
            <a:r>
              <a:rPr lang="en-GB" dirty="0" err="1"/>
              <a:t>participación</a:t>
            </a:r>
            <a:r>
              <a:rPr lang="en-GB" dirty="0"/>
              <a:t> de la </a:t>
            </a:r>
            <a:r>
              <a:rPr lang="en-GB" dirty="0" err="1"/>
              <a:t>comunidad</a:t>
            </a:r>
            <a:r>
              <a:rPr lang="en-GB" dirty="0"/>
              <a:t> </a:t>
            </a:r>
            <a:r>
              <a:rPr lang="en-GB" dirty="0" err="1"/>
              <a:t>fitosanitaria</a:t>
            </a:r>
            <a:r>
              <a:rPr lang="en-GB" dirty="0"/>
              <a:t> en el </a:t>
            </a:r>
            <a:r>
              <a:rPr lang="en-GB" dirty="0" err="1"/>
              <a:t>enfoque</a:t>
            </a:r>
            <a:r>
              <a:rPr lang="en-GB" dirty="0"/>
              <a:t> de “Una sola </a:t>
            </a:r>
            <a:r>
              <a:rPr lang="en-GB" dirty="0" err="1"/>
              <a:t>salud</a:t>
            </a:r>
            <a:r>
              <a:rPr lang="en-GB" dirty="0"/>
              <a:t>”, y el </a:t>
            </a:r>
            <a:r>
              <a:rPr lang="en-GB" dirty="0" err="1"/>
              <a:t>papel</a:t>
            </a:r>
            <a:r>
              <a:rPr lang="en-GB" dirty="0"/>
              <a:t> de la </a:t>
            </a:r>
            <a:r>
              <a:rPr lang="en-GB" dirty="0" err="1"/>
              <a:t>sanidad</a:t>
            </a:r>
            <a:r>
              <a:rPr lang="en-GB" dirty="0"/>
              <a:t> vegetal en la </a:t>
            </a:r>
            <a:r>
              <a:rPr lang="en-GB" dirty="0" err="1"/>
              <a:t>bioseguridad</a:t>
            </a:r>
            <a:r>
              <a:rPr lang="en-GB" dirty="0"/>
              <a:t>, la </a:t>
            </a:r>
            <a:r>
              <a:rPr lang="en-GB" dirty="0" err="1"/>
              <a:t>bioseguridad</a:t>
            </a:r>
            <a:r>
              <a:rPr lang="en-GB" dirty="0"/>
              <a:t> y la </a:t>
            </a:r>
            <a:r>
              <a:rPr lang="en-GB" dirty="0" err="1"/>
              <a:t>protección</a:t>
            </a:r>
            <a:r>
              <a:rPr lang="en-GB" dirty="0"/>
              <a:t> del medio </a:t>
            </a:r>
            <a:r>
              <a:rPr lang="en-GB" dirty="0" err="1"/>
              <a:t>ambiente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29" y="2128303"/>
            <a:ext cx="30384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9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927" y="657708"/>
            <a:ext cx="8456346" cy="856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3. PLANES PARA EL FUTURO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172844" y="1403457"/>
            <a:ext cx="9111470" cy="4595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1800" dirty="0"/>
              <a:t>3.1 </a:t>
            </a:r>
            <a:r>
              <a:rPr lang="en-GB" sz="1800" dirty="0" err="1"/>
              <a:t>Organización</a:t>
            </a:r>
            <a:r>
              <a:rPr lang="en-GB" sz="1800" dirty="0"/>
              <a:t> de las reunions de los </a:t>
            </a:r>
            <a:r>
              <a:rPr lang="en-GB" sz="1800" dirty="0" err="1"/>
              <a:t>órganos</a:t>
            </a:r>
            <a:r>
              <a:rPr lang="en-GB" sz="1800" dirty="0"/>
              <a:t> de </a:t>
            </a:r>
            <a:r>
              <a:rPr lang="en-GB" sz="1800" dirty="0" err="1"/>
              <a:t>gobierno</a:t>
            </a:r>
            <a:endParaRPr lang="en-GB" sz="1800" dirty="0"/>
          </a:p>
          <a:p>
            <a:pPr lvl="2"/>
            <a:r>
              <a:rPr lang="en-GB" sz="1800" dirty="0"/>
              <a:t>La Mesa de la CMF, 2021 SPG, </a:t>
            </a:r>
            <a:r>
              <a:rPr lang="en-GB" sz="1800" dirty="0" err="1"/>
              <a:t>inicia</a:t>
            </a:r>
            <a:r>
              <a:rPr lang="en-GB" sz="1800" dirty="0"/>
              <a:t> la </a:t>
            </a:r>
            <a:r>
              <a:rPr lang="en-GB" sz="1800" dirty="0" err="1"/>
              <a:t>organización</a:t>
            </a:r>
            <a:r>
              <a:rPr lang="en-GB" sz="1800" dirty="0"/>
              <a:t> de la CMF-16</a:t>
            </a:r>
          </a:p>
          <a:p>
            <a:pPr marL="457200" lvl="1" indent="0">
              <a:buNone/>
            </a:pPr>
            <a:endParaRPr lang="en-GB" sz="800" dirty="0"/>
          </a:p>
          <a:p>
            <a:pPr marL="457200" lvl="1" indent="0">
              <a:buNone/>
            </a:pPr>
            <a:r>
              <a:rPr lang="en-GB" sz="1800" dirty="0"/>
              <a:t>3.2 </a:t>
            </a:r>
            <a:r>
              <a:rPr lang="en-GB" sz="1800" dirty="0" err="1"/>
              <a:t>Establecimiento</a:t>
            </a:r>
            <a:r>
              <a:rPr lang="en-GB" sz="1800" dirty="0"/>
              <a:t> de los </a:t>
            </a:r>
            <a:r>
              <a:rPr lang="en-GB" sz="1800" dirty="0" err="1"/>
              <a:t>tres</a:t>
            </a:r>
            <a:r>
              <a:rPr lang="en-GB" sz="1800" dirty="0"/>
              <a:t> </a:t>
            </a:r>
            <a:r>
              <a:rPr lang="en-GB" sz="1800" dirty="0" err="1"/>
              <a:t>grupos</a:t>
            </a:r>
            <a:r>
              <a:rPr lang="en-GB" sz="1800" dirty="0"/>
              <a:t> </a:t>
            </a:r>
            <a:r>
              <a:rPr lang="en-GB" sz="1800" dirty="0" err="1"/>
              <a:t>focales</a:t>
            </a:r>
            <a:r>
              <a:rPr lang="en-GB" sz="1800" dirty="0"/>
              <a:t> de la CMF y Desarrollo de una </a:t>
            </a:r>
            <a:r>
              <a:rPr lang="en-GB" sz="1800" dirty="0" err="1"/>
              <a:t>nueva</a:t>
            </a:r>
            <a:r>
              <a:rPr lang="en-GB" sz="1800" dirty="0"/>
              <a:t> </a:t>
            </a:r>
            <a:r>
              <a:rPr lang="en-GB" sz="1800" dirty="0" err="1"/>
              <a:t>estrategia</a:t>
            </a:r>
            <a:r>
              <a:rPr lang="en-GB" sz="1800" dirty="0"/>
              <a:t> de </a:t>
            </a:r>
            <a:r>
              <a:rPr lang="en-GB" sz="1800" dirty="0" err="1"/>
              <a:t>comunicación</a:t>
            </a:r>
            <a:r>
              <a:rPr lang="en-GB" sz="1800" dirty="0"/>
              <a:t> de la CIPF.</a:t>
            </a:r>
          </a:p>
          <a:p>
            <a:endParaRPr lang="en-GB" sz="800" i="1" dirty="0"/>
          </a:p>
          <a:p>
            <a:pPr marL="457200" lvl="1" indent="0">
              <a:buNone/>
            </a:pPr>
            <a:r>
              <a:rPr lang="en-GB" sz="1800" dirty="0"/>
              <a:t>3.3 </a:t>
            </a:r>
            <a:r>
              <a:rPr lang="en-GB" sz="1800" dirty="0" err="1"/>
              <a:t>Legado</a:t>
            </a:r>
            <a:r>
              <a:rPr lang="en-GB" sz="1800" dirty="0"/>
              <a:t> del AISV (DISV &amp; IPHC)</a:t>
            </a:r>
          </a:p>
          <a:p>
            <a:pPr lvl="2"/>
            <a:r>
              <a:rPr lang="en-GB" sz="1800" dirty="0" err="1"/>
              <a:t>Apoyar</a:t>
            </a:r>
            <a:r>
              <a:rPr lang="en-GB" sz="1800" dirty="0"/>
              <a:t> a Zambia </a:t>
            </a:r>
            <a:r>
              <a:rPr lang="en-GB" sz="1800" dirty="0" err="1"/>
              <a:t>en</a:t>
            </a:r>
            <a:r>
              <a:rPr lang="en-GB" sz="1800" dirty="0"/>
              <a:t> el </a:t>
            </a:r>
            <a:r>
              <a:rPr lang="en-GB" sz="1800" dirty="0" err="1"/>
              <a:t>proceso</a:t>
            </a:r>
            <a:r>
              <a:rPr lang="en-GB" sz="1800" dirty="0"/>
              <a:t> de </a:t>
            </a:r>
            <a:r>
              <a:rPr lang="en-GB" sz="1800" dirty="0" err="1"/>
              <a:t>proclamación</a:t>
            </a:r>
            <a:r>
              <a:rPr lang="en-GB" sz="1800" dirty="0"/>
              <a:t> del DISV.</a:t>
            </a:r>
          </a:p>
          <a:p>
            <a:pPr lvl="2"/>
            <a:r>
              <a:rPr lang="en-GB" sz="1800" dirty="0" err="1"/>
              <a:t>Organizar</a:t>
            </a:r>
            <a:r>
              <a:rPr lang="en-GB" sz="1800" dirty="0"/>
              <a:t> el DISV </a:t>
            </a:r>
            <a:r>
              <a:rPr lang="en-GB" sz="1800" dirty="0" err="1"/>
              <a:t>como</a:t>
            </a:r>
            <a:r>
              <a:rPr lang="en-GB" sz="1800" dirty="0"/>
              <a:t> un </a:t>
            </a:r>
            <a:r>
              <a:rPr lang="en-GB" sz="1800" dirty="0" err="1"/>
              <a:t>legado</a:t>
            </a:r>
            <a:r>
              <a:rPr lang="en-GB" sz="1800" dirty="0"/>
              <a:t> del AISV 2020</a:t>
            </a:r>
          </a:p>
          <a:p>
            <a:pPr lvl="2"/>
            <a:r>
              <a:rPr lang="en-GB" sz="1800" dirty="0" err="1"/>
              <a:t>Presionar</a:t>
            </a:r>
            <a:r>
              <a:rPr lang="en-GB" sz="1800" dirty="0"/>
              <a:t> e </a:t>
            </a:r>
            <a:r>
              <a:rPr lang="en-GB" sz="1800" dirty="0" err="1"/>
              <a:t>identificar</a:t>
            </a:r>
            <a:r>
              <a:rPr lang="en-GB" sz="1800" dirty="0"/>
              <a:t> una PC </a:t>
            </a:r>
            <a:r>
              <a:rPr lang="en-GB" sz="1800" dirty="0" err="1"/>
              <a:t>voluntaria</a:t>
            </a:r>
            <a:r>
              <a:rPr lang="en-GB" sz="1800" dirty="0"/>
              <a:t> para </a:t>
            </a:r>
            <a:r>
              <a:rPr lang="en-GB" sz="1800" dirty="0" err="1"/>
              <a:t>acogerla</a:t>
            </a:r>
            <a:r>
              <a:rPr lang="en-GB" sz="1800" dirty="0"/>
              <a:t> el 1° IPHC</a:t>
            </a:r>
          </a:p>
          <a:p>
            <a:pPr lvl="2"/>
            <a:r>
              <a:rPr lang="en-GB" sz="1800" dirty="0" err="1"/>
              <a:t>Apoyar</a:t>
            </a:r>
            <a:r>
              <a:rPr lang="en-GB" sz="1800" dirty="0"/>
              <a:t> al </a:t>
            </a:r>
            <a:r>
              <a:rPr lang="en-GB" sz="1800" dirty="0" err="1"/>
              <a:t>país</a:t>
            </a:r>
            <a:r>
              <a:rPr lang="en-GB" sz="1800" dirty="0"/>
              <a:t> </a:t>
            </a:r>
            <a:r>
              <a:rPr lang="en-GB" sz="1800" dirty="0" err="1"/>
              <a:t>anfitrion</a:t>
            </a:r>
            <a:r>
              <a:rPr lang="en-GB" sz="1800" dirty="0"/>
              <a:t> (PC) para que se </a:t>
            </a:r>
            <a:r>
              <a:rPr lang="en-GB" sz="1800" dirty="0" err="1"/>
              <a:t>organice</a:t>
            </a:r>
            <a:r>
              <a:rPr lang="en-GB" sz="1800" dirty="0"/>
              <a:t> la </a:t>
            </a:r>
            <a:r>
              <a:rPr lang="en-GB" sz="1800" dirty="0" err="1"/>
              <a:t>primera</a:t>
            </a:r>
            <a:r>
              <a:rPr lang="en-GB" sz="1800" dirty="0"/>
              <a:t> IPHC </a:t>
            </a:r>
            <a:r>
              <a:rPr lang="en-GB" sz="1800" dirty="0" err="1"/>
              <a:t>como</a:t>
            </a:r>
            <a:r>
              <a:rPr lang="en-GB" sz="1800" dirty="0"/>
              <a:t> </a:t>
            </a:r>
            <a:r>
              <a:rPr lang="en-GB" sz="1800" dirty="0" err="1"/>
              <a:t>evento</a:t>
            </a:r>
            <a:r>
              <a:rPr lang="en-GB" sz="1800" dirty="0"/>
              <a:t> de la CIPF </a:t>
            </a:r>
            <a:r>
              <a:rPr lang="en-GB" sz="1800" dirty="0" err="1"/>
              <a:t>en</a:t>
            </a:r>
            <a:r>
              <a:rPr lang="en-GB" sz="1800" dirty="0"/>
              <a:t> la </a:t>
            </a:r>
            <a:r>
              <a:rPr lang="en-GB" sz="1800" dirty="0" err="1"/>
              <a:t>semana</a:t>
            </a:r>
            <a:r>
              <a:rPr lang="en-GB" sz="1800" dirty="0"/>
              <a:t> del 12 de mayo de 2022</a:t>
            </a:r>
          </a:p>
          <a:p>
            <a:pPr lvl="2"/>
            <a:endParaRPr lang="en-GB" sz="800" i="1" dirty="0"/>
          </a:p>
          <a:p>
            <a:pPr marL="457200" lvl="1" indent="0">
              <a:buNone/>
            </a:pPr>
            <a:r>
              <a:rPr lang="en-GB" sz="1800" dirty="0"/>
              <a:t>3.4 </a:t>
            </a:r>
            <a:r>
              <a:rPr lang="en-GB" sz="1800" dirty="0" err="1"/>
              <a:t>Asociación</a:t>
            </a:r>
            <a:r>
              <a:rPr lang="en-GB" sz="1800" dirty="0"/>
              <a:t> y redes</a:t>
            </a:r>
          </a:p>
          <a:p>
            <a:pPr lvl="2"/>
            <a:r>
              <a:rPr lang="en-US" sz="1800" dirty="0" err="1"/>
              <a:t>Actualizar</a:t>
            </a:r>
            <a:r>
              <a:rPr lang="en-US" sz="1800" dirty="0"/>
              <a:t> y </a:t>
            </a:r>
            <a:r>
              <a:rPr lang="en-US" sz="1800" dirty="0" err="1"/>
              <a:t>reintroducir</a:t>
            </a:r>
            <a:r>
              <a:rPr lang="en-US" sz="1800" dirty="0"/>
              <a:t> la </a:t>
            </a:r>
            <a:r>
              <a:rPr lang="en-US" sz="1800" dirty="0" err="1"/>
              <a:t>estrategia</a:t>
            </a:r>
            <a:r>
              <a:rPr lang="en-US" sz="1800" dirty="0"/>
              <a:t> de </a:t>
            </a:r>
            <a:r>
              <a:rPr lang="en-US" sz="1800" dirty="0" err="1"/>
              <a:t>asociaciones</a:t>
            </a:r>
            <a:r>
              <a:rPr lang="en-US" sz="1800" dirty="0"/>
              <a:t> de la GEP de </a:t>
            </a:r>
            <a:r>
              <a:rPr lang="en-US" sz="1800" dirty="0" err="1"/>
              <a:t>octubre</a:t>
            </a:r>
            <a:r>
              <a:rPr lang="en-US" sz="1800" dirty="0"/>
              <a:t> de 2021, </a:t>
            </a:r>
            <a:r>
              <a:rPr lang="en-US" sz="1800" dirty="0" err="1"/>
              <a:t>tal</a:t>
            </a:r>
            <a:r>
              <a:rPr lang="en-US" sz="1800" dirty="0"/>
              <a:t> y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solicito</a:t>
            </a:r>
            <a:r>
              <a:rPr lang="en-US" sz="1800" dirty="0"/>
              <a:t> el GEP de 2020.</a:t>
            </a:r>
          </a:p>
          <a:p>
            <a:pPr lvl="2"/>
            <a:r>
              <a:rPr lang="en-US" sz="1800" dirty="0" err="1"/>
              <a:t>Coordinar</a:t>
            </a:r>
            <a:r>
              <a:rPr lang="en-US" sz="1800" dirty="0"/>
              <a:t> la </a:t>
            </a:r>
            <a:r>
              <a:rPr lang="en-US" sz="1800" dirty="0" err="1"/>
              <a:t>organización</a:t>
            </a:r>
            <a:r>
              <a:rPr lang="en-US" sz="1800" dirty="0"/>
              <a:t> de los TC-RPPO y los </a:t>
            </a:r>
            <a:r>
              <a:rPr lang="en-US" sz="1800" dirty="0" err="1"/>
              <a:t>talleres</a:t>
            </a:r>
            <a:r>
              <a:rPr lang="en-US" sz="1800" dirty="0"/>
              <a:t> </a:t>
            </a:r>
            <a:r>
              <a:rPr lang="en-US" sz="1800" dirty="0" err="1"/>
              <a:t>regionales</a:t>
            </a:r>
            <a:r>
              <a:rPr lang="en-US" sz="1800" dirty="0"/>
              <a:t> de la CIPF.</a:t>
            </a:r>
          </a:p>
        </p:txBody>
      </p:sp>
    </p:spTree>
    <p:extLst>
      <p:ext uri="{BB962C8B-B14F-4D97-AF65-F5344CB8AC3E}">
        <p14:creationId xmlns:p14="http://schemas.microsoft.com/office/powerpoint/2010/main" val="2043865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/>
              <a:t>Gracias!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2761061" y="3747085"/>
            <a:ext cx="36218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fr-FR" altLang="en-US" sz="12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Secretaría</a:t>
            </a: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 CIPF</a:t>
            </a:r>
          </a:p>
          <a:p>
            <a:pPr algn="ctr">
              <a:buFont typeface="Arial" charset="0"/>
              <a:buNone/>
              <a:defRPr/>
            </a:pPr>
            <a:endParaRPr lang="fr-FR" altLang="en-US" sz="12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12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Organización</a:t>
            </a: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las </a:t>
            </a:r>
            <a:r>
              <a:rPr lang="fr-FR" altLang="en-US" sz="12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Naciones</a:t>
            </a: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FR" altLang="en-US" sz="12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Unidas</a:t>
            </a: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para la </a:t>
            </a:r>
            <a:r>
              <a:rPr lang="fr-FR" altLang="en-US" sz="12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Alimentación</a:t>
            </a: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y la </a:t>
            </a:r>
            <a:r>
              <a:rPr lang="fr-FR" altLang="en-US" sz="12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Agricultura</a:t>
            </a:r>
            <a:endParaRPr lang="fr-FR" altLang="en-US" sz="12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12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Viale</a:t>
            </a: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delle Terme di Caracalla, 00153 Rome, Italy </a:t>
            </a:r>
          </a:p>
          <a:p>
            <a:pPr algn="ctr">
              <a:buFont typeface="Arial" charset="0"/>
              <a:buNone/>
              <a:defRPr/>
            </a:pP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Tel.: +39-0657054812</a:t>
            </a:r>
            <a:b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Correo: </a:t>
            </a: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endParaRPr lang="fr-FR" altLang="en-US" sz="12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fr-FR" altLang="en-US" sz="12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12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Sítios</a:t>
            </a: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</a:p>
          <a:p>
            <a:pPr algn="ctr">
              <a:buNone/>
              <a:defRPr/>
            </a:pP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" action="ppaction://noaction"/>
              </a:rPr>
              <a:t>www.ippc.org</a:t>
            </a:r>
            <a:endParaRPr lang="fr-FR" altLang="en-US" sz="12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12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" action="ppaction://noaction"/>
              </a:rPr>
              <a:t>www.fao.org</a:t>
            </a:r>
          </a:p>
        </p:txBody>
      </p:sp>
    </p:spTree>
    <p:extLst>
      <p:ext uri="{BB962C8B-B14F-4D97-AF65-F5344CB8AC3E}">
        <p14:creationId xmlns:p14="http://schemas.microsoft.com/office/powerpoint/2010/main" val="76830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763928"/>
            <a:ext cx="8456346" cy="856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LINEAMIENTO</a:t>
            </a:r>
            <a:endParaRPr lang="en-US" sz="40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514235"/>
            <a:ext cx="9067800" cy="48533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4509374" y="1818007"/>
            <a:ext cx="4281815" cy="40426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sz="2400" b="1" dirty="0">
              <a:latin typeface="Calibri (Body)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(Body)"/>
              </a:rPr>
              <a:t>Una vision general de la CIPF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libri (Body)"/>
              </a:rPr>
              <a:t>Logros</a:t>
            </a:r>
            <a:r>
              <a:rPr lang="en-US" dirty="0">
                <a:latin typeface="Calibri (Body)"/>
              </a:rPr>
              <a:t> de la </a:t>
            </a:r>
            <a:r>
              <a:rPr lang="en-US" dirty="0" err="1">
                <a:latin typeface="Calibri (Body)"/>
              </a:rPr>
              <a:t>Gobernanza</a:t>
            </a:r>
            <a:r>
              <a:rPr lang="en-US" dirty="0">
                <a:latin typeface="Calibri (Body)"/>
              </a:rPr>
              <a:t> y </a:t>
            </a:r>
            <a:r>
              <a:rPr lang="en-US" dirty="0" err="1">
                <a:latin typeface="Calibri (Body)"/>
              </a:rPr>
              <a:t>Estrategia</a:t>
            </a:r>
            <a:r>
              <a:rPr lang="en-US" dirty="0">
                <a:latin typeface="Calibri (Body)"/>
              </a:rPr>
              <a:t>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libri (Body)"/>
              </a:rPr>
              <a:t>Gobernanza</a:t>
            </a:r>
            <a:r>
              <a:rPr lang="en-US" dirty="0">
                <a:latin typeface="Calibri (Body)"/>
              </a:rPr>
              <a:t> y Planes </a:t>
            </a:r>
            <a:r>
              <a:rPr lang="en-US" dirty="0" err="1">
                <a:latin typeface="Calibri (Body)"/>
              </a:rPr>
              <a:t>futuros</a:t>
            </a:r>
            <a:endParaRPr lang="en-US" dirty="0">
              <a:latin typeface="Calibri (Body)"/>
            </a:endParaRPr>
          </a:p>
          <a:p>
            <a:pPr marL="0" indent="0">
              <a:buNone/>
            </a:pPr>
            <a:endParaRPr lang="en-US" sz="2400" b="1" dirty="0">
              <a:latin typeface="Calibri (Body)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" y="1919607"/>
            <a:ext cx="37814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2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1014834"/>
            <a:ext cx="8456346" cy="856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>
              <a:buFont typeface="+mj-lt"/>
              <a:buAutoNum type="arabicPeriod"/>
            </a:pPr>
            <a:r>
              <a:rPr lang="en-US" sz="40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SINOPSIS DE LA CIPF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514235"/>
            <a:ext cx="9067800" cy="48533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2" y="2254804"/>
            <a:ext cx="1747694" cy="1683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39" y="2231188"/>
            <a:ext cx="1730754" cy="1706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65" y="2240300"/>
            <a:ext cx="1683616" cy="1683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990" y="2287224"/>
            <a:ext cx="1706798" cy="17067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310" y="4156355"/>
            <a:ext cx="13708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GB" dirty="0">
                <a:latin typeface="Calibri (Body)"/>
              </a:rPr>
              <a:t>1.1</a:t>
            </a:r>
            <a:r>
              <a:rPr lang="en-GB" sz="2000" i="1" dirty="0">
                <a:latin typeface="Calibri (Body)"/>
              </a:rPr>
              <a:t> </a:t>
            </a:r>
          </a:p>
          <a:p>
            <a:pPr lvl="1" algn="ctr"/>
            <a:r>
              <a:rPr lang="en-GB" dirty="0">
                <a:latin typeface="Calibri (Body)"/>
              </a:rPr>
              <a:t>Historia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32528" y="4156355"/>
            <a:ext cx="1634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 (Body)"/>
              </a:rPr>
              <a:t>1.2 </a:t>
            </a:r>
          </a:p>
          <a:p>
            <a:pPr algn="ctr"/>
            <a:r>
              <a:rPr lang="en-GB" dirty="0">
                <a:latin typeface="Calibri (Body)"/>
              </a:rPr>
              <a:t>Vision, </a:t>
            </a:r>
            <a:r>
              <a:rPr lang="en-GB" dirty="0" err="1">
                <a:latin typeface="Calibri (Body)"/>
              </a:rPr>
              <a:t>misión</a:t>
            </a:r>
            <a:r>
              <a:rPr lang="en-GB" dirty="0">
                <a:latin typeface="Calibri (Body)"/>
              </a:rPr>
              <a:t> </a:t>
            </a:r>
          </a:p>
          <a:p>
            <a:pPr algn="ctr"/>
            <a:r>
              <a:rPr lang="en-GB" dirty="0">
                <a:latin typeface="Calibri (Body)"/>
              </a:rPr>
              <a:t>y </a:t>
            </a:r>
            <a:r>
              <a:rPr lang="en-GB" dirty="0" err="1">
                <a:latin typeface="Calibri (Body)"/>
              </a:rPr>
              <a:t>objectivos</a:t>
            </a:r>
            <a:endParaRPr lang="en-GB" dirty="0">
              <a:latin typeface="Calibri (Body)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1510" y="4156355"/>
            <a:ext cx="2329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 (Body)"/>
              </a:rPr>
              <a:t>1.3</a:t>
            </a:r>
          </a:p>
          <a:p>
            <a:pPr algn="ctr"/>
            <a:r>
              <a:rPr lang="en-GB" dirty="0" err="1">
                <a:latin typeface="Calibri (Body)"/>
              </a:rPr>
              <a:t>Actividades</a:t>
            </a:r>
            <a:r>
              <a:rPr lang="en-GB" dirty="0">
                <a:latin typeface="Calibri (Body)"/>
              </a:rPr>
              <a:t> </a:t>
            </a:r>
            <a:r>
              <a:rPr lang="en-GB" dirty="0" err="1">
                <a:latin typeface="Calibri (Body)"/>
              </a:rPr>
              <a:t>Principales</a:t>
            </a:r>
            <a:endParaRPr lang="en-GB" dirty="0">
              <a:latin typeface="Calibri (Body)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2448" y="4187132"/>
            <a:ext cx="16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 (Body)"/>
              </a:rPr>
              <a:t>1.4 </a:t>
            </a:r>
          </a:p>
          <a:p>
            <a:pPr algn="ctr"/>
            <a:r>
              <a:rPr lang="en-GB" dirty="0" err="1">
                <a:latin typeface="Calibri (Body)"/>
              </a:rPr>
              <a:t>Gobernanza</a:t>
            </a:r>
            <a:endParaRPr lang="en-GB" dirty="0">
              <a:latin typeface="Calibri (Body)"/>
            </a:endParaRPr>
          </a:p>
          <a:p>
            <a:pPr algn="ctr"/>
            <a:r>
              <a:rPr lang="en-GB" dirty="0">
                <a:latin typeface="Calibri (Body)"/>
              </a:rPr>
              <a:t> y la </a:t>
            </a:r>
            <a:r>
              <a:rPr lang="en-GB" dirty="0" err="1">
                <a:latin typeface="Calibri (Body)"/>
              </a:rPr>
              <a:t>Comunidad</a:t>
            </a:r>
            <a:endParaRPr lang="en-GB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48508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1.1 HISTORIA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514235"/>
            <a:ext cx="9067800" cy="48533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1494980" y="1383608"/>
            <a:ext cx="7169778" cy="44358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Calibri" panose="020F0502020204030204" pitchFamily="34" charset="0"/>
              </a:rPr>
              <a:t>Etapa 1- 1881: </a:t>
            </a:r>
            <a:r>
              <a:rPr lang="en-US" sz="1400" dirty="0" err="1">
                <a:cs typeface="Calibri" panose="020F0502020204030204" pitchFamily="34" charset="0"/>
              </a:rPr>
              <a:t>Convención</a:t>
            </a:r>
            <a:r>
              <a:rPr lang="en-US" sz="1400" dirty="0">
                <a:cs typeface="Calibri" panose="020F0502020204030204" pitchFamily="34" charset="0"/>
              </a:rPr>
              <a:t> de </a:t>
            </a:r>
            <a:r>
              <a:rPr lang="en-US" sz="1400" dirty="0" err="1">
                <a:cs typeface="Calibri" panose="020F0502020204030204" pitchFamily="34" charset="0"/>
              </a:rPr>
              <a:t>precursores</a:t>
            </a:r>
            <a:r>
              <a:rPr lang="en-US" sz="1400" dirty="0">
                <a:cs typeface="Calibri" panose="020F0502020204030204" pitchFamily="34" charset="0"/>
              </a:rPr>
              <a:t> de la CIPF </a:t>
            </a:r>
            <a:r>
              <a:rPr lang="en-US" sz="1400" dirty="0" err="1">
                <a:cs typeface="Calibri" panose="020F0502020204030204" pitchFamily="34" charset="0"/>
              </a:rPr>
              <a:t>sobre</a:t>
            </a:r>
            <a:r>
              <a:rPr lang="en-US" sz="1400" dirty="0">
                <a:cs typeface="Calibri" panose="020F0502020204030204" pitchFamily="34" charset="0"/>
              </a:rPr>
              <a:t> la </a:t>
            </a:r>
            <a:r>
              <a:rPr lang="en-US" sz="1400" i="1" dirty="0">
                <a:cs typeface="Calibri" panose="020F0502020204030204" pitchFamily="34" charset="0"/>
              </a:rPr>
              <a:t>Phylloxera </a:t>
            </a:r>
            <a:r>
              <a:rPr lang="en-US" sz="1400" i="1" dirty="0" err="1">
                <a:cs typeface="Calibri" panose="020F0502020204030204" pitchFamily="34" charset="0"/>
              </a:rPr>
              <a:t>vastatrix</a:t>
            </a:r>
            <a:r>
              <a:rPr lang="en-US" sz="1400" i="1" dirty="0">
                <a:cs typeface="Calibri" panose="020F05020202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i="1" dirty="0"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Calibri" panose="020F0502020204030204" pitchFamily="34" charset="0"/>
              </a:rPr>
              <a:t>Etapa 2- 1951: </a:t>
            </a:r>
          </a:p>
          <a:p>
            <a:pPr lvl="1"/>
            <a:r>
              <a:rPr lang="en-US" sz="1400" dirty="0" err="1">
                <a:cs typeface="Calibri" panose="020F0502020204030204" pitchFamily="34" charset="0"/>
              </a:rPr>
              <a:t>Texto</a:t>
            </a:r>
            <a:r>
              <a:rPr lang="en-US" sz="1400" dirty="0">
                <a:cs typeface="Calibri" panose="020F0502020204030204" pitchFamily="34" charset="0"/>
              </a:rPr>
              <a:t> original </a:t>
            </a:r>
            <a:r>
              <a:rPr lang="en-US" sz="1400" dirty="0" err="1">
                <a:cs typeface="Calibri" panose="020F0502020204030204" pitchFamily="34" charset="0"/>
              </a:rPr>
              <a:t>aprobado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en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b="1" dirty="0">
                <a:cs typeface="Calibri" panose="020F0502020204030204" pitchFamily="34" charset="0"/>
              </a:rPr>
              <a:t>1951</a:t>
            </a:r>
          </a:p>
          <a:p>
            <a:pPr lvl="1"/>
            <a:r>
              <a:rPr lang="en-US" sz="1400" dirty="0">
                <a:cs typeface="Calibri" panose="020F0502020204030204" pitchFamily="34" charset="0"/>
              </a:rPr>
              <a:t>El 3 de </a:t>
            </a:r>
            <a:r>
              <a:rPr lang="en-US" sz="1400" dirty="0" err="1">
                <a:cs typeface="Calibri" panose="020F0502020204030204" pitchFamily="34" charset="0"/>
              </a:rPr>
              <a:t>abril</a:t>
            </a:r>
            <a:r>
              <a:rPr lang="en-US" sz="1400" dirty="0">
                <a:cs typeface="Calibri" panose="020F0502020204030204" pitchFamily="34" charset="0"/>
              </a:rPr>
              <a:t> de </a:t>
            </a:r>
            <a:r>
              <a:rPr lang="en-US" sz="1400" b="1" dirty="0">
                <a:cs typeface="Calibri" panose="020F0502020204030204" pitchFamily="34" charset="0"/>
              </a:rPr>
              <a:t>1952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entra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en</a:t>
            </a:r>
            <a:r>
              <a:rPr lang="en-US" sz="1400" dirty="0">
                <a:cs typeface="Calibri" panose="020F0502020204030204" pitchFamily="34" charset="0"/>
              </a:rPr>
              <a:t> vigor </a:t>
            </a:r>
            <a:r>
              <a:rPr lang="en-US" sz="1400" dirty="0" err="1">
                <a:cs typeface="Calibri" panose="020F0502020204030204" pitchFamily="34" charset="0"/>
              </a:rPr>
              <a:t>el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Acuerdo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Fitosanitario</a:t>
            </a:r>
            <a:endParaRPr lang="en-US" sz="1400" dirty="0"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400" b="1" dirty="0"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Calibri" panose="020F0502020204030204" pitchFamily="34" charset="0"/>
              </a:rPr>
              <a:t>Etapa 3- 1979: </a:t>
            </a:r>
            <a:r>
              <a:rPr lang="en-US" sz="1400" b="1" dirty="0" err="1">
                <a:cs typeface="Calibri" panose="020F0502020204030204" pitchFamily="34" charset="0"/>
              </a:rPr>
              <a:t>Revisión</a:t>
            </a:r>
            <a:r>
              <a:rPr lang="en-US" sz="1400" b="1" dirty="0">
                <a:cs typeface="Calibri" panose="020F0502020204030204" pitchFamily="34" charset="0"/>
              </a:rPr>
              <a:t> del </a:t>
            </a:r>
            <a:r>
              <a:rPr lang="en-US" sz="1400" b="1" dirty="0" err="1">
                <a:cs typeface="Calibri" panose="020F0502020204030204" pitchFamily="34" charset="0"/>
              </a:rPr>
              <a:t>texto</a:t>
            </a:r>
            <a:r>
              <a:rPr lang="en-US" sz="1400" b="1" dirty="0">
                <a:cs typeface="Calibri" panose="020F0502020204030204" pitchFamily="34" charset="0"/>
              </a:rPr>
              <a:t> de la CIPF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1400" dirty="0" err="1">
                <a:cs typeface="Calibri" panose="020F0502020204030204" pitchFamily="34" charset="0"/>
              </a:rPr>
              <a:t>Primeras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enmiendas</a:t>
            </a:r>
            <a:r>
              <a:rPr lang="en-US" sz="1400" dirty="0">
                <a:cs typeface="Calibri" panose="020F0502020204030204" pitchFamily="34" charset="0"/>
              </a:rPr>
              <a:t> que </a:t>
            </a:r>
            <a:r>
              <a:rPr lang="en-US" sz="1400" dirty="0" err="1">
                <a:cs typeface="Calibri" panose="020F0502020204030204" pitchFamily="34" charset="0"/>
              </a:rPr>
              <a:t>conducen</a:t>
            </a:r>
            <a:r>
              <a:rPr lang="en-US" sz="1400" dirty="0">
                <a:cs typeface="Calibri" panose="020F0502020204030204" pitchFamily="34" charset="0"/>
              </a:rPr>
              <a:t> el program para </a:t>
            </a:r>
            <a:r>
              <a:rPr lang="en-US" sz="1400" dirty="0" err="1">
                <a:cs typeface="Calibri" panose="020F0502020204030204" pitchFamily="34" charset="0"/>
              </a:rPr>
              <a:t>establecer</a:t>
            </a:r>
            <a:r>
              <a:rPr lang="en-US" sz="1400" dirty="0">
                <a:cs typeface="Calibri" panose="020F0502020204030204" pitchFamily="34" charset="0"/>
              </a:rPr>
              <a:t> directrices</a:t>
            </a:r>
            <a:endParaRPr lang="en-US" sz="1400" dirty="0"/>
          </a:p>
          <a:p>
            <a:pPr lvl="1"/>
            <a:r>
              <a:rPr lang="en-US" sz="1400" dirty="0" err="1"/>
              <a:t>Establecimiento</a:t>
            </a:r>
            <a:r>
              <a:rPr lang="en-US" sz="1400" dirty="0"/>
              <a:t> de la Secretaria de la CIPF en 1992</a:t>
            </a:r>
          </a:p>
          <a:p>
            <a:pPr lvl="1"/>
            <a:r>
              <a:rPr lang="en-US" sz="1400" dirty="0"/>
              <a:t>1995: </a:t>
            </a:r>
            <a:r>
              <a:rPr lang="en-US" sz="1400" dirty="0" err="1"/>
              <a:t>Reconocida</a:t>
            </a:r>
            <a:r>
              <a:rPr lang="en-US" sz="1400" dirty="0"/>
              <a:t> por el </a:t>
            </a:r>
            <a:r>
              <a:rPr lang="en-US" sz="1400" dirty="0" err="1"/>
              <a:t>Acuerdo</a:t>
            </a:r>
            <a:r>
              <a:rPr lang="en-US" sz="1400" dirty="0"/>
              <a:t> MSF de la OMC </a:t>
            </a:r>
            <a:r>
              <a:rPr lang="en-US" sz="1400" dirty="0" err="1"/>
              <a:t>como</a:t>
            </a:r>
            <a:r>
              <a:rPr lang="en-US" sz="1400" dirty="0"/>
              <a:t> </a:t>
            </a:r>
            <a:r>
              <a:rPr lang="en-US" sz="1400" dirty="0" err="1"/>
              <a:t>Organización</a:t>
            </a:r>
            <a:r>
              <a:rPr lang="en-US" sz="1400" dirty="0"/>
              <a:t> </a:t>
            </a:r>
            <a:r>
              <a:rPr lang="en-US" sz="1400" dirty="0" err="1"/>
              <a:t>normativa</a:t>
            </a:r>
            <a:r>
              <a:rPr lang="en-US" sz="1400" dirty="0"/>
              <a:t> en Materia de </a:t>
            </a:r>
            <a:r>
              <a:rPr lang="en-US" sz="1400" dirty="0" err="1"/>
              <a:t>Sanidad</a:t>
            </a:r>
            <a:r>
              <a:rPr lang="en-US" sz="1400" dirty="0"/>
              <a:t> Vegetal</a:t>
            </a:r>
          </a:p>
          <a:p>
            <a:pPr marL="457200" lvl="1" indent="0">
              <a:buNone/>
            </a:pP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Etapa 4- 1997: </a:t>
            </a:r>
            <a:r>
              <a:rPr lang="en-GB" sz="1400" dirty="0" err="1"/>
              <a:t>Revisiones</a:t>
            </a:r>
            <a:r>
              <a:rPr lang="en-GB" sz="1400" dirty="0"/>
              <a:t> </a:t>
            </a:r>
            <a:r>
              <a:rPr lang="en-GB" sz="1400" dirty="0" err="1"/>
              <a:t>posteriores</a:t>
            </a:r>
            <a:r>
              <a:rPr lang="en-GB" sz="1400" dirty="0"/>
              <a:t> de la CIPF</a:t>
            </a:r>
            <a:endParaRPr lang="en-US" sz="1400" dirty="0"/>
          </a:p>
          <a:p>
            <a:pPr lvl="1"/>
            <a:r>
              <a:rPr lang="it-IT" sz="1400" dirty="0"/>
              <a:t>1997: La Conferencia de la FAO aprueba el nuevo texto revisado de la CIPF y establece la CMF de manera interina</a:t>
            </a:r>
          </a:p>
          <a:p>
            <a:pPr lvl="1"/>
            <a:r>
              <a:rPr lang="it-IT" sz="1400" dirty="0"/>
              <a:t>2015: La CDB reconocio a la CIPF como el único organismo normativo en sanidad vegetal.  </a:t>
            </a:r>
          </a:p>
          <a:p>
            <a:pPr lvl="1"/>
            <a:r>
              <a:rPr lang="it-IT" sz="1400" dirty="0"/>
              <a:t>2018: La AGNU proclama el 2020 como el Año Internacional de la Sanidad Vegetal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0891" y="1514235"/>
            <a:ext cx="9067800" cy="48533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51730" y="3568801"/>
            <a:ext cx="5320008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0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9694" y="876690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1.2 VISIÓN, MISIÓN Y OBJETIVO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129" y="1514235"/>
            <a:ext cx="8854633" cy="48171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C8F1D4F1-7098-4672-86FA-6EE4BE7CE276}"/>
              </a:ext>
            </a:extLst>
          </p:cNvPr>
          <p:cNvSpPr txBox="1">
            <a:spLocks/>
          </p:cNvSpPr>
          <p:nvPr/>
        </p:nvSpPr>
        <p:spPr>
          <a:xfrm>
            <a:off x="324250" y="1592292"/>
            <a:ext cx="8491504" cy="17430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30"/>
              </a:spcAft>
              <a:buClr>
                <a:srgbClr val="4A7665"/>
              </a:buClr>
              <a:buSzPct val="99000"/>
              <a:buFont typeface="Arial" panose="020B0604020202020204" pitchFamily="34" charset="0"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Calibri (Body)"/>
              </a:rPr>
              <a:t>Misión</a:t>
            </a:r>
            <a:r>
              <a:rPr lang="en-US" sz="1400" b="1" dirty="0">
                <a:latin typeface="Calibri (Body)"/>
              </a:rPr>
              <a:t> de la CIPF: </a:t>
            </a:r>
            <a:r>
              <a:rPr lang="es-ES" sz="1400" dirty="0">
                <a:latin typeface="Calibri (Body)"/>
              </a:rPr>
              <a:t>Proteger los recursos vegetales del mundo y facilitar el comercio seguro</a:t>
            </a:r>
            <a:endParaRPr lang="en-US" sz="1400" b="1" dirty="0">
              <a:latin typeface="Calibri (Body)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 (Body)"/>
              </a:rPr>
              <a:t>Vision de la CIPF: La </a:t>
            </a:r>
            <a:r>
              <a:rPr lang="en-US" sz="1400" b="1" dirty="0" err="1">
                <a:latin typeface="Calibri (Body)"/>
              </a:rPr>
              <a:t>propagación</a:t>
            </a:r>
            <a:r>
              <a:rPr lang="en-US" sz="1400" b="1" dirty="0">
                <a:latin typeface="Calibri (Body)"/>
              </a:rPr>
              <a:t> de las </a:t>
            </a:r>
            <a:r>
              <a:rPr lang="en-US" sz="1400" b="1" dirty="0" err="1">
                <a:latin typeface="Calibri (Body)"/>
              </a:rPr>
              <a:t>plagas</a:t>
            </a:r>
            <a:r>
              <a:rPr lang="en-US" sz="1400" b="1" dirty="0">
                <a:latin typeface="Calibri (Body)"/>
              </a:rPr>
              <a:t> de las </a:t>
            </a:r>
            <a:r>
              <a:rPr lang="en-US" sz="1400" b="1" dirty="0" err="1">
                <a:latin typeface="Calibri (Body)"/>
              </a:rPr>
              <a:t>plantas</a:t>
            </a:r>
            <a:r>
              <a:rPr lang="en-US" sz="1400" b="1" dirty="0">
                <a:latin typeface="Calibri (Body)"/>
              </a:rPr>
              <a:t> se reduce al </a:t>
            </a:r>
            <a:r>
              <a:rPr lang="en-US" sz="1400" b="1" dirty="0" err="1">
                <a:latin typeface="Calibri (Body)"/>
              </a:rPr>
              <a:t>minimo</a:t>
            </a:r>
            <a:r>
              <a:rPr lang="en-US" sz="1400" b="1" dirty="0">
                <a:latin typeface="Calibri (Body)"/>
              </a:rPr>
              <a:t> y sus </a:t>
            </a:r>
            <a:r>
              <a:rPr lang="en-US" sz="1400" b="1" dirty="0" err="1">
                <a:latin typeface="Calibri (Body)"/>
              </a:rPr>
              <a:t>impactos</a:t>
            </a:r>
            <a:r>
              <a:rPr lang="en-US" sz="1400" b="1" dirty="0">
                <a:latin typeface="Calibri (Body)"/>
              </a:rPr>
              <a:t> dentro de los </a:t>
            </a:r>
            <a:r>
              <a:rPr lang="en-US" sz="1400" b="1" dirty="0" err="1">
                <a:latin typeface="Calibri (Body)"/>
              </a:rPr>
              <a:t>paises</a:t>
            </a:r>
            <a:r>
              <a:rPr lang="en-GB" sz="1400" b="1" dirty="0">
                <a:latin typeface="Calibri (Body)"/>
              </a:rPr>
              <a:t> se </a:t>
            </a:r>
            <a:r>
              <a:rPr lang="en-GB" sz="1400" b="1" dirty="0" err="1">
                <a:latin typeface="Calibri (Body)"/>
              </a:rPr>
              <a:t>gestionan</a:t>
            </a:r>
            <a:r>
              <a:rPr lang="en-GB" sz="1400" b="1" dirty="0">
                <a:latin typeface="Calibri (Body)"/>
              </a:rPr>
              <a:t> </a:t>
            </a:r>
            <a:r>
              <a:rPr lang="en-GB" sz="1400" b="1" dirty="0" err="1">
                <a:latin typeface="Calibri (Body)"/>
              </a:rPr>
              <a:t>eficazmente</a:t>
            </a:r>
            <a:r>
              <a:rPr lang="en-GB" sz="1400" b="1" dirty="0">
                <a:latin typeface="Calibri (Body)"/>
              </a:rPr>
              <a:t>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1400" b="1" dirty="0" err="1">
                <a:latin typeface="Calibri (Body)"/>
              </a:rPr>
              <a:t>Objetivo</a:t>
            </a:r>
            <a:r>
              <a:rPr lang="en-GB" sz="1400" b="1" dirty="0">
                <a:latin typeface="Calibri (Body)"/>
              </a:rPr>
              <a:t> de la CIPF: </a:t>
            </a:r>
            <a:r>
              <a:rPr lang="en-GB" sz="1400" dirty="0" err="1">
                <a:latin typeface="Calibri (Body)"/>
              </a:rPr>
              <a:t>Todos</a:t>
            </a:r>
            <a:r>
              <a:rPr lang="en-GB" sz="1400" dirty="0">
                <a:latin typeface="Calibri (Body)"/>
              </a:rPr>
              <a:t> los </a:t>
            </a:r>
            <a:r>
              <a:rPr lang="en-GB" sz="1400" dirty="0" err="1">
                <a:latin typeface="Calibri (Body)"/>
              </a:rPr>
              <a:t>paises</a:t>
            </a:r>
            <a:r>
              <a:rPr lang="en-GB" sz="1400" dirty="0">
                <a:latin typeface="Calibri (Body)"/>
              </a:rPr>
              <a:t> </a:t>
            </a:r>
            <a:r>
              <a:rPr lang="en-GB" sz="1400" dirty="0" err="1">
                <a:latin typeface="Calibri (Body)"/>
              </a:rPr>
              <a:t>tienen</a:t>
            </a:r>
            <a:r>
              <a:rPr lang="en-GB" sz="1400" dirty="0">
                <a:latin typeface="Calibri (Body)"/>
              </a:rPr>
              <a:t> la </a:t>
            </a:r>
            <a:r>
              <a:rPr lang="en-GB" sz="1400" dirty="0" err="1">
                <a:latin typeface="Calibri (Body)"/>
              </a:rPr>
              <a:t>capacidad</a:t>
            </a:r>
            <a:r>
              <a:rPr lang="en-GB" sz="1400" dirty="0">
                <a:latin typeface="Calibri (Body)"/>
              </a:rPr>
              <a:t> de </a:t>
            </a:r>
            <a:r>
              <a:rPr lang="en-GB" sz="1400" dirty="0" err="1">
                <a:latin typeface="Calibri (Body)"/>
              </a:rPr>
              <a:t>aplicar</a:t>
            </a:r>
            <a:r>
              <a:rPr lang="en-GB" sz="1400" dirty="0">
                <a:latin typeface="Calibri (Body)"/>
              </a:rPr>
              <a:t> </a:t>
            </a:r>
            <a:r>
              <a:rPr lang="en-GB" sz="1400" dirty="0" err="1">
                <a:latin typeface="Calibri (Body)"/>
              </a:rPr>
              <a:t>medidas</a:t>
            </a:r>
            <a:r>
              <a:rPr lang="en-GB" sz="1400" dirty="0">
                <a:latin typeface="Calibri (Body)"/>
              </a:rPr>
              <a:t> </a:t>
            </a:r>
            <a:r>
              <a:rPr lang="en-GB" sz="1400" dirty="0" err="1">
                <a:latin typeface="Calibri (Body)"/>
              </a:rPr>
              <a:t>armonizadas</a:t>
            </a:r>
            <a:r>
              <a:rPr lang="en-GB" sz="1400" dirty="0">
                <a:latin typeface="Calibri (Body)"/>
              </a:rPr>
              <a:t> para </a:t>
            </a:r>
            <a:r>
              <a:rPr lang="en-GB" sz="1400" dirty="0" err="1">
                <a:latin typeface="Calibri (Body)"/>
              </a:rPr>
              <a:t>reducir</a:t>
            </a:r>
            <a:r>
              <a:rPr lang="en-GB" sz="1400" dirty="0">
                <a:latin typeface="Calibri (Body)"/>
              </a:rPr>
              <a:t> la </a:t>
            </a:r>
            <a:r>
              <a:rPr lang="en-GB" sz="1400" dirty="0" err="1">
                <a:latin typeface="Calibri (Body)"/>
              </a:rPr>
              <a:t>propagación</a:t>
            </a:r>
            <a:r>
              <a:rPr lang="en-GB" sz="1400" dirty="0">
                <a:latin typeface="Calibri (Body)"/>
              </a:rPr>
              <a:t> de </a:t>
            </a:r>
            <a:r>
              <a:rPr lang="en-GB" sz="1400" dirty="0" err="1">
                <a:latin typeface="Calibri (Body)"/>
              </a:rPr>
              <a:t>plagas</a:t>
            </a:r>
            <a:r>
              <a:rPr lang="en-GB" sz="1400" dirty="0">
                <a:latin typeface="Calibri (Body)"/>
              </a:rPr>
              <a:t> y </a:t>
            </a:r>
            <a:r>
              <a:rPr lang="en-GB" sz="1400" dirty="0" err="1">
                <a:latin typeface="Calibri (Body)"/>
              </a:rPr>
              <a:t>minimizar</a:t>
            </a:r>
            <a:r>
              <a:rPr lang="en-GB" sz="1400" dirty="0">
                <a:latin typeface="Calibri (Body)"/>
              </a:rPr>
              <a:t> </a:t>
            </a:r>
            <a:r>
              <a:rPr lang="en-GB" sz="1400" dirty="0" err="1">
                <a:latin typeface="Calibri (Body)"/>
              </a:rPr>
              <a:t>su</a:t>
            </a:r>
            <a:r>
              <a:rPr lang="en-GB" sz="1400" dirty="0">
                <a:latin typeface="Calibri (Body)"/>
              </a:rPr>
              <a:t> </a:t>
            </a:r>
            <a:r>
              <a:rPr lang="en-GB" sz="1400" dirty="0" err="1">
                <a:latin typeface="Calibri (Body)"/>
              </a:rPr>
              <a:t>impacto</a:t>
            </a:r>
            <a:r>
              <a:rPr lang="en-GB" sz="1400" dirty="0">
                <a:latin typeface="Calibri (Body)"/>
              </a:rPr>
              <a:t> en la </a:t>
            </a:r>
            <a:r>
              <a:rPr lang="en-GB" sz="1400" dirty="0" err="1">
                <a:latin typeface="Calibri (Body)"/>
              </a:rPr>
              <a:t>seguridad</a:t>
            </a:r>
            <a:r>
              <a:rPr lang="en-GB" sz="1400" dirty="0">
                <a:latin typeface="Calibri (Body)"/>
              </a:rPr>
              <a:t> alimentaria, el </a:t>
            </a:r>
            <a:r>
              <a:rPr lang="en-GB" sz="1400" dirty="0" err="1">
                <a:latin typeface="Calibri (Body)"/>
              </a:rPr>
              <a:t>comercio</a:t>
            </a:r>
            <a:r>
              <a:rPr lang="en-GB" sz="1400" dirty="0">
                <a:latin typeface="Calibri (Body)"/>
              </a:rPr>
              <a:t>, el </a:t>
            </a:r>
            <a:r>
              <a:rPr lang="en-GB" sz="1400" dirty="0" err="1">
                <a:latin typeface="Calibri (Body)"/>
              </a:rPr>
              <a:t>crecimiento</a:t>
            </a:r>
            <a:r>
              <a:rPr lang="en-GB" sz="1400" dirty="0">
                <a:latin typeface="Calibri (Body)"/>
              </a:rPr>
              <a:t> </a:t>
            </a:r>
            <a:r>
              <a:rPr lang="en-GB" sz="1400" dirty="0" err="1">
                <a:latin typeface="Calibri (Body)"/>
              </a:rPr>
              <a:t>economico</a:t>
            </a:r>
            <a:r>
              <a:rPr lang="en-GB" sz="1400" dirty="0">
                <a:latin typeface="Calibri (Body)"/>
              </a:rPr>
              <a:t> y el medio </a:t>
            </a:r>
            <a:r>
              <a:rPr lang="en-GB" sz="1400" dirty="0" err="1">
                <a:latin typeface="Calibri (Body)"/>
              </a:rPr>
              <a:t>ambiente</a:t>
            </a:r>
            <a:endParaRPr lang="en-GB" sz="1400" dirty="0">
              <a:latin typeface="Calibri (Body)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4041"/>
          <a:stretch/>
        </p:blipFill>
        <p:spPr>
          <a:xfrm>
            <a:off x="492229" y="5247445"/>
            <a:ext cx="4898767" cy="714947"/>
          </a:xfrm>
          <a:prstGeom prst="rect">
            <a:avLst/>
          </a:prstGeom>
        </p:spPr>
      </p:pic>
      <p:pic>
        <p:nvPicPr>
          <p:cNvPr id="9" name="Picture 4" descr="World Forestry Congress | Food and Agriculture Organization of the United  Nat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8881" r="3133" b="18984"/>
          <a:stretch/>
        </p:blipFill>
        <p:spPr bwMode="auto">
          <a:xfrm>
            <a:off x="2201213" y="4150180"/>
            <a:ext cx="1480800" cy="917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72417" y="4526974"/>
            <a:ext cx="1509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Proteger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los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bosques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el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8" y="4150180"/>
            <a:ext cx="1381489" cy="920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1936" y="4581794"/>
            <a:ext cx="16428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Mejorar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alimentaria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FAO - News Article: A floating threat: sea containers spread pests and  diseas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116"/>
                    </a14:imgEffect>
                    <a14:imgEffect>
                      <a14:saturation sat="2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046" r="7962"/>
          <a:stretch/>
        </p:blipFill>
        <p:spPr bwMode="auto">
          <a:xfrm>
            <a:off x="3926222" y="4143289"/>
            <a:ext cx="1435129" cy="924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77487" y="4442335"/>
            <a:ext cx="1532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Facilitar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desarrolllo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un 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seguro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1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economico</a:t>
            </a:r>
            <a:r>
              <a:rPr lang="en-GB" sz="1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egnaposto testo 1">
            <a:extLst>
              <a:ext uri="{FF2B5EF4-FFF2-40B4-BE49-F238E27FC236}">
                <a16:creationId xmlns:a16="http://schemas.microsoft.com/office/drawing/2014/main" id="{DB59F07A-379B-5844-98A2-2B87B2CAC395}"/>
              </a:ext>
            </a:extLst>
          </p:cNvPr>
          <p:cNvSpPr txBox="1">
            <a:spLocks/>
          </p:cNvSpPr>
          <p:nvPr/>
        </p:nvSpPr>
        <p:spPr>
          <a:xfrm>
            <a:off x="391936" y="3585763"/>
            <a:ext cx="2878802" cy="384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err="1"/>
              <a:t>Objetivos</a:t>
            </a:r>
            <a:r>
              <a:rPr lang="en-GB" sz="2000" dirty="0"/>
              <a:t> </a:t>
            </a:r>
            <a:r>
              <a:rPr lang="en-GB" sz="2000" dirty="0" err="1"/>
              <a:t>estrategicos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92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8839" y="1033680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1.3 ACTIVIDADES PRINCIPALES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4429" y="2199190"/>
            <a:ext cx="8017445" cy="34261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4" descr="Latest Implementation of ISPM 15 - International Plant Protection Convention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0517" r="20494" b="22344"/>
          <a:stretch/>
        </p:blipFill>
        <p:spPr bwMode="auto">
          <a:xfrm rot="10800000">
            <a:off x="762986" y="2342497"/>
            <a:ext cx="1583182" cy="10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2">
            <a:extLst>
              <a:ext uri="{FF2B5EF4-FFF2-40B4-BE49-F238E27FC236}">
                <a16:creationId xmlns:a16="http://schemas.microsoft.com/office/drawing/2014/main" id="{4B355BAB-8086-47A2-8CCB-D91161CC8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57" y="2199190"/>
            <a:ext cx="1319550" cy="1380766"/>
          </a:xfrm>
          <a:prstGeom prst="rect">
            <a:avLst/>
          </a:prstGeom>
        </p:spPr>
      </p:pic>
      <p:pic>
        <p:nvPicPr>
          <p:cNvPr id="6" name="Immagine 13">
            <a:extLst>
              <a:ext uri="{FF2B5EF4-FFF2-40B4-BE49-F238E27FC236}">
                <a16:creationId xmlns:a16="http://schemas.microsoft.com/office/drawing/2014/main" id="{FDF19D3E-C44F-4DA9-823F-8D3CAA86B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375" y="2391968"/>
            <a:ext cx="1812860" cy="1187988"/>
          </a:xfrm>
          <a:prstGeom prst="rect">
            <a:avLst/>
          </a:prstGeom>
        </p:spPr>
      </p:pic>
      <p:pic>
        <p:nvPicPr>
          <p:cNvPr id="7" name="Picture 4" descr="The IPPC ePhyto Hub is now open for use! - International Plant Protection  Conven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19" b="9504"/>
          <a:stretch/>
        </p:blipFill>
        <p:spPr bwMode="auto">
          <a:xfrm>
            <a:off x="6828819" y="2342497"/>
            <a:ext cx="1951612" cy="13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38859"/>
              </p:ext>
            </p:extLst>
          </p:nvPr>
        </p:nvGraphicFramePr>
        <p:xfrm>
          <a:off x="452066" y="3784804"/>
          <a:ext cx="8419096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4774">
                  <a:extLst>
                    <a:ext uri="{9D8B030D-6E8A-4147-A177-3AD203B41FA5}">
                      <a16:colId xmlns:a16="http://schemas.microsoft.com/office/drawing/2014/main" val="263749864"/>
                    </a:ext>
                  </a:extLst>
                </a:gridCol>
                <a:gridCol w="2104774">
                  <a:extLst>
                    <a:ext uri="{9D8B030D-6E8A-4147-A177-3AD203B41FA5}">
                      <a16:colId xmlns:a16="http://schemas.microsoft.com/office/drawing/2014/main" val="938547080"/>
                    </a:ext>
                  </a:extLst>
                </a:gridCol>
                <a:gridCol w="2104774">
                  <a:extLst>
                    <a:ext uri="{9D8B030D-6E8A-4147-A177-3AD203B41FA5}">
                      <a16:colId xmlns:a16="http://schemas.microsoft.com/office/drawing/2014/main" val="2478204484"/>
                    </a:ext>
                  </a:extLst>
                </a:gridCol>
                <a:gridCol w="2104774">
                  <a:extLst>
                    <a:ext uri="{9D8B030D-6E8A-4147-A177-3AD203B41FA5}">
                      <a16:colId xmlns:a16="http://schemas.microsoft.com/office/drawing/2014/main" val="3719965034"/>
                    </a:ext>
                  </a:extLst>
                </a:gridCol>
              </a:tblGrid>
              <a:tr h="871812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err="1"/>
                        <a:t>Establecer</a:t>
                      </a:r>
                      <a:r>
                        <a:rPr lang="en-GB" sz="1800" b="1" noProof="0" dirty="0"/>
                        <a:t> </a:t>
                      </a:r>
                      <a:r>
                        <a:rPr lang="en-GB" sz="1800" b="1" noProof="0" dirty="0" err="1"/>
                        <a:t>normas</a:t>
                      </a:r>
                      <a:endParaRPr lang="en-GB" sz="18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err="1"/>
                        <a:t>Aplicación</a:t>
                      </a:r>
                      <a:r>
                        <a:rPr lang="en-GB" sz="1800" b="1" noProof="0" dirty="0"/>
                        <a:t> y Desarrollo de </a:t>
                      </a:r>
                      <a:r>
                        <a:rPr lang="en-GB" sz="1800" b="1" noProof="0" dirty="0" err="1"/>
                        <a:t>capacidades</a:t>
                      </a:r>
                      <a:endParaRPr lang="en-GB" sz="18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err="1"/>
                        <a:t>Comunicación</a:t>
                      </a:r>
                      <a:r>
                        <a:rPr lang="en-GB" sz="1800" b="1" noProof="0" dirty="0"/>
                        <a:t> y </a:t>
                      </a:r>
                      <a:r>
                        <a:rPr lang="en-GB" sz="1800" b="1" noProof="0" dirty="0" err="1"/>
                        <a:t>cooperación</a:t>
                      </a:r>
                      <a:r>
                        <a:rPr lang="en-GB" sz="1800" b="1" noProof="0" dirty="0"/>
                        <a:t> </a:t>
                      </a:r>
                      <a:r>
                        <a:rPr lang="en-GB" sz="1800" b="1" noProof="0" dirty="0" err="1"/>
                        <a:t>internacional</a:t>
                      </a:r>
                      <a:endParaRPr lang="en-GB" sz="18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err="1"/>
                        <a:t>Facilitación</a:t>
                      </a:r>
                      <a:r>
                        <a:rPr lang="en-GB" sz="1800" b="1" noProof="0" dirty="0"/>
                        <a:t> del Comercio</a:t>
                      </a:r>
                      <a:r>
                        <a:rPr lang="en-GB" sz="1800" b="1" baseline="0" noProof="0" dirty="0"/>
                        <a:t>/</a:t>
                      </a:r>
                      <a:r>
                        <a:rPr lang="en-GB" sz="1800" b="1" baseline="0" noProof="0" dirty="0" err="1"/>
                        <a:t>ePhyto</a:t>
                      </a:r>
                      <a:endParaRPr lang="en-GB" sz="18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842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24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268551" y="2691957"/>
            <a:ext cx="1523931" cy="842636"/>
          </a:xfrm>
          <a:prstGeom prst="rect">
            <a:avLst/>
          </a:prstGeom>
          <a:solidFill>
            <a:srgbClr val="279B48"/>
          </a:solidFill>
          <a:ln>
            <a:solidFill>
              <a:srgbClr val="279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68551" y="3809317"/>
            <a:ext cx="1539444" cy="1073523"/>
          </a:xfrm>
          <a:prstGeom prst="rect">
            <a:avLst/>
          </a:prstGeom>
          <a:solidFill>
            <a:srgbClr val="279B48"/>
          </a:solidFill>
          <a:ln>
            <a:solidFill>
              <a:srgbClr val="279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60795" y="1679370"/>
            <a:ext cx="1539445" cy="796701"/>
          </a:xfrm>
          <a:prstGeom prst="rect">
            <a:avLst/>
          </a:prstGeom>
          <a:solidFill>
            <a:srgbClr val="279B48"/>
          </a:solidFill>
          <a:ln>
            <a:solidFill>
              <a:srgbClr val="279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75138" y="895346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1.4 GOBERNANZA DE LA CIPF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407695"/>
            <a:ext cx="9067800" cy="495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8FD2E-CA94-48FB-86C0-3F18CEA847A5}"/>
              </a:ext>
            </a:extLst>
          </p:cNvPr>
          <p:cNvSpPr txBox="1"/>
          <p:nvPr/>
        </p:nvSpPr>
        <p:spPr>
          <a:xfrm>
            <a:off x="7326885" y="1701439"/>
            <a:ext cx="1407264" cy="796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/>
            </a:pPr>
            <a:r>
              <a:rPr lang="en-US" sz="1400" b="1" kern="1200" noProof="0" dirty="0">
                <a:solidFill>
                  <a:schemeClr val="bg1">
                    <a:lumMod val="95000"/>
                  </a:schemeClr>
                </a:solidFill>
              </a:rPr>
              <a:t>184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Organizaciones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Nacionales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Protección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Fitosanitaria</a:t>
            </a:r>
            <a:r>
              <a:rPr lang="en-US" sz="1400" b="1" kern="1200" noProof="0" dirty="0">
                <a:solidFill>
                  <a:schemeClr val="bg1">
                    <a:lumMod val="95000"/>
                  </a:schemeClr>
                </a:solidFill>
              </a:rPr>
              <a:t> Organizations</a:t>
            </a:r>
            <a:endParaRPr lang="en-US" sz="1400" b="0" kern="1200" noProof="0" dirty="0">
              <a:solidFill>
                <a:schemeClr val="bg1">
                  <a:lumMod val="9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6301" y="2755943"/>
            <a:ext cx="174843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10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Organizaciones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Regionales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Protección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Fitosanitaria</a:t>
            </a:r>
            <a:endParaRPr lang="en-US" sz="1400" dirty="0">
              <a:solidFill>
                <a:schemeClr val="bg1">
                  <a:lumMod val="9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1307" y="3897746"/>
            <a:ext cx="1558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Mas de 40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Organizaciones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asociados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 a la CIPF</a:t>
            </a:r>
            <a:endParaRPr lang="en-US" sz="1400" dirty="0">
              <a:solidFill>
                <a:schemeClr val="bg1">
                  <a:lumMod val="9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" y="1514235"/>
            <a:ext cx="7158874" cy="38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3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4828" y="1257760"/>
            <a:ext cx="7878337" cy="665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1.5 ESTRUCTURA DE LA SECRETARIA DE LA CIPF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514235"/>
            <a:ext cx="9067800" cy="48533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9" t="47689" r="5895" b="10857"/>
          <a:stretch/>
        </p:blipFill>
        <p:spPr>
          <a:xfrm>
            <a:off x="2840536" y="2099679"/>
            <a:ext cx="3509819" cy="1081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807" y="3213899"/>
            <a:ext cx="63912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1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7996" y="1089135"/>
            <a:ext cx="8704207" cy="856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 GOBERNANZA Y ESTRATEGIA 2021 LOGROS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514235"/>
            <a:ext cx="9067800" cy="48533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fr-FR" altLang="en-US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57" y="1895835"/>
            <a:ext cx="1888438" cy="1847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40" y="4176386"/>
            <a:ext cx="1772255" cy="1757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4193" y="4079115"/>
            <a:ext cx="60394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>
                <a:latin typeface="Calibri (Body)"/>
              </a:rPr>
              <a:t>2.2 </a:t>
            </a:r>
          </a:p>
          <a:p>
            <a:pPr lvl="1"/>
            <a:r>
              <a:rPr lang="en-GB" sz="2800" b="1" dirty="0" err="1">
                <a:latin typeface="Calibri (Body)"/>
              </a:rPr>
              <a:t>Decisiones</a:t>
            </a:r>
            <a:r>
              <a:rPr lang="en-GB" sz="2800" b="1" dirty="0">
                <a:latin typeface="Calibri (Body)"/>
              </a:rPr>
              <a:t> de la CPM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b="1" dirty="0" err="1">
                <a:latin typeface="Calibri (Body)"/>
              </a:rPr>
              <a:t>Actividades</a:t>
            </a:r>
            <a:r>
              <a:rPr lang="en-GB" sz="2400" b="1" dirty="0">
                <a:latin typeface="Calibri (Body)"/>
              </a:rPr>
              <a:t> </a:t>
            </a:r>
            <a:r>
              <a:rPr lang="en-GB" sz="2400" b="1" dirty="0" err="1">
                <a:latin typeface="Calibri (Body)"/>
              </a:rPr>
              <a:t>principales</a:t>
            </a:r>
            <a:endParaRPr lang="en-GB" sz="2400" b="1" dirty="0">
              <a:latin typeface="Calibri (Body)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b="1" dirty="0" err="1">
                <a:latin typeface="Calibri (Body)"/>
              </a:rPr>
              <a:t>Gobernanza</a:t>
            </a:r>
            <a:r>
              <a:rPr lang="en-GB" sz="2400" b="1" dirty="0">
                <a:latin typeface="Calibri (Body)"/>
              </a:rPr>
              <a:t> y </a:t>
            </a:r>
            <a:r>
              <a:rPr lang="en-GB" sz="2400" b="1" dirty="0" err="1">
                <a:latin typeface="Calibri (Body)"/>
              </a:rPr>
              <a:t>comunidad</a:t>
            </a:r>
            <a:endParaRPr lang="en-US" sz="2400" b="1" dirty="0">
              <a:latin typeface="Calibri (Body)"/>
            </a:endParaRP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93269" y="2201813"/>
            <a:ext cx="174393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alibri (Body)"/>
              </a:rPr>
              <a:t>2.1 </a:t>
            </a:r>
          </a:p>
          <a:p>
            <a:r>
              <a:rPr lang="en-GB" sz="2800" b="1" dirty="0" err="1">
                <a:latin typeface="Calibri (Body)"/>
              </a:rPr>
              <a:t>Reuniones</a:t>
            </a:r>
            <a:endParaRPr lang="en-GB" sz="2800" b="1" dirty="0">
              <a:latin typeface="Calibri (Body)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454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3351</TotalTime>
  <Words>1267</Words>
  <Application>Microsoft Office PowerPoint</Application>
  <PresentationFormat>Presentación en pantalla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.AppleSystemUIFont</vt:lpstr>
      <vt:lpstr>Arial</vt:lpstr>
      <vt:lpstr>Calibri</vt:lpstr>
      <vt:lpstr>Calibri (Body)</vt:lpstr>
      <vt:lpstr>Georgia</vt:lpstr>
      <vt:lpstr>Wingdings</vt:lpstr>
      <vt:lpstr>COVER</vt:lpstr>
      <vt:lpstr>Internal screen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Montuori, Mirko (AGDI)</dc:creator>
  <cp:lastModifiedBy>Ana Lilia Montealegre Lara</cp:lastModifiedBy>
  <cp:revision>129</cp:revision>
  <cp:lastPrinted>2017-07-26T14:19:08Z</cp:lastPrinted>
  <dcterms:created xsi:type="dcterms:W3CDTF">2017-05-24T13:00:14Z</dcterms:created>
  <dcterms:modified xsi:type="dcterms:W3CDTF">2021-09-01T05:07:50Z</dcterms:modified>
</cp:coreProperties>
</file>