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57" r:id="rId5"/>
    <p:sldMasterId id="2147483944" r:id="rId6"/>
  </p:sldMasterIdLst>
  <p:notesMasterIdLst>
    <p:notesMasterId r:id="rId22"/>
  </p:notesMasterIdLst>
  <p:handoutMasterIdLst>
    <p:handoutMasterId r:id="rId23"/>
  </p:handoutMasterIdLst>
  <p:sldIdLst>
    <p:sldId id="263" r:id="rId7"/>
    <p:sldId id="257" r:id="rId8"/>
    <p:sldId id="262" r:id="rId9"/>
    <p:sldId id="271" r:id="rId10"/>
    <p:sldId id="269" r:id="rId11"/>
    <p:sldId id="270" r:id="rId12"/>
    <p:sldId id="272" r:id="rId13"/>
    <p:sldId id="274" r:id="rId14"/>
    <p:sldId id="273" r:id="rId15"/>
    <p:sldId id="276" r:id="rId16"/>
    <p:sldId id="275" r:id="rId17"/>
    <p:sldId id="277" r:id="rId18"/>
    <p:sldId id="278" r:id="rId19"/>
    <p:sldId id="279" r:id="rId20"/>
    <p:sldId id="267" r:id="rId21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8D33882-0657-41C8-8314-5EFF4E9D4BA8}">
          <p14:sldIdLst>
            <p14:sldId id="263"/>
            <p14:sldId id="257"/>
            <p14:sldId id="262"/>
            <p14:sldId id="271"/>
            <p14:sldId id="269"/>
            <p14:sldId id="270"/>
          </p14:sldIdLst>
        </p14:section>
        <p14:section name="Sección sin título" id="{57EA95D1-4ECD-4504-8667-54757E08C5BB}">
          <p14:sldIdLst>
            <p14:sldId id="272"/>
            <p14:sldId id="274"/>
            <p14:sldId id="273"/>
            <p14:sldId id="276"/>
            <p14:sldId id="275"/>
            <p14:sldId id="277"/>
            <p14:sldId id="278"/>
            <p14:sldId id="279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E4"/>
    <a:srgbClr val="E5ECDC"/>
    <a:srgbClr val="D2ECB6"/>
    <a:srgbClr val="FCF5FD"/>
    <a:srgbClr val="FAF5FD"/>
    <a:srgbClr val="FFFFFF"/>
    <a:srgbClr val="FDF5FD"/>
    <a:srgbClr val="EEEBFB"/>
    <a:srgbClr val="EDE9FB"/>
    <a:srgbClr val="ECE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8531" autoAdjust="0"/>
  </p:normalViewPr>
  <p:slideViewPr>
    <p:cSldViewPr snapToGrid="0">
      <p:cViewPr varScale="1">
        <p:scale>
          <a:sx n="51" d="100"/>
          <a:sy n="51" d="100"/>
        </p:scale>
        <p:origin x="2796" y="78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01/07/2022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6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297" y="1604319"/>
            <a:ext cx="121932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5088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12192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4400" baseline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861B36-1297-EC44-ABCC-CDB48C29ECD5}"/>
              </a:ext>
            </a:extLst>
          </p:cNvPr>
          <p:cNvSpPr/>
          <p:nvPr userDrawn="1"/>
        </p:nvSpPr>
        <p:spPr>
          <a:xfrm>
            <a:off x="-1200" y="3810000"/>
            <a:ext cx="12192000" cy="3048000"/>
          </a:xfrm>
          <a:prstGeom prst="rect">
            <a:avLst/>
          </a:prstGeom>
          <a:solidFill>
            <a:srgbClr val="008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2040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2895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98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Txt 2 columns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  <a:endParaRPr lang="it-IT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txt</a:t>
            </a:r>
            <a:br>
              <a:rPr lang="en-US"/>
            </a:b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txt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7" name="Connettore 1 31">
            <a:extLst>
              <a:ext uri="{FF2B5EF4-FFF2-40B4-BE49-F238E27FC236}">
                <a16:creationId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133ADE3-A5A0-2645-9D97-F63324C4A172}"/>
              </a:ext>
            </a:extLst>
          </p:cNvPr>
          <p:cNvSpPr txBox="1">
            <a:spLocks/>
          </p:cNvSpPr>
          <p:nvPr userDrawn="1"/>
        </p:nvSpPr>
        <p:spPr>
          <a:xfrm>
            <a:off x="0" y="6453866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2022 IPPC Regional Workshop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825F"/>
                </a:solidFill>
              </a:rPr>
              <a:t>Agenda item 4.1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34DD0C-95AB-7940-8105-0A1AE180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4EF50D-19C0-874B-B58B-28F04C6030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FAA4C8-8DDB-DA4C-9D66-A6C43971E9D1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pc.int/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370726" y="5006940"/>
            <a:ext cx="12562726" cy="758030"/>
          </a:xfrm>
        </p:spPr>
        <p:txBody>
          <a:bodyPr/>
          <a:lstStyle/>
          <a:p>
            <a:pPr defTabSz="928688">
              <a:defRPr/>
            </a:pPr>
            <a:r>
              <a:rPr lang="es-ES" sz="3000" dirty="0"/>
              <a:t>Actualización sobre la gobernanza y la estrategia de la </a:t>
            </a:r>
            <a:r>
              <a:rPr lang="es-ES" sz="3200" dirty="0"/>
              <a:t>CIPF</a:t>
            </a:r>
            <a:br>
              <a:rPr lang="en-US" sz="36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254834" y="6265889"/>
            <a:ext cx="6685613" cy="239842"/>
          </a:xfrm>
        </p:spPr>
        <p:txBody>
          <a:bodyPr/>
          <a:lstStyle/>
          <a:p>
            <a:r>
              <a:rPr lang="es-ES" sz="2000" dirty="0"/>
              <a:t>Punto 4.1 del orden del día</a:t>
            </a:r>
            <a:endParaRPr lang="en-US" sz="20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b="26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771" y="1722410"/>
            <a:ext cx="382474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2.2 </a:t>
            </a:r>
            <a:r>
              <a:rPr lang="en-GB" sz="2400" b="1" dirty="0" err="1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Decisiones</a:t>
            </a: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 de la CMF 16</a:t>
            </a:r>
            <a:endParaRPr lang="en-US" sz="2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65D6FA7A-5FA6-6C42-99FF-B18CE1592F25}"/>
              </a:ext>
            </a:extLst>
          </p:cNvPr>
          <p:cNvSpPr txBox="1">
            <a:spLocks/>
          </p:cNvSpPr>
          <p:nvPr/>
        </p:nvSpPr>
        <p:spPr>
          <a:xfrm>
            <a:off x="152400" y="2590800"/>
            <a:ext cx="9601200" cy="381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Calibri (Body)"/>
                <a:ea typeface="+mn-lt"/>
                <a:cs typeface="Calibri"/>
              </a:rPr>
              <a:t>1. La CMF </a:t>
            </a:r>
            <a:r>
              <a:rPr lang="en-GB" sz="2400" b="1" i="1" dirty="0" err="1">
                <a:latin typeface="Calibri (Body)"/>
                <a:ea typeface="+mn-lt"/>
                <a:cs typeface="Calibri"/>
              </a:rPr>
              <a:t>adoptó</a:t>
            </a:r>
            <a:r>
              <a:rPr lang="en-GB" sz="2400" dirty="0">
                <a:latin typeface="Calibri (Body)"/>
                <a:ea typeface="+mn-lt"/>
                <a:cs typeface="Calibri"/>
              </a:rPr>
              <a:t> : </a:t>
            </a:r>
          </a:p>
          <a:p>
            <a:pPr lvl="1"/>
            <a:r>
              <a:rPr lang="en-GB" sz="2000" dirty="0">
                <a:latin typeface="Calibri (Body)"/>
                <a:ea typeface="+mn-lt"/>
                <a:cs typeface="Calibri"/>
              </a:rPr>
              <a:t>9 </a:t>
            </a:r>
            <a:r>
              <a:rPr lang="en-GB" sz="2000" dirty="0" err="1">
                <a:latin typeface="Calibri (Body)"/>
                <a:ea typeface="+mn-lt"/>
                <a:cs typeface="Calibri"/>
              </a:rPr>
              <a:t>normas</a:t>
            </a:r>
            <a:r>
              <a:rPr lang="en-GB" sz="2000" dirty="0">
                <a:latin typeface="Calibri (Body)"/>
                <a:ea typeface="+mn-lt"/>
                <a:cs typeface="Calibri"/>
              </a:rPr>
              <a:t> (4 NIMF, 5 PTs).</a:t>
            </a:r>
          </a:p>
          <a:p>
            <a:pPr lvl="1"/>
            <a:r>
              <a:rPr lang="en-GB" sz="2000" dirty="0">
                <a:latin typeface="Calibri (Body)"/>
                <a:ea typeface="+mn-lt"/>
                <a:cs typeface="Calibri"/>
              </a:rPr>
              <a:t>1 </a:t>
            </a:r>
            <a:r>
              <a:rPr lang="es-ES" sz="2000" dirty="0">
                <a:latin typeface="Calibri (Body)"/>
                <a:ea typeface="+mn-lt"/>
                <a:cs typeface="Calibri"/>
              </a:rPr>
              <a:t>Recomendación de la CMF sobre la reducción de la incidencia de plagas contaminantes.</a:t>
            </a:r>
          </a:p>
          <a:p>
            <a:pPr lvl="1"/>
            <a:r>
              <a:rPr lang="en-US" sz="2000" dirty="0">
                <a:latin typeface="Calibri (Body)"/>
                <a:ea typeface="+mn-lt"/>
                <a:cs typeface="Calibri"/>
              </a:rPr>
              <a:t>La </a:t>
            </a:r>
            <a:r>
              <a:rPr lang="en-US" sz="2000" dirty="0" err="1">
                <a:latin typeface="Calibri (Body)"/>
                <a:ea typeface="+mn-lt"/>
                <a:cs typeface="Calibri"/>
              </a:rPr>
              <a:t>modificación</a:t>
            </a:r>
            <a:r>
              <a:rPr lang="en-US" sz="2000" dirty="0">
                <a:latin typeface="Calibri (Body)"/>
                <a:ea typeface="+mn-lt"/>
                <a:cs typeface="Calibri"/>
              </a:rPr>
              <a:t> del </a:t>
            </a:r>
            <a:r>
              <a:rPr lang="es-ES" sz="2000" dirty="0">
                <a:latin typeface="Calibri (Body)"/>
                <a:ea typeface="+mn-lt"/>
                <a:cs typeface="Calibri"/>
              </a:rPr>
              <a:t>procedimiento de fijación de normas.</a:t>
            </a:r>
            <a:endParaRPr lang="en-US" sz="2000" dirty="0">
              <a:latin typeface="Calibri (Body)"/>
              <a:ea typeface="+mn-lt"/>
              <a:cs typeface="Calibri"/>
            </a:endParaRPr>
          </a:p>
          <a:p>
            <a:pPr lvl="1"/>
            <a:r>
              <a:rPr lang="es-ES" sz="2000" dirty="0">
                <a:latin typeface="Calibri (Body)"/>
                <a:ea typeface="+mn-lt"/>
                <a:cs typeface="Calibri"/>
              </a:rPr>
              <a:t>La revisión de los procedimientos de solución de controversias de la CIPF.</a:t>
            </a:r>
          </a:p>
          <a:p>
            <a:pPr lvl="1"/>
            <a:r>
              <a:rPr lang="es-ES" sz="2000" dirty="0">
                <a:latin typeface="Calibri (Body)"/>
                <a:ea typeface="+mn-lt"/>
                <a:cs typeface="Calibri"/>
              </a:rPr>
              <a:t>La revisión del Mandato y el Reglamento del Comité de Aplicación y Desarrollo </a:t>
            </a:r>
            <a:br>
              <a:rPr lang="es-ES" sz="2000" dirty="0">
                <a:latin typeface="Calibri (Body)"/>
                <a:ea typeface="+mn-lt"/>
                <a:cs typeface="Calibri"/>
              </a:rPr>
            </a:br>
            <a:r>
              <a:rPr lang="es-ES" sz="2000" dirty="0">
                <a:latin typeface="Calibri (Body)"/>
                <a:ea typeface="+mn-lt"/>
                <a:cs typeface="Calibri"/>
              </a:rPr>
              <a:t>de la Capacidad.</a:t>
            </a:r>
          </a:p>
          <a:p>
            <a:pPr lvl="1"/>
            <a:r>
              <a:rPr lang="en-US" sz="2000" dirty="0">
                <a:latin typeface="Calibri (Body)"/>
                <a:ea typeface="+mn-lt"/>
                <a:cs typeface="Calibri"/>
              </a:rPr>
              <a:t>Las </a:t>
            </a:r>
            <a:r>
              <a:rPr lang="en-US" sz="2000" dirty="0" err="1">
                <a:latin typeface="Calibri (Body)"/>
                <a:ea typeface="+mn-lt"/>
                <a:cs typeface="Calibri"/>
              </a:rPr>
              <a:t>recomendaciones</a:t>
            </a:r>
            <a:r>
              <a:rPr lang="en-US" sz="2000" dirty="0">
                <a:latin typeface="Calibri (Body)"/>
                <a:ea typeface="+mn-lt"/>
                <a:cs typeface="Calibri"/>
              </a:rPr>
              <a:t> del </a:t>
            </a:r>
            <a:r>
              <a:rPr lang="es-ES" sz="2000" b="1" dirty="0">
                <a:latin typeface="Calibri (Body)"/>
                <a:ea typeface="+mn-lt"/>
                <a:cs typeface="Calibri"/>
              </a:rPr>
              <a:t>Grupo de acción sobre la presentación de temas </a:t>
            </a:r>
            <a:r>
              <a:rPr lang="fr-CH" sz="2000" dirty="0">
                <a:latin typeface="Calibri (Body)"/>
                <a:ea typeface="+mn-lt"/>
                <a:cs typeface="Calibri"/>
              </a:rPr>
              <a:t>de la </a:t>
            </a:r>
            <a:r>
              <a:rPr lang="en-US" sz="2000" dirty="0">
                <a:latin typeface="Calibri (Body)"/>
                <a:ea typeface="+mn-lt"/>
                <a:cs typeface="Calibri"/>
              </a:rPr>
              <a:t>CIPF 2021</a:t>
            </a:r>
            <a:r>
              <a:rPr lang="fr-CH" sz="2000" b="1" dirty="0">
                <a:latin typeface="Calibri (Body)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 (Body)"/>
                <a:ea typeface="+mn-lt"/>
                <a:cs typeface="Calibri"/>
              </a:rPr>
              <a:t>en</a:t>
            </a:r>
            <a:r>
              <a:rPr lang="en-US" sz="2000" dirty="0">
                <a:latin typeface="Calibri (Body)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 (Body)"/>
                <a:ea typeface="+mn-lt"/>
                <a:cs typeface="Calibri"/>
              </a:rPr>
              <a:t>relación</a:t>
            </a:r>
            <a:r>
              <a:rPr lang="en-US" sz="2000" dirty="0">
                <a:latin typeface="Calibri (Body)"/>
                <a:ea typeface="+mn-lt"/>
                <a:cs typeface="Calibri"/>
              </a:rPr>
              <a:t> con la </a:t>
            </a:r>
            <a:r>
              <a:rPr lang="es-ES" sz="2000" dirty="0">
                <a:latin typeface="Calibri (Body)"/>
                <a:ea typeface="+mn-lt"/>
                <a:cs typeface="Calibri"/>
              </a:rPr>
              <a:t>Convocatoria de temas: Normas e implementación.</a:t>
            </a:r>
            <a:endParaRPr lang="en-US" sz="2400" dirty="0">
              <a:latin typeface="Calibri (Body)"/>
              <a:ea typeface="+mn-lt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2590800"/>
            <a:ext cx="1967496" cy="3505200"/>
          </a:xfrm>
          <a:prstGeom prst="rect">
            <a:avLst/>
          </a:prstGeom>
        </p:spPr>
      </p:pic>
      <p:sp>
        <p:nvSpPr>
          <p:cNvPr id="9" name="Subtitle 6">
            <a:extLst>
              <a:ext uri="{FF2B5EF4-FFF2-40B4-BE49-F238E27FC236}">
                <a16:creationId xmlns:a16="http://schemas.microsoft.com/office/drawing/2014/main" id="{AA6A4760-1078-45F7-A519-664864F0A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4770" y="966025"/>
            <a:ext cx="3222351" cy="239842"/>
          </a:xfrm>
          <a:solidFill>
            <a:srgbClr val="EEEBFB"/>
          </a:solidFill>
        </p:spPr>
        <p:txBody>
          <a:bodyPr/>
          <a:lstStyle/>
          <a:p>
            <a:r>
              <a:rPr lang="es-ES" sz="1600" b="1" dirty="0">
                <a:solidFill>
                  <a:srgbClr val="01852A"/>
                </a:solidFill>
              </a:rPr>
              <a:t>Punto 4.1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CCDBAE-2B3B-4A0A-B8F8-37AD79AC95A1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16AFB6C-C958-AA89-EE58-3437A1D7E20E}"/>
              </a:ext>
            </a:extLst>
          </p:cNvPr>
          <p:cNvSpPr txBox="1">
            <a:spLocks/>
          </p:cNvSpPr>
          <p:nvPr/>
        </p:nvSpPr>
        <p:spPr>
          <a:xfrm>
            <a:off x="1295400" y="1471580"/>
            <a:ext cx="9525000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800"/>
              <a:t>2. </a:t>
            </a:r>
            <a:r>
              <a:rPr lang="es-ES" sz="2800"/>
              <a:t>GOBERNANZA Y ESTRATEGIA 2022 - LOGROS</a:t>
            </a:r>
            <a:endParaRPr lang="en-IT" sz="2800" dirty="0"/>
          </a:p>
        </p:txBody>
      </p:sp>
    </p:spTree>
    <p:extLst>
      <p:ext uri="{BB962C8B-B14F-4D97-AF65-F5344CB8AC3E}">
        <p14:creationId xmlns:p14="http://schemas.microsoft.com/office/powerpoint/2010/main" val="154398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7336" y="2306826"/>
            <a:ext cx="816183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2. La CMF </a:t>
            </a:r>
            <a:r>
              <a:rPr lang="en-US" sz="2200" b="1" i="1" dirty="0" err="1"/>
              <a:t>estableció</a:t>
            </a:r>
            <a:r>
              <a:rPr lang="en-US" sz="2200" dirty="0"/>
              <a:t>: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s-ES" sz="2000" dirty="0"/>
              <a:t>un grupo de debate de la CMF sobre contenedores marítimos;</a:t>
            </a:r>
            <a:endParaRPr lang="en-US" sz="2000" dirty="0"/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s-ES" sz="2000" dirty="0"/>
              <a:t>un grupo de debate de la CMF sobre suministro seguro de ayuda alimentaria y de ayuda humanitaria de otro tipo, y </a:t>
            </a:r>
            <a:r>
              <a:rPr lang="en-US" sz="2000" dirty="0"/>
              <a:t> </a:t>
            </a:r>
          </a:p>
          <a:p>
            <a:pPr marL="952485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un grupo directivo para los sistemas de alerta y respuesta ante brotes de plagas (POARS).</a:t>
            </a:r>
            <a:endParaRPr lang="en-US" sz="2000" dirty="0"/>
          </a:p>
          <a:p>
            <a:r>
              <a:rPr lang="en-US" sz="2200" dirty="0"/>
              <a:t>3. La CMF </a:t>
            </a:r>
            <a:r>
              <a:rPr lang="en-US" sz="2200" b="1" i="1" dirty="0" err="1"/>
              <a:t>aprobó</a:t>
            </a:r>
            <a:r>
              <a:rPr lang="en-US" sz="2200" b="1" dirty="0"/>
              <a:t>:</a:t>
            </a:r>
            <a:r>
              <a:rPr lang="en-US" sz="2200" dirty="0"/>
              <a:t> 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s-ES" sz="2000" dirty="0"/>
              <a:t>el Plan de Acción 2022-2025 para la aplicación del tema del programa de desarrollo “Evaluación y gestión de los impactos del cambio climático en la salud de las plantas“, y</a:t>
            </a:r>
            <a:r>
              <a:rPr lang="en-US" sz="2000" dirty="0"/>
              <a:t> 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s-ES" sz="2000" dirty="0"/>
              <a:t>la transición del Sistema de examen y apoyo de la aplicación (IRSS) al "Observatorio de la CIPF“.</a:t>
            </a:r>
            <a:endParaRPr lang="en-US" sz="2000" dirty="0"/>
          </a:p>
          <a:p>
            <a:pPr lvl="1"/>
            <a:endParaRPr lang="en-US" dirty="0"/>
          </a:p>
          <a:p>
            <a:endParaRPr lang="en-US" dirty="0">
              <a:latin typeface="Calibri (Body)"/>
              <a:ea typeface="+mn-lt"/>
              <a:cs typeface="Calibri"/>
            </a:endParaRPr>
          </a:p>
          <a:p>
            <a:r>
              <a:rPr lang="en-US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15123"/>
            <a:ext cx="9525000" cy="296840"/>
          </a:xfrm>
        </p:spPr>
        <p:txBody>
          <a:bodyPr/>
          <a:lstStyle/>
          <a:p>
            <a:pPr algn="ctr"/>
            <a:r>
              <a:rPr lang="en-GB" sz="2800" dirty="0"/>
              <a:t>2. </a:t>
            </a:r>
            <a:r>
              <a:rPr lang="es-ES" sz="2800" dirty="0"/>
              <a:t>GOBERNANZA Y ESTRATEGIA 2022 - LOGROS</a:t>
            </a:r>
            <a:endParaRPr lang="en-IT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17660" y="1704107"/>
            <a:ext cx="58993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2.2 </a:t>
            </a:r>
            <a:r>
              <a:rPr lang="es-ES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Decisiones de la CMF 16 </a:t>
            </a: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(</a:t>
            </a:r>
            <a:r>
              <a:rPr lang="en-GB" sz="2400" b="1" dirty="0" err="1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continuaci</a:t>
            </a:r>
            <a:r>
              <a:rPr lang="fr-CH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ó</a:t>
            </a: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n)</a:t>
            </a:r>
            <a:endParaRPr lang="en-US" sz="2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9" y="4996666"/>
            <a:ext cx="775608" cy="762000"/>
          </a:xfrm>
          <a:prstGeom prst="rect">
            <a:avLst/>
          </a:prstGeom>
        </p:spPr>
      </p:pic>
      <p:pic>
        <p:nvPicPr>
          <p:cNvPr id="13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" b="6016"/>
          <a:stretch>
            <a:fillRect/>
          </a:stretch>
        </p:blipFill>
        <p:spPr>
          <a:xfrm>
            <a:off x="8839200" y="2286000"/>
            <a:ext cx="3249430" cy="1905000"/>
          </a:xfrm>
        </p:spPr>
      </p:pic>
      <p:sp>
        <p:nvSpPr>
          <p:cNvPr id="9" name="Subtitle 6">
            <a:extLst>
              <a:ext uri="{FF2B5EF4-FFF2-40B4-BE49-F238E27FC236}">
                <a16:creationId xmlns:a16="http://schemas.microsoft.com/office/drawing/2014/main" id="{E3458588-6105-4ACC-8A7D-BA555D734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4770" y="966025"/>
            <a:ext cx="3222351" cy="239842"/>
          </a:xfrm>
          <a:solidFill>
            <a:srgbClr val="EEEBFB"/>
          </a:solidFill>
        </p:spPr>
        <p:txBody>
          <a:bodyPr/>
          <a:lstStyle/>
          <a:p>
            <a:r>
              <a:rPr lang="es-ES" sz="1600" b="1" dirty="0">
                <a:solidFill>
                  <a:srgbClr val="01852A"/>
                </a:solidFill>
              </a:rPr>
              <a:t>Punto 4.1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0E1587-E71F-4A0E-9A2B-098E950CD451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</p:spTree>
    <p:extLst>
      <p:ext uri="{BB962C8B-B14F-4D97-AF65-F5344CB8AC3E}">
        <p14:creationId xmlns:p14="http://schemas.microsoft.com/office/powerpoint/2010/main" val="228889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096802"/>
            <a:ext cx="6339840" cy="612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2.2 </a:t>
            </a:r>
            <a:r>
              <a:rPr lang="es-ES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Decisiones de la CMF 16 (continuación)</a:t>
            </a:r>
          </a:p>
          <a:p>
            <a:pPr algn="ctr">
              <a:defRPr/>
            </a:pPr>
            <a:endParaRPr lang="en-US" sz="2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15123"/>
            <a:ext cx="9525000" cy="296840"/>
          </a:xfrm>
        </p:spPr>
        <p:txBody>
          <a:bodyPr/>
          <a:lstStyle/>
          <a:p>
            <a:pPr algn="ctr"/>
            <a:r>
              <a:rPr lang="en-GB" sz="2800" dirty="0"/>
              <a:t>2. </a:t>
            </a:r>
            <a:r>
              <a:rPr lang="es-ES" sz="2800" dirty="0"/>
              <a:t>GOBERNANZA Y ESTRATEGIA 2022 - LOGROS</a:t>
            </a:r>
            <a:endParaRPr lang="en-IT" sz="2800" dirty="0"/>
          </a:p>
        </p:txBody>
      </p:sp>
      <p:sp>
        <p:nvSpPr>
          <p:cNvPr id="8" name="Rectangle 7"/>
          <p:cNvSpPr/>
          <p:nvPr/>
        </p:nvSpPr>
        <p:spPr>
          <a:xfrm>
            <a:off x="10886" y="35052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5. </a:t>
            </a:r>
            <a:r>
              <a:rPr lang="es-ES" dirty="0"/>
              <a:t>La CMF </a:t>
            </a:r>
            <a:r>
              <a:rPr lang="es-ES" b="1" i="1" dirty="0"/>
              <a:t>alentó</a:t>
            </a:r>
            <a:r>
              <a:rPr lang="es-ES" dirty="0"/>
              <a:t> a las partes contratantes a</a:t>
            </a:r>
            <a:r>
              <a:rPr lang="en-US" dirty="0"/>
              <a:t>: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s-ES" sz="2000" dirty="0"/>
              <a:t>registrarse y adoptar la solución </a:t>
            </a:r>
            <a:r>
              <a:rPr lang="es-ES" sz="2000" dirty="0" err="1"/>
              <a:t>ePhyto</a:t>
            </a:r>
            <a:r>
              <a:rPr lang="es-ES" sz="2000" dirty="0"/>
              <a:t>;</a:t>
            </a:r>
            <a:endParaRPr lang="en-US" sz="2000" dirty="0"/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s-ES" sz="2000" dirty="0"/>
              <a:t>contribuir a los grupos de discusión de la CIPF sobre la estrategia </a:t>
            </a:r>
            <a:br>
              <a:rPr lang="es-ES" sz="2000" dirty="0"/>
            </a:br>
            <a:r>
              <a:rPr lang="es-ES" sz="2000" dirty="0"/>
              <a:t>de comunicación y la financiación sostenible de </a:t>
            </a:r>
            <a:r>
              <a:rPr lang="es-ES" sz="2000" dirty="0" err="1"/>
              <a:t>ePhyto</a:t>
            </a:r>
            <a:r>
              <a:rPr lang="es-ES" sz="2000" dirty="0"/>
              <a:t> a través </a:t>
            </a:r>
            <a:br>
              <a:rPr lang="es-ES" sz="2000" dirty="0"/>
            </a:br>
            <a:r>
              <a:rPr lang="es-ES" sz="2000" dirty="0"/>
              <a:t>de los miembros de su región;</a:t>
            </a:r>
            <a:endParaRPr lang="en-US" sz="2000" dirty="0"/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s-ES" sz="2000" dirty="0"/>
              <a:t>contribuir al Fondo Fiduciario de </a:t>
            </a:r>
            <a:r>
              <a:rPr lang="es-ES" sz="2000" dirty="0" err="1"/>
              <a:t>Multidonantes</a:t>
            </a:r>
            <a:r>
              <a:rPr lang="es-ES" sz="2000" dirty="0"/>
              <a:t> de la CIPF </a:t>
            </a:r>
            <a:br>
              <a:rPr lang="es-ES" sz="2000" dirty="0"/>
            </a:br>
            <a:r>
              <a:rPr lang="es-ES" sz="2000" dirty="0"/>
              <a:t>y a los proyectos de la CIPF.</a:t>
            </a:r>
            <a:r>
              <a:rPr lang="en-US" sz="2000" dirty="0"/>
              <a:t> </a:t>
            </a:r>
            <a:endParaRPr lang="en-GB" sz="2000" dirty="0"/>
          </a:p>
        </p:txBody>
      </p:sp>
      <p:sp>
        <p:nvSpPr>
          <p:cNvPr id="10" name="Rectangle 9"/>
          <p:cNvSpPr/>
          <p:nvPr/>
        </p:nvSpPr>
        <p:spPr>
          <a:xfrm>
            <a:off x="10886" y="2758696"/>
            <a:ext cx="10458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4. </a:t>
            </a:r>
            <a:r>
              <a:rPr lang="es-ES" dirty="0"/>
              <a:t>La CMF </a:t>
            </a:r>
            <a:r>
              <a:rPr lang="es-ES" b="1" i="1" dirty="0"/>
              <a:t>autorizó</a:t>
            </a:r>
            <a:r>
              <a:rPr lang="es-ES" dirty="0"/>
              <a:t> a la Mesa de la CMF a intervenir en su nombre hasta la CMF-17</a:t>
            </a:r>
            <a:endParaRPr lang="en-US" dirty="0"/>
          </a:p>
        </p:txBody>
      </p:sp>
      <p:pic>
        <p:nvPicPr>
          <p:cNvPr id="13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6" b="21646"/>
          <a:stretch>
            <a:fillRect/>
          </a:stretch>
        </p:blipFill>
        <p:spPr>
          <a:xfrm>
            <a:off x="8610600" y="3476897"/>
            <a:ext cx="3384376" cy="1984113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2BF9FC-AA13-4892-853D-344554A0BA7C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  <p:sp>
        <p:nvSpPr>
          <p:cNvPr id="11" name="Subtitle 6">
            <a:extLst>
              <a:ext uri="{FF2B5EF4-FFF2-40B4-BE49-F238E27FC236}">
                <a16:creationId xmlns:a16="http://schemas.microsoft.com/office/drawing/2014/main" id="{03DE08B5-70A0-DCF5-AFBB-05FF96790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4770" y="966025"/>
            <a:ext cx="3222351" cy="239842"/>
          </a:xfrm>
          <a:solidFill>
            <a:srgbClr val="EEEBFB"/>
          </a:solidFill>
        </p:spPr>
        <p:txBody>
          <a:bodyPr/>
          <a:lstStyle/>
          <a:p>
            <a:r>
              <a:rPr lang="es-ES" sz="1600" b="1" dirty="0">
                <a:solidFill>
                  <a:srgbClr val="01852A"/>
                </a:solidFill>
              </a:rPr>
              <a:t>Punto 4.1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47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15123"/>
            <a:ext cx="9525000" cy="296840"/>
          </a:xfrm>
        </p:spPr>
        <p:txBody>
          <a:bodyPr/>
          <a:lstStyle/>
          <a:p>
            <a:pPr algn="ctr"/>
            <a:r>
              <a:rPr lang="en-GB" sz="2800" dirty="0"/>
              <a:t>2. </a:t>
            </a:r>
            <a:r>
              <a:rPr lang="es-ES" sz="2800" dirty="0"/>
              <a:t>GOBERNANZA Y ESTRATEGIA 2022 - LOGROS</a:t>
            </a:r>
            <a:endParaRPr lang="en-IT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015700"/>
            <a:ext cx="3429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2.3 </a:t>
            </a:r>
            <a:r>
              <a:rPr lang="en-GB" sz="2400" b="1" dirty="0" err="1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Legados</a:t>
            </a: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 del AISV</a:t>
            </a:r>
          </a:p>
          <a:p>
            <a:pPr algn="ctr">
              <a:defRPr/>
            </a:pPr>
            <a:endParaRPr lang="en-US" sz="2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28244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</a:t>
            </a:r>
            <a:r>
              <a:rPr lang="es-ES" b="1" dirty="0"/>
              <a:t>Conferencia Internacional de Sanidad Vegetal (CISV)</a:t>
            </a:r>
            <a:r>
              <a:rPr lang="es-ES" dirty="0"/>
              <a:t> en Londres, del 21 al 23 de septiembre de 2022, en coorganización con el Reino Unido.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915922"/>
            <a:ext cx="7848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Día Internacional de la Sanidad Vegetal (IDPH) - 12 de mayo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organizado en coordinación con el PNS,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2209800"/>
            <a:ext cx="3461269" cy="3581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E538DB-E66B-4421-8438-203DBA7B3725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  <p:sp>
        <p:nvSpPr>
          <p:cNvPr id="13" name="Subtitle 6">
            <a:extLst>
              <a:ext uri="{FF2B5EF4-FFF2-40B4-BE49-F238E27FC236}">
                <a16:creationId xmlns:a16="http://schemas.microsoft.com/office/drawing/2014/main" id="{B723438B-B1EF-2C34-4629-BB1EAF60A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4770" y="966025"/>
            <a:ext cx="3222351" cy="239842"/>
          </a:xfrm>
          <a:solidFill>
            <a:srgbClr val="EEEBFB"/>
          </a:solidFill>
        </p:spPr>
        <p:txBody>
          <a:bodyPr/>
          <a:lstStyle/>
          <a:p>
            <a:r>
              <a:rPr lang="es-ES" sz="1600" b="1" dirty="0">
                <a:solidFill>
                  <a:srgbClr val="01852A"/>
                </a:solidFill>
              </a:rPr>
              <a:t>Punto 4.1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6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71600"/>
            <a:ext cx="9525000" cy="296840"/>
          </a:xfrm>
        </p:spPr>
        <p:txBody>
          <a:bodyPr/>
          <a:lstStyle/>
          <a:p>
            <a:pPr algn="ctr"/>
            <a:r>
              <a:rPr lang="en-GB" sz="2800" dirty="0"/>
              <a:t>3. </a:t>
            </a:r>
            <a:r>
              <a:rPr lang="en-US" sz="2800" dirty="0">
                <a:latin typeface="Calibri (Body)"/>
              </a:rPr>
              <a:t>PLANES FUTUROS</a:t>
            </a:r>
            <a:endParaRPr lang="en-IT" sz="2800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65D6FA7A-5FA6-6C42-99FF-B18CE1592F25}"/>
              </a:ext>
            </a:extLst>
          </p:cNvPr>
          <p:cNvSpPr txBox="1">
            <a:spLocks/>
          </p:cNvSpPr>
          <p:nvPr/>
        </p:nvSpPr>
        <p:spPr>
          <a:xfrm>
            <a:off x="0" y="1811962"/>
            <a:ext cx="9525000" cy="451263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1800" dirty="0"/>
              <a:t>3.1 </a:t>
            </a:r>
            <a:r>
              <a:rPr lang="es-ES" sz="1800" dirty="0"/>
              <a:t>Organizar reuniones y eventos de los órganos de gobierno</a:t>
            </a:r>
            <a:endParaRPr lang="en-GB" sz="1800" dirty="0"/>
          </a:p>
          <a:p>
            <a:pPr lvl="2"/>
            <a:r>
              <a:rPr lang="es-ES" sz="1600" dirty="0"/>
              <a:t>Mesa de la CMF, iniciar la organización de la CMF-17</a:t>
            </a:r>
            <a:r>
              <a:rPr lang="en-GB" sz="1600" dirty="0"/>
              <a:t>.</a:t>
            </a:r>
            <a:endParaRPr lang="en-GB" sz="1600" dirty="0">
              <a:cs typeface="Calibri"/>
            </a:endParaRPr>
          </a:p>
          <a:p>
            <a:pPr lvl="2">
              <a:spcAft>
                <a:spcPts val="600"/>
              </a:spcAft>
            </a:pPr>
            <a:r>
              <a:rPr lang="es-ES" sz="1600" dirty="0"/>
              <a:t>70.º aniversario de la CIPF</a:t>
            </a:r>
            <a:endParaRPr lang="en-GB" sz="2000" dirty="0"/>
          </a:p>
          <a:p>
            <a:pPr marL="457200" lvl="1" indent="0">
              <a:buNone/>
            </a:pPr>
            <a:r>
              <a:rPr lang="en-GB" sz="1800" dirty="0"/>
              <a:t>3.2 </a:t>
            </a:r>
            <a:r>
              <a:rPr lang="es-ES" sz="1800" dirty="0"/>
              <a:t>Organizar el GPE de 2022 centrado en</a:t>
            </a:r>
            <a:r>
              <a:rPr lang="en-GB" sz="1800" dirty="0"/>
              <a:t>:</a:t>
            </a:r>
            <a:endParaRPr lang="en-GB" sz="1800" dirty="0">
              <a:cs typeface="Calibri"/>
            </a:endParaRPr>
          </a:p>
          <a:p>
            <a:pPr lvl="2"/>
            <a:r>
              <a:rPr lang="es-ES" sz="1600" dirty="0"/>
              <a:t>Evento de seguimiento sobre "Una salud y cuestiones de RAM</a:t>
            </a:r>
            <a:r>
              <a:rPr lang="en-GB" sz="1600" dirty="0"/>
              <a:t>”</a:t>
            </a:r>
            <a:endParaRPr lang="en-GB" sz="1600" dirty="0">
              <a:cs typeface="Calibri"/>
            </a:endParaRPr>
          </a:p>
          <a:p>
            <a:pPr lvl="2">
              <a:spcAft>
                <a:spcPts val="600"/>
              </a:spcAft>
            </a:pPr>
            <a:r>
              <a:rPr lang="es-ES" sz="1600" dirty="0"/>
              <a:t>Debate sobre el taller internacional sobre contenedores marítimos</a:t>
            </a:r>
            <a:endParaRPr lang="en-GB" sz="2000" dirty="0"/>
          </a:p>
          <a:p>
            <a:pPr marL="457200" lvl="1" indent="0">
              <a:buNone/>
            </a:pPr>
            <a:r>
              <a:rPr lang="en-GB" sz="1800" dirty="0"/>
              <a:t>3.3 </a:t>
            </a:r>
            <a:r>
              <a:rPr lang="es-ES" sz="1800" dirty="0"/>
              <a:t>Continuar apoyando a los siete grupos focales de la CMF </a:t>
            </a:r>
            <a:r>
              <a:rPr lang="en-GB" sz="1800" dirty="0"/>
              <a:t> </a:t>
            </a:r>
            <a:endParaRPr lang="en-GB" sz="1800" dirty="0">
              <a:cs typeface="Calibri"/>
            </a:endParaRPr>
          </a:p>
          <a:p>
            <a:pPr marL="457200" lvl="1" indent="0">
              <a:buNone/>
            </a:pPr>
            <a:endParaRPr lang="en-GB" sz="2000" i="1" dirty="0"/>
          </a:p>
          <a:p>
            <a:pPr marL="457200" lvl="1" indent="0">
              <a:buNone/>
            </a:pPr>
            <a:r>
              <a:rPr lang="en-GB" sz="1800" dirty="0"/>
              <a:t>3.4 </a:t>
            </a:r>
            <a:r>
              <a:rPr lang="es-ES" sz="1800" dirty="0"/>
              <a:t>Apoyar la promoción de los legados del AISV a nivel mundial, regional y nacional </a:t>
            </a:r>
            <a:r>
              <a:rPr lang="en-GB" sz="1800" dirty="0"/>
              <a:t> </a:t>
            </a:r>
            <a:endParaRPr lang="en-GB" sz="1800" dirty="0">
              <a:cs typeface="Calibri"/>
            </a:endParaRPr>
          </a:p>
          <a:p>
            <a:pPr marL="457200" lvl="1" indent="0">
              <a:buNone/>
            </a:pPr>
            <a:endParaRPr lang="en-GB" sz="2000" i="1" dirty="0"/>
          </a:p>
          <a:p>
            <a:pPr marL="457200" lvl="1" indent="0">
              <a:buNone/>
            </a:pPr>
            <a:r>
              <a:rPr lang="en-GB" sz="1800" dirty="0"/>
              <a:t>3.5 </a:t>
            </a:r>
            <a:r>
              <a:rPr lang="en-GB" sz="1800" dirty="0" err="1"/>
              <a:t>Asociación</a:t>
            </a:r>
            <a:r>
              <a:rPr lang="en-GB" sz="1800" dirty="0"/>
              <a:t> y redes</a:t>
            </a:r>
            <a:endParaRPr lang="en-US" sz="1800" dirty="0"/>
          </a:p>
          <a:p>
            <a:pPr lvl="2"/>
            <a:r>
              <a:rPr lang="es-ES" sz="1600" dirty="0"/>
              <a:t>Coordinar la organización de los talleres regionales de la Consulta técnica entre </a:t>
            </a:r>
            <a:br>
              <a:rPr lang="es-ES" sz="1600" dirty="0"/>
            </a:br>
            <a:r>
              <a:rPr lang="es-ES" sz="1600" dirty="0"/>
              <a:t>las organizaciones regionales de protección fitosanitaria (CT-ORPF) y de la CIPF</a:t>
            </a:r>
            <a:r>
              <a:rPr lang="en-GB" sz="1600" dirty="0"/>
              <a:t>.</a:t>
            </a:r>
            <a:endParaRPr lang="en-GB" sz="1600" dirty="0"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1800878"/>
            <a:ext cx="2889982" cy="3886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114DAE-732F-4A70-9E06-8B9EFC6EF0EB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4E6FA671-9269-D253-EE2A-CAEB0F435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4770" y="966025"/>
            <a:ext cx="3222351" cy="239842"/>
          </a:xfrm>
          <a:solidFill>
            <a:srgbClr val="EEEBFB"/>
          </a:solidFill>
        </p:spPr>
        <p:txBody>
          <a:bodyPr/>
          <a:lstStyle/>
          <a:p>
            <a:r>
              <a:rPr lang="es-ES" sz="1600" b="1" dirty="0">
                <a:solidFill>
                  <a:srgbClr val="01852A"/>
                </a:solidFill>
              </a:rPr>
              <a:t>Punto 4.1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83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/>
              <a:t>Gracias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177800" y="4567567"/>
            <a:ext cx="3662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en-US" sz="1600" b="1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Secretaría</a:t>
            </a: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de la CIPF</a:t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s-ES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Organización de las Naciones Unidas </a:t>
            </a:r>
            <a:br>
              <a:rPr lang="es-ES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s-ES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para la Alimentación y la Agricultura (FAO)</a:t>
            </a: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ippc@fao.org</a:t>
            </a: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| </a:t>
            </a: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www.ippc.int</a:t>
            </a:r>
            <a:br>
              <a:rPr lang="en-US" sz="5400" dirty="0">
                <a:solidFill>
                  <a:schemeClr val="bg1"/>
                </a:solidFill>
              </a:rPr>
            </a:br>
            <a:endParaRPr lang="en-IT" dirty="0">
              <a:solidFill>
                <a:schemeClr val="bg1"/>
              </a:solidFill>
            </a:endParaRPr>
          </a:p>
        </p:txBody>
      </p:sp>
      <p:pic>
        <p:nvPicPr>
          <p:cNvPr id="5" name="Picture Placeholder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r="32506" b="2658"/>
          <a:stretch/>
        </p:blipFill>
        <p:spPr>
          <a:xfrm>
            <a:off x="3962400" y="3816263"/>
            <a:ext cx="8229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8943"/>
            <a:ext cx="7086600" cy="457201"/>
          </a:xfrm>
        </p:spPr>
        <p:txBody>
          <a:bodyPr/>
          <a:lstStyle/>
          <a:p>
            <a:pPr algn="ctr"/>
            <a:r>
              <a:rPr lang="en-GB" sz="2800" dirty="0"/>
              <a:t>SINOPSIS</a:t>
            </a:r>
            <a:endParaRPr lang="en-IT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1944190"/>
            <a:ext cx="75291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+mj-lt"/>
              <a:buAutoNum type="arabicPeriod"/>
            </a:pPr>
            <a:r>
              <a:rPr lang="es-ES" dirty="0">
                <a:latin typeface="Calibri (Body)"/>
              </a:rPr>
              <a:t>Una visión general de la CIPF</a:t>
            </a:r>
          </a:p>
          <a:p>
            <a:pPr indent="533400">
              <a:tabLst>
                <a:tab pos="533400" algn="l"/>
              </a:tabLst>
            </a:pPr>
            <a:r>
              <a:rPr lang="es-ES" sz="2000" dirty="0">
                <a:latin typeface="Calibri (Body)"/>
              </a:rPr>
              <a:t>1.1 Breve historia de la CIPF</a:t>
            </a:r>
          </a:p>
          <a:p>
            <a:pPr indent="533400">
              <a:tabLst>
                <a:tab pos="533400" algn="l"/>
              </a:tabLst>
            </a:pPr>
            <a:r>
              <a:rPr lang="es-ES" sz="2000" dirty="0">
                <a:latin typeface="Calibri (Body)"/>
              </a:rPr>
              <a:t>1.2 Visión, misión y objetivos</a:t>
            </a:r>
          </a:p>
          <a:p>
            <a:pPr>
              <a:tabLst>
                <a:tab pos="533400" algn="l"/>
              </a:tabLst>
            </a:pPr>
            <a:r>
              <a:rPr lang="es-ES" sz="2000" dirty="0">
                <a:latin typeface="Calibri (Body)"/>
              </a:rPr>
              <a:t>	1.3 Actividades principales</a:t>
            </a:r>
          </a:p>
          <a:p>
            <a:pPr indent="533400">
              <a:tabLst>
                <a:tab pos="533400" algn="l"/>
              </a:tabLst>
            </a:pPr>
            <a:r>
              <a:rPr lang="es-ES" sz="2000" dirty="0">
                <a:latin typeface="Calibri (Body)"/>
              </a:rPr>
              <a:t>1.4 Gobernanza de la CIPF</a:t>
            </a:r>
          </a:p>
          <a:p>
            <a:pPr marL="533400">
              <a:spcAft>
                <a:spcPts val="600"/>
              </a:spcAft>
            </a:pPr>
            <a:r>
              <a:rPr lang="es-ES" sz="2000" dirty="0">
                <a:latin typeface="Calibri (Body)"/>
              </a:rPr>
              <a:t>1.5 Estructura de la Secretaría de la CIPF</a:t>
            </a:r>
            <a:endParaRPr lang="en-US" dirty="0">
              <a:latin typeface="Calibri (Body)"/>
            </a:endParaRPr>
          </a:p>
          <a:p>
            <a:pPr>
              <a:tabLst>
                <a:tab pos="533400" algn="l"/>
              </a:tabLst>
            </a:pPr>
            <a:r>
              <a:rPr lang="en-US" dirty="0">
                <a:latin typeface="Calibri (Body)"/>
              </a:rPr>
              <a:t>2. </a:t>
            </a:r>
            <a:r>
              <a:rPr lang="es-ES" dirty="0">
                <a:latin typeface="Calibri (Body)"/>
              </a:rPr>
              <a:t>Gobernanza y estrategia 2022 - Logros</a:t>
            </a:r>
          </a:p>
          <a:p>
            <a:pPr>
              <a:tabLst>
                <a:tab pos="533400" algn="l"/>
              </a:tabLst>
            </a:pPr>
            <a:r>
              <a:rPr lang="es-ES" sz="2000" dirty="0">
                <a:latin typeface="Calibri (Body)"/>
              </a:rPr>
              <a:t>	</a:t>
            </a:r>
            <a:r>
              <a:rPr lang="en-GB" sz="2000" dirty="0">
                <a:latin typeface="Calibri (Body)"/>
              </a:rPr>
              <a:t>2.1 </a:t>
            </a:r>
            <a:r>
              <a:rPr lang="en-GB" sz="2000" dirty="0" err="1">
                <a:latin typeface="Calibri (Body)"/>
              </a:rPr>
              <a:t>Reuniones</a:t>
            </a:r>
            <a:endParaRPr lang="en-GB" sz="2000" dirty="0">
              <a:latin typeface="Calibri (Body)"/>
            </a:endParaRPr>
          </a:p>
          <a:p>
            <a:pPr marL="608013" lvl="1" indent="-74613"/>
            <a:r>
              <a:rPr lang="en-GB" sz="2000" dirty="0">
                <a:latin typeface="Calibri (Body)"/>
              </a:rPr>
              <a:t>2.2 </a:t>
            </a:r>
            <a:r>
              <a:rPr lang="en-GB" sz="2000" dirty="0" err="1">
                <a:latin typeface="Calibri (Body)"/>
              </a:rPr>
              <a:t>Decisiones</a:t>
            </a:r>
            <a:r>
              <a:rPr lang="en-GB" sz="2000" dirty="0">
                <a:latin typeface="Calibri (Body)"/>
              </a:rPr>
              <a:t> de la CMF 16</a:t>
            </a:r>
          </a:p>
          <a:p>
            <a:pPr marL="608013" lvl="1" indent="-74613">
              <a:spcAft>
                <a:spcPts val="600"/>
              </a:spcAft>
            </a:pPr>
            <a:r>
              <a:rPr lang="en-GB" sz="2000" dirty="0">
                <a:latin typeface="Calibri (Body)"/>
              </a:rPr>
              <a:t>2.3 </a:t>
            </a:r>
            <a:r>
              <a:rPr lang="en-GB" sz="2000" dirty="0" err="1">
                <a:latin typeface="Calibri (Body)"/>
              </a:rPr>
              <a:t>Legados</a:t>
            </a:r>
            <a:r>
              <a:rPr lang="en-GB" sz="2000" dirty="0">
                <a:latin typeface="Calibri (Body)"/>
              </a:rPr>
              <a:t> del AISV</a:t>
            </a:r>
            <a:endParaRPr lang="en-US" dirty="0">
              <a:latin typeface="Calibri (Body)"/>
            </a:endParaRPr>
          </a:p>
          <a:p>
            <a:pPr>
              <a:tabLst>
                <a:tab pos="358775" algn="l"/>
                <a:tab pos="533400" algn="l"/>
              </a:tabLst>
            </a:pPr>
            <a:r>
              <a:rPr lang="en-US" dirty="0">
                <a:latin typeface="Calibri (Body)"/>
              </a:rPr>
              <a:t>3.	Planes </a:t>
            </a:r>
            <a:r>
              <a:rPr lang="en-US" dirty="0" err="1">
                <a:latin typeface="Calibri (Body)"/>
              </a:rPr>
              <a:t>futuros</a:t>
            </a:r>
            <a:endParaRPr lang="en-US" sz="1400" dirty="0">
              <a:latin typeface="Calibri (Body)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1981201"/>
            <a:ext cx="3292541" cy="30686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21267D-354E-437A-95EF-8134551D76B4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A7AF39A1-3F49-4840-AA5E-F5112D74B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4770" y="966025"/>
            <a:ext cx="3222351" cy="239842"/>
          </a:xfrm>
          <a:solidFill>
            <a:srgbClr val="EEEBFB"/>
          </a:solidFill>
        </p:spPr>
        <p:txBody>
          <a:bodyPr/>
          <a:lstStyle/>
          <a:p>
            <a:r>
              <a:rPr lang="es-ES" sz="1600" b="1" dirty="0">
                <a:solidFill>
                  <a:srgbClr val="01852A"/>
                </a:solidFill>
              </a:rPr>
              <a:t>Punto 4.1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423" y="1570237"/>
            <a:ext cx="5432347" cy="356534"/>
          </a:xfrm>
        </p:spPr>
        <p:txBody>
          <a:bodyPr/>
          <a:lstStyle/>
          <a:p>
            <a:pPr algn="ctr"/>
            <a:r>
              <a:rPr lang="en-GB" sz="2800" dirty="0"/>
              <a:t>1. </a:t>
            </a:r>
            <a:r>
              <a:rPr lang="es-ES" sz="2800" dirty="0">
                <a:latin typeface="Calibri (Body)"/>
              </a:rPr>
              <a:t>VISIÓN GENERAL DE LA CIPF</a:t>
            </a:r>
            <a:br>
              <a:rPr lang="es-ES" sz="2800" dirty="0">
                <a:latin typeface="Calibri (Body)"/>
              </a:rPr>
            </a:br>
            <a:endParaRPr lang="en-IT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-65213" y="4233720"/>
            <a:ext cx="2461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1" algn="ctr"/>
            <a:r>
              <a:rPr lang="en-GB" dirty="0">
                <a:latin typeface="Calibri (Body)"/>
              </a:rPr>
              <a:t>1.1</a:t>
            </a:r>
            <a:r>
              <a:rPr lang="en-GB" sz="2000" i="1" dirty="0">
                <a:latin typeface="Calibri (Body)"/>
              </a:rPr>
              <a:t> </a:t>
            </a:r>
          </a:p>
          <a:p>
            <a:pPr marL="358775" lvl="1" algn="ctr"/>
            <a:r>
              <a:rPr lang="en-GB" sz="2000" dirty="0">
                <a:latin typeface="Calibri (Body)"/>
              </a:rPr>
              <a:t>Breve </a:t>
            </a:r>
            <a:r>
              <a:rPr lang="en-GB" sz="2000" dirty="0" err="1">
                <a:latin typeface="Calibri (Body)"/>
              </a:rPr>
              <a:t>historia</a:t>
            </a:r>
            <a:r>
              <a:rPr lang="en-GB" sz="2000" dirty="0">
                <a:latin typeface="Calibri (Body)"/>
              </a:rPr>
              <a:t> </a:t>
            </a:r>
            <a:br>
              <a:rPr lang="en-GB" sz="2000" dirty="0">
                <a:latin typeface="Calibri (Body)"/>
              </a:rPr>
            </a:br>
            <a:r>
              <a:rPr lang="en-GB" sz="2000" dirty="0">
                <a:latin typeface="Calibri (Body)"/>
              </a:rPr>
              <a:t>de la CIPF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348192" y="4233720"/>
            <a:ext cx="1693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 (Body)"/>
              </a:rPr>
              <a:t>1.2 </a:t>
            </a:r>
          </a:p>
          <a:p>
            <a:pPr algn="ctr"/>
            <a:r>
              <a:rPr lang="en-GB" sz="2000" dirty="0" err="1">
                <a:latin typeface="Calibri (Body)"/>
              </a:rPr>
              <a:t>Visión</a:t>
            </a:r>
            <a:r>
              <a:rPr lang="en-GB" sz="2000" dirty="0">
                <a:latin typeface="Calibri (Body)"/>
              </a:rPr>
              <a:t>, </a:t>
            </a:r>
            <a:r>
              <a:rPr lang="en-GB" sz="2000" dirty="0" err="1">
                <a:latin typeface="Calibri (Body)"/>
              </a:rPr>
              <a:t>misión</a:t>
            </a:r>
            <a:r>
              <a:rPr lang="en-GB" sz="2000" dirty="0">
                <a:latin typeface="Calibri (Body)"/>
              </a:rPr>
              <a:t> </a:t>
            </a:r>
          </a:p>
          <a:p>
            <a:pPr algn="ctr"/>
            <a:r>
              <a:rPr lang="en-GB" sz="2000" dirty="0">
                <a:latin typeface="Calibri (Body)"/>
              </a:rPr>
              <a:t>y </a:t>
            </a:r>
            <a:r>
              <a:rPr lang="en-GB" sz="2000" dirty="0" err="1">
                <a:latin typeface="Calibri (Body)"/>
              </a:rPr>
              <a:t>objetivos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36121" y="4191379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 (Body)"/>
              </a:rPr>
              <a:t>1.3</a:t>
            </a:r>
          </a:p>
          <a:p>
            <a:pPr algn="ctr"/>
            <a:r>
              <a:rPr lang="en-GB" sz="2000" dirty="0" err="1">
                <a:latin typeface="Calibri (Body)"/>
              </a:rPr>
              <a:t>Actividades</a:t>
            </a:r>
            <a:r>
              <a:rPr lang="en-GB" sz="2000" dirty="0">
                <a:latin typeface="Calibri (Body)"/>
              </a:rPr>
              <a:t> </a:t>
            </a:r>
            <a:r>
              <a:rPr lang="en-GB" sz="2000" dirty="0" err="1">
                <a:latin typeface="Calibri (Body)"/>
              </a:rPr>
              <a:t>principales</a:t>
            </a:r>
            <a:endParaRPr lang="en-GB" sz="2000" dirty="0">
              <a:latin typeface="Calibri (Body)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8106" y="4233720"/>
            <a:ext cx="15045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 (Body)"/>
              </a:rPr>
              <a:t>1.4 </a:t>
            </a:r>
          </a:p>
          <a:p>
            <a:pPr algn="ctr"/>
            <a:r>
              <a:rPr lang="en-GB" sz="2000" dirty="0" err="1">
                <a:latin typeface="Calibri (Body)"/>
              </a:rPr>
              <a:t>Gobernanza</a:t>
            </a:r>
            <a:r>
              <a:rPr lang="en-GB" sz="2000" dirty="0">
                <a:latin typeface="Calibri (Body)"/>
              </a:rPr>
              <a:t> </a:t>
            </a:r>
            <a:br>
              <a:rPr lang="en-GB" sz="2000" dirty="0">
                <a:latin typeface="Calibri (Body)"/>
              </a:rPr>
            </a:br>
            <a:r>
              <a:rPr lang="en-GB" sz="2000" dirty="0">
                <a:latin typeface="Calibri (Body)"/>
              </a:rPr>
              <a:t>de la CIPF </a:t>
            </a:r>
          </a:p>
        </p:txBody>
      </p:sp>
      <p:pic>
        <p:nvPicPr>
          <p:cNvPr id="10" name="Immagine 11">
            <a:extLst>
              <a:ext uri="{FF2B5EF4-FFF2-40B4-BE49-F238E27FC236}">
                <a16:creationId xmlns:a16="http://schemas.microsoft.com/office/drawing/2014/main" id="{68B203BC-587D-43F8-9759-82A2C24BE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2484878"/>
            <a:ext cx="1730727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152" y="2638485"/>
            <a:ext cx="2438400" cy="13989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603634"/>
            <a:ext cx="2178707" cy="1468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457" y="2291141"/>
            <a:ext cx="1939944" cy="1900238"/>
          </a:xfrm>
          <a:prstGeom prst="rect">
            <a:avLst/>
          </a:prstGeom>
        </p:spPr>
      </p:pic>
      <p:sp>
        <p:nvSpPr>
          <p:cNvPr id="11" name="Subtitle 6">
            <a:extLst>
              <a:ext uri="{FF2B5EF4-FFF2-40B4-BE49-F238E27FC236}">
                <a16:creationId xmlns:a16="http://schemas.microsoft.com/office/drawing/2014/main" id="{55BCFAFE-471B-4D61-A145-DDAFCD46B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4770" y="966025"/>
            <a:ext cx="3222351" cy="239842"/>
          </a:xfrm>
          <a:solidFill>
            <a:srgbClr val="EEEBFB"/>
          </a:solidFill>
        </p:spPr>
        <p:txBody>
          <a:bodyPr/>
          <a:lstStyle/>
          <a:p>
            <a:r>
              <a:rPr lang="es-ES" sz="1600" b="1" dirty="0">
                <a:solidFill>
                  <a:srgbClr val="01852A"/>
                </a:solidFill>
              </a:rPr>
              <a:t>Punto 4.1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2DB386-728A-4474-B424-9B5FB5B6B1D2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</p:spTree>
    <p:extLst>
      <p:ext uri="{BB962C8B-B14F-4D97-AF65-F5344CB8AC3E}">
        <p14:creationId xmlns:p14="http://schemas.microsoft.com/office/powerpoint/2010/main" val="145585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81000" y="3505200"/>
            <a:ext cx="1097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22359" y="3036662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825F"/>
                </a:solidFill>
                <a:cs typeface="Calibri" panose="020F0502020204030204" pitchFamily="34" charset="0"/>
              </a:rPr>
              <a:t>1979</a:t>
            </a:r>
            <a:r>
              <a:rPr lang="en-US" sz="1800" b="1">
                <a:cs typeface="Calibri" panose="020F0502020204030204" pitchFamily="34" charset="0"/>
              </a:rPr>
              <a:t> 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47824" y="3036662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825F"/>
                </a:solidFill>
                <a:cs typeface="Calibri" panose="020F0502020204030204" pitchFamily="34" charset="0"/>
              </a:rPr>
              <a:t>1992</a:t>
            </a:r>
            <a:r>
              <a:rPr lang="en-US" sz="1800" b="1">
                <a:cs typeface="Calibri" panose="020F0502020204030204" pitchFamily="34" charset="0"/>
              </a:rPr>
              <a:t> 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14122" y="3042424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825F"/>
                </a:solidFill>
                <a:cs typeface="Calibri" panose="020F0502020204030204" pitchFamily="34" charset="0"/>
              </a:rPr>
              <a:t>1995</a:t>
            </a:r>
            <a:r>
              <a:rPr lang="en-US" sz="1800" b="1">
                <a:cs typeface="Calibri" panose="020F0502020204030204" pitchFamily="34" charset="0"/>
              </a:rPr>
              <a:t> 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05260" y="3036662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825F"/>
                </a:solidFill>
                <a:cs typeface="Calibri" panose="020F0502020204030204" pitchFamily="34" charset="0"/>
              </a:rPr>
              <a:t>1997</a:t>
            </a:r>
            <a:r>
              <a:rPr lang="en-US" sz="1800" b="1">
                <a:cs typeface="Calibri" panose="020F0502020204030204" pitchFamily="34" charset="0"/>
              </a:rPr>
              <a:t> 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950678" y="3043471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825F"/>
                </a:solidFill>
                <a:cs typeface="Calibri" panose="020F0502020204030204" pitchFamily="34" charset="0"/>
              </a:rPr>
              <a:t>2015</a:t>
            </a:r>
            <a:r>
              <a:rPr lang="en-US" sz="1800" b="1">
                <a:cs typeface="Calibri" panose="020F0502020204030204" pitchFamily="34" charset="0"/>
              </a:rPr>
              <a:t> 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240085" y="3015769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825F"/>
                </a:solidFill>
                <a:cs typeface="Calibri" panose="020F0502020204030204" pitchFamily="34" charset="0"/>
              </a:rPr>
              <a:t>2020</a:t>
            </a:r>
            <a:r>
              <a:rPr lang="en-US" sz="1800" b="1">
                <a:cs typeface="Calibri" panose="020F0502020204030204" pitchFamily="34" charset="0"/>
              </a:rPr>
              <a:t> 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557514" y="3015287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825F"/>
                </a:solidFill>
                <a:cs typeface="Calibri" panose="020F0502020204030204" pitchFamily="34" charset="0"/>
              </a:rPr>
              <a:t>2022</a:t>
            </a:r>
            <a:r>
              <a:rPr lang="en-US" sz="1800" b="1">
                <a:cs typeface="Calibri" panose="020F0502020204030204" pitchFamily="34" charset="0"/>
              </a:rPr>
              <a:t> </a:t>
            </a:r>
            <a:endParaRPr lang="en-US"/>
          </a:p>
        </p:txBody>
      </p:sp>
      <p:sp>
        <p:nvSpPr>
          <p:cNvPr id="23" name="Title 4"/>
          <p:cNvSpPr>
            <a:spLocks noGrp="1"/>
          </p:cNvSpPr>
          <p:nvPr>
            <p:ph type="title"/>
          </p:nvPr>
        </p:nvSpPr>
        <p:spPr>
          <a:xfrm>
            <a:off x="-236330" y="2119557"/>
            <a:ext cx="5056410" cy="79399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2400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1.1 </a:t>
            </a:r>
            <a:r>
              <a:rPr lang="es-ES" sz="2400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Breve historia de la CIPF</a:t>
            </a:r>
            <a:br>
              <a:rPr lang="es-ES" sz="2400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n-US" sz="2400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81000" y="3764281"/>
            <a:ext cx="842013" cy="415498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842" y="3738513"/>
            <a:ext cx="122301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cs typeface="Calibri" panose="020F0502020204030204" pitchFamily="34" charset="0"/>
              </a:rPr>
              <a:t>Convención de precursores </a:t>
            </a:r>
            <a:r>
              <a:rPr lang="es-ES" sz="1500" dirty="0">
                <a:cs typeface="Calibri" panose="020F0502020204030204" pitchFamily="34" charset="0"/>
              </a:rPr>
              <a:t>de la CIPF sobre la </a:t>
            </a:r>
            <a:r>
              <a:rPr lang="es-ES" sz="1500" i="1" dirty="0">
                <a:cs typeface="Calibri" panose="020F0502020204030204" pitchFamily="34" charset="0"/>
              </a:rPr>
              <a:t>filoxera </a:t>
            </a:r>
            <a:r>
              <a:rPr lang="es-ES" sz="1500" i="1" dirty="0" err="1">
                <a:cs typeface="Calibri" panose="020F0502020204030204" pitchFamily="34" charset="0"/>
              </a:rPr>
              <a:t>vastatrix</a:t>
            </a:r>
            <a:r>
              <a:rPr lang="es-ES" sz="1500" i="1" dirty="0">
                <a:cs typeface="Calibri" panose="020F0502020204030204" pitchFamily="34" charset="0"/>
              </a:rPr>
              <a:t> </a:t>
            </a:r>
            <a:endParaRPr lang="en-US" sz="1500" i="1" dirty="0"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94202" y="3761968"/>
            <a:ext cx="997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dirty="0">
                <a:cs typeface="Calibri" panose="020F0502020204030204" pitchFamily="34" charset="0"/>
              </a:rPr>
              <a:t>Texto original de la </a:t>
            </a:r>
            <a:r>
              <a:rPr lang="es-ES" sz="1500" b="1" dirty="0">
                <a:cs typeface="Calibri" panose="020F0502020204030204" pitchFamily="34" charset="0"/>
              </a:rPr>
              <a:t>CIPF</a:t>
            </a:r>
            <a:r>
              <a:rPr lang="es-ES" sz="1500" dirty="0">
                <a:cs typeface="Calibri" panose="020F0502020204030204" pitchFamily="34" charset="0"/>
              </a:rPr>
              <a:t> aprobado</a:t>
            </a:r>
            <a:endParaRPr lang="en-US" sz="1500" i="1" dirty="0"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55804" y="3716270"/>
            <a:ext cx="13030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cs typeface="Calibri" panose="020F0502020204030204" pitchFamily="34" charset="0"/>
              </a:rPr>
              <a:t>Revisión del texto de la CIPF </a:t>
            </a:r>
            <a:r>
              <a:rPr lang="es-ES" sz="1500" dirty="0">
                <a:cs typeface="Calibri" panose="020F0502020204030204" pitchFamily="34" charset="0"/>
              </a:rPr>
              <a:t>que origina el programa de </a:t>
            </a:r>
            <a:r>
              <a:rPr lang="es-ES" sz="1500" b="1" dirty="0">
                <a:cs typeface="Calibri" panose="020F0502020204030204" pitchFamily="34" charset="0"/>
              </a:rPr>
              <a:t>elaboración de normas </a:t>
            </a:r>
            <a:endParaRPr lang="en-GB" sz="1500" b="1" dirty="0"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72275" y="3068673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825F"/>
                </a:solidFill>
                <a:cs typeface="Calibri" panose="020F0502020204030204" pitchFamily="34" charset="0"/>
              </a:rPr>
              <a:t>1951</a:t>
            </a:r>
            <a:r>
              <a:rPr lang="en-US" sz="1800" b="1">
                <a:cs typeface="Calibri" panose="020F0502020204030204" pitchFamily="34" charset="0"/>
              </a:rPr>
              <a:t> 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810" y="3068673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825F"/>
                </a:solidFill>
                <a:cs typeface="Calibri" panose="020F0502020204030204" pitchFamily="34" charset="0"/>
              </a:rPr>
              <a:t>1881</a:t>
            </a:r>
            <a:r>
              <a:rPr lang="en-US" sz="1800" b="1">
                <a:cs typeface="Calibri" panose="020F0502020204030204" pitchFamily="34" charset="0"/>
              </a:rPr>
              <a:t> </a:t>
            </a: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37159" y="3709856"/>
            <a:ext cx="145756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dirty="0">
                <a:cs typeface="Calibri" panose="020F0502020204030204" pitchFamily="34" charset="0"/>
              </a:rPr>
              <a:t>Reconocimiento por el </a:t>
            </a:r>
            <a:r>
              <a:rPr lang="es-ES" sz="1500" b="1" dirty="0">
                <a:cs typeface="Calibri" panose="020F0502020204030204" pitchFamily="34" charset="0"/>
              </a:rPr>
              <a:t>Acuerdo MSF de la OMC </a:t>
            </a:r>
            <a:r>
              <a:rPr lang="es-ES" sz="1500" dirty="0">
                <a:cs typeface="Calibri" panose="020F0502020204030204" pitchFamily="34" charset="0"/>
              </a:rPr>
              <a:t>como organización de normalización fitosanitaria.</a:t>
            </a:r>
            <a:endParaRPr lang="en-GB" sz="1500" dirty="0"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75140" y="3709856"/>
            <a:ext cx="13030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dirty="0">
                <a:cs typeface="Calibri" panose="020F0502020204030204" pitchFamily="34" charset="0"/>
              </a:rPr>
              <a:t>Se establece la </a:t>
            </a:r>
            <a:r>
              <a:rPr lang="es-ES" sz="1500" b="1" dirty="0">
                <a:cs typeface="Calibri" panose="020F0502020204030204" pitchFamily="34" charset="0"/>
              </a:rPr>
              <a:t>Secretaría de la CIPF</a:t>
            </a:r>
            <a:endParaRPr lang="en-GB" sz="1500" dirty="0"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92429" y="3716270"/>
            <a:ext cx="145756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dirty="0">
                <a:cs typeface="Calibri" panose="020F0502020204030204" pitchFamily="34" charset="0"/>
              </a:rPr>
              <a:t>La Conferencia de la FAO aprueba las </a:t>
            </a:r>
            <a:r>
              <a:rPr lang="es-ES" sz="1500" b="1" dirty="0">
                <a:cs typeface="Calibri" panose="020F0502020204030204" pitchFamily="34" charset="0"/>
              </a:rPr>
              <a:t>revisiones del texto de la CIPF</a:t>
            </a:r>
            <a:r>
              <a:rPr lang="es-ES" sz="1500" dirty="0">
                <a:cs typeface="Calibri" panose="020F0502020204030204" pitchFamily="34" charset="0"/>
              </a:rPr>
              <a:t> y establece una </a:t>
            </a:r>
            <a:r>
              <a:rPr lang="es-ES" sz="1500" b="1" dirty="0">
                <a:cs typeface="Calibri" panose="020F0502020204030204" pitchFamily="34" charset="0"/>
              </a:rPr>
              <a:t>CMF provisional</a:t>
            </a:r>
            <a:endParaRPr lang="en-GB" sz="1500" dirty="0"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40971" y="3738513"/>
            <a:ext cx="139911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latin typeface="Calibri" panose="020F0502020204030204" pitchFamily="34" charset="0"/>
                <a:cs typeface="Calibri" panose="020F0502020204030204" pitchFamily="34" charset="0"/>
              </a:rPr>
              <a:t>El CDB </a:t>
            </a:r>
            <a:r>
              <a:rPr lang="es-ES" sz="1500" dirty="0">
                <a:latin typeface="Calibri" panose="020F0502020204030204" pitchFamily="34" charset="0"/>
                <a:cs typeface="Calibri" panose="020F0502020204030204" pitchFamily="34" charset="0"/>
              </a:rPr>
              <a:t>reconoció a la CIPF como el </a:t>
            </a:r>
            <a:r>
              <a:rPr lang="es-ES" sz="1500" b="1" dirty="0">
                <a:latin typeface="Calibri" panose="020F0502020204030204" pitchFamily="34" charset="0"/>
                <a:cs typeface="Calibri" panose="020F0502020204030204" pitchFamily="34" charset="0"/>
              </a:rPr>
              <a:t>único organismo de normalización fitosanitaria </a:t>
            </a:r>
            <a:endParaRPr lang="en-GB" sz="1500" dirty="0"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60308" y="3738513"/>
            <a:ext cx="145756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Año Internacional de la Sanidad Vegetal 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1500" dirty="0">
                <a:latin typeface="Calibri" panose="020F0502020204030204" pitchFamily="34" charset="0"/>
                <a:cs typeface="Calibri" panose="020F0502020204030204" pitchFamily="34" charset="0"/>
              </a:rPr>
              <a:t>proclamado por la Asamblea General de las Naciones Unidas en 2018)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714188" y="3738513"/>
            <a:ext cx="13030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dirty="0">
                <a:latin typeface="Calibri" panose="020F0502020204030204" pitchFamily="34" charset="0"/>
                <a:cs typeface="Calibri" panose="020F0502020204030204" pitchFamily="34" charset="0"/>
              </a:rPr>
              <a:t>La Asamblea General de las Naciones Unidas  proclama el </a:t>
            </a:r>
            <a:r>
              <a:rPr lang="it-IT" sz="1500" b="1" dirty="0">
                <a:latin typeface="Calibri" panose="020F0502020204030204" pitchFamily="34" charset="0"/>
                <a:cs typeface="Calibri" panose="020F0502020204030204" pitchFamily="34" charset="0"/>
              </a:rPr>
              <a:t>12 de mayo </a:t>
            </a:r>
            <a:br>
              <a:rPr lang="it-IT" sz="1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Día Internacional de la Sanidad Vegetal</a:t>
            </a:r>
            <a:endParaRPr lang="it-IT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96782" y="3512093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91375" y="3516571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041459" y="3512093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266924" y="3498327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633222" y="3512093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013465" y="3505679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369778" y="3505679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656998" y="3507863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0976614" y="3498326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 txBox="1">
            <a:spLocks/>
          </p:cNvSpPr>
          <p:nvPr/>
        </p:nvSpPr>
        <p:spPr>
          <a:xfrm>
            <a:off x="3297876" y="1475683"/>
            <a:ext cx="5491001" cy="296836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/>
              <a:t>1. </a:t>
            </a:r>
            <a:r>
              <a:rPr lang="es-ES" sz="2800" dirty="0">
                <a:latin typeface="Calibri (Body)"/>
              </a:rPr>
              <a:t>VISIÓN GENERAL DE LA CIPF</a:t>
            </a:r>
            <a:endParaRPr lang="en-IT" sz="2800" dirty="0"/>
          </a:p>
        </p:txBody>
      </p:sp>
      <p:sp>
        <p:nvSpPr>
          <p:cNvPr id="37" name="Subtitle 6">
            <a:extLst>
              <a:ext uri="{FF2B5EF4-FFF2-40B4-BE49-F238E27FC236}">
                <a16:creationId xmlns:a16="http://schemas.microsoft.com/office/drawing/2014/main" id="{460474DD-A55F-4A3D-8903-6877A2DA2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4770" y="966025"/>
            <a:ext cx="3222351" cy="239842"/>
          </a:xfrm>
          <a:solidFill>
            <a:srgbClr val="EEEBFB"/>
          </a:solidFill>
        </p:spPr>
        <p:txBody>
          <a:bodyPr/>
          <a:lstStyle/>
          <a:p>
            <a:r>
              <a:rPr lang="es-ES" sz="1600" b="1" dirty="0">
                <a:solidFill>
                  <a:srgbClr val="01852A"/>
                </a:solidFill>
              </a:rPr>
              <a:t>Punto 4.1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00FEFA-98FF-4A34-8CD9-CA283F933144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</p:spTree>
    <p:extLst>
      <p:ext uri="{BB962C8B-B14F-4D97-AF65-F5344CB8AC3E}">
        <p14:creationId xmlns:p14="http://schemas.microsoft.com/office/powerpoint/2010/main" val="270124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799" y="1471580"/>
            <a:ext cx="5584371" cy="300600"/>
          </a:xfrm>
        </p:spPr>
        <p:txBody>
          <a:bodyPr/>
          <a:lstStyle/>
          <a:p>
            <a:pPr algn="ctr"/>
            <a:r>
              <a:rPr lang="en-GB" sz="2800" dirty="0"/>
              <a:t>1. </a:t>
            </a:r>
            <a:r>
              <a:rPr lang="es-ES" sz="2800" dirty="0">
                <a:latin typeface="Calibri (Body)"/>
              </a:rPr>
              <a:t>VISIÓN GENERAL DE LA CIPF</a:t>
            </a:r>
            <a:endParaRPr lang="en-IT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1" y="1905000"/>
            <a:ext cx="4724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1.2 </a:t>
            </a:r>
            <a:r>
              <a:rPr lang="en-GB" sz="2400" b="1" dirty="0" err="1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Visión</a:t>
            </a: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GB" sz="2400" b="1" dirty="0" err="1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misión</a:t>
            </a: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 y </a:t>
            </a:r>
            <a:r>
              <a:rPr lang="en-GB" sz="2400" b="1" dirty="0" err="1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objetivos</a:t>
            </a:r>
            <a:endParaRPr lang="en-GB" sz="2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14041"/>
          <a:stretch/>
        </p:blipFill>
        <p:spPr>
          <a:xfrm>
            <a:off x="134984" y="5105400"/>
            <a:ext cx="4571315" cy="6671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075" y="4671058"/>
            <a:ext cx="1486413" cy="13397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629" y="4687856"/>
            <a:ext cx="1752600" cy="13229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385" y="4621686"/>
            <a:ext cx="1535525" cy="1408738"/>
          </a:xfrm>
          <a:prstGeom prst="rect">
            <a:avLst/>
          </a:prstGeom>
        </p:spPr>
      </p:pic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C8F1D4F1-7098-4672-86FA-6EE4BE7CE276}"/>
              </a:ext>
            </a:extLst>
          </p:cNvPr>
          <p:cNvSpPr txBox="1">
            <a:spLocks/>
          </p:cNvSpPr>
          <p:nvPr/>
        </p:nvSpPr>
        <p:spPr>
          <a:xfrm>
            <a:off x="134984" y="2952220"/>
            <a:ext cx="8491504" cy="21531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30"/>
              </a:spcAft>
              <a:buClr>
                <a:srgbClr val="4A7665"/>
              </a:buClr>
              <a:buSzPct val="99000"/>
              <a:buFont typeface="Arial" panose="020B0604020202020204" pitchFamily="34" charset="0"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Calibri (Body)"/>
              </a:rPr>
              <a:t>Misión</a:t>
            </a:r>
            <a:r>
              <a:rPr lang="en-US" sz="1400" b="1" dirty="0">
                <a:latin typeface="Calibri (Body)"/>
              </a:rPr>
              <a:t> de la CIPF: </a:t>
            </a:r>
            <a:r>
              <a:rPr lang="es-ES" sz="1400" dirty="0">
                <a:latin typeface="Calibri (Body)"/>
              </a:rPr>
              <a:t>Proteger los recursos vegetales mundiales y facilitar un comercio seguro</a:t>
            </a:r>
            <a:r>
              <a:rPr lang="en-GB" sz="1400" dirty="0">
                <a:latin typeface="Calibri (Body)"/>
              </a:rPr>
              <a:t>.</a:t>
            </a:r>
            <a:endParaRPr lang="en-US" sz="1400" b="1" dirty="0">
              <a:latin typeface="Calibri (Body)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Calibri (Body)"/>
              </a:rPr>
              <a:t>Visión</a:t>
            </a:r>
            <a:r>
              <a:rPr lang="en-US" sz="1400" b="1" dirty="0">
                <a:latin typeface="Calibri (Body)"/>
              </a:rPr>
              <a:t> de la CIPF: </a:t>
            </a:r>
            <a:r>
              <a:rPr lang="es-ES" sz="1400" dirty="0">
                <a:latin typeface="Calibri (Body)"/>
              </a:rPr>
              <a:t>La propagación de las plagas de las plantas se reduce al mínimo y sus impactos dentro de los países se gestionan eficazmente</a:t>
            </a:r>
            <a:r>
              <a:rPr lang="en-GB" sz="1400" dirty="0">
                <a:latin typeface="Calibri (Body)"/>
              </a:rPr>
              <a:t>.</a:t>
            </a:r>
            <a:endParaRPr lang="en-GB" sz="1400" b="1" dirty="0">
              <a:latin typeface="Calibri (Body)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GB" sz="1400" b="1" dirty="0" err="1">
                <a:latin typeface="Calibri (Body)"/>
              </a:rPr>
              <a:t>Objetivo</a:t>
            </a:r>
            <a:r>
              <a:rPr lang="en-GB" sz="1400" b="1" dirty="0">
                <a:latin typeface="Calibri (Body)"/>
              </a:rPr>
              <a:t> de la CIPF: </a:t>
            </a:r>
            <a:r>
              <a:rPr lang="es-ES" sz="1400" dirty="0">
                <a:latin typeface="Calibri (Body)"/>
              </a:rPr>
              <a:t>Todos los países tienen la capacidad de aplicar medidas armonizadas para reducir la propagación de plagas y minimizar su impacto en la seguridad alimentaria, el comercio, el crecimiento económico y el medio ambiente</a:t>
            </a:r>
            <a:r>
              <a:rPr lang="en-GB" sz="1400" dirty="0">
                <a:latin typeface="Calibri (Body)"/>
              </a:rPr>
              <a:t>.</a:t>
            </a:r>
          </a:p>
          <a:p>
            <a:pPr algn="just"/>
            <a:r>
              <a:rPr lang="en-GB" b="1" dirty="0" err="1">
                <a:latin typeface="Calibri (Body)"/>
              </a:rPr>
              <a:t>Objetivos</a:t>
            </a:r>
            <a:r>
              <a:rPr lang="en-GB" b="1" dirty="0">
                <a:latin typeface="Calibri (Body)"/>
              </a:rPr>
              <a:t> </a:t>
            </a:r>
            <a:r>
              <a:rPr lang="en-GB" b="1" dirty="0" err="1">
                <a:latin typeface="Calibri (Body)"/>
              </a:rPr>
              <a:t>estratégicos</a:t>
            </a:r>
            <a:r>
              <a:rPr lang="en-GB" b="1" dirty="0">
                <a:latin typeface="Calibri (Body)"/>
              </a:rPr>
              <a:t>:</a:t>
            </a: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E898F4B3-406C-4DB6-AD3B-CA4076D31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4770" y="966025"/>
            <a:ext cx="3222351" cy="239842"/>
          </a:xfrm>
          <a:solidFill>
            <a:srgbClr val="EEEBFB"/>
          </a:solidFill>
        </p:spPr>
        <p:txBody>
          <a:bodyPr/>
          <a:lstStyle/>
          <a:p>
            <a:r>
              <a:rPr lang="es-ES" sz="1600" b="1" dirty="0">
                <a:solidFill>
                  <a:srgbClr val="01852A"/>
                </a:solidFill>
              </a:rPr>
              <a:t>Punto 4.1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B4B63-919B-42E7-9273-F5262B4130FE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765601-0A40-47BF-8DE2-48865B92B8AF}"/>
              </a:ext>
            </a:extLst>
          </p:cNvPr>
          <p:cNvSpPr/>
          <p:nvPr/>
        </p:nvSpPr>
        <p:spPr>
          <a:xfrm>
            <a:off x="134984" y="5105400"/>
            <a:ext cx="4571315" cy="281020"/>
          </a:xfrm>
          <a:prstGeom prst="rect">
            <a:avLst/>
          </a:prstGeom>
          <a:solidFill>
            <a:srgbClr val="EBF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Contribuir a los objetivos de desarrollo sostenible de la ONU 2030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A80C0D-9401-485C-8A37-95CBC11310C2}"/>
              </a:ext>
            </a:extLst>
          </p:cNvPr>
          <p:cNvSpPr/>
          <p:nvPr/>
        </p:nvSpPr>
        <p:spPr>
          <a:xfrm>
            <a:off x="5014913" y="5596990"/>
            <a:ext cx="1595437" cy="313273"/>
          </a:xfrm>
          <a:prstGeom prst="rect">
            <a:avLst/>
          </a:prstGeom>
          <a:solidFill>
            <a:srgbClr val="F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Proteger el medio ambiente, los bosques y la biodiversidad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E3701-8C16-421B-88A3-64F36E7DC9D0}"/>
              </a:ext>
            </a:extLst>
          </p:cNvPr>
          <p:cNvSpPr/>
          <p:nvPr/>
        </p:nvSpPr>
        <p:spPr>
          <a:xfrm>
            <a:off x="7140075" y="5305425"/>
            <a:ext cx="1486413" cy="705405"/>
          </a:xfrm>
          <a:prstGeom prst="rect">
            <a:avLst/>
          </a:prstGeom>
          <a:solidFill>
            <a:srgbClr val="F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Proteger el medio ambiente, los bosques y la biodiversidad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3BC67-BB30-4C46-8BE3-011DFBF8703C}"/>
              </a:ext>
            </a:extLst>
          </p:cNvPr>
          <p:cNvSpPr/>
          <p:nvPr/>
        </p:nvSpPr>
        <p:spPr>
          <a:xfrm>
            <a:off x="9055385" y="5615920"/>
            <a:ext cx="1511015" cy="394910"/>
          </a:xfrm>
          <a:prstGeom prst="rect">
            <a:avLst/>
          </a:prstGeom>
          <a:solidFill>
            <a:srgbClr val="F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Proteger el medio ambiente, los bosques y la biodiversidad</a:t>
            </a:r>
            <a:endParaRPr lang="en-GB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78" y="1471580"/>
            <a:ext cx="5636864" cy="357220"/>
          </a:xfrm>
        </p:spPr>
        <p:txBody>
          <a:bodyPr/>
          <a:lstStyle/>
          <a:p>
            <a:pPr algn="ctr"/>
            <a:r>
              <a:rPr lang="en-GB" sz="2800" dirty="0"/>
              <a:t>1. </a:t>
            </a:r>
            <a:r>
              <a:rPr lang="es-ES" sz="2800" dirty="0"/>
              <a:t>VISIÓN GENERAL DE LA CIPF</a:t>
            </a:r>
            <a:br>
              <a:rPr lang="es-ES" sz="2800" dirty="0"/>
            </a:br>
            <a:endParaRPr lang="en-IT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1828800"/>
            <a:ext cx="359228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1.3 </a:t>
            </a:r>
            <a:r>
              <a:rPr lang="en-GB" sz="2400" b="1" dirty="0" err="1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Actividades</a:t>
            </a: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principales</a:t>
            </a:r>
            <a:endParaRPr lang="en-US" sz="2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02048"/>
              </p:ext>
            </p:extLst>
          </p:nvPr>
        </p:nvGraphicFramePr>
        <p:xfrm>
          <a:off x="-9192" y="4721368"/>
          <a:ext cx="8952496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8124">
                  <a:extLst>
                    <a:ext uri="{9D8B030D-6E8A-4147-A177-3AD203B41FA5}">
                      <a16:colId xmlns:a16="http://schemas.microsoft.com/office/drawing/2014/main" val="263749864"/>
                    </a:ext>
                  </a:extLst>
                </a:gridCol>
                <a:gridCol w="2238124">
                  <a:extLst>
                    <a:ext uri="{9D8B030D-6E8A-4147-A177-3AD203B41FA5}">
                      <a16:colId xmlns:a16="http://schemas.microsoft.com/office/drawing/2014/main" val="938547080"/>
                    </a:ext>
                  </a:extLst>
                </a:gridCol>
                <a:gridCol w="2238124">
                  <a:extLst>
                    <a:ext uri="{9D8B030D-6E8A-4147-A177-3AD203B41FA5}">
                      <a16:colId xmlns:a16="http://schemas.microsoft.com/office/drawing/2014/main" val="2478204484"/>
                    </a:ext>
                  </a:extLst>
                </a:gridCol>
                <a:gridCol w="2238124">
                  <a:extLst>
                    <a:ext uri="{9D8B030D-6E8A-4147-A177-3AD203B41FA5}">
                      <a16:colId xmlns:a16="http://schemas.microsoft.com/office/drawing/2014/main" val="3719965034"/>
                    </a:ext>
                  </a:extLst>
                </a:gridCol>
              </a:tblGrid>
              <a:tr h="871812">
                <a:tc>
                  <a:txBody>
                    <a:bodyPr/>
                    <a:lstStyle/>
                    <a:p>
                      <a:pPr marL="355600" indent="-355600" algn="ctr"/>
                      <a:r>
                        <a:rPr lang="en-GB" sz="1800" b="1" noProof="0" dirty="0" err="1"/>
                        <a:t>Establecimiento</a:t>
                      </a:r>
                      <a:r>
                        <a:rPr lang="en-GB" sz="1800" b="1" noProof="0" dirty="0"/>
                        <a:t> </a:t>
                      </a:r>
                      <a:br>
                        <a:rPr lang="en-GB" sz="1800" b="1" noProof="0" dirty="0"/>
                      </a:br>
                      <a:r>
                        <a:rPr lang="en-GB" sz="1800" b="1" noProof="0" dirty="0"/>
                        <a:t>de </a:t>
                      </a:r>
                      <a:r>
                        <a:rPr lang="en-GB" sz="1800" b="1" noProof="0" dirty="0" err="1"/>
                        <a:t>normas</a:t>
                      </a:r>
                      <a:r>
                        <a:rPr lang="en-GB" sz="1800" b="1" noProof="0" dirty="0"/>
                        <a:t>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es-ES" sz="1800" b="1" noProof="0" dirty="0"/>
                        <a:t>Aplicación </a:t>
                      </a:r>
                      <a:br>
                        <a:rPr lang="es-ES" sz="1800" b="1" noProof="0" dirty="0"/>
                      </a:br>
                      <a:r>
                        <a:rPr lang="es-ES" sz="1800" b="1" noProof="0" dirty="0"/>
                        <a:t>y desarrollo </a:t>
                      </a:r>
                      <a:br>
                        <a:rPr lang="es-ES" sz="1800" b="1" noProof="0" dirty="0"/>
                      </a:br>
                      <a:r>
                        <a:rPr lang="es-ES" sz="1800" b="1" noProof="0" dirty="0"/>
                        <a:t>   de capacidades	</a:t>
                      </a:r>
                      <a:endParaRPr lang="en-GB" sz="1800" b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err="1"/>
                        <a:t>Comunicación</a:t>
                      </a:r>
                      <a:r>
                        <a:rPr lang="en-GB" sz="1800" b="1" noProof="0" dirty="0"/>
                        <a:t> </a:t>
                      </a:r>
                    </a:p>
                    <a:p>
                      <a:pPr algn="ctr"/>
                      <a:r>
                        <a:rPr lang="en-GB" sz="1800" b="1" noProof="0" dirty="0"/>
                        <a:t>y </a:t>
                      </a:r>
                      <a:r>
                        <a:rPr lang="en-GB" sz="1800" b="1" noProof="0" dirty="0" err="1"/>
                        <a:t>cooperación</a:t>
                      </a:r>
                      <a:r>
                        <a:rPr lang="en-GB" sz="1800" b="1" noProof="0" dirty="0"/>
                        <a:t> </a:t>
                      </a:r>
                      <a:r>
                        <a:rPr lang="en-GB" sz="1800" b="1" noProof="0" dirty="0" err="1"/>
                        <a:t>internacional</a:t>
                      </a:r>
                      <a:endParaRPr lang="en-GB" sz="1800" b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err="1"/>
                        <a:t>Facilitación</a:t>
                      </a:r>
                      <a:r>
                        <a:rPr lang="en-GB" sz="1800" b="1" noProof="0" dirty="0"/>
                        <a:t> del </a:t>
                      </a:r>
                      <a:r>
                        <a:rPr lang="en-GB" sz="1800" b="1" noProof="0" dirty="0" err="1"/>
                        <a:t>comercio</a:t>
                      </a:r>
                      <a:r>
                        <a:rPr lang="en-GB" sz="1800" b="1" noProof="0" dirty="0"/>
                        <a:t> </a:t>
                      </a:r>
                      <a:r>
                        <a:rPr lang="en-GB" sz="1800" b="1" baseline="0" noProof="0" dirty="0"/>
                        <a:t>  </a:t>
                      </a:r>
                    </a:p>
                    <a:p>
                      <a:pPr algn="ctr"/>
                      <a:r>
                        <a:rPr lang="es-ES" sz="1200" b="1" baseline="0" noProof="0" dirty="0">
                          <a:solidFill>
                            <a:srgbClr val="0070C0"/>
                          </a:solidFill>
                        </a:rPr>
                        <a:t>Incluida la solución </a:t>
                      </a:r>
                      <a:r>
                        <a:rPr lang="es-ES" sz="1200" b="1" baseline="0" noProof="0" dirty="0" err="1">
                          <a:solidFill>
                            <a:srgbClr val="0070C0"/>
                          </a:solidFill>
                        </a:rPr>
                        <a:t>ePhyto</a:t>
                      </a:r>
                      <a:r>
                        <a:rPr lang="es-ES" sz="1200" b="1" baseline="0" noProof="0" dirty="0">
                          <a:solidFill>
                            <a:srgbClr val="0070C0"/>
                          </a:solidFill>
                        </a:rPr>
                        <a:t> de </a:t>
                      </a:r>
                      <a:br>
                        <a:rPr lang="es-ES" sz="1200" b="1" baseline="0" noProof="0" dirty="0">
                          <a:solidFill>
                            <a:srgbClr val="0070C0"/>
                          </a:solidFill>
                        </a:rPr>
                      </a:br>
                      <a:r>
                        <a:rPr lang="es-ES" sz="1200" b="1" baseline="0" noProof="0" dirty="0">
                          <a:solidFill>
                            <a:srgbClr val="0070C0"/>
                          </a:solidFill>
                        </a:rPr>
                        <a:t>la CIPF, el comercio electrónico y los Contenedores marítimos</a:t>
                      </a:r>
                      <a:endParaRPr lang="en-GB" sz="12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4842037"/>
                  </a:ext>
                </a:extLst>
              </a:tr>
            </a:tbl>
          </a:graphicData>
        </a:graphic>
      </p:graphicFrame>
      <p:pic>
        <p:nvPicPr>
          <p:cNvPr id="11" name="Picture 4" descr="The IPPC ePhyto Hub is now open for use! - International Plant Protection  Conven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19" b="9504"/>
          <a:stretch/>
        </p:blipFill>
        <p:spPr bwMode="auto">
          <a:xfrm>
            <a:off x="9753600" y="3967679"/>
            <a:ext cx="2139264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12268"/>
            <a:ext cx="1566863" cy="15668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411" y="2826949"/>
            <a:ext cx="1663265" cy="17359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927" y="3047309"/>
            <a:ext cx="1551675" cy="1478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765" y="2963331"/>
            <a:ext cx="1676400" cy="1728248"/>
          </a:xfrm>
          <a:prstGeom prst="rect">
            <a:avLst/>
          </a:prstGeom>
        </p:spPr>
      </p:pic>
      <p:pic>
        <p:nvPicPr>
          <p:cNvPr id="12" name="Picture 4" descr="Latest Implementation of ISPM 15 - International Plant Protection Convention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8" t="20517" r="20494" b="22344"/>
          <a:stretch/>
        </p:blipFill>
        <p:spPr bwMode="auto">
          <a:xfrm rot="10800000">
            <a:off x="9848249" y="2196081"/>
            <a:ext cx="1583182" cy="109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6">
            <a:extLst>
              <a:ext uri="{FF2B5EF4-FFF2-40B4-BE49-F238E27FC236}">
                <a16:creationId xmlns:a16="http://schemas.microsoft.com/office/drawing/2014/main" id="{9BE686D0-D95B-47E3-B288-6373F8C4F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4770" y="966025"/>
            <a:ext cx="3222351" cy="239842"/>
          </a:xfrm>
          <a:solidFill>
            <a:srgbClr val="EEEBFB"/>
          </a:solidFill>
        </p:spPr>
        <p:txBody>
          <a:bodyPr/>
          <a:lstStyle/>
          <a:p>
            <a:r>
              <a:rPr lang="es-ES" sz="1600" b="1" dirty="0">
                <a:solidFill>
                  <a:srgbClr val="01852A"/>
                </a:solidFill>
              </a:rPr>
              <a:t>Punto 4.1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20EA21-256A-48C4-87C1-04BAFED9EBB5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</p:spTree>
    <p:extLst>
      <p:ext uri="{BB962C8B-B14F-4D97-AF65-F5344CB8AC3E}">
        <p14:creationId xmlns:p14="http://schemas.microsoft.com/office/powerpoint/2010/main" val="407647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4635" y="1859294"/>
            <a:ext cx="436699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1.4   </a:t>
            </a:r>
            <a:r>
              <a:rPr lang="es-ES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Punto 4.1 del orden del día</a:t>
            </a:r>
          </a:p>
          <a:p>
            <a:pPr algn="ctr">
              <a:defRPr/>
            </a:pPr>
            <a:endParaRPr lang="en-US" sz="2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799" y="1471580"/>
            <a:ext cx="6041457" cy="262586"/>
          </a:xfrm>
        </p:spPr>
        <p:txBody>
          <a:bodyPr/>
          <a:lstStyle/>
          <a:p>
            <a:pPr algn="ctr"/>
            <a:r>
              <a:rPr lang="en-GB" sz="2800" dirty="0"/>
              <a:t>1. </a:t>
            </a:r>
            <a:r>
              <a:rPr lang="es-ES" sz="2800" dirty="0"/>
              <a:t>VISIÓN GENERAL DE LA CIPF</a:t>
            </a:r>
            <a:endParaRPr lang="en-IT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14" y="2438400"/>
            <a:ext cx="7318159" cy="38862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3695754-B98B-EB19-D36F-33B4526A2729}"/>
              </a:ext>
            </a:extLst>
          </p:cNvPr>
          <p:cNvSpPr/>
          <p:nvPr/>
        </p:nvSpPr>
        <p:spPr>
          <a:xfrm>
            <a:off x="2473693" y="2608446"/>
            <a:ext cx="1578543" cy="606392"/>
          </a:xfrm>
          <a:prstGeom prst="rect">
            <a:avLst/>
          </a:prstGeom>
          <a:solidFill>
            <a:srgbClr val="018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dirty="0" err="1"/>
              <a:t>Secretaría</a:t>
            </a:r>
            <a:r>
              <a:rPr lang="fr-CH" sz="1800" dirty="0"/>
              <a:t> </a:t>
            </a:r>
            <a:br>
              <a:rPr lang="fr-CH" sz="1800" dirty="0"/>
            </a:br>
            <a:r>
              <a:rPr lang="fr-CH" sz="1800" dirty="0"/>
              <a:t>de la CIPF</a:t>
            </a: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4160F573-1868-4042-AC06-FCE31BF00F8B}"/>
              </a:ext>
            </a:extLst>
          </p:cNvPr>
          <p:cNvSpPr/>
          <p:nvPr/>
        </p:nvSpPr>
        <p:spPr>
          <a:xfrm>
            <a:off x="4800601" y="2597150"/>
            <a:ext cx="2338388" cy="1403350"/>
          </a:xfrm>
          <a:prstGeom prst="rect">
            <a:avLst/>
          </a:prstGeom>
          <a:solidFill>
            <a:srgbClr val="018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dirty="0" err="1"/>
              <a:t>Comisión</a:t>
            </a:r>
            <a:r>
              <a:rPr lang="fr-CH" sz="1800" dirty="0"/>
              <a:t> de </a:t>
            </a:r>
            <a:r>
              <a:rPr lang="fr-CH" sz="1800" dirty="0" err="1"/>
              <a:t>Medidas</a:t>
            </a:r>
            <a:r>
              <a:rPr lang="fr-CH" sz="1800" dirty="0"/>
              <a:t> </a:t>
            </a:r>
            <a:r>
              <a:rPr lang="fr-CH" sz="1800" dirty="0" err="1"/>
              <a:t>Fitosanitarias</a:t>
            </a:r>
            <a:r>
              <a:rPr lang="fr-CH" sz="1800" dirty="0"/>
              <a:t> (CMF)</a:t>
            </a:r>
          </a:p>
        </p:txBody>
      </p:sp>
      <p:sp>
        <p:nvSpPr>
          <p:cNvPr id="9" name="Rectángulo 2">
            <a:extLst>
              <a:ext uri="{FF2B5EF4-FFF2-40B4-BE49-F238E27FC236}">
                <a16:creationId xmlns:a16="http://schemas.microsoft.com/office/drawing/2014/main" id="{9497C1A4-170D-4F89-A8A5-17471A9A0427}"/>
              </a:ext>
            </a:extLst>
          </p:cNvPr>
          <p:cNvSpPr/>
          <p:nvPr/>
        </p:nvSpPr>
        <p:spPr>
          <a:xfrm>
            <a:off x="7765739" y="2595009"/>
            <a:ext cx="1668774" cy="1253091"/>
          </a:xfrm>
          <a:prstGeom prst="rect">
            <a:avLst/>
          </a:prstGeom>
          <a:solidFill>
            <a:srgbClr val="018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dirty="0"/>
              <a:t>Grupo sobre </a:t>
            </a:r>
            <a:r>
              <a:rPr lang="fr-CH" sz="1800" dirty="0" err="1"/>
              <a:t>planificación</a:t>
            </a:r>
            <a:r>
              <a:rPr lang="fr-CH" sz="1800" dirty="0"/>
              <a:t> </a:t>
            </a:r>
            <a:r>
              <a:rPr lang="fr-CH" sz="1800" dirty="0" err="1"/>
              <a:t>estratégica</a:t>
            </a:r>
            <a:r>
              <a:rPr lang="fr-CH" sz="1800" dirty="0"/>
              <a:t> (GPE)</a:t>
            </a:r>
          </a:p>
        </p:txBody>
      </p:sp>
      <p:sp>
        <p:nvSpPr>
          <p:cNvPr id="11" name="Rectángulo 2">
            <a:extLst>
              <a:ext uri="{FF2B5EF4-FFF2-40B4-BE49-F238E27FC236}">
                <a16:creationId xmlns:a16="http://schemas.microsoft.com/office/drawing/2014/main" id="{71731707-9D25-4605-822A-42E6308F1663}"/>
              </a:ext>
            </a:extLst>
          </p:cNvPr>
          <p:cNvSpPr/>
          <p:nvPr/>
        </p:nvSpPr>
        <p:spPr>
          <a:xfrm>
            <a:off x="2133600" y="3746500"/>
            <a:ext cx="2063750" cy="965200"/>
          </a:xfrm>
          <a:prstGeom prst="rect">
            <a:avLst/>
          </a:prstGeom>
          <a:solidFill>
            <a:srgbClr val="018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dirty="0"/>
              <a:t>Comité de </a:t>
            </a:r>
            <a:r>
              <a:rPr lang="fr-CH" sz="1800" dirty="0" err="1"/>
              <a:t>Finanzas</a:t>
            </a:r>
            <a:endParaRPr lang="fr-CH" sz="1800" dirty="0"/>
          </a:p>
          <a:p>
            <a:pPr algn="ctr"/>
            <a:r>
              <a:rPr lang="fr-CH" sz="1800" dirty="0"/>
              <a:t>(CF)</a:t>
            </a:r>
          </a:p>
        </p:txBody>
      </p:sp>
      <p:sp>
        <p:nvSpPr>
          <p:cNvPr id="12" name="Rectángulo 2">
            <a:extLst>
              <a:ext uri="{FF2B5EF4-FFF2-40B4-BE49-F238E27FC236}">
                <a16:creationId xmlns:a16="http://schemas.microsoft.com/office/drawing/2014/main" id="{754D2FED-9FE2-4494-B2D9-5C5319CB2206}"/>
              </a:ext>
            </a:extLst>
          </p:cNvPr>
          <p:cNvSpPr/>
          <p:nvPr/>
        </p:nvSpPr>
        <p:spPr>
          <a:xfrm>
            <a:off x="3352799" y="5162550"/>
            <a:ext cx="2203813" cy="1009650"/>
          </a:xfrm>
          <a:prstGeom prst="rect">
            <a:avLst/>
          </a:prstGeom>
          <a:solidFill>
            <a:srgbClr val="018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dirty="0"/>
              <a:t>Comité de Normas</a:t>
            </a:r>
            <a:br>
              <a:rPr lang="fr-CH" sz="1800" dirty="0"/>
            </a:br>
            <a:r>
              <a:rPr lang="fr-CH" sz="1800" dirty="0"/>
              <a:t>(CN)</a:t>
            </a:r>
          </a:p>
        </p:txBody>
      </p:sp>
      <p:sp>
        <p:nvSpPr>
          <p:cNvPr id="13" name="Rectángulo 2">
            <a:extLst>
              <a:ext uri="{FF2B5EF4-FFF2-40B4-BE49-F238E27FC236}">
                <a16:creationId xmlns:a16="http://schemas.microsoft.com/office/drawing/2014/main" id="{E6CB3D28-7F81-4DF6-BEC5-E9DD0CE04FB1}"/>
              </a:ext>
            </a:extLst>
          </p:cNvPr>
          <p:cNvSpPr/>
          <p:nvPr/>
        </p:nvSpPr>
        <p:spPr>
          <a:xfrm>
            <a:off x="6191250" y="5162550"/>
            <a:ext cx="2489200" cy="1009650"/>
          </a:xfrm>
          <a:prstGeom prst="rect">
            <a:avLst/>
          </a:prstGeom>
          <a:solidFill>
            <a:srgbClr val="018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/>
              <a:t>Comité de Aplicación </a:t>
            </a:r>
            <a:br>
              <a:rPr lang="es-ES" sz="1800" dirty="0"/>
            </a:br>
            <a:r>
              <a:rPr lang="es-ES" sz="1800" dirty="0"/>
              <a:t>y Desarrollo </a:t>
            </a:r>
            <a:br>
              <a:rPr lang="es-ES" sz="1800" dirty="0"/>
            </a:br>
            <a:r>
              <a:rPr lang="es-ES" sz="1800" dirty="0"/>
              <a:t>de la Capacidad </a:t>
            </a:r>
            <a:r>
              <a:rPr lang="fr-CH" sz="1800" dirty="0"/>
              <a:t>(CADC)</a:t>
            </a:r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FF55254E-F030-4C0D-BFB3-7FA56374A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4770" y="966025"/>
            <a:ext cx="3222351" cy="239842"/>
          </a:xfrm>
          <a:solidFill>
            <a:srgbClr val="EEEBFB"/>
          </a:solidFill>
        </p:spPr>
        <p:txBody>
          <a:bodyPr/>
          <a:lstStyle/>
          <a:p>
            <a:r>
              <a:rPr lang="es-ES" sz="1600" b="1" dirty="0">
                <a:solidFill>
                  <a:srgbClr val="01852A"/>
                </a:solidFill>
              </a:rPr>
              <a:t>Punto 4.1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81DADB-F642-4C7E-BEBA-9AE0A9F6BF93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</p:spTree>
    <p:extLst>
      <p:ext uri="{BB962C8B-B14F-4D97-AF65-F5344CB8AC3E}">
        <p14:creationId xmlns:p14="http://schemas.microsoft.com/office/powerpoint/2010/main" val="207110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362200"/>
            <a:ext cx="6391275" cy="321945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1471580"/>
            <a:ext cx="5431970" cy="262586"/>
          </a:xfrm>
        </p:spPr>
        <p:txBody>
          <a:bodyPr/>
          <a:lstStyle/>
          <a:p>
            <a:pPr algn="ctr"/>
            <a:r>
              <a:rPr lang="en-GB" sz="2800" dirty="0"/>
              <a:t>1. </a:t>
            </a:r>
            <a:r>
              <a:rPr lang="es-ES" sz="2800" dirty="0"/>
              <a:t>VISIÓN GENERAL DE LA CIPF</a:t>
            </a:r>
            <a:endParaRPr lang="en-IT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734166"/>
            <a:ext cx="5588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1.5 </a:t>
            </a:r>
            <a:r>
              <a:rPr lang="es-ES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Estructura de la Secretaría de la CIPF</a:t>
            </a:r>
            <a:endParaRPr lang="en-US" sz="2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829BE48E-17C1-4065-9DEF-2C05C2EDE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4770" y="966025"/>
            <a:ext cx="3222351" cy="239842"/>
          </a:xfrm>
          <a:solidFill>
            <a:srgbClr val="EEEBFB"/>
          </a:solidFill>
        </p:spPr>
        <p:txBody>
          <a:bodyPr/>
          <a:lstStyle/>
          <a:p>
            <a:r>
              <a:rPr lang="es-ES" sz="1600" b="1" dirty="0">
                <a:solidFill>
                  <a:srgbClr val="01852A"/>
                </a:solidFill>
              </a:rPr>
              <a:t>Punto 4.1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DD4F34-67B7-4BE6-8000-BD963C00AF21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  <p:sp>
        <p:nvSpPr>
          <p:cNvPr id="11" name="Rectángulo 2">
            <a:extLst>
              <a:ext uri="{FF2B5EF4-FFF2-40B4-BE49-F238E27FC236}">
                <a16:creationId xmlns:a16="http://schemas.microsoft.com/office/drawing/2014/main" id="{077A1BC2-0960-4CAE-96BD-D523F59A7C1E}"/>
              </a:ext>
            </a:extLst>
          </p:cNvPr>
          <p:cNvSpPr/>
          <p:nvPr/>
        </p:nvSpPr>
        <p:spPr>
          <a:xfrm>
            <a:off x="4394200" y="2729544"/>
            <a:ext cx="3187700" cy="807406"/>
          </a:xfrm>
          <a:prstGeom prst="rect">
            <a:avLst/>
          </a:prstGeom>
          <a:solidFill>
            <a:srgbClr val="018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b="1" dirty="0" err="1"/>
              <a:t>Secretaría</a:t>
            </a:r>
            <a:r>
              <a:rPr lang="fr-CH" sz="1800" b="1" dirty="0"/>
              <a:t> de la CIPF</a:t>
            </a:r>
          </a:p>
        </p:txBody>
      </p:sp>
      <p:sp>
        <p:nvSpPr>
          <p:cNvPr id="12" name="Rectángulo 2">
            <a:extLst>
              <a:ext uri="{FF2B5EF4-FFF2-40B4-BE49-F238E27FC236}">
                <a16:creationId xmlns:a16="http://schemas.microsoft.com/office/drawing/2014/main" id="{0C69618A-957E-4CB2-8F74-75F5825A275C}"/>
              </a:ext>
            </a:extLst>
          </p:cNvPr>
          <p:cNvSpPr/>
          <p:nvPr/>
        </p:nvSpPr>
        <p:spPr>
          <a:xfrm>
            <a:off x="2743200" y="4791206"/>
            <a:ext cx="1498600" cy="655572"/>
          </a:xfrm>
          <a:prstGeom prst="rect">
            <a:avLst/>
          </a:prstGeom>
          <a:solidFill>
            <a:srgbClr val="018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500" dirty="0" err="1"/>
              <a:t>Secretaría</a:t>
            </a:r>
            <a:r>
              <a:rPr lang="fr-CH" sz="1500" dirty="0"/>
              <a:t> </a:t>
            </a:r>
            <a:br>
              <a:rPr lang="fr-CH" sz="1500" dirty="0"/>
            </a:br>
            <a:r>
              <a:rPr lang="fr-CH" sz="1500" dirty="0"/>
              <a:t>de la CIPF</a:t>
            </a:r>
          </a:p>
        </p:txBody>
      </p:sp>
      <p:sp>
        <p:nvSpPr>
          <p:cNvPr id="13" name="Rectángulo 2">
            <a:extLst>
              <a:ext uri="{FF2B5EF4-FFF2-40B4-BE49-F238E27FC236}">
                <a16:creationId xmlns:a16="http://schemas.microsoft.com/office/drawing/2014/main" id="{F344AF69-E7C3-4239-93EE-7FD0BE671A11}"/>
              </a:ext>
            </a:extLst>
          </p:cNvPr>
          <p:cNvSpPr/>
          <p:nvPr/>
        </p:nvSpPr>
        <p:spPr>
          <a:xfrm>
            <a:off x="4394200" y="4780028"/>
            <a:ext cx="1498600" cy="655572"/>
          </a:xfrm>
          <a:prstGeom prst="rect">
            <a:avLst/>
          </a:prstGeom>
          <a:solidFill>
            <a:srgbClr val="018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/>
              <a:t>Unidad </a:t>
            </a:r>
            <a:br>
              <a:rPr lang="es-ES" sz="1500" dirty="0"/>
            </a:br>
            <a:r>
              <a:rPr lang="es-ES" sz="1500" dirty="0"/>
              <a:t>de Aplicación </a:t>
            </a:r>
            <a:br>
              <a:rPr lang="es-ES" sz="1500" dirty="0"/>
            </a:br>
            <a:r>
              <a:rPr lang="es-ES" sz="1500" dirty="0"/>
              <a:t>y Facilitación</a:t>
            </a:r>
            <a:endParaRPr lang="fr-CH" sz="1500" dirty="0"/>
          </a:p>
        </p:txBody>
      </p:sp>
      <p:sp>
        <p:nvSpPr>
          <p:cNvPr id="14" name="Rectángulo 2">
            <a:extLst>
              <a:ext uri="{FF2B5EF4-FFF2-40B4-BE49-F238E27FC236}">
                <a16:creationId xmlns:a16="http://schemas.microsoft.com/office/drawing/2014/main" id="{B0257D38-4BB2-4074-B4AC-4B27E8412AE3}"/>
              </a:ext>
            </a:extLst>
          </p:cNvPr>
          <p:cNvSpPr/>
          <p:nvPr/>
        </p:nvSpPr>
        <p:spPr>
          <a:xfrm>
            <a:off x="5984875" y="4791206"/>
            <a:ext cx="1431925" cy="655572"/>
          </a:xfrm>
          <a:prstGeom prst="rect">
            <a:avLst/>
          </a:prstGeom>
          <a:solidFill>
            <a:srgbClr val="018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/>
              <a:t>Grupo </a:t>
            </a:r>
            <a:br>
              <a:rPr lang="es-ES" sz="1500" dirty="0"/>
            </a:br>
            <a:r>
              <a:rPr lang="es-ES" sz="1500" dirty="0"/>
              <a:t>de integración </a:t>
            </a:r>
            <a:br>
              <a:rPr lang="es-ES" sz="1500" dirty="0"/>
            </a:br>
            <a:r>
              <a:rPr lang="es-ES" sz="1500" dirty="0"/>
              <a:t>y apoyo</a:t>
            </a:r>
            <a:endParaRPr lang="fr-CH" sz="1500" dirty="0"/>
          </a:p>
        </p:txBody>
      </p:sp>
      <p:sp>
        <p:nvSpPr>
          <p:cNvPr id="15" name="Rectángulo 2">
            <a:extLst>
              <a:ext uri="{FF2B5EF4-FFF2-40B4-BE49-F238E27FC236}">
                <a16:creationId xmlns:a16="http://schemas.microsoft.com/office/drawing/2014/main" id="{7572AFE6-A7A8-4A51-A0A3-4F004BE7A53C}"/>
              </a:ext>
            </a:extLst>
          </p:cNvPr>
          <p:cNvSpPr/>
          <p:nvPr/>
        </p:nvSpPr>
        <p:spPr>
          <a:xfrm>
            <a:off x="7635875" y="4791206"/>
            <a:ext cx="1431925" cy="655572"/>
          </a:xfrm>
          <a:prstGeom prst="rect">
            <a:avLst/>
          </a:prstGeom>
          <a:solidFill>
            <a:srgbClr val="018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500" dirty="0"/>
              <a:t>Grupo </a:t>
            </a:r>
            <a:r>
              <a:rPr lang="fr-CH" sz="1500" dirty="0" err="1"/>
              <a:t>ePhyto</a:t>
            </a:r>
            <a:endParaRPr lang="fr-CH" sz="1500" dirty="0"/>
          </a:p>
        </p:txBody>
      </p:sp>
    </p:spTree>
    <p:extLst>
      <p:ext uri="{BB962C8B-B14F-4D97-AF65-F5344CB8AC3E}">
        <p14:creationId xmlns:p14="http://schemas.microsoft.com/office/powerpoint/2010/main" val="377509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71580"/>
            <a:ext cx="9525000" cy="296840"/>
          </a:xfrm>
        </p:spPr>
        <p:txBody>
          <a:bodyPr/>
          <a:lstStyle/>
          <a:p>
            <a:pPr algn="ctr"/>
            <a:r>
              <a:rPr lang="en-GB" sz="2800" dirty="0"/>
              <a:t>2. </a:t>
            </a:r>
            <a:r>
              <a:rPr lang="es-ES" sz="2800" dirty="0"/>
              <a:t>GOBERNANZA Y ESTRATEGIA 2022 - LOGROS</a:t>
            </a:r>
            <a:endParaRPr lang="en-IT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" y="1719877"/>
            <a:ext cx="20398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2.1 </a:t>
            </a:r>
            <a:r>
              <a:rPr lang="en-GB" sz="2400" b="1" dirty="0" err="1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Reuniones</a:t>
            </a: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3276600"/>
            <a:ext cx="3771950" cy="1641565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65D6FA7A-5FA6-6C42-99FF-B18CE1592F25}"/>
              </a:ext>
            </a:extLst>
          </p:cNvPr>
          <p:cNvSpPr txBox="1">
            <a:spLocks/>
          </p:cNvSpPr>
          <p:nvPr/>
        </p:nvSpPr>
        <p:spPr>
          <a:xfrm>
            <a:off x="91440" y="2492829"/>
            <a:ext cx="7528560" cy="3733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latin typeface="Calibri (Body)"/>
                <a:cs typeface="Calibri"/>
              </a:rPr>
              <a:t>La </a:t>
            </a:r>
            <a:r>
              <a:rPr lang="en-US" sz="1600" b="1" dirty="0">
                <a:latin typeface="Calibri (Body)"/>
                <a:cs typeface="Calibri"/>
              </a:rPr>
              <a:t>CMF-16</a:t>
            </a:r>
            <a:r>
              <a:rPr lang="en-US" sz="1600" dirty="0">
                <a:latin typeface="Calibri (Body)"/>
                <a:cs typeface="Calibri"/>
              </a:rPr>
              <a:t>: </a:t>
            </a:r>
            <a:r>
              <a:rPr lang="en-US" sz="1600" dirty="0" err="1">
                <a:latin typeface="Calibri (Body)"/>
                <a:cs typeface="Calibri"/>
              </a:rPr>
              <a:t>celebrada</a:t>
            </a:r>
            <a:r>
              <a:rPr lang="en-US" sz="1600" dirty="0">
                <a:latin typeface="Calibri (Body)"/>
                <a:cs typeface="Calibri"/>
              </a:rPr>
              <a:t> por </a:t>
            </a:r>
            <a:r>
              <a:rPr lang="en-US" sz="1600" dirty="0" err="1">
                <a:latin typeface="Calibri (Body)"/>
                <a:cs typeface="Calibri"/>
              </a:rPr>
              <a:t>segunda</a:t>
            </a:r>
            <a:r>
              <a:rPr lang="en-US" sz="1600" dirty="0">
                <a:latin typeface="Calibri (Body)"/>
                <a:cs typeface="Calibri"/>
              </a:rPr>
              <a:t> </a:t>
            </a:r>
            <a:r>
              <a:rPr lang="en-US" sz="1600" dirty="0" err="1">
                <a:latin typeface="Calibri (Body)"/>
                <a:cs typeface="Calibri"/>
              </a:rPr>
              <a:t>vez</a:t>
            </a:r>
            <a:r>
              <a:rPr lang="en-US" sz="1600" dirty="0">
                <a:latin typeface="Calibri (Body)"/>
                <a:cs typeface="Calibri"/>
              </a:rPr>
              <a:t> de forma virtual con </a:t>
            </a:r>
            <a:r>
              <a:rPr lang="en-US" sz="1600" dirty="0" err="1">
                <a:latin typeface="Calibri (Body)"/>
                <a:cs typeface="Calibri"/>
              </a:rPr>
              <a:t>más</a:t>
            </a:r>
            <a:r>
              <a:rPr lang="en-US" sz="1600" dirty="0">
                <a:latin typeface="Calibri (Body)"/>
                <a:cs typeface="Calibri"/>
              </a:rPr>
              <a:t> de </a:t>
            </a:r>
            <a:r>
              <a:rPr lang="en-US" sz="1600" b="1" dirty="0">
                <a:solidFill>
                  <a:srgbClr val="FF0000"/>
                </a:solidFill>
                <a:latin typeface="Calibri (Body)"/>
                <a:cs typeface="Calibri"/>
              </a:rPr>
              <a:t>330</a:t>
            </a:r>
            <a:r>
              <a:rPr lang="en-US" sz="1600" dirty="0">
                <a:latin typeface="Calibri (Body)"/>
                <a:cs typeface="Calibri"/>
              </a:rPr>
              <a:t> </a:t>
            </a:r>
            <a:r>
              <a:rPr lang="en-US" sz="1600" dirty="0" err="1">
                <a:latin typeface="Calibri (Body)"/>
                <a:cs typeface="Calibri"/>
              </a:rPr>
              <a:t>participantes</a:t>
            </a:r>
            <a:r>
              <a:rPr lang="en-US" sz="1600" dirty="0">
                <a:latin typeface="Calibri (Body)"/>
                <a:cs typeface="Calibri"/>
              </a:rPr>
              <a:t> de </a:t>
            </a:r>
            <a:r>
              <a:rPr lang="en-US" sz="1600" b="1" dirty="0">
                <a:solidFill>
                  <a:srgbClr val="FF0000"/>
                </a:solidFill>
                <a:latin typeface="Calibri (Body)"/>
                <a:cs typeface="Calibri"/>
              </a:rPr>
              <a:t>120</a:t>
            </a:r>
            <a:r>
              <a:rPr lang="en-US" sz="1600" dirty="0">
                <a:latin typeface="Calibri (Body)"/>
                <a:cs typeface="Calibri"/>
              </a:rPr>
              <a:t> </a:t>
            </a:r>
            <a:r>
              <a:rPr lang="en-US" sz="1600" dirty="0" err="1">
                <a:latin typeface="Calibri (Body)"/>
                <a:cs typeface="Calibri"/>
              </a:rPr>
              <a:t>partes</a:t>
            </a:r>
            <a:r>
              <a:rPr lang="en-US" sz="1600" dirty="0">
                <a:latin typeface="Calibri (Body)"/>
                <a:cs typeface="Calibri"/>
              </a:rPr>
              <a:t> </a:t>
            </a:r>
            <a:r>
              <a:rPr lang="en-US" sz="1600" dirty="0" err="1">
                <a:latin typeface="Calibri (Body)"/>
                <a:cs typeface="Calibri"/>
              </a:rPr>
              <a:t>contratantes</a:t>
            </a:r>
            <a:r>
              <a:rPr lang="en-US" sz="1600" dirty="0">
                <a:latin typeface="Calibri (Body)"/>
                <a:cs typeface="Calibri"/>
              </a:rPr>
              <a:t> y </a:t>
            </a:r>
            <a:r>
              <a:rPr lang="en-US" sz="1600" b="1" dirty="0">
                <a:solidFill>
                  <a:srgbClr val="FF0000"/>
                </a:solidFill>
                <a:latin typeface="Calibri (Body)"/>
                <a:cs typeface="Calibri"/>
              </a:rPr>
              <a:t>20</a:t>
            </a:r>
            <a:r>
              <a:rPr lang="en-US" sz="1600" dirty="0">
                <a:latin typeface="Calibri (Body)"/>
                <a:cs typeface="Calibri"/>
              </a:rPr>
              <a:t> </a:t>
            </a:r>
            <a:r>
              <a:rPr lang="en-US" sz="1600" dirty="0" err="1">
                <a:latin typeface="Calibri (Body)"/>
                <a:cs typeface="Calibri"/>
              </a:rPr>
              <a:t>observadores</a:t>
            </a:r>
            <a:r>
              <a:rPr lang="en-US" sz="1600" dirty="0">
                <a:latin typeface="Calibri (Body)"/>
                <a:cs typeface="Calibri"/>
              </a:rPr>
              <a:t>.</a:t>
            </a:r>
          </a:p>
          <a:p>
            <a:pPr algn="just"/>
            <a:r>
              <a:rPr lang="es-ES" sz="1600" dirty="0">
                <a:latin typeface="Calibri (Body)"/>
                <a:ea typeface="+mn-lt"/>
                <a:cs typeface="Calibri"/>
              </a:rPr>
              <a:t>Se celebraron doce reuniones de la </a:t>
            </a:r>
            <a:r>
              <a:rPr lang="es-ES" sz="1600" b="1" dirty="0">
                <a:latin typeface="Calibri (Body)"/>
                <a:ea typeface="+mn-lt"/>
                <a:cs typeface="Calibri"/>
              </a:rPr>
              <a:t>Mesa de la CMF </a:t>
            </a:r>
            <a:r>
              <a:rPr lang="es-ES" sz="1600" dirty="0">
                <a:latin typeface="Calibri (Body)"/>
                <a:ea typeface="+mn-lt"/>
                <a:cs typeface="Calibri"/>
              </a:rPr>
              <a:t>en 2021 y cinco reuniones en 2022 (a partir de mayo) para garantizar la continuidad del plan de trabajo de la CIPF.</a:t>
            </a:r>
            <a:r>
              <a:rPr lang="en-GB" sz="1600" dirty="0">
                <a:latin typeface="Calibri (Body)"/>
                <a:ea typeface="+mn-lt"/>
                <a:cs typeface="Calibri"/>
              </a:rPr>
              <a:t>.</a:t>
            </a:r>
          </a:p>
          <a:p>
            <a:pPr algn="just"/>
            <a:r>
              <a:rPr lang="es-ES" sz="1600" dirty="0">
                <a:latin typeface="Calibri (Body)"/>
                <a:ea typeface="+mn-lt"/>
                <a:cs typeface="Calibri"/>
              </a:rPr>
              <a:t>El</a:t>
            </a:r>
            <a:r>
              <a:rPr lang="es-ES" sz="1600" b="1" dirty="0">
                <a:latin typeface="Calibri (Body)"/>
                <a:ea typeface="+mn-lt"/>
                <a:cs typeface="Calibri"/>
              </a:rPr>
              <a:t> Grupo de Planificación Estratégica (GPE) de la CIPF: </a:t>
            </a:r>
            <a:r>
              <a:rPr lang="es-ES" sz="1600" dirty="0">
                <a:latin typeface="Calibri (Body)"/>
                <a:ea typeface="+mn-lt"/>
                <a:cs typeface="Calibri"/>
              </a:rPr>
              <a:t>El GPE virtual del año pasado contó con más de </a:t>
            </a:r>
            <a:r>
              <a:rPr lang="es-ES" sz="1600" b="1" dirty="0">
                <a:solidFill>
                  <a:srgbClr val="FF0000"/>
                </a:solidFill>
                <a:latin typeface="Calibri (Body)"/>
                <a:ea typeface="+mn-lt"/>
                <a:cs typeface="Calibri"/>
              </a:rPr>
              <a:t>90</a:t>
            </a:r>
            <a:r>
              <a:rPr lang="es-ES" sz="1600" dirty="0">
                <a:latin typeface="Calibri (Body)"/>
                <a:ea typeface="+mn-lt"/>
                <a:cs typeface="Calibri"/>
              </a:rPr>
              <a:t> participantes de </a:t>
            </a:r>
            <a:r>
              <a:rPr lang="es-ES" sz="1600" b="1" dirty="0">
                <a:solidFill>
                  <a:srgbClr val="FF0000"/>
                </a:solidFill>
                <a:latin typeface="Calibri (Body)"/>
                <a:ea typeface="+mn-lt"/>
                <a:cs typeface="Calibri"/>
              </a:rPr>
              <a:t>49</a:t>
            </a:r>
            <a:r>
              <a:rPr lang="es-ES" sz="1600" dirty="0">
                <a:latin typeface="Calibri (Body)"/>
                <a:ea typeface="+mn-lt"/>
                <a:cs typeface="Calibri"/>
              </a:rPr>
              <a:t> ONP, </a:t>
            </a:r>
            <a:r>
              <a:rPr lang="es-ES" sz="1600" b="1" dirty="0">
                <a:solidFill>
                  <a:srgbClr val="FF0000"/>
                </a:solidFill>
                <a:latin typeface="Calibri (Body)"/>
                <a:ea typeface="+mn-lt"/>
                <a:cs typeface="Calibri"/>
              </a:rPr>
              <a:t>7</a:t>
            </a:r>
            <a:r>
              <a:rPr lang="es-ES" sz="1600" dirty="0">
                <a:latin typeface="Calibri (Body)"/>
                <a:ea typeface="+mn-lt"/>
                <a:cs typeface="Calibri"/>
              </a:rPr>
              <a:t> ORPF, </a:t>
            </a:r>
            <a:r>
              <a:rPr lang="es-ES" sz="1600" b="1" dirty="0">
                <a:solidFill>
                  <a:srgbClr val="FF0000"/>
                </a:solidFill>
                <a:latin typeface="Calibri (Body)"/>
                <a:ea typeface="+mn-lt"/>
                <a:cs typeface="Calibri"/>
              </a:rPr>
              <a:t>4</a:t>
            </a:r>
            <a:r>
              <a:rPr lang="es-ES" sz="1600" dirty="0">
                <a:latin typeface="Calibri (Body)"/>
                <a:ea typeface="+mn-lt"/>
                <a:cs typeface="Calibri"/>
              </a:rPr>
              <a:t> observadores y la Secretaría de la CIPF y ahora se está preparando para el próximo GPE en octubre de 2022</a:t>
            </a:r>
            <a:r>
              <a:rPr lang="en-GB" sz="1600" dirty="0">
                <a:latin typeface="Calibri (Body)"/>
                <a:ea typeface="+mn-lt"/>
                <a:cs typeface="Calibri"/>
              </a:rPr>
              <a:t>.</a:t>
            </a:r>
          </a:p>
          <a:p>
            <a:pPr algn="just"/>
            <a:r>
              <a:rPr lang="es-ES" sz="1600" b="1" dirty="0">
                <a:latin typeface="Calibri (Body)"/>
                <a:ea typeface="+mn-lt"/>
                <a:cs typeface="Calibri"/>
              </a:rPr>
              <a:t>Grupos focales de la CMF </a:t>
            </a:r>
            <a:r>
              <a:rPr lang="es-ES" sz="1600" dirty="0">
                <a:latin typeface="Calibri (Body)"/>
                <a:ea typeface="+mn-lt"/>
                <a:cs typeface="Calibri"/>
              </a:rPr>
              <a:t>Entre el 1 de septiembre de 2021 y el 15 de marzo de 2022 se celebraron </a:t>
            </a:r>
            <a:r>
              <a:rPr lang="es-ES" sz="1600" b="1" dirty="0">
                <a:solidFill>
                  <a:srgbClr val="FF0000"/>
                </a:solidFill>
                <a:latin typeface="Calibri (Body)"/>
                <a:ea typeface="+mn-lt"/>
                <a:cs typeface="Calibri"/>
              </a:rPr>
              <a:t>28</a:t>
            </a:r>
            <a:r>
              <a:rPr lang="es-ES" sz="1600" dirty="0">
                <a:latin typeface="Calibri (Body)"/>
                <a:ea typeface="+mn-lt"/>
                <a:cs typeface="Calibri"/>
              </a:rPr>
              <a:t> reuniones de grupos focales</a:t>
            </a:r>
            <a:r>
              <a:rPr lang="en-US" sz="1600" dirty="0">
                <a:latin typeface="Calibri (Body)"/>
                <a:ea typeface="+mn-lt"/>
                <a:cs typeface="Calibri"/>
              </a:rPr>
              <a:t>.</a:t>
            </a:r>
            <a:endParaRPr lang="en-GB" sz="1600" dirty="0">
              <a:latin typeface="Calibri (Body)"/>
              <a:ea typeface="+mn-lt"/>
              <a:cs typeface="Calibri"/>
            </a:endParaRPr>
          </a:p>
          <a:p>
            <a:pPr algn="just"/>
            <a:r>
              <a:rPr lang="es-ES" sz="1600" dirty="0">
                <a:latin typeface="Calibri (Body)"/>
                <a:ea typeface="+mn-lt"/>
                <a:cs typeface="Calibri"/>
              </a:rPr>
              <a:t>En 2021, el </a:t>
            </a:r>
            <a:r>
              <a:rPr lang="es-ES" sz="1600" b="1" dirty="0">
                <a:latin typeface="Calibri (Body)"/>
                <a:ea typeface="+mn-lt"/>
                <a:cs typeface="Calibri"/>
              </a:rPr>
              <a:t>Comité de Normas (CN) </a:t>
            </a:r>
            <a:r>
              <a:rPr lang="es-ES" sz="1600" dirty="0">
                <a:latin typeface="Calibri (Body)"/>
                <a:ea typeface="+mn-lt"/>
                <a:cs typeface="Calibri"/>
              </a:rPr>
              <a:t>se reunió prácticamente en siete ocasiones, mientras que en 2022 el CN se reunió hasta ahora en abril con una reunión especifica y en mayo.</a:t>
            </a:r>
          </a:p>
          <a:p>
            <a:pPr algn="just"/>
            <a:r>
              <a:rPr lang="es-ES" sz="1600" dirty="0">
                <a:latin typeface="Calibri (Body)"/>
                <a:ea typeface="+mn-lt"/>
                <a:cs typeface="Calibri"/>
              </a:rPr>
              <a:t>En 2021, el </a:t>
            </a:r>
            <a:r>
              <a:rPr lang="es-ES" sz="1600" b="1" dirty="0">
                <a:latin typeface="Calibri (Body)"/>
                <a:ea typeface="+mn-lt"/>
                <a:cs typeface="Calibri"/>
              </a:rPr>
              <a:t>Comité de Aplicación y Desarrollo de la Capacidad (CADC) </a:t>
            </a:r>
            <a:r>
              <a:rPr lang="es-ES" sz="1600" dirty="0">
                <a:latin typeface="Calibri (Body)"/>
                <a:ea typeface="+mn-lt"/>
                <a:cs typeface="Calibri"/>
              </a:rPr>
              <a:t>se reunió nueve veces de forma virtual, y en 2022 se ha reunido tres veces hasta ahora. </a:t>
            </a:r>
            <a:endParaRPr lang="en-GB" sz="1600" dirty="0">
              <a:latin typeface="Calibri (Body)"/>
              <a:ea typeface="+mn-lt"/>
              <a:cs typeface="Calibri"/>
            </a:endParaRP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FABBEAC4-B8F8-4AC5-A785-C18BE7EAC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4770" y="966025"/>
            <a:ext cx="3222351" cy="239842"/>
          </a:xfrm>
          <a:solidFill>
            <a:srgbClr val="EEEBFB"/>
          </a:solidFill>
        </p:spPr>
        <p:txBody>
          <a:bodyPr/>
          <a:lstStyle/>
          <a:p>
            <a:r>
              <a:rPr lang="es-ES" sz="1600" b="1" dirty="0">
                <a:solidFill>
                  <a:srgbClr val="01852A"/>
                </a:solidFill>
              </a:rPr>
              <a:t>Punto 4.1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58A7F9-42AB-445F-9ED6-E5140DE53EC0}"/>
              </a:ext>
            </a:extLst>
          </p:cNvPr>
          <p:cNvSpPr/>
          <p:nvPr/>
        </p:nvSpPr>
        <p:spPr>
          <a:xfrm>
            <a:off x="253686" y="6400799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</p:spTree>
    <p:extLst>
      <p:ext uri="{BB962C8B-B14F-4D97-AF65-F5344CB8AC3E}">
        <p14:creationId xmlns:p14="http://schemas.microsoft.com/office/powerpoint/2010/main" val="142020090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1_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3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a6feb38-a85a-45e8-92e9-814486bbe37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14" ma:contentTypeDescription="Create a new document." ma:contentTypeScope="" ma:versionID="7caade6bc34f6eab311d2a8416bd1814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283ec2fb86a65801c49b9cefad71e3ed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6D1CDB-15D1-4C85-BFBF-7D1270C6F64A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a6feb38-a85a-45e8-92e9-814486bbe375"/>
    <ds:schemaRef ds:uri="a05d7f75-f42e-4288-8809-604fd4d9691f"/>
  </ds:schemaRefs>
</ds:datastoreItem>
</file>

<file path=customXml/itemProps3.xml><?xml version="1.0" encoding="utf-8"?>
<ds:datastoreItem xmlns:ds="http://schemas.openxmlformats.org/officeDocument/2006/customXml" ds:itemID="{4E377F6D-7D02-416E-942B-370946E310B1}">
  <ds:schemaRefs>
    <ds:schemaRef ds:uri="a05d7f75-f42e-4288-8809-604fd4d9691f"/>
    <ds:schemaRef ds:uri="ea6feb38-a85a-45e8-92e9-814486bbe3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0</TotalTime>
  <Words>1500</Words>
  <Application>Microsoft Office PowerPoint</Application>
  <PresentationFormat>Widescreen</PresentationFormat>
  <Paragraphs>160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.AppleSystemUIFont</vt:lpstr>
      <vt:lpstr>Arial</vt:lpstr>
      <vt:lpstr>Calibri</vt:lpstr>
      <vt:lpstr>Calibri (Body)</vt:lpstr>
      <vt:lpstr>Georgia</vt:lpstr>
      <vt:lpstr>Wingdings</vt:lpstr>
      <vt:lpstr>COVER</vt:lpstr>
      <vt:lpstr>1_COVER</vt:lpstr>
      <vt:lpstr>Internal screen</vt:lpstr>
      <vt:lpstr>Actualización sobre la gobernanza y la estrategia de la CIPF </vt:lpstr>
      <vt:lpstr>SINOPSIS</vt:lpstr>
      <vt:lpstr>1. VISIÓN GENERAL DE LA CIPF </vt:lpstr>
      <vt:lpstr>1.1 Breve historia de la CIPF </vt:lpstr>
      <vt:lpstr>1. VISIÓN GENERAL DE LA CIPF</vt:lpstr>
      <vt:lpstr>1. VISIÓN GENERAL DE LA CIPF </vt:lpstr>
      <vt:lpstr>1. VISIÓN GENERAL DE LA CIPF</vt:lpstr>
      <vt:lpstr>1. VISIÓN GENERAL DE LA CIPF</vt:lpstr>
      <vt:lpstr>2. GOBERNANZA Y ESTRATEGIA 2022 - LOGROS</vt:lpstr>
      <vt:lpstr>PowerPoint Presentation</vt:lpstr>
      <vt:lpstr>2. GOBERNANZA Y ESTRATEGIA 2022 - LOGROS</vt:lpstr>
      <vt:lpstr>2. GOBERNANZA Y ESTRATEGIA 2022 - LOGROS</vt:lpstr>
      <vt:lpstr>2. GOBERNANZA Y ESTRATEGIA 2022 - LOGROS</vt:lpstr>
      <vt:lpstr>3. PLANES FUTUROS</vt:lpstr>
      <vt:lpstr>Gracias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Casellas Lopez, Mercedes</cp:lastModifiedBy>
  <cp:revision>45</cp:revision>
  <cp:lastPrinted>2018-12-10T09:55:32Z</cp:lastPrinted>
  <dcterms:created xsi:type="dcterms:W3CDTF">2019-07-18T08:44:31Z</dcterms:created>
  <dcterms:modified xsi:type="dcterms:W3CDTF">2022-07-01T11:46:16Z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