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  <p:sldMasterId id="2147483961" r:id="rId7"/>
  </p:sldMasterIdLst>
  <p:notesMasterIdLst>
    <p:notesMasterId r:id="rId24"/>
  </p:notesMasterIdLst>
  <p:handoutMasterIdLst>
    <p:handoutMasterId r:id="rId25"/>
  </p:handoutMasterIdLst>
  <p:sldIdLst>
    <p:sldId id="263" r:id="rId8"/>
    <p:sldId id="290" r:id="rId9"/>
    <p:sldId id="288" r:id="rId10"/>
    <p:sldId id="257" r:id="rId11"/>
    <p:sldId id="292" r:id="rId12"/>
    <p:sldId id="291" r:id="rId13"/>
    <p:sldId id="293" r:id="rId14"/>
    <p:sldId id="271" r:id="rId15"/>
    <p:sldId id="275" r:id="rId16"/>
    <p:sldId id="280" r:id="rId17"/>
    <p:sldId id="281" r:id="rId18"/>
    <p:sldId id="282" r:id="rId19"/>
    <p:sldId id="272" r:id="rId20"/>
    <p:sldId id="294" r:id="rId21"/>
    <p:sldId id="276" r:id="rId22"/>
    <p:sldId id="267" r:id="rId23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30D79-A227-B1DC-B2C9-B7B2C9E77826}" name="Peterson, Barbara (NSP)" initials="P(" userId="S::barbara.peterson@fao.org::4a3c5689-ce26-4a0b-ba79-9ffb1c0b9846" providerId="AD"/>
  <p188:author id="{1FF074A9-1D35-4C17-93D0-70E1997A3E27}" name="Yamada, Natsumi (NSPD)" initials="Y(" userId="S::natsumi.yamada@fao.org::e4bbf76f-25f6-4e06-8c36-54e164a2665f" providerId="AD"/>
  <p188:author id="{9BB5F3F9-348E-AED9-6146-011F4CFE7F56}" name="Brunel, Sarah (NSP)" initials="B(" userId="S::sarah.brunel@fao.org::d48083b2-f685-49d9-8ae3-609a02bbce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1A648C"/>
    <a:srgbClr val="5792C9"/>
    <a:srgbClr val="B3CEE7"/>
    <a:srgbClr val="AB967C"/>
    <a:srgbClr val="A81E3B"/>
    <a:srgbClr val="79B9CF"/>
    <a:srgbClr val="DDA63A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186" autoAdjust="0"/>
  </p:normalViewPr>
  <p:slideViewPr>
    <p:cSldViewPr snapToGrid="0">
      <p:cViewPr varScale="1">
        <p:scale>
          <a:sx n="67" d="100"/>
          <a:sy n="67" d="100"/>
        </p:scale>
        <p:origin x="21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7.3 Proyecto de especificaciones para las nuevas guías y materiales de formación </a:t>
            </a:r>
          </a:p>
          <a:p>
            <a:r>
              <a:rPr lang="es-ES" dirty="0"/>
              <a:t>30 minutos </a:t>
            </a:r>
          </a:p>
          <a:p>
            <a:r>
              <a:rPr lang="es-ES" dirty="0"/>
              <a:t>A cargo de un miembro del CADC</a:t>
            </a:r>
          </a:p>
          <a:p>
            <a:r>
              <a:rPr lang="es-ES" dirty="0"/>
              <a:t>PPT desarrollado por Barbara Peterson (IFU)</a:t>
            </a:r>
          </a:p>
          <a:p>
            <a:r>
              <a:rPr lang="es-ES" dirty="0"/>
              <a:t>Alineación de prioridades  </a:t>
            </a:r>
          </a:p>
          <a:p>
            <a:r>
              <a:rPr lang="es-ES" dirty="0"/>
              <a:t>Desarrollo de planes de aplicación relacionados con los sistemas de alerta y respuesta  </a:t>
            </a:r>
          </a:p>
          <a:p>
            <a:r>
              <a:rPr lang="es-ES" dirty="0"/>
              <a:t>Análisis de las respuestas a las convocatorias de temas y cuestiones a tratar   </a:t>
            </a:r>
          </a:p>
          <a:p>
            <a:r>
              <a:rPr lang="es-ES" dirty="0"/>
              <a:t>Revisión del Marco de Normas y Aplicación de forma conjunta y formulación de recomendaciones a la CMF para su aprobación a través del GPE.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1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El debate de hoy se centra en el paso </a:t>
            </a:r>
            <a:r>
              <a:rPr lang="es-ES" sz="1600" b="0" i="0" dirty="0" err="1">
                <a:solidFill>
                  <a:srgbClr val="201F1E"/>
                </a:solidFill>
                <a:effectLst/>
                <a:latin typeface="inherit"/>
              </a:rPr>
              <a:t>nº</a:t>
            </a:r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 2: el desarrollo de la especificación</a:t>
            </a:r>
          </a:p>
          <a:p>
            <a:pPr marL="914400" algn="l"/>
            <a:endParaRPr lang="es-ES" sz="1600" b="0" i="0" dirty="0">
              <a:solidFill>
                <a:srgbClr val="201F1E"/>
              </a:solidFill>
              <a:effectLst/>
              <a:latin typeface="inherit"/>
            </a:endParaRP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1.      Presentación, selección y priorización de temas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2.      Desarrollo de la especificación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3.      Identificación de recursos y planificación del trabajo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4.      Establecimiento del grupo de trabajo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5.      Desarrollar el producto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6.      Publicación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7.      Implementación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8.      Traducciones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9.      Revisiones periódicas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7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propuesta de tema que se presente durante la Convocatoria de Temas debe tener un borrador de Especificaciones para que se considere completa.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8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Tenga en cuenta que la información de esta diapositiva y de las siguientes no está completa. Consulte el proyecto de pliego de condiciones para conocer el alcance y el objetivo completos.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3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Tenga en cuenta que la información de esta diapositiva y de las siguientes no está completa. Consulte el proyecto de especificaciones para conocer el alcance y el objetivo completos.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1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Tenga en cuenta que la información de esta diapositiva y de la siguiente no está completa. Consulte el proyecto de especificaciones para conocer el alcance y el objetivo completos.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7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Tenga en cuenta que la información de esta diapositiva no está completa. Consulte el proyecto de especificaciones para conocer el alcance y el objetivo completos.</a:t>
            </a:r>
          </a:p>
          <a:p>
            <a:endParaRPr lang="es-ES" dirty="0"/>
          </a:p>
          <a:p>
            <a:r>
              <a:rPr lang="es-ES" dirty="0"/>
              <a:t>Tenga en cuenta que "proceso" se refiere al uso de las herramientas de gestión estratégica.</a:t>
            </a:r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1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El debate de hoy se centra en el </a:t>
            </a:r>
            <a:r>
              <a:rPr lang="es-ES" sz="1600" b="0" i="0">
                <a:solidFill>
                  <a:srgbClr val="201F1E"/>
                </a:solidFill>
                <a:effectLst/>
                <a:latin typeface="inherit"/>
              </a:rPr>
              <a:t>paso núm. </a:t>
            </a:r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2: el desarrollo de la especificación</a:t>
            </a:r>
          </a:p>
          <a:p>
            <a:pPr marL="914400" algn="l"/>
            <a:endParaRPr lang="es-ES" sz="1600" b="0" i="0" dirty="0">
              <a:solidFill>
                <a:srgbClr val="201F1E"/>
              </a:solidFill>
              <a:effectLst/>
              <a:latin typeface="inherit"/>
            </a:endParaRP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1.      Presentación, selección y priorización de temas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2.      Desarrollo de la especificación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3.      Identificación de recursos y planificación del trabajo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4.      Establecimiento del grupo de trabajo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5.      Desarrollar el producto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6.      Publicación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7.      Implementación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8.      Traducciones</a:t>
            </a:r>
          </a:p>
          <a:p>
            <a:pPr marL="914400" algn="l"/>
            <a:r>
              <a:rPr lang="es-ES" sz="1600" b="0" i="0" dirty="0">
                <a:solidFill>
                  <a:srgbClr val="201F1E"/>
                </a:solidFill>
                <a:effectLst/>
                <a:latin typeface="inherit"/>
              </a:rPr>
              <a:t>9.      Revisiones periódicas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1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3583E-75CB-413A-8E19-4D099EC9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3583E-75CB-413A-8E19-4D099EC9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583E-75CB-413A-8E19-4D099EC9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/>
              <a:t>Click to edit txt</a:t>
            </a:r>
          </a:p>
          <a:p>
            <a:pPr lvl="2"/>
            <a:r>
              <a:rPr lang="en-US"/>
              <a:t>List 2</a:t>
            </a:r>
          </a:p>
          <a:p>
            <a:pPr lvl="3"/>
            <a:r>
              <a:rPr lang="en-US"/>
              <a:t>List 3</a:t>
            </a:r>
          </a:p>
          <a:p>
            <a:pPr lvl="4"/>
            <a:r>
              <a:rPr lang="en-US"/>
              <a:t>List 4</a:t>
            </a:r>
          </a:p>
          <a:p>
            <a:pPr lvl="5"/>
            <a:r>
              <a:rPr lang="en-US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DE3583E-75CB-413A-8E19-4D099EC96A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2022 IPPC Regional Workshop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825F"/>
                </a:solidFill>
              </a:rPr>
              <a:t>Agenda item 7.3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825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03564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583E-75CB-413A-8E19-4D099EC96A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ppc@fao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ppc@fao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pc.i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-16212" y="49873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s-ES" dirty="0"/>
              <a:t>Borrador de especificaciones para las guías y el material de formación de la CIPF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6212" y="622069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Punto 7.2 del 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68" y="2080446"/>
            <a:ext cx="7104112" cy="3870457"/>
          </a:xfrm>
        </p:spPr>
        <p:txBody>
          <a:bodyPr lIns="540000" tIns="0" rIns="360000" bIns="45720" anchor="t" anchorCtr="0"/>
          <a:lstStyle/>
          <a:p>
            <a:pPr>
              <a:spcBef>
                <a:spcPts val="0"/>
              </a:spcBef>
            </a:pPr>
            <a:r>
              <a:rPr lang="fr-CH" b="1" dirty="0" err="1"/>
              <a:t>Ámbito</a:t>
            </a:r>
            <a:r>
              <a:rPr lang="fr-CH" b="1" dirty="0"/>
              <a:t> de </a:t>
            </a:r>
            <a:r>
              <a:rPr lang="fr-CH" b="1" dirty="0" err="1"/>
              <a:t>aplicación</a:t>
            </a:r>
            <a:endParaRPr lang="en-US" b="1" dirty="0"/>
          </a:p>
          <a:p>
            <a:r>
              <a:rPr lang="es-ES" dirty="0"/>
              <a:t>Esta guía de la CIPF pretende mejorar la comprensión del concepto de autorización de entidades para realizar acciones fitosanitarias. </a:t>
            </a:r>
          </a:p>
          <a:p>
            <a:r>
              <a:rPr lang="en-US" b="1" dirty="0" err="1"/>
              <a:t>Objetivo</a:t>
            </a:r>
            <a:r>
              <a:rPr lang="en-US" b="1" dirty="0"/>
              <a:t>  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s-ES" dirty="0"/>
              <a:t>Ayudar a las ONPF y a las entidades autorizadas a comprender el proceso, cumplir con los requisitos y cumplir con sus funciones y responsabilidades durante la elaboración y aplicación de los programas de autorización al realizar acciones fitosanitarias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r>
              <a:rPr lang="es-ES" b="1" dirty="0">
                <a:solidFill>
                  <a:srgbClr val="00825F"/>
                </a:solidFill>
              </a:rPr>
              <a:t>El apoyo financiero para desarrollar esta guía aún no ha sido asegurado.</a:t>
            </a:r>
            <a:endParaRPr lang="en-IT" b="1" dirty="0">
              <a:solidFill>
                <a:srgbClr val="0082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8" y="1460882"/>
            <a:ext cx="10782563" cy="299751"/>
          </a:xfrm>
        </p:spPr>
        <p:txBody>
          <a:bodyPr/>
          <a:lstStyle/>
          <a:p>
            <a:r>
              <a:rPr lang="es-ES" dirty="0"/>
              <a:t>Autorización a entidades para emprender acciones fitosanitarias, </a:t>
            </a:r>
            <a:r>
              <a:rPr lang="en-CA" dirty="0" err="1"/>
              <a:t>Guía</a:t>
            </a:r>
            <a:r>
              <a:rPr lang="es-ES" dirty="0"/>
              <a:t> </a:t>
            </a:r>
            <a:r>
              <a:rPr lang="en-CA" dirty="0"/>
              <a:t>(2018-040) </a:t>
            </a:r>
            <a:br>
              <a:rPr lang="en-CA" sz="2400" dirty="0"/>
            </a:br>
            <a:br>
              <a:rPr lang="en-CA" sz="2400" i="1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91471" y="1981373"/>
            <a:ext cx="4373695" cy="4065534"/>
          </a:xfrm>
          <a:prstGeom prst="rect">
            <a:avLst/>
          </a:prstGeom>
          <a:solidFill>
            <a:srgbClr val="5792C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/>
            <a:endParaRPr lang="es-ES" sz="1900" b="1" dirty="0"/>
          </a:p>
          <a:p>
            <a:pPr marL="182880">
              <a:spcBef>
                <a:spcPts val="1200"/>
              </a:spcBef>
              <a:spcAft>
                <a:spcPts val="1200"/>
              </a:spcAft>
            </a:pPr>
            <a:r>
              <a:rPr lang="es-ES" sz="1900" b="1" dirty="0"/>
              <a:t>Artículos de la CIPF y NIMF pertinentes</a:t>
            </a:r>
          </a:p>
          <a:p>
            <a:pPr marL="182880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Artículo </a:t>
            </a:r>
            <a:r>
              <a:rPr lang="en-US" sz="1900" dirty="0"/>
              <a:t>V.2 a) </a:t>
            </a:r>
            <a:endParaRPr lang="en-US" sz="1900" dirty="0">
              <a:cs typeface="Calibri"/>
            </a:endParaRPr>
          </a:p>
          <a:p>
            <a:pPr marL="1168400" indent="-985838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45: Requisitos para las organizaciones nacionales de protección fitosanitaria que autoricen a entidades para realizar acciones fitosanitarias   </a:t>
            </a:r>
          </a:p>
          <a:p>
            <a:pPr marL="182880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sobre auditorías que fue adoptada por la CMF-16 (2022)</a:t>
            </a:r>
          </a:p>
          <a:p>
            <a:pPr marL="182880">
              <a:spcBef>
                <a:spcPts val="600"/>
              </a:spcBef>
              <a:spcAft>
                <a:spcPts val="1200"/>
              </a:spcAft>
            </a:pPr>
            <a:endParaRPr lang="en-CA" sz="1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BEB30E-E4DD-D341-DC5C-383041D221F3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820219-76A4-CA36-DB16-098B080A8002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67974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1897"/>
            <a:ext cx="7733841" cy="4588838"/>
          </a:xfrm>
        </p:spPr>
        <p:txBody>
          <a:bodyPr/>
          <a:lstStyle/>
          <a:p>
            <a:endParaRPr lang="fr-CH" b="1" dirty="0"/>
          </a:p>
          <a:p>
            <a:r>
              <a:rPr lang="fr-CH" sz="1900" b="1" dirty="0" err="1"/>
              <a:t>Ámbito</a:t>
            </a:r>
            <a:r>
              <a:rPr lang="fr-CH" sz="1900" b="1" dirty="0"/>
              <a:t> de </a:t>
            </a:r>
            <a:r>
              <a:rPr lang="fr-CH" sz="1900" b="1" dirty="0" err="1"/>
              <a:t>aplicación</a:t>
            </a:r>
            <a:r>
              <a:rPr lang="en-US" sz="1900" dirty="0"/>
              <a:t>  </a:t>
            </a:r>
          </a:p>
          <a:p>
            <a:r>
              <a:rPr lang="es-ES" sz="1900" dirty="0"/>
              <a:t>Esta guía de la CIPF está diseñada para ayudar a las partes contratantes de la CIPF a cumplir con sus obligaciones de notificación, tal como se indica en la CIPF. Proporciona orientación específica a los puntos de contacto nacionales de la CIPF y a los editores, junto con instrucciones técnicas para interactuar con el Portal Fitosanitario Internacional (PFI).  </a:t>
            </a:r>
            <a:r>
              <a:rPr lang="en-US" sz="1900" dirty="0"/>
              <a:t> </a:t>
            </a:r>
          </a:p>
          <a:p>
            <a:r>
              <a:rPr lang="en-US" sz="1900" b="1" dirty="0" err="1"/>
              <a:t>Objetivo</a:t>
            </a:r>
            <a:r>
              <a:rPr lang="en-US" sz="1900" b="1" dirty="0"/>
              <a:t> </a:t>
            </a:r>
            <a:r>
              <a:rPr lang="en-US" sz="1900" dirty="0"/>
              <a:t> </a:t>
            </a:r>
          </a:p>
          <a:p>
            <a:r>
              <a:rPr lang="es-ES" sz="1900" dirty="0"/>
              <a:t>Señalar los procedimientos que deben seguir las partes contratantes y proporcionar orientación sobre cómo utilizar el PPI para cumplir con las obligaciones de notificación. La revisión alineará la guía con las NIMF recientemente adoptadas y las decisiones de la CMF, el CADC y el equipo del CADC sobre las ONPI.</a:t>
            </a:r>
          </a:p>
          <a:p>
            <a:r>
              <a:rPr lang="es-ES" sz="1800" b="1" dirty="0">
                <a:solidFill>
                  <a:srgbClr val="00825F"/>
                </a:solidFill>
              </a:rPr>
              <a:t>El apoyo financiero para desarrollar esta guía aún no ha sido asegurado.</a:t>
            </a:r>
            <a:endParaRPr lang="en-US" sz="1900" b="1" dirty="0">
              <a:solidFill>
                <a:srgbClr val="00825F"/>
              </a:solidFill>
            </a:endParaRPr>
          </a:p>
          <a:p>
            <a:endParaRPr lang="es-ES" sz="1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9986"/>
            <a:ext cx="11413475" cy="338554"/>
          </a:xfrm>
        </p:spPr>
        <p:txBody>
          <a:bodyPr/>
          <a:lstStyle/>
          <a:p>
            <a:r>
              <a:rPr lang="es-ES" dirty="0"/>
              <a:t>Obligaciones nacionales de presentación de informes </a:t>
            </a:r>
            <a:r>
              <a:rPr lang="en-US" dirty="0"/>
              <a:t>(revision de la </a:t>
            </a:r>
            <a:r>
              <a:rPr lang="en-US" dirty="0" err="1"/>
              <a:t>Guía</a:t>
            </a:r>
            <a:r>
              <a:rPr lang="en-US" dirty="0"/>
              <a:t>; 2021-026)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2700" y="1819979"/>
            <a:ext cx="4304841" cy="4290756"/>
          </a:xfrm>
          <a:prstGeom prst="rect">
            <a:avLst/>
          </a:prstGeom>
          <a:solidFill>
            <a:srgbClr val="5792C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>
              <a:spcBef>
                <a:spcPts val="600"/>
              </a:spcBef>
              <a:spcAft>
                <a:spcPts val="1200"/>
              </a:spcAft>
            </a:pPr>
            <a:r>
              <a:rPr lang="es-ES" sz="1900" b="1" dirty="0"/>
              <a:t>Artículos de la CIPF y NIMF pertinentes</a:t>
            </a:r>
          </a:p>
          <a:p>
            <a:pPr marL="182880">
              <a:spcBef>
                <a:spcPts val="600"/>
              </a:spcBef>
              <a:spcAft>
                <a:spcPts val="1200"/>
              </a:spcAft>
            </a:pPr>
            <a:r>
              <a:rPr lang="fi-FI" sz="1900" dirty="0"/>
              <a:t>VII.2 b), VII.2 c), VII.2 d), VII.2 f), VII.2 i), VII.2 j), VII.6, VIII.1 c) y VIII.2</a:t>
            </a:r>
          </a:p>
          <a:p>
            <a:pPr marL="990600" indent="-808038">
              <a:spcBef>
                <a:spcPts val="600"/>
              </a:spcBef>
              <a:spcAft>
                <a:spcPts val="1200"/>
              </a:spcAft>
            </a:pPr>
            <a:r>
              <a:rPr lang="en-US" sz="1900" dirty="0"/>
              <a:t>NIMF 8: </a:t>
            </a:r>
            <a:r>
              <a:rPr lang="es-ES" sz="1900" dirty="0"/>
              <a:t>Determinación de la situación de una plaga en un área</a:t>
            </a:r>
            <a:endParaRPr lang="en-US" sz="1900" dirty="0">
              <a:cs typeface="Calibri"/>
            </a:endParaRPr>
          </a:p>
          <a:p>
            <a:pPr marL="1079500" indent="-896938">
              <a:spcBef>
                <a:spcPts val="600"/>
              </a:spcBef>
              <a:spcAft>
                <a:spcPts val="1200"/>
              </a:spcAft>
            </a:pPr>
            <a:r>
              <a:rPr lang="en-US" sz="1900" dirty="0"/>
              <a:t>NIMF 13: </a:t>
            </a:r>
            <a:r>
              <a:rPr lang="es-ES" sz="1900" dirty="0"/>
              <a:t>Directrices para la notificación del incumplimiento y acción de emergencia</a:t>
            </a:r>
            <a:endParaRPr lang="en-US" sz="1900" dirty="0"/>
          </a:p>
          <a:p>
            <a:pPr marL="812800" indent="-630238">
              <a:spcBef>
                <a:spcPts val="600"/>
              </a:spcBef>
              <a:spcAft>
                <a:spcPts val="1200"/>
              </a:spcAft>
            </a:pPr>
            <a:r>
              <a:rPr lang="en-US" sz="1900" dirty="0"/>
              <a:t>NIMF 17: </a:t>
            </a:r>
            <a:r>
              <a:rPr lang="en-US" sz="1900" dirty="0" err="1"/>
              <a:t>Notificación</a:t>
            </a:r>
            <a:r>
              <a:rPr lang="en-US" sz="1900" dirty="0"/>
              <a:t> de </a:t>
            </a:r>
            <a:r>
              <a:rPr lang="en-US" sz="1900" dirty="0" err="1"/>
              <a:t>plagas</a:t>
            </a:r>
            <a:r>
              <a:rPr lang="en-US" sz="1900" dirty="0"/>
              <a:t> </a:t>
            </a:r>
            <a:endParaRPr lang="en-CA" sz="1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1B7D94-7476-D79E-5D5A-0C9C9E9315CB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A323B29-63E3-3454-FB52-7AD0CC5D1457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15795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3915" y="2239542"/>
            <a:ext cx="7836615" cy="4389857"/>
          </a:xfrm>
        </p:spPr>
        <p:txBody>
          <a:bodyPr lIns="540000" tIns="0" rIns="360000" bIns="45720" anchor="t" anchorCtr="0"/>
          <a:lstStyle/>
          <a:p>
            <a:r>
              <a:rPr lang="fr-CH" sz="1850" b="1" dirty="0" err="1"/>
              <a:t>Ámbito</a:t>
            </a:r>
            <a:r>
              <a:rPr lang="fr-CH" sz="1850" b="1" dirty="0"/>
              <a:t> de </a:t>
            </a:r>
            <a:r>
              <a:rPr lang="fr-CH" sz="1850" b="1" dirty="0" err="1"/>
              <a:t>aplicación</a:t>
            </a:r>
            <a:r>
              <a:rPr lang="fr-CH" sz="1850" b="1" dirty="0"/>
              <a:t> </a:t>
            </a:r>
            <a:endParaRPr lang="en-US" sz="1850" b="1" dirty="0"/>
          </a:p>
          <a:p>
            <a:r>
              <a:rPr lang="es-ES" sz="1850" spc="-10" dirty="0">
                <a:ea typeface="+mn-lt"/>
                <a:cs typeface="+mn-lt"/>
              </a:rPr>
              <a:t>El material de capacitación de la ECF proporcionará formación y material de referencia para garantizar que los nuevos facilitadores de la ECF comprendan la herramienta, los módulos y el proceso de la ECF, así como los beneficios en el desarrollo de la capacidad fitosanitaria para un país</a:t>
            </a:r>
            <a:r>
              <a:rPr lang="en-GB" sz="1850" spc="-10" dirty="0">
                <a:ea typeface="+mn-lt"/>
                <a:cs typeface="+mn-lt"/>
              </a:rPr>
              <a:t>. </a:t>
            </a:r>
            <a:r>
              <a:rPr lang="es-ES" sz="1850" spc="-10" dirty="0">
                <a:ea typeface="+mn-lt"/>
                <a:cs typeface="+mn-lt"/>
              </a:rPr>
              <a:t>El material de capacitación también se utilizará para mantener y mejorar los conocimientos y las habilidades de los facilitadores existentes y garantizar que se familiaricen con los nuevos materiales y recursos</a:t>
            </a:r>
            <a:r>
              <a:rPr lang="en-GB" sz="1850" spc="-10" dirty="0">
                <a:ea typeface="+mn-lt"/>
                <a:cs typeface="+mn-lt"/>
              </a:rPr>
              <a:t>. </a:t>
            </a:r>
            <a:r>
              <a:rPr lang="en-GB" sz="1850" dirty="0">
                <a:ea typeface="+mn-lt"/>
                <a:cs typeface="+mn-lt"/>
              </a:rPr>
              <a:t> </a:t>
            </a:r>
          </a:p>
          <a:p>
            <a:r>
              <a:rPr lang="en-US" sz="1850" b="1" dirty="0" err="1"/>
              <a:t>Objetivo</a:t>
            </a:r>
            <a:r>
              <a:rPr lang="en-US" sz="1850" b="1" dirty="0"/>
              <a:t>  </a:t>
            </a:r>
            <a:r>
              <a:rPr lang="en-US" sz="1850" dirty="0"/>
              <a:t> </a:t>
            </a:r>
            <a:endParaRPr lang="en-US" sz="1850" dirty="0">
              <a:cs typeface="Calibri"/>
            </a:endParaRPr>
          </a:p>
          <a:p>
            <a:r>
              <a:rPr lang="es-ES" sz="1850" dirty="0"/>
              <a:t>La ECF es un proceso integral de múltiples fases, dirigido por la ONPF, facilitado por los facilitadores y apoyado por la Secretaría de la CIPF, con una amplia gama de beneficios, para ayudar a los países a evaluar sus capacidades fitosanitarias</a:t>
            </a:r>
            <a:r>
              <a:rPr lang="en-US" sz="1850" dirty="0"/>
              <a:t>.</a:t>
            </a:r>
          </a:p>
          <a:p>
            <a:r>
              <a:rPr lang="es-ES" sz="1850" b="1" dirty="0">
                <a:solidFill>
                  <a:srgbClr val="00825F"/>
                </a:solidFill>
              </a:rPr>
              <a:t>Todavía no se ha asegurado el apoyo financiero</a:t>
            </a:r>
            <a:endParaRPr lang="en-US" sz="1850" b="1" dirty="0">
              <a:solidFill>
                <a:srgbClr val="0082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915" y="1441114"/>
            <a:ext cx="11896915" cy="322022"/>
          </a:xfrm>
        </p:spPr>
        <p:txBody>
          <a:bodyPr/>
          <a:lstStyle/>
          <a:p>
            <a:r>
              <a:rPr lang="es-ES" sz="2000" dirty="0"/>
              <a:t>Capacitación de facilitadores de la evaluación de la capacidad fitosanitaria (EFC) (Materiales de capacitación; 2014-008)</a:t>
            </a:r>
            <a:br>
              <a:rPr lang="es-E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32700" y="2057400"/>
            <a:ext cx="4330699" cy="4095593"/>
          </a:xfrm>
          <a:prstGeom prst="rect">
            <a:avLst/>
          </a:prstGeom>
          <a:solidFill>
            <a:srgbClr val="5792C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 algn="ctr">
              <a:spcBef>
                <a:spcPts val="600"/>
              </a:spcBef>
              <a:spcAft>
                <a:spcPts val="1200"/>
              </a:spcAft>
            </a:pPr>
            <a:r>
              <a:rPr lang="es-ES" sz="1900" b="1" dirty="0"/>
              <a:t>Artículos de la CIPF y NIMF pertinentes</a:t>
            </a:r>
          </a:p>
          <a:p>
            <a:pPr marL="182880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Artículo IV.2 c), VII.1 a), VII.2 c), VII.2 g) y VII.2 h) de la CIPF</a:t>
            </a:r>
            <a:endParaRPr lang="en-US" sz="1900" dirty="0">
              <a:cs typeface="Calibri"/>
            </a:endParaRPr>
          </a:p>
          <a:p>
            <a:pPr marL="1074738" indent="-892175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23: Directrices para la inspección </a:t>
            </a:r>
            <a:r>
              <a:rPr lang="en-US" sz="1900" dirty="0"/>
              <a:t>  </a:t>
            </a:r>
          </a:p>
          <a:p>
            <a:pPr marL="1074738" indent="-896938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31: Metodologías para muestreo      de envíos   </a:t>
            </a:r>
          </a:p>
          <a:p>
            <a:pPr marL="1079500" indent="-901700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32: Categorización de productos según su riesgo de plagas</a:t>
            </a:r>
            <a:endParaRPr lang="en-CA" sz="1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46076-7AD6-C90C-3B1A-0BFA907E405A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525E352-DCC0-DB40-778B-76EEB667D634}"/>
              </a:ext>
            </a:extLst>
          </p:cNvPr>
          <p:cNvSpPr/>
          <p:nvPr/>
        </p:nvSpPr>
        <p:spPr>
          <a:xfrm>
            <a:off x="0" y="6400799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333570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51" r="1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980000"/>
            <a:ext cx="7764379" cy="4176457"/>
          </a:xfrm>
        </p:spPr>
        <p:txBody>
          <a:bodyPr lIns="540000" tIns="0" rIns="360000" bIns="45720" anchor="t" anchorCtr="0"/>
          <a:lstStyle/>
          <a:p>
            <a:endParaRPr lang="en-US" dirty="0"/>
          </a:p>
          <a:p>
            <a:r>
              <a:rPr lang="es-ES" dirty="0"/>
              <a:t>Los trabajos solo podrán continuar cuando se disponga de suficientes recursos financieros y humanos</a:t>
            </a:r>
            <a:r>
              <a:rPr lang="en-US" dirty="0"/>
              <a:t>. </a:t>
            </a:r>
          </a:p>
          <a:p>
            <a:r>
              <a:rPr lang="es-ES" b="1" dirty="0"/>
              <a:t>Los recursos financieros pueden provenir de</a:t>
            </a:r>
            <a:r>
              <a:rPr lang="en-US" b="1" dirty="0"/>
              <a:t>: </a:t>
            </a:r>
            <a:endParaRPr lang="en-US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fondos del programa ordinario de la Secretaría de la CIPF</a:t>
            </a:r>
            <a:r>
              <a:rPr lang="en-US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fondos aportados al fondo fiduciario de donantes múltiples de la CIPF por las partes contratantes, los donantes y las organizaciones internacionales</a:t>
            </a:r>
            <a:r>
              <a:rPr lang="en-US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proyectos o programas de la FAO o del FANFC</a:t>
            </a:r>
            <a:r>
              <a:rPr lang="en-US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proyectos</a:t>
            </a:r>
            <a:r>
              <a:rPr lang="en-US" dirty="0"/>
              <a:t> o </a:t>
            </a:r>
            <a:r>
              <a:rPr lang="en-US" dirty="0" err="1"/>
              <a:t>iniciativas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, </a:t>
            </a:r>
            <a:r>
              <a:rPr lang="en-US" dirty="0" err="1"/>
              <a:t>regionales</a:t>
            </a:r>
            <a:r>
              <a:rPr lang="en-US" dirty="0"/>
              <a:t> e </a:t>
            </a:r>
            <a:r>
              <a:rPr lang="en-US" dirty="0" err="1"/>
              <a:t>internacionales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contribuciones en especie de las partes contratantes y socios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Siguiente paso... identificar los recursos</a:t>
            </a:r>
            <a:endParaRPr lang="en-C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" b="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753" y="3627893"/>
            <a:ext cx="2814863" cy="256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D9A4AB-A04F-4900-9194-C8DB951E619B}"/>
              </a:ext>
            </a:extLst>
          </p:cNvPr>
          <p:cNvSpPr txBox="1"/>
          <p:nvPr/>
        </p:nvSpPr>
        <p:spPr>
          <a:xfrm>
            <a:off x="8991600" y="5940272"/>
            <a:ext cx="274320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"/>
              <a:t>©FAO/</a:t>
            </a:r>
            <a:r>
              <a:rPr lang="en-GB" sz="900" err="1"/>
              <a:t>Lucie</a:t>
            </a:r>
            <a:r>
              <a:rPr lang="en-GB" sz="900"/>
              <a:t> </a:t>
            </a:r>
            <a:r>
              <a:rPr lang="en-GB" sz="900" err="1"/>
              <a:t>Chocholata</a:t>
            </a:r>
            <a:r>
              <a:rPr lang="en-US" sz="900">
                <a:cs typeface="Calibri"/>
              </a:rPr>
              <a:t>​</a:t>
            </a:r>
            <a:endParaRPr lang="en-U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2FD6BC-2AC7-2EDC-274D-E5CD5DDFD731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923E5C7-F386-F5A1-97D8-40F6821DFEAE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0193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247" y="941932"/>
            <a:ext cx="8824354" cy="338554"/>
          </a:xfrm>
          <a:prstGeom prst="rect">
            <a:avLst/>
          </a:prstGeom>
        </p:spPr>
        <p:txBody>
          <a:bodyPr wrap="none" lIns="540000" tIns="0" rIns="360000" bIns="45720" rtlCol="0" anchor="t" anchorCtr="0">
            <a:spAutoFit/>
          </a:bodyPr>
          <a:lstStyle/>
          <a:p>
            <a:r>
              <a:rPr lang="es-ES" sz="1900" b="1" dirty="0">
                <a:solidFill>
                  <a:srgbClr val="00825F"/>
                </a:solidFill>
              </a:rPr>
              <a:t>Cómo contribuir a la elaboración de guías y materiales de formación de la CIPF</a:t>
            </a:r>
            <a:endParaRPr lang="en-CA" sz="1900" b="1" dirty="0">
              <a:solidFill>
                <a:srgbClr val="00825F"/>
              </a:solidFill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9854BBE5-65B9-E714-8DDC-044937FB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104" y="1378628"/>
            <a:ext cx="6267449" cy="4954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27888-EDA7-E1F8-2772-ABA54EA1FD24}"/>
              </a:ext>
            </a:extLst>
          </p:cNvPr>
          <p:cNvSpPr txBox="1"/>
          <p:nvPr/>
        </p:nvSpPr>
        <p:spPr>
          <a:xfrm>
            <a:off x="8894601" y="2082339"/>
            <a:ext cx="3643744" cy="60016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dirty="0">
                <a:solidFill>
                  <a:srgbClr val="1A648C"/>
                </a:solidFill>
              </a:rPr>
              <a:t>Aportar comentarios </a:t>
            </a:r>
            <a:br>
              <a:rPr lang="es-ES" sz="1800" dirty="0">
                <a:solidFill>
                  <a:srgbClr val="1A648C"/>
                </a:solidFill>
              </a:rPr>
            </a:br>
            <a:r>
              <a:rPr lang="es-ES" sz="1800" dirty="0">
                <a:solidFill>
                  <a:srgbClr val="1A648C"/>
                </a:solidFill>
              </a:rPr>
              <a:t>durante las consultas </a:t>
            </a:r>
            <a:endParaRPr lang="en-US" sz="1800" dirty="0">
              <a:solidFill>
                <a:srgbClr val="1A648C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F3D6B-A928-8187-3FB5-21934F4E070C}"/>
              </a:ext>
            </a:extLst>
          </p:cNvPr>
          <p:cNvSpPr txBox="1"/>
          <p:nvPr/>
        </p:nvSpPr>
        <p:spPr>
          <a:xfrm>
            <a:off x="-229358" y="2876023"/>
            <a:ext cx="3920160" cy="56938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1A648C"/>
                </a:solidFill>
              </a:rPr>
              <a:t>Apoyar las traducciones con ayuda en especie o financiación </a:t>
            </a:r>
            <a:endParaRPr lang="en-US" sz="1700" dirty="0">
              <a:solidFill>
                <a:srgbClr val="00825F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D7301-F473-2A3D-0DDE-D17646D01ADB}"/>
              </a:ext>
            </a:extLst>
          </p:cNvPr>
          <p:cNvSpPr txBox="1"/>
          <p:nvPr/>
        </p:nvSpPr>
        <p:spPr>
          <a:xfrm>
            <a:off x="-382486" y="5437624"/>
            <a:ext cx="3920160" cy="83099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700" dirty="0">
                <a:solidFill>
                  <a:srgbClr val="1A648C"/>
                </a:solidFill>
              </a:rPr>
              <a:t>Participar en seminarios web, utilizar guías, inscripción en cursos de aprendizaje electrónico </a:t>
            </a:r>
            <a:endParaRPr lang="en-US" sz="1700" dirty="0">
              <a:solidFill>
                <a:srgbClr val="00825F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1C50E-8C53-0B18-8B2A-04E99F794EEA}"/>
              </a:ext>
            </a:extLst>
          </p:cNvPr>
          <p:cNvSpPr txBox="1"/>
          <p:nvPr/>
        </p:nvSpPr>
        <p:spPr>
          <a:xfrm>
            <a:off x="8894601" y="4393069"/>
            <a:ext cx="3643744" cy="60016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dirty="0">
                <a:solidFill>
                  <a:srgbClr val="1A648C"/>
                </a:solidFill>
                <a:cs typeface="Calibri"/>
              </a:rPr>
              <a:t>Nombrar expertos </a:t>
            </a:r>
            <a:br>
              <a:rPr lang="es-ES" sz="1800" dirty="0">
                <a:solidFill>
                  <a:srgbClr val="1A648C"/>
                </a:solidFill>
                <a:cs typeface="Calibri"/>
              </a:rPr>
            </a:br>
            <a:r>
              <a:rPr lang="es-ES" sz="1800" dirty="0">
                <a:solidFill>
                  <a:srgbClr val="1A648C"/>
                </a:solidFill>
                <a:cs typeface="Calibri"/>
              </a:rPr>
              <a:t>para los grupos de trabajo</a:t>
            </a:r>
            <a:endParaRPr lang="en-US" sz="1800" dirty="0">
              <a:solidFill>
                <a:srgbClr val="1A648C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2AA414-60D9-8F0A-0AF6-BEA547DF874A}"/>
              </a:ext>
            </a:extLst>
          </p:cNvPr>
          <p:cNvSpPr txBox="1"/>
          <p:nvPr/>
        </p:nvSpPr>
        <p:spPr>
          <a:xfrm>
            <a:off x="430326" y="1614740"/>
            <a:ext cx="3643744" cy="63094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err="1">
                <a:solidFill>
                  <a:srgbClr val="1A648C"/>
                </a:solidFill>
              </a:rPr>
              <a:t>Facilitar</a:t>
            </a:r>
            <a:r>
              <a:rPr lang="en-US" sz="1900" dirty="0">
                <a:solidFill>
                  <a:srgbClr val="1A648C"/>
                </a:solidFill>
              </a:rPr>
              <a:t> </a:t>
            </a:r>
            <a:r>
              <a:rPr lang="en-US" sz="1900" dirty="0" err="1">
                <a:solidFill>
                  <a:srgbClr val="1A648C"/>
                </a:solidFill>
              </a:rPr>
              <a:t>información</a:t>
            </a:r>
            <a:r>
              <a:rPr lang="en-US" sz="1900" dirty="0">
                <a:solidFill>
                  <a:srgbClr val="1A648C"/>
                </a:solidFill>
              </a:rPr>
              <a:t> a: </a:t>
            </a:r>
            <a:r>
              <a:rPr lang="en-US" sz="1900" dirty="0">
                <a:solidFill>
                  <a:srgbClr val="00825F"/>
                </a:solidFill>
                <a:hlinkClick r:id="rId4"/>
              </a:rPr>
              <a:t>ippc@fao.org</a:t>
            </a:r>
            <a:r>
              <a:rPr lang="en-US" sz="1900" dirty="0">
                <a:solidFill>
                  <a:srgbClr val="00825F"/>
                </a:solidFill>
              </a:rPr>
              <a:t>  </a:t>
            </a:r>
            <a:endParaRPr lang="en-US" sz="1900" dirty="0">
              <a:solidFill>
                <a:srgbClr val="00825F"/>
              </a:solidFill>
              <a:cs typeface="Calibri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ED781916-7623-8CD4-4C79-9B69078B2F0C}"/>
              </a:ext>
            </a:extLst>
          </p:cNvPr>
          <p:cNvSpPr/>
          <p:nvPr/>
        </p:nvSpPr>
        <p:spPr>
          <a:xfrm>
            <a:off x="8117931" y="2182228"/>
            <a:ext cx="1030431" cy="355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4EA0F7D-5A0A-0AE3-BA4F-10FF1F3270C6}"/>
              </a:ext>
            </a:extLst>
          </p:cNvPr>
          <p:cNvSpPr/>
          <p:nvPr/>
        </p:nvSpPr>
        <p:spPr>
          <a:xfrm rot="8580000">
            <a:off x="3290257" y="5563364"/>
            <a:ext cx="926522" cy="355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4A9D728-CA9A-4518-514B-D21894D6B46C}"/>
              </a:ext>
            </a:extLst>
          </p:cNvPr>
          <p:cNvSpPr/>
          <p:nvPr/>
        </p:nvSpPr>
        <p:spPr>
          <a:xfrm rot="10800000">
            <a:off x="1251223" y="3405336"/>
            <a:ext cx="1177635" cy="355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0FB46C6-81E5-6965-7A5A-1A0CEF37BEC1}"/>
              </a:ext>
            </a:extLst>
          </p:cNvPr>
          <p:cNvSpPr/>
          <p:nvPr/>
        </p:nvSpPr>
        <p:spPr>
          <a:xfrm rot="11520000">
            <a:off x="2844544" y="2000386"/>
            <a:ext cx="1082385" cy="363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F09D9EA-E597-77BE-81A2-4A6C0EFC8992}"/>
              </a:ext>
            </a:extLst>
          </p:cNvPr>
          <p:cNvSpPr/>
          <p:nvPr/>
        </p:nvSpPr>
        <p:spPr>
          <a:xfrm>
            <a:off x="8196446" y="4544619"/>
            <a:ext cx="1030431" cy="3550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C437DB-1076-3E87-CFD9-0BB0BCFB74F7}"/>
              </a:ext>
            </a:extLst>
          </p:cNvPr>
          <p:cNvSpPr txBox="1"/>
          <p:nvPr/>
        </p:nvSpPr>
        <p:spPr>
          <a:xfrm>
            <a:off x="9167006" y="901589"/>
            <a:ext cx="2544638" cy="3496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453F256-46B6-55FB-173A-5901D5CF3384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6258009-E035-BED5-933F-A9F8C398B465}"/>
              </a:ext>
            </a:extLst>
          </p:cNvPr>
          <p:cNvSpPr/>
          <p:nvPr/>
        </p:nvSpPr>
        <p:spPr>
          <a:xfrm>
            <a:off x="5909829" y="1388134"/>
            <a:ext cx="1850833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Presentación</a:t>
            </a:r>
            <a:r>
              <a:rPr lang="es-ES" sz="1100" dirty="0">
                <a:solidFill>
                  <a:schemeClr val="tx1"/>
                </a:solidFill>
              </a:rPr>
              <a:t>, selección y priorización de temas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EE72-8F76-6F62-49B7-8801F56A995D}"/>
              </a:ext>
            </a:extLst>
          </p:cNvPr>
          <p:cNvSpPr/>
          <p:nvPr/>
        </p:nvSpPr>
        <p:spPr>
          <a:xfrm>
            <a:off x="7370432" y="2558145"/>
            <a:ext cx="1764784" cy="275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Desarrollo de especificaciones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BD28F98-5EE9-F88A-E3B6-61D1FBBC7686}"/>
              </a:ext>
            </a:extLst>
          </p:cNvPr>
          <p:cNvSpPr/>
          <p:nvPr/>
        </p:nvSpPr>
        <p:spPr>
          <a:xfrm>
            <a:off x="7707729" y="4000824"/>
            <a:ext cx="1850833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Identificación de recursos y planificación del trabajo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1EB86D-015B-7FCA-BCC7-07FC980D21D7}"/>
              </a:ext>
            </a:extLst>
          </p:cNvPr>
          <p:cNvSpPr/>
          <p:nvPr/>
        </p:nvSpPr>
        <p:spPr>
          <a:xfrm>
            <a:off x="7760662" y="5026376"/>
            <a:ext cx="1850833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Creación del grupo de trabajo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FD7CF86-194F-E755-78D5-A21A5437932B}"/>
              </a:ext>
            </a:extLst>
          </p:cNvPr>
          <p:cNvSpPr/>
          <p:nvPr/>
        </p:nvSpPr>
        <p:spPr>
          <a:xfrm>
            <a:off x="6782312" y="6077887"/>
            <a:ext cx="1850833" cy="239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Desarrollo del producto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208660-2EC7-F675-85D8-0F1DB66D0942}"/>
              </a:ext>
            </a:extLst>
          </p:cNvPr>
          <p:cNvSpPr/>
          <p:nvPr/>
        </p:nvSpPr>
        <p:spPr>
          <a:xfrm>
            <a:off x="3602306" y="6058872"/>
            <a:ext cx="1311932" cy="258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Publicación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EFE1056-B24B-55A9-4456-658785D5F19A}"/>
              </a:ext>
            </a:extLst>
          </p:cNvPr>
          <p:cNvSpPr/>
          <p:nvPr/>
        </p:nvSpPr>
        <p:spPr>
          <a:xfrm>
            <a:off x="2280447" y="5013310"/>
            <a:ext cx="1547345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Implementación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C64AA-2F34-E009-C26B-48CBC5D18ADB}"/>
              </a:ext>
            </a:extLst>
          </p:cNvPr>
          <p:cNvSpPr/>
          <p:nvPr/>
        </p:nvSpPr>
        <p:spPr>
          <a:xfrm>
            <a:off x="2092191" y="3746440"/>
            <a:ext cx="1452744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>
                <a:solidFill>
                  <a:schemeClr val="tx1"/>
                </a:solidFill>
              </a:rPr>
              <a:t>Traducciones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87F223-8650-E46B-A82E-C0E74F422151}"/>
              </a:ext>
            </a:extLst>
          </p:cNvPr>
          <p:cNvSpPr/>
          <p:nvPr/>
        </p:nvSpPr>
        <p:spPr>
          <a:xfrm>
            <a:off x="2298663" y="2498937"/>
            <a:ext cx="1850833" cy="36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>
                <a:solidFill>
                  <a:schemeClr val="tx1"/>
                </a:solidFill>
              </a:rPr>
              <a:t>Revisiones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periódicas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89DA7BD-6E23-F123-27C1-FE30421B4428}"/>
              </a:ext>
            </a:extLst>
          </p:cNvPr>
          <p:cNvSpPr/>
          <p:nvPr/>
        </p:nvSpPr>
        <p:spPr>
          <a:xfrm>
            <a:off x="4650827" y="3414475"/>
            <a:ext cx="2377535" cy="101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825F"/>
                </a:solidFill>
              </a:rPr>
              <a:t>Pasos en la elaboración de guías y materiales de formación de la CIPF</a:t>
            </a:r>
            <a:endParaRPr lang="fr-CH" sz="1800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9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3095" y="2105428"/>
            <a:ext cx="9329122" cy="4419600"/>
          </a:xfrm>
        </p:spPr>
        <p:txBody>
          <a:bodyPr lIns="540000" tIns="0" rIns="360000" bIns="45720" anchor="t" anchorCtr="0"/>
          <a:lstStyle/>
          <a:p>
            <a:pPr marL="457200" indent="-457200">
              <a:buAutoNum type="arabicPeriod"/>
            </a:pPr>
            <a:r>
              <a:rPr lang="es-ES" dirty="0"/>
              <a:t>Suscribirse para recibir el boletín, las convocatorias y los anuncios de la CIPF.</a:t>
            </a:r>
            <a:endParaRPr lang="en-US" dirty="0"/>
          </a:p>
          <a:p>
            <a:pPr marL="457200" indent="-457200">
              <a:buAutoNum type="arabicPeriod"/>
            </a:pPr>
            <a:r>
              <a:rPr lang="es-ES" dirty="0"/>
              <a:t>Participar activamente en los seminarios web de la CIPF.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s-ES" dirty="0"/>
              <a:t>Responder a las encuestas de la CIPF sobre eventos y productos de implementación y desarrollo de capacidades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s-ES" dirty="0"/>
              <a:t>Presentar un estudio de caso o compartir una historia de sanidad vegetal</a:t>
            </a:r>
            <a:r>
              <a:rPr lang="en-US" dirty="0"/>
              <a:t>. </a:t>
            </a:r>
          </a:p>
          <a:p>
            <a:pPr marL="457200" indent="-457200">
              <a:buAutoNum type="arabicPeriod"/>
            </a:pPr>
            <a:r>
              <a:rPr lang="es-ES" dirty="0"/>
              <a:t>Contribuir a la traducción de una guía o material de formación de la CIPF con una donación en especie o con financiación</a:t>
            </a:r>
            <a:r>
              <a:rPr lang="en-US" dirty="0"/>
              <a:t>. </a:t>
            </a:r>
          </a:p>
          <a:p>
            <a:pPr marL="457200" indent="-457200">
              <a:buAutoNum type="arabicPeriod"/>
            </a:pPr>
            <a:r>
              <a:rPr lang="es-ES" dirty="0"/>
              <a:t>Participar en un grupo de trabajo para elaborar una guía de la CIPF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s-ES" dirty="0"/>
              <a:t>Revisar el borrador de las especificaciones cuando se sometan a consulta cada año (julio-agosto)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s-ES" dirty="0"/>
              <a:t>Proponer una guía o material de formación durante la próxima convocatoria de temas (en 2023).</a:t>
            </a:r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095" y="1624037"/>
            <a:ext cx="7120246" cy="296840"/>
          </a:xfrm>
        </p:spPr>
        <p:txBody>
          <a:bodyPr/>
          <a:lstStyle/>
          <a:p>
            <a:r>
              <a:rPr lang="es-ES" dirty="0"/>
              <a:t>Otras formas de participar en la comunidad de la CIPF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73" y="3654340"/>
            <a:ext cx="2742895" cy="27428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6718CB-F64F-5B67-100B-91228428B2CE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6309E10-159A-C68C-71A5-76AA951CE089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185382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/>
              <a:t>Gracias</a:t>
            </a: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714ABDB-E9A2-638B-E290-9B5AA467A2C8}"/>
              </a:ext>
            </a:extLst>
          </p:cNvPr>
          <p:cNvSpPr/>
          <p:nvPr/>
        </p:nvSpPr>
        <p:spPr>
          <a:xfrm>
            <a:off x="228600" y="44958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 de las Naciones Unidas </a:t>
            </a:r>
            <a:b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s-ES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para la Alimentación y la Agricultura (FAO)</a:t>
            </a:r>
            <a:br>
              <a:rPr kumimoji="0" lang="fr-F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10169" y="2016087"/>
            <a:ext cx="8343478" cy="4076241"/>
          </a:xfrm>
        </p:spPr>
        <p:txBody>
          <a:bodyPr lIns="540000" tIns="0" rIns="360000" bIns="45720" anchor="t" anchorCtr="0"/>
          <a:lstStyle/>
          <a:p>
            <a:pPr>
              <a:spcAft>
                <a:spcPts val="600"/>
              </a:spcAft>
            </a:pPr>
            <a:r>
              <a:rPr lang="es-ES" dirty="0"/>
              <a:t>Guías, cursos de aprendizaje electrónico, directrices, kits de capacitación, planes de estudio y otros </a:t>
            </a:r>
            <a:r>
              <a:rPr lang="es-ES" b="1" dirty="0"/>
              <a:t>recursos técnicos destinados a mejorar la capacidad fitosanitaria. </a:t>
            </a:r>
            <a:r>
              <a:rPr lang="en-US" dirty="0"/>
              <a:t> </a:t>
            </a:r>
          </a:p>
          <a:p>
            <a:pPr>
              <a:spcAft>
                <a:spcPts val="600"/>
              </a:spcAft>
            </a:pPr>
            <a:r>
              <a:rPr lang="es-ES" dirty="0"/>
              <a:t>Recursos técnicos que ofrecen una</a:t>
            </a:r>
            <a:r>
              <a:rPr lang="es-ES" b="1" dirty="0"/>
              <a:t> orientación precisa, práctica y fácil de entender </a:t>
            </a:r>
            <a:r>
              <a:rPr lang="es-ES" dirty="0"/>
              <a:t>a las Organizaciones Nacionales de Protección Fitosanitaria (ONPF).</a:t>
            </a:r>
            <a:endParaRPr lang="en-US" dirty="0"/>
          </a:p>
          <a:p>
            <a:r>
              <a:rPr lang="es-ES" b="1" dirty="0"/>
              <a:t>Herramientas </a:t>
            </a:r>
            <a:r>
              <a:rPr lang="es-ES" dirty="0"/>
              <a:t>destinadas a ayudar a las ONPF a aplicar eficazmente</a:t>
            </a:r>
            <a:r>
              <a:rPr lang="en-US" dirty="0"/>
              <a:t>: </a:t>
            </a:r>
            <a:endParaRPr lang="en-US" dirty="0">
              <a:cs typeface="Calibri"/>
            </a:endParaRPr>
          </a:p>
          <a:p>
            <a:pPr marL="342900" indent="-342900">
              <a:buChar char="•"/>
            </a:pPr>
            <a:r>
              <a:rPr lang="es-ES" dirty="0"/>
              <a:t>la Convención Internacional de Protección Fitosanitaria (CIPF)</a:t>
            </a:r>
            <a:r>
              <a:rPr lang="en-US" dirty="0"/>
              <a:t>, </a:t>
            </a:r>
            <a:endParaRPr lang="en-US" dirty="0">
              <a:cs typeface="Calibri"/>
            </a:endParaRPr>
          </a:p>
          <a:p>
            <a:pPr marL="342900" indent="-342900">
              <a:buChar char="•"/>
            </a:pPr>
            <a:r>
              <a:rPr lang="en-US" dirty="0"/>
              <a:t>las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para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Fitosanitarias</a:t>
            </a:r>
            <a:r>
              <a:rPr lang="en-US" dirty="0"/>
              <a:t> (NIMF), y </a:t>
            </a:r>
          </a:p>
          <a:p>
            <a:pPr marL="342900" indent="-342900">
              <a:buChar char="•"/>
            </a:pPr>
            <a:r>
              <a:rPr lang="es-ES" dirty="0"/>
              <a:t>Recomendaciones de la Comisión de Medidas Fitosanitarias (CMF).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10169" y="1571598"/>
            <a:ext cx="7610656" cy="304800"/>
          </a:xfrm>
        </p:spPr>
        <p:txBody>
          <a:bodyPr/>
          <a:lstStyle/>
          <a:p>
            <a:r>
              <a:rPr lang="es-ES" dirty="0"/>
              <a:t>¿Qué son las guías y el material de formación de la CIPF?</a:t>
            </a:r>
            <a:endParaRPr lang="en-CA" dirty="0"/>
          </a:p>
        </p:txBody>
      </p:sp>
      <p:sp>
        <p:nvSpPr>
          <p:cNvPr id="16" name="AutoShape 2" descr="data:image/jpg;base64,%20/9j/4AAQSkZJRgABAQEAYABgAAD/2wBDAAUDBAQEAwUEBAQFBQUGBwwIBwcHBw8LCwkMEQ8SEhEPERETFhwXExQaFRERGCEYGh0dHx8fExciJCIeJBweHx7/2wBDAQUFBQcGBw4ICA4eFBEUHh4eHh4eHh4eHh4eHh4eHh4eHh4eHh4eHh4eHh4eHh4eHh4eHh4eHh4eHh4eHh4eHh7/wAARCADJ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hvLu1srdri7uIoIlGWeRgoA+prz7xF8ZvBul7ktbibVJh/Darlf++jgflmonUjD4mY1sRSoq9SSR6PRXz9qf7QGpMSNN0C0iHY3ErP8AouK5m9+Mvj66cmG/t7ZT/DDaoR+ZBP61zyxtJeZ5tTPMLHZt+i/zsfU9FfJ3/C1fiH/0Gpf/AAHT/wCJqa3+MHxBt2BbVUlUHlZLSPn8cZqfr1PszNZ/h/5X+H+Z9V0V87aX8ftdj2rqWjafcqOrRM0bH8yRXb+HPjh4T1DEepR3WlSnvIvmR/8AfS8/mBWscVSl1Oqlm2EqaKVvXQ9SoqnpGq6bq9ot3pd9b3kDdHhkDD9KuV0J3PRTTV0FFFFAwooooAKKKKACiiigAooooAKKKyvFXiDS/DWkS6nq1ysMKD5R/E7dlUdzSbSV2TKSinKTsjSnmigheaaRIo0GWd2ACj1JNeO/ED432Ni0lj4WhW+uFJU3Un+qX/dHVv5V5v4/+IHiDx7qQ06zjmhsGfEFjDks57F8feP6Cup8CfCOKNY77xOfMcjK2aH5V/3z3+grilXqVny0lp3PCqZhXxk3Twisusv6/wCHODdvG3xB1FmZrzUSWycnbDH/AOyj+ddr4e+C7sok17VAh/542wz+bH+lev2dtb2dslvawRwQoMKkahQB9BU1XDBx3m7s1o5NST5qzc5HI6R8OPB+mqNukpcyD+O5Yufy6fpXQW+kaTbjEGmWUf8AuwKP6VeorqjThHZHpww9KmrQil8iL7Pb/wDPvD/37FQz6bp04xNp9pJ/vQqf6VboqrI0cU+hgz+AvB+qzCG70K1BfgPCDGy+4xxXM+JPgHp8sbSeH9Wmtpe0dyN6H8RzXqWjwl5/O/hT+dbFYzoU57o5auX4asvegvyPknWPCvjv4f3f21Uu7ZAci7s3LRnH97H/ALMK7rwJ8dJ43S08WWwkjwALy3X5h7svf8K97dVdSrKGU9QRkGvLfiF8G9F1xJLzQwmk6gSWKqP3Eh91H3T7j8q5Xh6lLWk/keZLLsRhHz4SenZno+j6pp+sWEd/pl3FdW0gyskbZH/1j7Vcr5G03UvGHwu8StCySWsmf3tvJzDcKD19CPcc19HfDrx1pHjTTfOs28i8jH+kWjn54z6j1X3rajiFU916M7cDmUMQ/ZzXLNdDq6KKK6T0wooooAKKKKACiimTyxwQvNNIsccalnZjgKB1JoAzfFev6d4a0SfVtTl2QRDgD7zt2VR3Jr5b8Sa34i+Jvi2OOOJm3MVtrZSdkCdyf6mrfxW8YXvjzxYlnpyySWEUnk2MKZ/eEnG/Hqf5V638NPB1t4U0gB1WTUZwDczY6f7C+w/WvPk5YmfKvhR85VnPNKzpwdqcd33/AK6feHw+8D6b4UswyhbnUXH725Yc/RfQV1tFFd8IKCtFHu0qUKMFCCskFFFFWaBRQOTxTJZYov8AWyxx/wC+wH86QD6fbxPPKI0HXqfQUyAee2ISJP8AdOa3rG2W2ix1c/eNA0SW8SwxLGo4H61JRRSGFFFFAGH4z8K6P4s0ltP1a3DjB8qUD54m9VNfMniXQ/Enww8WxTQXDxlWLWl2g+WZO4I/mK+t6xvGPhzTfFOhT6TqUeY5BlHH3o37MPeuavh1UV1ueZmGXRxK54aTWzMn4X+OLHxpoguI9sN/CAt1b55U/wB4eqn/AOtXX18io2vfC34gYORNbNyB9y5hP9CPyI9RX1R4Y1qy8Q6Ha6vp77oLhNwB6qe6n3Bow9ZzXLLdCy3HOvF06mk47mlRRRXSeoFFFFABXjv7SXjBtO0mPwvYzBbm9XfdEdVh7L7bj+gPrXrt3cRWtrNdTttihRpHPooGSa+RriW7+IXxLZ33D7fc9Bz5cI/wUVyYuo1FRjuzyM4xEoUlSh8U9DuvgJ4TWKA+J76I+ZJlLMMPur3f8elevVDZW0FnZw2ltGEhhQIijsB0qauijTVOCijsweGjhqSpr+mFFFBrU6RDXmXin4sRLrL+HPAukS+K9bTIlEBxb2/OPnk6df8A9dZHirWta+J3ii58E+D7x7HQLJwmt6vEeZD3hiP9R/Lr6V4N8LaH4R0aPSdBsY7WBANzAZeVv7zt1JrXlUF72/b/ADIu5bHnqeCPih4mXzvFvj99Hik5NjosYUIP7u8jk/hVu3+BPgrZ/wATC68QalKesk+qS/N+AOK9SHWtHSbXcRPIOB90f1pe2n0dvQapx6nlq/s/aBbotxoXiTxRoN2OVeDUnkAPuHyKbLp3xu8Dn7Tp+r2nj3TE/wBZaXSeTdgeqsOGP4/ga7fx/wDEzwf4JKQ61qgN7J/qrK3Uyzv9EXkfjXGp8T/iNrrCTwj8J742bDKXGrXItt/uFwf1rSLqyV2rrz/zJagtt/I6j4a/FLw940mk0xVm0nXrckXOlXo2ToR1wD94fTn2rvK+YvippnxQ8TRxane/CuKz1q0Ie01TR9TBuoiOgIx849j+Fdh8G/jTFfQQ+G/iJu0LxLG3lK13EYUuscBgTwG9R09KU6GnND7twjU1tI9topFZWUMrAgjIIPBFLXMbBRRRQB598cPBaeKvDD3NrGP7UsFMkDAcyL1aP8e3vXl/7OPi9tK8QN4bvJG+yag2YMniOYdvxH6ivpGvlj44+HZfCvj839gDBb3jC7tnTjy5AfmA9MHn8a4cTH2clVj8zwM0pvD1Y4yn00f9fh9x9T0Vg/D/AF6PxN4Q0/WEYF5ogJQP4ZBww/MGt6u2LTV0e7CanFSjswoooplHnf7QmtNpPw7uIYn2TX7rbgjrtPLY/AfrXnH7Oej5k1HXJE+6BbQk+vDN/wCy/nVn9qnUnk1nSNJVv3cULzsP9pjgH8ga6/4QWIsfh9pi7cNOhnb33nI/TFcK/eYn0PAX+0Zm77QX9fmdbRRRXoHuhXnPx58S32k+GrbQdCb/AInviCcWNmByyK333x7DvXo1eSWSDxJ+0zfXDjzLbwtpixR56LPLgnHvgitKSV7voTPax3Xw98K6f4N8KWeg6eMrCuZZT96WQ8s7e5NdDQKzfFOrQaD4b1LWrggRWVs8xz3KjgficD8ajWT8ytEjlfH+l+MvE3i7Q/DeitcaZoW4XmqanFJhiEbiFcc5OPxyPQ1b+KfjjWH1+D4cfDxY5fElyga6uzzHpkPd2/2sdP8AEil8I+MNW0n4AHx74sEC3z2Ul6qom0FGJMK49SCv51P+zv4Wn0nwi3ibWd0viLxG326/mf7wDcog9AAenvW3wq8ltp6sz3dl1Lnw7+GHhfwQv9o3TLqevXBH2nVr8hpZZD1C7vujPQDmr3xY8fJ4D0/TZl0e51i81K8Fpa2kDhWdyCepB9h+NeUahpUvxa+MPiDwx411W+0aHRVzpOlW7lDKO11u6Meh9s9sGtPS/h38Tbjx14atvFGrWOq+HvDV413bag7YubgFRtR17kEDmqcFe9SQlJ2tFHVeCfipqGseOIfCHiLwTqPhq/uLZ7mD7ROrrIq4zjAFdd4y8L+F/GFlJo3iHT7S+DLvCvjzUHQOp+8v1FcT8ZvCXjS88X6B4y8CLp8up6bDNbPFdvtUrIOG98dcV558RPA978P/AAz/AMLGvPH19P48SdMSli0V2WP/AB6rGOdvX29qShGTTi7P9RuTV01c6TT9Q134I+ILXRvEF9cat4BvpRFY6hMd0mmuTxHIe6e/pz617pG6SRrJGwdGAZWByCD0Irlzpw8dfDVLDxXpf2R9UsR9rtc5MDsM5B7EHBHoa5H9nDWNRXR9X8C65MZdU8K3hs97fektzkxN78DGfTbUT9+Ll1W/+Y4+67dGesUUUVgahXmn7RegrqvgGS/Rc3GmyCZT/sHhh+oP4V6XVTWrCPVNHvNNm/1d1A8LH03AjNRUhzwcTDE0VWoypvqjxf8AZY1wNFqnh6RjlSLqEe33X/8AZf1r3OvlT4HXbaL8V7O2myvmvJaOPcggD8wK+q658HK9O3Y8/JKrnhuV/ZdgooorrPXPlv8AaMnN18Tp4VP+qtoox9SCf6ivc9It0tdLtLWMYSKBEUegAFeBfGnn4w6iDz+/hHP+6tfQsP8AqU/3R/KuPDa1JvzPCyzXE15ef6sfRRRXce2FeUfAZ1vPE/xF1VfnFxrvlrJ2ZYwy8H8q2/jV4xl8LeGBa6VmbxDqrfZNLt0G5zI3G/HoufzxWl8KfCcfgzwRY6KDvuQpmvJc5Mk7cuc/p+FaL3YN9yHrJeR1VebftKzNH8H9VhUkfaZIYDj0Zx/hXpNcD+0ZZtN8EdcuUXJtpIJvwWQf40Uf4kfUdT4WVf2iIFj+GnhHwzH8tve6rY2rqOhRRnH0yoruPjD4yPw78BtrNnpyXsyzRWttbF9ilm4A49ADxXD/ALQ1ws3wv8JeKIiHt7LU7C8dx0COAM/T5hXc/FvwcvxF8CnR7bURZu8sV1b3IXeAV5Bx9DV6WhzbXdydbytuefW3g34oeK/iZ4d8X+KrHQfD66TISx0+dmnliP8AyzY5IIJ9+5rV+IWs+K/FnxLb4b+EdXbQLWztFu9Z1SMZmVWPyxx+h6c5HfsOci28T/E7wj8UvDnhHXte0nxRHqrN5sNrZmO4giA/1rHOAAf5GqvxTHiTw78U77xl4TsV1KO7sxYapY7truFHDofUcf5NaqLlJbbadiG1Z+upieM5PEfwzu7S9sfHOseJvD0lwkF/b6g+54ixxvR+4z6AfjT/AB9oPiDUPE+g+JtD+w376YWdbHUWbyC55V8D+L/AViasPFXxDurLS7nw/PoOhwzpPeSXLgyTbTkIoFbPj/W9ftPFGgeG9EurHSY9TLRnUb6IvEr9Fj46H/Ee9dCVrdyO/Y9G+D3xI8ReJvFeq+FfFehWWnajYWsdyHtJi6SK5I6HOPzqlCg0v9rSbyflXWPDoaUD+J42xn64UD8K0PhD8M9b8KeKtU8T+I/EUOr6jf2sdt+5g8tUVCTVC2car+1pcmA7k0Xw8qTHsryNkL9drg1yPk5pcm1v6/E11subuexUUUVyG4UGiigD5I1fOj/Gmdo/l8jWiy89vMyP519b18m/E7j4zajjj/iYR/8AstfWEf8Aq1+grhwekprzPCybSpWj2f8AmOoNFFdx7p8rfH+I2fxWvJum+OGYflj/ANlr32zYSWkMikENGpBHfivHP2pLIw+MNPvdvy3Nntz7q3/169G+Gt9/aHgXSLhm3P8AZljc+rL8p/lXFh3atOJ4WXvkxten31/r7zo6iu5ktrWa5lzshjaRsdcKMn+VS0jAMpVlDAjBB6EV3HtnjvwZ02fxtrk/xX8QOs0kryQaNa7srZwKcZx2c/1PrXsdeSX3w18S+FdSuNV+FuvLZR3DmSfRr7L2rsTnKn+Cuj+Enja+8YWmqw6ro40vU9IuhaXcaS70aTBztPpx71vUXN70Xp+RnB20e53FWNV0WDXfBt/otyAYr+2khbI6bgQD+B5/Cq9b9h/x5xY/u1hexqeKfCSEeNvgfrPw11wgapo4l0i4jk+8gUnyW/DAAP8AsV0P7O3iifU/CknhXWt0XiLw232G+hfqyrwjj1BAHNZ3xG0PXPB/xMsfiT4T0+fUIb4pZa9p8CZaRCQFmUDuOM/Qe9WPjB4K1aDVE+JngIm38TWEX+k223K6jCBzGwHVsdP8cV1ScZ6dHr6MxV4/L8jj9Q1G6+Enxe8Q+JvFmj3uu22ur/xLNVt4y7xY6WpXovYfQA+tY+o698R7PxXouseKtOs9M0nxLePDBpzDM9sMAhmbHBORwfQ8CvfPh14p0zx54MsfEFpGuyb/AFsLgEwTLwyn3B6e2DVD4tfD61+IOk2NpNql3pdxYXQura5tgpdXAI6NxjkflTjWUZWmvJg4Nq8WeO+NtR8WXPi3R/CPg2Wyh1G/ilnaS6XICpzt6EDPTOPyrmPFeoeIvF1sPh5deDLuLxc86qVYEQ2+OftCv/d7/wCNe2fD/wCD6+GvGieK9S8W6rr9/Fbvbwi7RFVFbGT8o9q9Nm+zw77yURoUjO+UgZCDk5Pp3qpYmMX7qv8A5iVJvc5mXU4/h/8ADOO+8U6obxtKslFzckYadwMYHqSeB+tcr+zjoupJoeqeNddiMereKbs3zo33o4efKX8jnHoRXNaRa3nxy8YnWtS3ReANFuythaEEf2nMp5kf1QH/AD1r3lFVECIoVQMAAYAFYT9yLj1e/wDkXH3nfohaKKKwNQoNFR3M0dvbyXEzBIokLux6AAZJoA+TfGLnUfjPfBPmL6v5a+4DhR/KvrYDAAHavk74Ywv4g+MVjcEZDXz3b59FJavrGuLBa80u7PCyP3lVqd3/AF+YUUUV2nunlH7Tek/bPBNvqSJl7C4DMQOiMMH8M4rnP2eNX8/Q7zR5D89rL5sf+4/UfgwP517V4k0uHWtBvtJuFBjuoWjOegJHB/A4P4V8q+AtRuPBvxDWC/zCqytZ3it2GcZP0IBrhq/uq8Z9GeBjX9Vx0K/SWj/r7vuPpSikHTIII9RS16B7oV5T+zx88nji4P35fEc+7PXgn/GvVq8N0rxAPhJ438TWnijT71dD1m/N/ZanBEZI0LZ3I+OhBP146VrTV4yityJaNNnuVb2mndZR/TFeYab8UPh5qEIlt/GWjqpGcT3Ahb8pMGu98Iatpur6a0+l6haX0Ab/AFltMsi/mpIrKUZLdFpp7G1QaKKko8e+A0Y0r4g/Ezw3AT9ktdXjuYFHRPOQuwH6D8K9hr5x+JUPxA+HXxNvNe8O6posdp401SC1T7TGWMUiw4BfIwF+VuR6itfW734/aTNHFPrnhFy67gUt2xjPutdc6XtGpJrUxjPlVrHu9cH+0FqFxpnwZ8T3Vods32Fo0YHG0vhc/rXmn/CRfHb/AKDPhX/wHb/4mua8Rat8XfGutL8LtS1Xw6x1e0aaR44CFSNDnkgZB+XjiiGGakm2rIUqt1ax9DfCvSbfRPhv4f0y2QIkWnxEgf3mUM36k101VNEtWsNGsrGRw729vHEzAcEqoGf0q3XLJ3bZslZBRRRSGFcT8btZXRvhxqb79st0n2WLnkl+D/47mu2r5x/aZ8SLqHiK28P27kxaepebHQysOn4D+dYYmpyU2efmeIVDDSfV6L5lj9lvRWm17Udcdf3VrCIEPq7nJx9FB/MV9DVxXwU8Onw54AsoZl23V0PtU/HRm6D8FwPzrtaMNDkppDyzD+ww0Yvfd/MKKKK3O8K+ef2mPCZs9Vi8VWiHyLvEV1gcJIB8rfiOPqPevoas/wAR6RZ69od3pF+m+3uYyjeo9CPcHBrGvS9rBxOPH4VYqi6fXp6nlvwY8Urr3htbG4cfbrBRG4J5dP4W/p+Fd5XzPNFrXw08etGwPm2z8EjC3EJ/oR+Rr6G8OazY69pEOp6fIHhlHTujd1PuKzwtbmXJLdHJleMdWHsanxx0NKmSxRzRmOWNZEIwVYZB/A0+ius9U5i++HvgW9kMlz4R0R3PJYWaKT9cAZrjPCmlWPgb9pCx0jw3GbHS9c0mWS6s0YmLzEPysAeh6161Xk3xN0/xpZ/FfQvGPhbw6utLZWMkDxtcLEAzH3Oa2pybbi30ImktbHv9FeOReO/jRJGHT4S2xB7/ANqp/jTv+E4+NX/RJLf/AMGqf41PsZd196K9ov6RT/a/ELeCtDTUC0ejtrUI1KaNQZIosNyme+cVwXk/s1uq7vHGsNgcbtQl4/8AHa2ficvxi8cRaNHc/DG3gTTNRS+8ttQjkSfaCNjgkcc1q6je/Ey8sZbb/hRuixF1xvW6gyK64e7BRv8Ac0YS1k3b8Dy2+X4IreTLa+KtUMAY+WftshyPyroP2dxoK/Hs/wDCF3U2oaadJk+2zXDb2RsjGxiM9dn5mtP+yfid/wBEf0z/AMCof8a6D4P+BfGH/C0k8aeIPD9n4atrWxe2S1t5VZrhmzy23jAz+grWpUj7Nq/TvcmMXzLT8D3sUUUV5R2BRRUV3cQ2ttLc3EqxQxKXd2OAoHUmgG7GH8QvE1r4T8L3Wr3DAyKuy3j7ySn7o/qfYGvnP4TeH7rxz8QftmpAz28Uv2u+kbo5zkL+J7ego+Kfi+98f+LYrTTUleyjk8mxgHWRicbyPU/oK+gPhX4Ph8HeF4rHajXsuJLuQfxOe2fQdK8//eKv91Hzt/7Sxat/Dh+L/r8DrFAAAHAHSloor0D6IKKKKACiiigDifi34EtvGmi7Y9kOqWwJtZj0Pqjex/Q189+DvEesfD/xHNaXttMsIfZeWj8Hj+Ie/v3r66rg/it8OdP8aWf2iLZa6vEuIbjHDgfwP6j37VyV6Db9pDc8fMMBKcliKGk1+JY0PVrDWtNi1DTbhZoJBwQeVPoR2NXq+Z9P1DxT8N/EcltNC9vICPOtpeY5l9R6+xFe3+CPHOi+KIFW3mFve4y9rKQGH0/vD6VVDEqfuy0ZeCzOFf3J+7Pt/l/kdTRRRXWemaOjXG1jbseDyv1rVrmlYqwZeCDxW9ZXAuIQ/G4cMPekxonooopDCiiigAoorE8XeKtD8K2Bu9YvkhyD5cY5kkPoq9TSbSV2TOcYRcpOyNe6uIbW3kuLmVIoY1LO7nCqB3Jr5s+NHxMk8UTnQdCaRdJR8O4HzXTZ4/4D6DvWX8QviHr3j2+TS7GGa3sHcLDZQ/M8rZ4LY+8fboK9N+Dnwnj0Mxa74jjSXU8boLfqtv7n1b+VcE6ksQ+Snt1Z8/XxVXMZexw+kOr/AK/pjvgR8NzoVuniLXIcapMn7iFh/wAe6Huf9s/pXrlFFdtOmqceWJ7eGw0MNTVOGwUUUVZuFFFFABRRRQAUUUUAYfjHwpovivTTZavarJgfu5V4kiPqpr568d/CXxJ4XnbUNI83UrGNtySwAiaIe6jn8RX1DRWFXDwq77nBjMuo4rWStLuj5a8KfFjXNJCWurx/2lAhwS52zKPTPf8AGvUPD/xH8KawVjXUFs52/wCWd18n/j3T9a6jxf8ADrwn4nZptQ01Yrphzc2x8uQ/Ujg/iDXk/iL4B6rC0kmh6tb3keSUiuF8t8emRkE/lWCWIpbe8jz1DMcJpH95H8f8/wAz1yGWOaMSQyJKh/iRgR+YqzZXDW8wbkqfvD1FfM8/g/4jeHJi0em6tblf+Wlq5YfmhpU8bfELT/3c19qAx1E9vu/Urmmsbb44tDWdqH8Wm1/XyPrWN1dA6nKnoadXylb/ABc8e26eWmoR497VD/Skk+J3xIvfkj1S65/542qg/mFo+vU+zK/t7D9Iv8P8z6tZlVSzMFUdSTgCuX8S/EHwj4fUi/1m3aXtDAfNc/gvT8cV84yab8TPE7Dz4NfvgTx5zPsH58Cuk0D4FeJ70LJq13Z6Yp6rnzZPyHH60vrNSfwQJ/tTE1tKFF+r/r9TQ8Z/Ha+uRJbeGLIWcZBH2m4w0n1C9B+Oa4/w14K8afEHUDqExnMTn95f3pO3H+znk/hxXuXhL4R+ENBaOeW1bVLtMHzbvDKG9QnQfjn616AiqihVUKo6ADAFCw06jvVfyCOWV8TLmxc9Oy/r+u5x/wAPPh3oPg6ESWsf2q/YfPdzAF/ov90fSuxoorsjFRVoo9qlShSioQVkFFFFUaBRRRQAUUUUAFFFFABRRRQAUUUUAFFFFABTZY45V2yRo6+jDIp1FAFM6VpZOTptmT/1wX/CrEFvBAMQwRxD/YQD+VSUUrISilsgooopjCiiigAooooAKKKKACiiigD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94" y="1381002"/>
            <a:ext cx="1566809" cy="1587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459" y="4525483"/>
            <a:ext cx="1676545" cy="1731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990" y="2999301"/>
            <a:ext cx="1566808" cy="1566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49" y="2632957"/>
            <a:ext cx="2057095" cy="20570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484A027-C6B1-5010-19D0-E6BCBA4F7437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9B837A9-E0C3-A2E0-C9D3-7DFE86F1ECA1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109833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3260" y="2037412"/>
            <a:ext cx="7985526" cy="4002834"/>
          </a:xfrm>
        </p:spPr>
        <p:txBody>
          <a:bodyPr lIns="540000" tIns="0" rIns="360000" bIns="45720" anchor="t" anchorCtr="0"/>
          <a:lstStyle/>
          <a:p>
            <a:r>
              <a:rPr lang="es-ES" dirty="0"/>
              <a:t>Se elaboran de manera coherente siguiendo un p</a:t>
            </a:r>
            <a:r>
              <a:rPr lang="es-ES" b="1" dirty="0"/>
              <a:t>roceso abierto, transparente, inclusivo y documentado</a:t>
            </a:r>
            <a:r>
              <a:rPr lang="es-ES" dirty="0"/>
              <a:t>: </a:t>
            </a:r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/>
              <a:t>grupos</a:t>
            </a:r>
            <a:r>
              <a:rPr lang="en-US" b="1" dirty="0"/>
              <a:t> de </a:t>
            </a:r>
            <a:r>
              <a:rPr lang="en-US" b="1" dirty="0" err="1"/>
              <a:t>trabajo</a:t>
            </a:r>
            <a:r>
              <a:rPr lang="en-US" b="1" dirty="0"/>
              <a:t> </a:t>
            </a:r>
            <a:r>
              <a:rPr lang="en-US" dirty="0" err="1"/>
              <a:t>formados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/>
              <a:t>expertos</a:t>
            </a:r>
            <a:r>
              <a:rPr lang="en-US" b="1" dirty="0"/>
              <a:t> </a:t>
            </a:r>
            <a:r>
              <a:rPr lang="en-US" b="1" dirty="0" err="1"/>
              <a:t>internacionales</a:t>
            </a:r>
            <a:r>
              <a:rPr lang="en-US" dirty="0"/>
              <a:t>; 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coordinados y apoyados por la </a:t>
            </a:r>
            <a:r>
              <a:rPr lang="es-ES" b="1" dirty="0"/>
              <a:t>Secretaría de la CIPF</a:t>
            </a:r>
            <a:r>
              <a:rPr lang="en-US" b="1" dirty="0"/>
              <a:t>;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cs typeface="Calibri"/>
              </a:rPr>
              <a:t>bajo la supervisión del </a:t>
            </a:r>
            <a:r>
              <a:rPr lang="es-ES" b="1" dirty="0">
                <a:cs typeface="Calibri"/>
              </a:rPr>
              <a:t>Comité de Aplicación y Desarrollo de la Capacidad</a:t>
            </a:r>
            <a:r>
              <a:rPr lang="es-ES" dirty="0">
                <a:cs typeface="Calibri"/>
              </a:rPr>
              <a:t> (CADC)</a:t>
            </a:r>
            <a:r>
              <a:rPr lang="en-US" dirty="0">
                <a:cs typeface="Calibri"/>
              </a:rPr>
              <a:t>;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/>
              <a:t>revisado por expertos en la materia y miembros del CADC</a:t>
            </a:r>
            <a:r>
              <a:rPr lang="en-US" b="1" dirty="0"/>
              <a:t>, </a:t>
            </a:r>
            <a:r>
              <a:rPr lang="en-US" dirty="0"/>
              <a:t>y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aprobado por el </a:t>
            </a:r>
            <a:r>
              <a:rPr lang="es-ES" b="1" dirty="0"/>
              <a:t>líder</a:t>
            </a:r>
            <a:r>
              <a:rPr lang="es-ES" dirty="0"/>
              <a:t> del CADC para el tema.</a:t>
            </a:r>
            <a:endParaRPr lang="en-US" dirty="0">
              <a:ea typeface="Calibri"/>
              <a:cs typeface="Calibri"/>
            </a:endParaRPr>
          </a:p>
          <a:p>
            <a:r>
              <a:rPr lang="es-ES" dirty="0"/>
              <a:t>Este proceso garantiza que las guías y los materiales de formación sean </a:t>
            </a:r>
            <a:r>
              <a:rPr lang="es-ES" b="1" dirty="0">
                <a:solidFill>
                  <a:srgbClr val="00825F"/>
                </a:solidFill>
              </a:rPr>
              <a:t>pertinentes a nivel </a:t>
            </a:r>
            <a:r>
              <a:rPr lang="en-US" b="1" dirty="0" err="1">
                <a:solidFill>
                  <a:srgbClr val="00825F"/>
                </a:solidFill>
              </a:rPr>
              <a:t>mundial</a:t>
            </a:r>
            <a:r>
              <a:rPr lang="en-US" b="1" dirty="0">
                <a:solidFill>
                  <a:srgbClr val="00825F"/>
                </a:solidFill>
              </a:rPr>
              <a:t> </a:t>
            </a:r>
            <a:r>
              <a:rPr lang="es-ES" dirty="0"/>
              <a:t>que destaquen las </a:t>
            </a:r>
            <a:r>
              <a:rPr lang="es-ES" b="1" dirty="0">
                <a:solidFill>
                  <a:srgbClr val="00825F"/>
                </a:solidFill>
              </a:rPr>
              <a:t>mejores prácticas actuales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836" y="1471580"/>
            <a:ext cx="8662621" cy="324169"/>
          </a:xfrm>
        </p:spPr>
        <p:txBody>
          <a:bodyPr/>
          <a:lstStyle/>
          <a:p>
            <a:r>
              <a:rPr lang="es-ES" dirty="0"/>
              <a:t>¿Cómo se elaboran las guías y el material de formación de la CIPF?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785" y="1604085"/>
            <a:ext cx="1137189" cy="4436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88" y="1471580"/>
            <a:ext cx="896295" cy="48888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8975B0-D05C-8D7E-F444-CF52CFABAEB4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624BB2-6581-683C-07BD-B33BA77E8109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33432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9854BBE5-65B9-E714-8DDC-044937FB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78" y="1328625"/>
            <a:ext cx="6362698" cy="5032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27888-EDA7-E1F8-2772-ABA54EA1FD24}"/>
              </a:ext>
            </a:extLst>
          </p:cNvPr>
          <p:cNvSpPr txBox="1"/>
          <p:nvPr/>
        </p:nvSpPr>
        <p:spPr>
          <a:xfrm>
            <a:off x="7728061" y="2334547"/>
            <a:ext cx="4463939" cy="661720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540000" tIns="0" rIns="360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00825F"/>
                </a:solidFill>
              </a:rPr>
              <a:t>Consulta con las ONPF y las ORPF</a:t>
            </a:r>
          </a:p>
          <a:p>
            <a:r>
              <a:rPr lang="es-ES" sz="2000" b="1" i="1" dirty="0">
                <a:solidFill>
                  <a:srgbClr val="00825F"/>
                </a:solidFill>
              </a:rPr>
              <a:t>(01 de julio - 31 de agosto)</a:t>
            </a:r>
            <a:endParaRPr lang="en-US" sz="2000" b="1" i="1" dirty="0">
              <a:solidFill>
                <a:srgbClr val="00825F"/>
              </a:solidFill>
              <a:cs typeface="Calibri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5BFF93CD-F2DE-3489-33CC-2E9F2F727AC1}"/>
              </a:ext>
            </a:extLst>
          </p:cNvPr>
          <p:cNvSpPr/>
          <p:nvPr/>
        </p:nvSpPr>
        <p:spPr>
          <a:xfrm rot="5400000">
            <a:off x="8095385" y="670770"/>
            <a:ext cx="805294" cy="2459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658EB3-BDF3-19BA-461D-A43CF5B5B9D2}"/>
              </a:ext>
            </a:extLst>
          </p:cNvPr>
          <p:cNvSpPr/>
          <p:nvPr/>
        </p:nvSpPr>
        <p:spPr>
          <a:xfrm>
            <a:off x="5645727" y="1345313"/>
            <a:ext cx="1850833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Presentación, selección y priorización de temas</a:t>
            </a:r>
            <a:endParaRPr lang="fr-CH" sz="10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0A473F0-2F7C-580D-9B0A-CE61F89D6D59}"/>
              </a:ext>
            </a:extLst>
          </p:cNvPr>
          <p:cNvSpPr/>
          <p:nvPr/>
        </p:nvSpPr>
        <p:spPr>
          <a:xfrm>
            <a:off x="7619937" y="5026108"/>
            <a:ext cx="1850833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Creación del grupo de trabajo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7CB43F6-B67D-9506-29F9-60AC75A83982}"/>
              </a:ext>
            </a:extLst>
          </p:cNvPr>
          <p:cNvSpPr/>
          <p:nvPr/>
        </p:nvSpPr>
        <p:spPr>
          <a:xfrm>
            <a:off x="2013262" y="5081192"/>
            <a:ext cx="1547345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Implementación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F06FF7-02AE-25B7-5CBA-1BAD5A5D3233}"/>
              </a:ext>
            </a:extLst>
          </p:cNvPr>
          <p:cNvSpPr/>
          <p:nvPr/>
        </p:nvSpPr>
        <p:spPr>
          <a:xfrm>
            <a:off x="1820684" y="3676623"/>
            <a:ext cx="1452744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>
                <a:solidFill>
                  <a:schemeClr val="tx1"/>
                </a:solidFill>
              </a:rPr>
              <a:t>Taducciones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8AF62AF-4783-7B40-B0E7-9F26B67F15AB}"/>
              </a:ext>
            </a:extLst>
          </p:cNvPr>
          <p:cNvSpPr/>
          <p:nvPr/>
        </p:nvSpPr>
        <p:spPr>
          <a:xfrm>
            <a:off x="7114645" y="2468695"/>
            <a:ext cx="1037837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Desarrollo de la especificación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90F2B1-15C6-FA9B-5B64-2E8271C18AEF}"/>
              </a:ext>
            </a:extLst>
          </p:cNvPr>
          <p:cNvSpPr/>
          <p:nvPr/>
        </p:nvSpPr>
        <p:spPr>
          <a:xfrm>
            <a:off x="7563080" y="3967249"/>
            <a:ext cx="1850833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Identificación de recursos y planificación del trabajo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FEEAB91-8754-256C-32BA-EA380A042167}"/>
              </a:ext>
            </a:extLst>
          </p:cNvPr>
          <p:cNvSpPr/>
          <p:nvPr/>
        </p:nvSpPr>
        <p:spPr>
          <a:xfrm>
            <a:off x="6429349" y="6088058"/>
            <a:ext cx="1850833" cy="272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Desarrollo del producto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190211-8586-79F0-C735-10D80C0DC9E0}"/>
              </a:ext>
            </a:extLst>
          </p:cNvPr>
          <p:cNvSpPr/>
          <p:nvPr/>
        </p:nvSpPr>
        <p:spPr>
          <a:xfrm>
            <a:off x="2013262" y="2454264"/>
            <a:ext cx="1850833" cy="36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err="1">
                <a:solidFill>
                  <a:schemeClr val="tx1"/>
                </a:solidFill>
              </a:rPr>
              <a:t>Revisiones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periódicas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2700F28-57CD-F73C-587A-FC1DC3DF74AE}"/>
              </a:ext>
            </a:extLst>
          </p:cNvPr>
          <p:cNvSpPr/>
          <p:nvPr/>
        </p:nvSpPr>
        <p:spPr>
          <a:xfrm>
            <a:off x="3064425" y="6097078"/>
            <a:ext cx="1547345" cy="272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Publicación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1DC0D8-E984-C012-B013-CB1A6EFF0B37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A0B1A43-EC4A-918D-94E2-89EE0D2CDCB6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3C05680-5BDB-CD89-9B67-38876C393CF7}"/>
              </a:ext>
            </a:extLst>
          </p:cNvPr>
          <p:cNvSpPr/>
          <p:nvPr/>
        </p:nvSpPr>
        <p:spPr>
          <a:xfrm>
            <a:off x="4278087" y="3353002"/>
            <a:ext cx="2377535" cy="101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825F"/>
                </a:solidFill>
              </a:rPr>
              <a:t>Pasos en la elaboración de guías y materiales de formación de la CIPF</a:t>
            </a:r>
            <a:endParaRPr lang="fr-CH" sz="1800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89915" y="1956976"/>
            <a:ext cx="5927775" cy="4249513"/>
          </a:xfrm>
        </p:spPr>
        <p:txBody>
          <a:bodyPr lIns="540000" tIns="0" rIns="360000" bIns="45720" anchor="t" anchorCtr="0"/>
          <a:lstStyle/>
          <a:p>
            <a:r>
              <a:rPr lang="es-ES" b="1" dirty="0"/>
              <a:t>Descripción detallada </a:t>
            </a:r>
            <a:r>
              <a:rPr lang="es-ES" dirty="0"/>
              <a:t>de la guía o el material de formación de la CIPF que se va a elaborar, incluyendo su alcance y propósito</a:t>
            </a:r>
          </a:p>
          <a:p>
            <a:r>
              <a:rPr lang="es-ES" b="1" dirty="0"/>
              <a:t>Orientación detallada para el grupo de trabajo </a:t>
            </a:r>
            <a:r>
              <a:rPr lang="es-ES" dirty="0"/>
              <a:t>que desarrollará el producto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pPr>
              <a:spcBef>
                <a:spcPts val="1800"/>
              </a:spcBef>
            </a:pPr>
            <a:r>
              <a:rPr lang="es-ES" b="1" dirty="0"/>
              <a:t>Se invita a las ONPF y a las ORPF a revisar y comentar </a:t>
            </a:r>
            <a:r>
              <a:rPr lang="es-ES" dirty="0"/>
              <a:t>los proyectos de especificaciones antes de que sean aprobados por el Comité de Aplicación y Desarrollo de la Capacidad (CADC)</a:t>
            </a:r>
            <a:r>
              <a:rPr lang="en-US" dirty="0"/>
              <a:t>.​</a:t>
            </a:r>
            <a:endParaRPr lang="en-US" dirty="0">
              <a:cs typeface="Calibri"/>
            </a:endParaRPr>
          </a:p>
          <a:p>
            <a:r>
              <a:rPr lang="en-US" sz="1900" b="1" dirty="0">
                <a:solidFill>
                  <a:srgbClr val="00825F"/>
                </a:solidFill>
                <a:ea typeface="+mn-lt"/>
                <a:cs typeface="+mn-lt"/>
              </a:rPr>
              <a:t>Abierto - </a:t>
            </a:r>
            <a:r>
              <a:rPr lang="en-US" sz="1900" b="1" dirty="0" err="1">
                <a:solidFill>
                  <a:srgbClr val="00825F"/>
                </a:solidFill>
                <a:ea typeface="+mn-lt"/>
                <a:cs typeface="+mn-lt"/>
              </a:rPr>
              <a:t>Transparente</a:t>
            </a:r>
            <a:r>
              <a:rPr lang="en-US" sz="1900" b="1" dirty="0">
                <a:solidFill>
                  <a:srgbClr val="00825F"/>
                </a:solidFill>
                <a:ea typeface="+mn-lt"/>
                <a:cs typeface="+mn-lt"/>
              </a:rPr>
              <a:t> - </a:t>
            </a:r>
            <a:r>
              <a:rPr lang="en-US" sz="1900" b="1" dirty="0" err="1">
                <a:solidFill>
                  <a:srgbClr val="00825F"/>
                </a:solidFill>
                <a:ea typeface="+mn-lt"/>
                <a:cs typeface="+mn-lt"/>
              </a:rPr>
              <a:t>Inclusivo</a:t>
            </a:r>
            <a:r>
              <a:rPr lang="en-US" sz="1900" b="1" dirty="0">
                <a:solidFill>
                  <a:srgbClr val="00825F"/>
                </a:solidFill>
                <a:ea typeface="+mn-lt"/>
                <a:cs typeface="+mn-lt"/>
              </a:rPr>
              <a:t> - </a:t>
            </a:r>
            <a:r>
              <a:rPr lang="en-US" sz="1900" b="1" dirty="0" err="1">
                <a:solidFill>
                  <a:srgbClr val="00825F"/>
                </a:solidFill>
                <a:ea typeface="+mn-lt"/>
                <a:cs typeface="+mn-lt"/>
              </a:rPr>
              <a:t>Documentado</a:t>
            </a:r>
            <a:r>
              <a:rPr lang="en-US" sz="1900" b="1" dirty="0">
                <a:solidFill>
                  <a:srgbClr val="00825F"/>
                </a:solidFill>
                <a:ea typeface="+mn-lt"/>
                <a:cs typeface="+mn-lt"/>
              </a:rPr>
              <a:t> </a:t>
            </a:r>
            <a:endParaRPr lang="en-US" sz="1900" dirty="0">
              <a:solidFill>
                <a:srgbClr val="00825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39391" y="1450140"/>
            <a:ext cx="7986304" cy="29684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especificación</a:t>
            </a:r>
            <a:r>
              <a:rPr lang="en-US" dirty="0"/>
              <a:t>?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22775"/>
            <a:ext cx="6248400" cy="3659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8404B-FEE8-37CE-C5E1-6FD103C10E1D}"/>
              </a:ext>
            </a:extLst>
          </p:cNvPr>
          <p:cNvSpPr txBox="1"/>
          <p:nvPr/>
        </p:nvSpPr>
        <p:spPr>
          <a:xfrm>
            <a:off x="471737" y="3539169"/>
            <a:ext cx="4693185" cy="877163"/>
          </a:xfrm>
          <a:prstGeom prst="rect">
            <a:avLst/>
          </a:prstGeom>
          <a:solidFill>
            <a:srgbClr val="5792C9"/>
          </a:solidFill>
          <a:ln>
            <a:noFill/>
          </a:ln>
        </p:spPr>
        <p:txBody>
          <a:bodyPr rot="0" spcFirstLastPara="0" vertOverflow="overflow" horzOverflow="overflow" vert="horz" wrap="square" lIns="365760" tIns="0" rIns="27432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i="1" dirty="0">
                <a:solidFill>
                  <a:srgbClr val="FFFFFF"/>
                </a:solidFill>
              </a:rPr>
              <a:t>Cada propuesta de tema que se presente durante las convocatorias de temas debe incluir un proyecto de especificación </a:t>
            </a:r>
            <a:endParaRPr lang="en-US" sz="1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60D212-7E45-47C4-CF86-99E0D023E184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8DFE5D-7EB4-227C-DBC6-9B5DB8FCE2B1}"/>
              </a:ext>
            </a:extLst>
          </p:cNvPr>
          <p:cNvSpPr/>
          <p:nvPr/>
        </p:nvSpPr>
        <p:spPr>
          <a:xfrm>
            <a:off x="5414304" y="1674615"/>
            <a:ext cx="6398963" cy="725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rgbClr val="00825F"/>
                </a:solidFill>
              </a:rPr>
              <a:t>Especificaciones aprobadas para </a:t>
            </a:r>
            <a:br>
              <a:rPr lang="es-ES" sz="2200" b="1" dirty="0">
                <a:solidFill>
                  <a:srgbClr val="00825F"/>
                </a:solidFill>
              </a:rPr>
            </a:br>
            <a:r>
              <a:rPr lang="es-ES" sz="2200" b="1" dirty="0">
                <a:solidFill>
                  <a:srgbClr val="00825F"/>
                </a:solidFill>
              </a:rPr>
              <a:t>las Guías de la CIPF y los materiales de formación</a:t>
            </a:r>
          </a:p>
          <a:p>
            <a:pPr algn="ctr"/>
            <a:endParaRPr lang="fr-CH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CBD2FDC-DC61-BD54-04AC-8D6ED825AC43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59939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664" y="2057400"/>
            <a:ext cx="7968208" cy="4176457"/>
          </a:xfrm>
        </p:spPr>
        <p:txBody>
          <a:bodyPr lIns="540000" tIns="0" rIns="360000" bIns="45720" anchor="t" anchorCtr="0"/>
          <a:lstStyle/>
          <a:p>
            <a:r>
              <a:rPr lang="es-ES" sz="1900" dirty="0"/>
              <a:t>1. Título y número de tema </a:t>
            </a:r>
          </a:p>
          <a:p>
            <a:r>
              <a:rPr lang="es-ES" sz="1900" dirty="0"/>
              <a:t>2. Tipo de recurso de aplicación (</a:t>
            </a:r>
            <a:r>
              <a:rPr lang="es-ES" sz="1900" i="1" dirty="0"/>
              <a:t>p. ej., guía o curso de aprendizaje electrónico</a:t>
            </a:r>
            <a:r>
              <a:rPr lang="es-ES" sz="1900" dirty="0"/>
              <a:t>)</a:t>
            </a:r>
          </a:p>
          <a:p>
            <a:r>
              <a:rPr lang="es-ES" sz="1900" dirty="0"/>
              <a:t>3. Artículos de la Convención, NIMF y recomendaciones de la CMF que deben abordarse </a:t>
            </a:r>
          </a:p>
          <a:p>
            <a:r>
              <a:rPr lang="es-ES" sz="1900" dirty="0"/>
              <a:t>4. Ámbito de aplicación </a:t>
            </a:r>
          </a:p>
          <a:p>
            <a:r>
              <a:rPr lang="es-ES" sz="1900" dirty="0"/>
              <a:t>5. Objetivo </a:t>
            </a:r>
          </a:p>
          <a:p>
            <a:r>
              <a:rPr lang="es-ES" sz="1900" dirty="0"/>
              <a:t>6. Contenido del recurso de aplicación</a:t>
            </a:r>
          </a:p>
          <a:p>
            <a:r>
              <a:rPr lang="es-ES" sz="1900" dirty="0"/>
              <a:t>7. Identificación de cualquier contribución financiera o en especie que apoye el desarrollo del producto</a:t>
            </a:r>
          </a:p>
          <a:p>
            <a:r>
              <a:rPr lang="es-ES" sz="1900" dirty="0"/>
              <a:t>8. Criterios de selección de los expertos del grupo de trabajo </a:t>
            </a:r>
          </a:p>
          <a:p>
            <a:r>
              <a:rPr lang="es-ES" sz="1900" dirty="0"/>
              <a:t>9. Referencias y material de apoyo</a:t>
            </a:r>
            <a:endParaRPr lang="en-US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33252"/>
            <a:ext cx="9320474" cy="338554"/>
          </a:xfrm>
        </p:spPr>
        <p:txBody>
          <a:bodyPr/>
          <a:lstStyle/>
          <a:p>
            <a:r>
              <a:rPr lang="es-ES" dirty="0"/>
              <a:t>¿Qué información contiene una especificación de un recurso del CADC?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872" y="1916839"/>
            <a:ext cx="3244276" cy="43620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0A7329-CBA7-01A9-2F04-BFE6FD0A114D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941489-C586-2D0E-F8EC-D30167A0947A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333654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4" y="2296697"/>
            <a:ext cx="8843936" cy="3947857"/>
          </a:xfrm>
        </p:spPr>
        <p:txBody>
          <a:bodyPr lIns="540000" tIns="0" rIns="360000" bIns="45720" anchor="t" anchorCtr="0"/>
          <a:lstStyle/>
          <a:p>
            <a:r>
              <a:rPr lang="es-ES" dirty="0"/>
              <a:t>Garantizar que el alcance del recurso de aplicación propuesto se ajusta a </a:t>
            </a:r>
            <a:br>
              <a:rPr lang="es-ES" dirty="0"/>
            </a:br>
            <a:r>
              <a:rPr lang="es-ES" dirty="0"/>
              <a:t>las necesidades de su ONPF y de su región.</a:t>
            </a:r>
          </a:p>
          <a:p>
            <a:r>
              <a:rPr lang="es-ES" dirty="0"/>
              <a:t>Compartir su experiencia y mejorar la orientación del grupo de trabajo.</a:t>
            </a:r>
          </a:p>
          <a:p>
            <a:r>
              <a:rPr lang="es-ES" dirty="0"/>
              <a:t>Sugerir contenidos para su inclusión en el recurso de aplicación propuesto.</a:t>
            </a:r>
          </a:p>
          <a:p>
            <a:r>
              <a:rPr lang="es-ES" dirty="0"/>
              <a:t>Proporcionar ejemplos, referencias y materiales de apoyo que su ONPF o región haya elaborado y que el grupo de trabajo pueda encontrar útiles.</a:t>
            </a:r>
          </a:p>
          <a:p>
            <a:r>
              <a:rPr lang="es-ES" dirty="0"/>
              <a:t>Ofrecer sugerencias sobre los criterios adecuados para la selección de los miembros del grupo de trabajo.</a:t>
            </a:r>
          </a:p>
          <a:p>
            <a:r>
              <a:rPr lang="es-ES" dirty="0"/>
              <a:t>Describir cualquier contribución financiera o en especie que su ONPF o región pueda proporcionar para apoyar el desarrollo del producto.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41" y="1620000"/>
            <a:ext cx="8609757" cy="296840"/>
          </a:xfrm>
        </p:spPr>
        <p:txBody>
          <a:bodyPr/>
          <a:lstStyle/>
          <a:p>
            <a:r>
              <a:rPr lang="es-ES" dirty="0"/>
              <a:t>¿Por qué es importante participar en la consulta?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07" y="1620000"/>
            <a:ext cx="1897575" cy="189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72152"/>
            <a:ext cx="1904695" cy="19046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AF3B94-8D2D-8D16-FB20-C59F736B7164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7639ACE-EC16-800B-D2BA-6910F6DEEA2B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97257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3388" y="1999857"/>
            <a:ext cx="12445388" cy="4401749"/>
          </a:xfrm>
        </p:spPr>
        <p:txBody>
          <a:bodyPr lIns="540000" tIns="0" rIns="360000" bIns="45720" anchor="t" anchorCtr="0"/>
          <a:lstStyle/>
          <a:p>
            <a:r>
              <a:rPr lang="es-ES" dirty="0"/>
              <a:t>El borrador de especificaciones para cuatro recursos de aplicación y desarrollo de la capacidad está disponible para su consulta desde el 1 de julio hasta el 31 de agosto de 2022.</a:t>
            </a:r>
          </a:p>
          <a:p>
            <a:r>
              <a:rPr lang="en-US" b="1" dirty="0">
                <a:solidFill>
                  <a:srgbClr val="1A648C"/>
                </a:solidFill>
              </a:rPr>
              <a:t>Dos </a:t>
            </a:r>
            <a:r>
              <a:rPr lang="en-US" b="1" dirty="0" err="1">
                <a:solidFill>
                  <a:srgbClr val="1A648C"/>
                </a:solidFill>
              </a:rPr>
              <a:t>nuevas</a:t>
            </a:r>
            <a:r>
              <a:rPr lang="en-US" b="1" dirty="0">
                <a:solidFill>
                  <a:srgbClr val="1A648C"/>
                </a:solidFill>
              </a:rPr>
              <a:t> </a:t>
            </a:r>
            <a:r>
              <a:rPr lang="en-US" b="1" dirty="0" err="1">
                <a:solidFill>
                  <a:srgbClr val="1A648C"/>
                </a:solidFill>
              </a:rPr>
              <a:t>guías</a:t>
            </a:r>
            <a:r>
              <a:rPr lang="en-US" b="1" dirty="0">
                <a:solidFill>
                  <a:srgbClr val="1A648C"/>
                </a:solidFill>
              </a:rPr>
              <a:t> </a:t>
            </a:r>
            <a:endParaRPr lang="en-US" b="1" dirty="0">
              <a:solidFill>
                <a:srgbClr val="1A648C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A648C"/>
                </a:solidFill>
              </a:rPr>
              <a:t>Revisión de una guía existente</a:t>
            </a:r>
            <a:r>
              <a:rPr lang="en-US" b="1" dirty="0">
                <a:solidFill>
                  <a:srgbClr val="1A648C"/>
                </a:solidFill>
              </a:rPr>
              <a:t> </a:t>
            </a:r>
            <a:endParaRPr lang="en-US" b="1" dirty="0">
              <a:solidFill>
                <a:srgbClr val="1A648C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1A648C"/>
                </a:solidFill>
              </a:rPr>
              <a:t>Materiales</a:t>
            </a:r>
            <a:r>
              <a:rPr lang="en-US" b="1" dirty="0">
                <a:solidFill>
                  <a:srgbClr val="1A648C"/>
                </a:solidFill>
              </a:rPr>
              <a:t> de </a:t>
            </a:r>
            <a:r>
              <a:rPr lang="en-US" b="1" dirty="0" err="1">
                <a:solidFill>
                  <a:srgbClr val="1A648C"/>
                </a:solidFill>
              </a:rPr>
              <a:t>capacitación</a:t>
            </a:r>
            <a:r>
              <a:rPr lang="en-US" b="1" dirty="0">
                <a:solidFill>
                  <a:srgbClr val="1A648C"/>
                </a:solidFill>
              </a:rPr>
              <a:t> </a:t>
            </a:r>
            <a:endParaRPr lang="en-CA" b="1" dirty="0">
              <a:solidFill>
                <a:srgbClr val="1A648C"/>
              </a:solidFill>
              <a:cs typeface="Calibri"/>
            </a:endParaRPr>
          </a:p>
          <a:p>
            <a:endParaRPr lang="en-CA" dirty="0"/>
          </a:p>
          <a:p>
            <a:pPr marL="265113" indent="-265113">
              <a:buFont typeface="+mj-lt"/>
              <a:buAutoNum type="arabicPeriod"/>
            </a:pPr>
            <a:r>
              <a:rPr lang="es-ES" sz="1800" b="1" dirty="0">
                <a:solidFill>
                  <a:srgbClr val="00825F"/>
                </a:solidFill>
              </a:rPr>
              <a:t>Inspección de envíos importados basada en el riesgo,</a:t>
            </a:r>
            <a:r>
              <a:rPr lang="en-CA" sz="1800" b="1" dirty="0">
                <a:solidFill>
                  <a:srgbClr val="00825F"/>
                </a:solidFill>
              </a:rPr>
              <a:t> </a:t>
            </a:r>
            <a:r>
              <a:rPr lang="en-CA" sz="1800" i="1" dirty="0"/>
              <a:t>(</a:t>
            </a:r>
            <a:r>
              <a:rPr lang="en-CA" sz="1800" i="1" dirty="0" err="1"/>
              <a:t>Guía</a:t>
            </a:r>
            <a:r>
              <a:rPr lang="en-CA" sz="1800" i="1" dirty="0"/>
              <a:t>; 2018-022)</a:t>
            </a:r>
          </a:p>
          <a:p>
            <a:pPr marL="265113" indent="-265113">
              <a:buFont typeface="+mj-lt"/>
              <a:buAutoNum type="arabicPeriod"/>
            </a:pPr>
            <a:r>
              <a:rPr lang="es-ES" sz="1800" b="1" dirty="0">
                <a:solidFill>
                  <a:srgbClr val="00825F"/>
                </a:solidFill>
              </a:rPr>
              <a:t>Autorización a entidades para emprender acciones fitosanitarias </a:t>
            </a:r>
            <a:r>
              <a:rPr lang="en-CA" sz="1800" i="1" dirty="0"/>
              <a:t>(</a:t>
            </a:r>
            <a:r>
              <a:rPr lang="en-CA" sz="1800" i="1" dirty="0" err="1"/>
              <a:t>Guía</a:t>
            </a:r>
            <a:r>
              <a:rPr lang="en-CA" sz="1800" i="1" dirty="0"/>
              <a:t>; 2018-040) </a:t>
            </a:r>
          </a:p>
          <a:p>
            <a:pPr marL="265113" indent="-265113">
              <a:buFont typeface="+mj-lt"/>
              <a:buAutoNum type="arabicPeriod"/>
            </a:pPr>
            <a:r>
              <a:rPr lang="es-ES" sz="1800" b="1" dirty="0">
                <a:solidFill>
                  <a:srgbClr val="00825F"/>
                </a:solidFill>
              </a:rPr>
              <a:t>Obligaciones nacionales de presentación de informes </a:t>
            </a:r>
            <a:r>
              <a:rPr lang="en-CA" sz="1800" i="1" dirty="0"/>
              <a:t>(</a:t>
            </a:r>
            <a:r>
              <a:rPr lang="en-CA" sz="1800" i="1" dirty="0" err="1"/>
              <a:t>Revisión</a:t>
            </a:r>
            <a:r>
              <a:rPr lang="en-CA" sz="1800" i="1" dirty="0"/>
              <a:t> de la </a:t>
            </a:r>
            <a:r>
              <a:rPr lang="en-CA" sz="1800" i="1" dirty="0" err="1"/>
              <a:t>guía</a:t>
            </a:r>
            <a:r>
              <a:rPr lang="en-CA" sz="1800" i="1" dirty="0"/>
              <a:t>; 2021-026) </a:t>
            </a:r>
          </a:p>
          <a:p>
            <a:pPr marL="265113" indent="-265113">
              <a:buFont typeface="+mj-lt"/>
              <a:buAutoNum type="arabicPeriod"/>
            </a:pPr>
            <a:r>
              <a:rPr lang="es-ES" sz="1800" b="1" dirty="0">
                <a:solidFill>
                  <a:srgbClr val="00825F"/>
                </a:solidFill>
              </a:rPr>
              <a:t>Capacitación de facilitadores de la evaluación de la capacidad fitosanitaria (EFC) </a:t>
            </a:r>
            <a:r>
              <a:rPr lang="en-US" sz="1800" i="1" dirty="0">
                <a:solidFill>
                  <a:prstClr val="black"/>
                </a:solidFill>
              </a:rPr>
              <a:t>(</a:t>
            </a:r>
            <a:r>
              <a:rPr lang="en-US" sz="1800" i="1" dirty="0" err="1">
                <a:solidFill>
                  <a:prstClr val="black"/>
                </a:solidFill>
              </a:rPr>
              <a:t>Materiales</a:t>
            </a:r>
            <a:r>
              <a:rPr lang="en-US" sz="1800" i="1" dirty="0">
                <a:solidFill>
                  <a:prstClr val="black"/>
                </a:solidFill>
              </a:rPr>
              <a:t> de </a:t>
            </a:r>
            <a:r>
              <a:rPr lang="en-US" sz="1800" i="1" dirty="0" err="1">
                <a:solidFill>
                  <a:prstClr val="black"/>
                </a:solidFill>
              </a:rPr>
              <a:t>capacitación</a:t>
            </a:r>
            <a:r>
              <a:rPr lang="en-US" sz="1800" i="1" dirty="0">
                <a:solidFill>
                  <a:prstClr val="black"/>
                </a:solidFill>
              </a:rPr>
              <a:t>; 2014-008)</a:t>
            </a:r>
            <a:endParaRPr lang="en-CA" sz="1800" dirty="0"/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388" y="1458236"/>
            <a:ext cx="8716650" cy="338554"/>
          </a:xfrm>
        </p:spPr>
        <p:txBody>
          <a:bodyPr/>
          <a:lstStyle/>
          <a:p>
            <a:r>
              <a:rPr lang="es-ES" dirty="0"/>
              <a:t>Consulta sobre el borrador de especificaciones del CADC de 2022</a:t>
            </a:r>
            <a:endParaRPr lang="en-IT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AF0C57-CD20-541A-FE00-321FD0B98E99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0649661-F61A-69BD-5BD2-07406F2BB537}"/>
              </a:ext>
            </a:extLst>
          </p:cNvPr>
          <p:cNvSpPr/>
          <p:nvPr/>
        </p:nvSpPr>
        <p:spPr>
          <a:xfrm>
            <a:off x="247336" y="6400798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399773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6343" y="2389020"/>
            <a:ext cx="7923235" cy="3872429"/>
          </a:xfrm>
        </p:spPr>
        <p:txBody>
          <a:bodyPr lIns="540000" tIns="0" rIns="360000" bIns="45720" anchor="t" anchorCtr="0"/>
          <a:lstStyle/>
          <a:p>
            <a:r>
              <a:rPr lang="fr-CH" b="1" dirty="0" err="1"/>
              <a:t>Ámbito</a:t>
            </a:r>
            <a:r>
              <a:rPr lang="fr-CH" b="1" dirty="0"/>
              <a:t> de </a:t>
            </a:r>
            <a:r>
              <a:rPr lang="fr-CH" b="1" dirty="0" err="1"/>
              <a:t>aplicación</a:t>
            </a:r>
            <a:endParaRPr lang="en-US" b="1" dirty="0"/>
          </a:p>
          <a:p>
            <a:r>
              <a:rPr lang="es-ES" dirty="0"/>
              <a:t>Esta Guía de la CIPF está diseñada para facilitar la aplicación de los principios y normas pertinentes de la CIPF a fin de mejorar la inspección fitosanitaria basada en los riesgos del comercio internacional de plantas, productos vegetales y otros artículos reglamentados</a:t>
            </a:r>
            <a:r>
              <a:rPr lang="en-US" dirty="0"/>
              <a:t>. </a:t>
            </a:r>
          </a:p>
          <a:p>
            <a:r>
              <a:rPr lang="en-US" b="1" dirty="0" err="1"/>
              <a:t>Objetivo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r>
              <a:rPr lang="es-ES" dirty="0"/>
              <a:t>Ayudar a las ONPF a comprender y aplicar las mejores prácticas de gestión de riesgos relacionadas con el uso de la inspección como medida fitosanitaria para los envíos importados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s-ES" b="1" dirty="0">
                <a:solidFill>
                  <a:srgbClr val="00825F"/>
                </a:solidFill>
              </a:rPr>
              <a:t>La República de Corea ha ofrecido apoyo financiero para esta guía.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343" y="1587416"/>
            <a:ext cx="8958820" cy="338554"/>
          </a:xfrm>
        </p:spPr>
        <p:txBody>
          <a:bodyPr/>
          <a:lstStyle/>
          <a:p>
            <a:r>
              <a:rPr lang="es-ES" dirty="0"/>
              <a:t>Inspección de envíos importados basada en el riesgo, Guía</a:t>
            </a:r>
            <a:r>
              <a:rPr lang="en-US" dirty="0"/>
              <a:t> (2018-022)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3672" y="2115239"/>
            <a:ext cx="4307595" cy="4146210"/>
          </a:xfrm>
          <a:prstGeom prst="rect">
            <a:avLst/>
          </a:prstGeom>
          <a:solidFill>
            <a:srgbClr val="5792C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82880"/>
            <a:r>
              <a:rPr lang="es-ES" sz="1900" b="1" dirty="0"/>
              <a:t>Artículos de la CIPF y NIMF pertinentes</a:t>
            </a:r>
          </a:p>
          <a:p>
            <a:pPr marL="182880"/>
            <a:endParaRPr lang="es-ES" sz="1900" dirty="0"/>
          </a:p>
          <a:p>
            <a:pPr marL="182880">
              <a:spcAft>
                <a:spcPts val="1200"/>
              </a:spcAft>
            </a:pPr>
            <a:r>
              <a:rPr lang="es-ES" sz="1900" dirty="0"/>
              <a:t>Artículo IV.2 c), VII.1 a), VII.2 c), VII.2 g) y VII.2 h)</a:t>
            </a:r>
            <a:endParaRPr lang="en-US" sz="1900" dirty="0"/>
          </a:p>
          <a:p>
            <a:pPr marL="1168400" indent="-985838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23: Directrices para la inspección  </a:t>
            </a:r>
          </a:p>
          <a:p>
            <a:pPr marL="1168400" indent="-985838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31: Metodologías para muestreo de envíos   </a:t>
            </a:r>
          </a:p>
          <a:p>
            <a:pPr marL="1168400" indent="-985838">
              <a:spcBef>
                <a:spcPts val="600"/>
              </a:spcBef>
              <a:spcAft>
                <a:spcPts val="1200"/>
              </a:spcAft>
            </a:pPr>
            <a:r>
              <a:rPr lang="es-ES" sz="1900" dirty="0"/>
              <a:t>NIMF 32: Clasificación de productos según su riesgo de plagas</a:t>
            </a:r>
            <a:endParaRPr lang="en-CA" sz="1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7F9E97-2285-61E0-B770-79A485158CD6}"/>
              </a:ext>
            </a:extLst>
          </p:cNvPr>
          <p:cNvSpPr txBox="1"/>
          <p:nvPr/>
        </p:nvSpPr>
        <p:spPr>
          <a:xfrm>
            <a:off x="5534572" y="901589"/>
            <a:ext cx="615842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1852A"/>
                </a:solidFill>
              </a:rPr>
              <a:t>Punto 7.3 del orden del día</a:t>
            </a:r>
            <a:endParaRPr lang="en-US" sz="1600" b="1" dirty="0">
              <a:solidFill>
                <a:srgbClr val="01852A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247724B-DBBB-B20A-0E60-64B49F0B62BC}"/>
              </a:ext>
            </a:extLst>
          </p:cNvPr>
          <p:cNvSpPr/>
          <p:nvPr/>
        </p:nvSpPr>
        <p:spPr>
          <a:xfrm>
            <a:off x="0" y="6400799"/>
            <a:ext cx="318541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Taller Regional de la CIPF, 2022</a:t>
            </a:r>
          </a:p>
        </p:txBody>
      </p:sp>
    </p:spTree>
    <p:extLst>
      <p:ext uri="{BB962C8B-B14F-4D97-AF65-F5344CB8AC3E}">
        <p14:creationId xmlns:p14="http://schemas.microsoft.com/office/powerpoint/2010/main" val="24448193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4" ma:contentTypeDescription="Create a new document." ma:contentTypeScope="" ma:versionID="7caade6bc34f6eab311d2a8416bd1814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283ec2fb86a65801c49b9cefad71e3ed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1CDB-15D1-4C85-BFBF-7D1270C6F64A}">
  <ds:schemaRefs>
    <ds:schemaRef ds:uri="http://purl.org/dc/dcmitype/"/>
    <ds:schemaRef ds:uri="http://schemas.microsoft.com/office/infopath/2007/PartnerControls"/>
    <ds:schemaRef ds:uri="ea6feb38-a85a-45e8-92e9-814486bbe37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05d7f75-f42e-4288-8809-604fd4d969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8E4521-600A-433E-AFEB-AC5B950559E1}">
  <ds:schemaRefs>
    <ds:schemaRef ds:uri="a05d7f75-f42e-4288-8809-604fd4d9691f"/>
    <ds:schemaRef ds:uri="ea6feb38-a85a-45e8-92e9-814486bbe3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0</TotalTime>
  <Words>2449</Words>
  <Application>Microsoft Office PowerPoint</Application>
  <PresentationFormat>Widescreen</PresentationFormat>
  <Paragraphs>222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.AppleSystemUIFont</vt:lpstr>
      <vt:lpstr>Arial</vt:lpstr>
      <vt:lpstr>Calibri</vt:lpstr>
      <vt:lpstr>Georgia</vt:lpstr>
      <vt:lpstr>inherit</vt:lpstr>
      <vt:lpstr>Wingdings</vt:lpstr>
      <vt:lpstr>COVER</vt:lpstr>
      <vt:lpstr>1_COVER</vt:lpstr>
      <vt:lpstr>Internal screen</vt:lpstr>
      <vt:lpstr>Internal screen</vt:lpstr>
      <vt:lpstr>PowerPoint Presentation</vt:lpstr>
      <vt:lpstr>¿Qué son las guías y el material de formación de la CIPF?</vt:lpstr>
      <vt:lpstr>¿Cómo se elaboran las guías y el material de formación de la CIPF? </vt:lpstr>
      <vt:lpstr>PowerPoint Presentation</vt:lpstr>
      <vt:lpstr>¿Qué es una especificación?</vt:lpstr>
      <vt:lpstr>¿Qué información contiene una especificación de un recurso del CADC?</vt:lpstr>
      <vt:lpstr>¿Por qué es importante participar en la consulta?</vt:lpstr>
      <vt:lpstr>Consulta sobre el borrador de especificaciones del CADC de 2022</vt:lpstr>
      <vt:lpstr>Inspección de envíos importados basada en el riesgo, Guía (2018-022)</vt:lpstr>
      <vt:lpstr>Autorización a entidades para emprender acciones fitosanitarias, Guía (2018-040)   </vt:lpstr>
      <vt:lpstr>Obligaciones nacionales de presentación de informes (revision de la Guía; 2021-026) </vt:lpstr>
      <vt:lpstr>Capacitación de facilitadores de la evaluación de la capacidad fitosanitaria (EFC) (Materiales de capacitación; 2014-008)  </vt:lpstr>
      <vt:lpstr>Siguiente paso... identificar los recursos</vt:lpstr>
      <vt:lpstr>PowerPoint Presentation</vt:lpstr>
      <vt:lpstr>Otras formas de participar en la comunidad de la CIPF</vt:lpstr>
      <vt:lpstr>Gracias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Casellas Lopez, Mercedes</cp:lastModifiedBy>
  <cp:revision>312</cp:revision>
  <cp:lastPrinted>2018-12-10T09:55:32Z</cp:lastPrinted>
  <dcterms:created xsi:type="dcterms:W3CDTF">2019-07-18T08:44:31Z</dcterms:created>
  <dcterms:modified xsi:type="dcterms:W3CDTF">2022-07-01T11:47:56Z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