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0_BB977E10.xml" ContentType="application/vnd.ms-powerpoint.comments+xml"/>
  <Override PartName="/ppt/comments/modernComment_10D_961FE93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7" r:id="rId5"/>
    <p:sldMasterId id="2147483944" r:id="rId6"/>
  </p:sldMasterIdLst>
  <p:notesMasterIdLst>
    <p:notesMasterId r:id="rId20"/>
  </p:notesMasterIdLst>
  <p:handoutMasterIdLst>
    <p:handoutMasterId r:id="rId21"/>
  </p:handoutMasterIdLst>
  <p:sldIdLst>
    <p:sldId id="263" r:id="rId7"/>
    <p:sldId id="257" r:id="rId8"/>
    <p:sldId id="282" r:id="rId9"/>
    <p:sldId id="270" r:id="rId10"/>
    <p:sldId id="275" r:id="rId11"/>
    <p:sldId id="280" r:id="rId12"/>
    <p:sldId id="273" r:id="rId13"/>
    <p:sldId id="266" r:id="rId14"/>
    <p:sldId id="272" r:id="rId15"/>
    <p:sldId id="283" r:id="rId16"/>
    <p:sldId id="284" r:id="rId17"/>
    <p:sldId id="269" r:id="rId18"/>
    <p:sldId id="267" r:id="rId19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B5F3F9-348E-AED9-6146-011F4CFE7F56}" name="Brunel, Sarah (NSP)" initials="B(" userId="S::sarah.brunel@fao.org::d48083b2-f685-49d9-8ae3-609a02bbce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5F"/>
    <a:srgbClr val="00825F"/>
    <a:srgbClr val="FFFFCC"/>
    <a:srgbClr val="5792C9"/>
    <a:srgbClr val="AB967C"/>
    <a:srgbClr val="A81E3B"/>
    <a:srgbClr val="79B9CF"/>
    <a:srgbClr val="DDA63A"/>
    <a:srgbClr val="1A648C"/>
    <a:srgbClr val="EFA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6985" autoAdjust="0"/>
  </p:normalViewPr>
  <p:slideViewPr>
    <p:cSldViewPr snapToGrid="0">
      <p:cViewPr varScale="1">
        <p:scale>
          <a:sx n="50" d="100"/>
          <a:sy n="50" d="100"/>
        </p:scale>
        <p:origin x="27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omments/modernComment_10D_961FE93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4E7794-A946-46B0-AC06-E6E3EC98D377}" authorId="{9BB5F3F9-348E-AED9-6146-011F4CFE7F56}" status="resolved" created="2022-05-17T13:19:46.783" complete="100000">
    <pc:sldMkLst xmlns:pc="http://schemas.microsoft.com/office/powerpoint/2013/main/command">
      <pc:docMk/>
      <pc:sldMk cId="2518673722" sldId="269"/>
    </pc:sldMkLst>
    <p188:replyLst>
      <p188:reply id="{FCF32739-F2F2-49E5-A7CF-11A9E6923EB9}" authorId="{9BB5F3F9-348E-AED9-6146-011F4CFE7F56}" created="2022-05-17T13:23:10.008">
        <p188:txBody>
          <a:bodyPr/>
          <a:lstStyle/>
          <a:p>
            <a:r>
              <a:rPr lang="en-US"/>
              <a:t>otherwise it is a bit dry.</a:t>
            </a:r>
          </a:p>
        </p188:txBody>
      </p188:reply>
    </p188:replyLst>
    <p188:txBody>
      <a:bodyPr/>
      <a:lstStyle/>
      <a:p>
        <a:r>
          <a:rPr lang="en-US"/>
          <a:t>please state how this information will be used.</a:t>
        </a:r>
      </a:p>
    </p188:txBody>
  </p188:cm>
</p188:cmLst>
</file>

<file path=ppt/comments/modernComment_110_BB977E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1E557D-3E0B-43D1-983F-702E1F6E46BC}" authorId="{9BB5F3F9-348E-AED9-6146-011F4CFE7F56}" created="2022-05-17T13:18:56.610">
    <pc:sldMkLst xmlns:pc="http://schemas.microsoft.com/office/powerpoint/2013/main/command">
      <pc:docMk/>
      <pc:sldMk cId="3147267600" sldId="272"/>
    </pc:sldMkLst>
    <p188:txBody>
      <a:bodyPr/>
      <a:lstStyle/>
      <a:p>
        <a:r>
          <a:rPr lang="en-US"/>
          <a:t>the transition to this other pest should be more visual with bug title and pics of banana plants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01/07/2022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4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000" dirty="0">
                <a:solidFill>
                  <a:schemeClr val="tx1"/>
                </a:solidFill>
                <a:latin typeface="+mn-lt"/>
                <a:cs typeface="Arial"/>
              </a:rPr>
              <a:t>Las directrices han sido elaboradas por </a:t>
            </a:r>
            <a:r>
              <a:rPr lang="es-ES" sz="1000" b="1" dirty="0">
                <a:solidFill>
                  <a:schemeClr val="tx1"/>
                </a:solidFill>
                <a:latin typeface="+mn-lt"/>
                <a:cs typeface="Arial"/>
              </a:rPr>
              <a:t>expertos del Grupo de Trabajo Técnico de la FAO y la CIPF </a:t>
            </a:r>
            <a:r>
              <a:rPr lang="es-ES" sz="1000" dirty="0">
                <a:solidFill>
                  <a:schemeClr val="tx1"/>
                </a:solidFill>
                <a:latin typeface="+mn-lt"/>
                <a:cs typeface="Arial"/>
              </a:rPr>
              <a:t>sobre "Cuarentena y Medidas Fitosanitarias". </a:t>
            </a:r>
          </a:p>
          <a:p>
            <a:endParaRPr lang="es-ES" sz="1000" dirty="0">
              <a:solidFill>
                <a:schemeClr val="tx1"/>
              </a:solidFill>
              <a:latin typeface="+mn-lt"/>
              <a:cs typeface="Arial"/>
            </a:endParaRPr>
          </a:p>
          <a:p>
            <a:r>
              <a:rPr lang="es-ES" sz="1000" dirty="0">
                <a:solidFill>
                  <a:schemeClr val="tx1"/>
                </a:solidFill>
                <a:latin typeface="+mn-lt"/>
                <a:cs typeface="Arial"/>
              </a:rPr>
              <a:t>Se han abierto a la consulta a través del sistema de comentarios en línea de la CIPF". </a:t>
            </a:r>
          </a:p>
          <a:p>
            <a:endParaRPr lang="es-ES" sz="1000" dirty="0">
              <a:solidFill>
                <a:schemeClr val="tx1"/>
              </a:solidFill>
              <a:latin typeface="+mn-lt"/>
              <a:cs typeface="Arial"/>
            </a:endParaRPr>
          </a:p>
          <a:p>
            <a:r>
              <a:rPr lang="es-ES" sz="1000" dirty="0">
                <a:solidFill>
                  <a:schemeClr val="tx1"/>
                </a:solidFill>
                <a:latin typeface="+mn-lt"/>
                <a:cs typeface="Arial"/>
              </a:rPr>
              <a:t>Están disponibles en inglés y pronto lo estarán también en árabe, francés y ruso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0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40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2895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2022 IPPC Regional Workshops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825F"/>
                </a:solidFill>
              </a:rPr>
              <a:t>Emerging pests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s/news/workshops-events/webinars/workshop-series-fusarium-tr4-diagnostic-surveillance-inspection-and-simulation-exercise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0D_961FE93A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ao.org/fall-armyworm/global-action/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ppc.int/es/news/workshops-events/webinars/fall-armyworm-faw-training-part-1-22-october-part-2-19-november-and-part-3-10-december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0_BB977E10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97" y="5105400"/>
            <a:ext cx="12192000" cy="449180"/>
          </a:xfrm>
        </p:spPr>
        <p:txBody>
          <a:bodyPr/>
          <a:lstStyle/>
          <a:p>
            <a:r>
              <a:rPr lang="en-US" dirty="0" err="1"/>
              <a:t>Plagas</a:t>
            </a:r>
            <a:r>
              <a:rPr lang="en-US" dirty="0"/>
              <a:t> </a:t>
            </a:r>
            <a:r>
              <a:rPr lang="en-US" dirty="0" err="1"/>
              <a:t>emergentes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Casos de FAW y </a:t>
            </a:r>
            <a:r>
              <a:rPr lang="es-ES" i="1" dirty="0"/>
              <a:t>Fusarium</a:t>
            </a:r>
            <a:r>
              <a:rPr lang="es-ES" dirty="0"/>
              <a:t> TR4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ED7D5D-BB1B-49A2-BEC1-F45D14E42E7B}"/>
              </a:ext>
            </a:extLst>
          </p:cNvPr>
          <p:cNvSpPr/>
          <p:nvPr/>
        </p:nvSpPr>
        <p:spPr>
          <a:xfrm>
            <a:off x="239252" y="2882573"/>
            <a:ext cx="2191990" cy="127973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C9D09C9-14DD-4924-9D49-6C2AC3F04414}"/>
              </a:ext>
            </a:extLst>
          </p:cNvPr>
          <p:cNvSpPr/>
          <p:nvPr/>
        </p:nvSpPr>
        <p:spPr>
          <a:xfrm>
            <a:off x="5094869" y="5349347"/>
            <a:ext cx="6892622" cy="7729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A476AF3-ABEA-41F7-A429-9A4B2F084974}"/>
              </a:ext>
            </a:extLst>
          </p:cNvPr>
          <p:cNvSpPr/>
          <p:nvPr/>
        </p:nvSpPr>
        <p:spPr>
          <a:xfrm>
            <a:off x="5094869" y="2919921"/>
            <a:ext cx="6892622" cy="22972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FF742B-26F7-43C2-88F0-A8319DE70974}"/>
              </a:ext>
            </a:extLst>
          </p:cNvPr>
          <p:cNvSpPr/>
          <p:nvPr/>
        </p:nvSpPr>
        <p:spPr>
          <a:xfrm>
            <a:off x="5104100" y="1372658"/>
            <a:ext cx="6892622" cy="13942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B12A33-AB7D-45A8-9530-6719B9A33FF0}"/>
              </a:ext>
            </a:extLst>
          </p:cNvPr>
          <p:cNvSpPr txBox="1">
            <a:spLocks/>
          </p:cNvSpPr>
          <p:nvPr/>
        </p:nvSpPr>
        <p:spPr>
          <a:xfrm>
            <a:off x="-328454" y="920883"/>
            <a:ext cx="9828053" cy="561018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2000" dirty="0"/>
              <a:t>Proyecto de directrices de prevención, preparación y respuesta para </a:t>
            </a:r>
            <a:r>
              <a:rPr lang="es-ES" sz="2000" i="1" dirty="0"/>
              <a:t>Fusarium</a:t>
            </a:r>
            <a:r>
              <a:rPr lang="es-ES" sz="2000" dirty="0"/>
              <a:t> TR4 </a:t>
            </a:r>
            <a:endParaRPr lang="en-IT" sz="2000" dirty="0"/>
          </a:p>
        </p:txBody>
      </p:sp>
      <p:sp>
        <p:nvSpPr>
          <p:cNvPr id="34" name="CuadroTexto 8">
            <a:extLst>
              <a:ext uri="{FF2B5EF4-FFF2-40B4-BE49-F238E27FC236}">
                <a16:creationId xmlns:a16="http://schemas.microsoft.com/office/drawing/2014/main" id="{41DE08ED-B1B1-4576-B0F6-78C59378C442}"/>
              </a:ext>
            </a:extLst>
          </p:cNvPr>
          <p:cNvSpPr txBox="1"/>
          <p:nvPr/>
        </p:nvSpPr>
        <p:spPr>
          <a:xfrm>
            <a:off x="179547" y="2864221"/>
            <a:ext cx="2286000" cy="13023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s-ES" sz="1700" dirty="0">
                <a:effectLst/>
                <a:ea typeface="Calibri" panose="020F0502020204030204" pitchFamily="34" charset="0"/>
                <a:cs typeface="Calibri"/>
              </a:rPr>
              <a:t>Proceso de revisión </a:t>
            </a:r>
            <a:br>
              <a:rPr lang="es-ES" sz="1700" dirty="0">
                <a:effectLst/>
                <a:ea typeface="Calibri" panose="020F0502020204030204" pitchFamily="34" charset="0"/>
                <a:cs typeface="Calibri"/>
              </a:rPr>
            </a:br>
            <a:r>
              <a:rPr lang="es-ES" sz="1700" dirty="0">
                <a:effectLst/>
                <a:ea typeface="Calibri" panose="020F0502020204030204" pitchFamily="34" charset="0"/>
                <a:cs typeface="Calibri"/>
              </a:rPr>
              <a:t>por pares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s-ES" sz="1700" dirty="0">
                <a:effectLst/>
                <a:ea typeface="Calibri" panose="020F0502020204030204" pitchFamily="34" charset="0"/>
                <a:cs typeface="Calibri"/>
              </a:rPr>
              <a:t>49 revisores de todo </a:t>
            </a:r>
            <a:br>
              <a:rPr lang="es-ES" sz="1700" dirty="0">
                <a:effectLst/>
                <a:ea typeface="Calibri" panose="020F0502020204030204" pitchFamily="34" charset="0"/>
                <a:cs typeface="Calibri"/>
              </a:rPr>
            </a:br>
            <a:r>
              <a:rPr lang="es-ES" sz="1700" dirty="0">
                <a:effectLst/>
                <a:ea typeface="Calibri" panose="020F0502020204030204" pitchFamily="34" charset="0"/>
                <a:cs typeface="Calibri"/>
              </a:rPr>
              <a:t>el mundo + CADC</a:t>
            </a:r>
            <a:endParaRPr lang="es-A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13C08-1804-44E6-94E8-5374BDCB1465}"/>
              </a:ext>
            </a:extLst>
          </p:cNvPr>
          <p:cNvSpPr txBox="1"/>
          <p:nvPr/>
        </p:nvSpPr>
        <p:spPr>
          <a:xfrm>
            <a:off x="2209800" y="1491294"/>
            <a:ext cx="3048000" cy="60016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1750" dirty="0" err="1">
                <a:solidFill>
                  <a:srgbClr val="5792C9"/>
                </a:solidFill>
              </a:rPr>
              <a:t>Distribución</a:t>
            </a:r>
            <a:r>
              <a:rPr lang="en-US" sz="1750" dirty="0">
                <a:solidFill>
                  <a:srgbClr val="5792C9"/>
                </a:solidFill>
              </a:rPr>
              <a:t> e </a:t>
            </a:r>
            <a:r>
              <a:rPr lang="en-US" sz="1750" dirty="0" err="1">
                <a:solidFill>
                  <a:srgbClr val="5792C9"/>
                </a:solidFill>
              </a:rPr>
              <a:t>información</a:t>
            </a:r>
            <a:r>
              <a:rPr lang="en-US" sz="1750" dirty="0">
                <a:solidFill>
                  <a:srgbClr val="5792C9"/>
                </a:solidFill>
              </a:rPr>
              <a:t> </a:t>
            </a:r>
            <a:r>
              <a:rPr lang="en-US" sz="1750" dirty="0" err="1">
                <a:solidFill>
                  <a:srgbClr val="5792C9"/>
                </a:solidFill>
              </a:rPr>
              <a:t>biológica</a:t>
            </a:r>
            <a:endParaRPr lang="en-US" sz="17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EFF837-E904-4537-86DD-EA7F2367251E}"/>
              </a:ext>
            </a:extLst>
          </p:cNvPr>
          <p:cNvSpPr txBox="1"/>
          <p:nvPr/>
        </p:nvSpPr>
        <p:spPr>
          <a:xfrm>
            <a:off x="4738831" y="1378446"/>
            <a:ext cx="7273622" cy="1431161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500" dirty="0"/>
              <a:t>Distribución de </a:t>
            </a:r>
            <a:r>
              <a:rPr lang="es-ES" sz="1500" i="1" dirty="0"/>
              <a:t>Fusarium</a:t>
            </a:r>
            <a:r>
              <a:rPr lang="es-ES" sz="1500" dirty="0"/>
              <a:t> TR4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500" dirty="0"/>
              <a:t>Información biológica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500" dirty="0"/>
              <a:t>El patógeno </a:t>
            </a:r>
            <a:r>
              <a:rPr lang="es-ES" sz="1500" i="1" dirty="0"/>
              <a:t>Fusarium</a:t>
            </a:r>
            <a:r>
              <a:rPr lang="es-ES" sz="1500" dirty="0"/>
              <a:t> TR4: taxonomía, nomenclatura, consideraciones biológicas y morfológicas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500" dirty="0"/>
              <a:t>El huésped musáceo: elementos clave para su reconocimiento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500" dirty="0"/>
              <a:t>Epidemiología de la marchitez por </a:t>
            </a:r>
            <a:r>
              <a:rPr lang="es-ES" sz="1500" i="1" dirty="0"/>
              <a:t>Fusarium</a:t>
            </a:r>
            <a:r>
              <a:rPr lang="es-ES" sz="1500" dirty="0"/>
              <a:t> del banano</a:t>
            </a:r>
            <a:endParaRPr lang="en-US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D0327-A979-4BC0-AF77-22B47E60A472}"/>
              </a:ext>
            </a:extLst>
          </p:cNvPr>
          <p:cNvSpPr txBox="1"/>
          <p:nvPr/>
        </p:nvSpPr>
        <p:spPr>
          <a:xfrm>
            <a:off x="4738831" y="2955060"/>
            <a:ext cx="7652891" cy="2262158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err="1"/>
              <a:t>Análisis</a:t>
            </a:r>
            <a:r>
              <a:rPr lang="en-US" sz="1600" dirty="0"/>
              <a:t> de </a:t>
            </a:r>
            <a:r>
              <a:rPr lang="en-US" sz="1600" dirty="0" err="1"/>
              <a:t>riesgo</a:t>
            </a:r>
            <a:r>
              <a:rPr lang="en-US" sz="1600" dirty="0"/>
              <a:t> de </a:t>
            </a:r>
            <a:r>
              <a:rPr lang="en-US" sz="1600" dirty="0" err="1"/>
              <a:t>plagas</a:t>
            </a:r>
            <a:endParaRPr lang="en-US" sz="16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err="1"/>
              <a:t>Normativa</a:t>
            </a:r>
            <a:r>
              <a:rPr lang="en-US" sz="1600" dirty="0"/>
              <a:t> </a:t>
            </a:r>
            <a:r>
              <a:rPr lang="en-US" sz="1600" dirty="0" err="1"/>
              <a:t>fitosanitaria</a:t>
            </a:r>
            <a:endParaRPr lang="en-US" sz="16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600" dirty="0"/>
              <a:t>Medidas para plantaciones comerciales a gran escala (principalmente de exportación)</a:t>
            </a:r>
            <a:endParaRPr lang="en-US" sz="16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600" dirty="0"/>
              <a:t>Medidas para el cultivo de banano de subsistencia y de pequeños productores</a:t>
            </a:r>
            <a:endParaRPr lang="en-US" sz="16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err="1"/>
              <a:t>Diagnóstico</a:t>
            </a:r>
            <a:r>
              <a:rPr lang="en-US" sz="1600" dirty="0"/>
              <a:t> de Fusarium TR4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600" dirty="0"/>
              <a:t>Vigilancia: encuestas para determinar la condición de Fusarium TR4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600" dirty="0"/>
              <a:t>Comunicación e intercambio de información con las partes interesadas</a:t>
            </a:r>
            <a:endParaRPr lang="en-US" sz="16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1600" dirty="0"/>
              <a:t>Perspectivas para realizar ejercicios de simulación</a:t>
            </a:r>
            <a:endParaRPr 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39A0B3-F431-4C31-924D-78EA907AEDFE}"/>
              </a:ext>
            </a:extLst>
          </p:cNvPr>
          <p:cNvSpPr txBox="1"/>
          <p:nvPr/>
        </p:nvSpPr>
        <p:spPr>
          <a:xfrm>
            <a:off x="2238953" y="2941736"/>
            <a:ext cx="3288360" cy="1154162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s-ES" sz="1750" dirty="0">
                <a:solidFill>
                  <a:srgbClr val="5792C9"/>
                </a:solidFill>
              </a:rPr>
              <a:t>Plan de prevención y preparación: </a:t>
            </a:r>
          </a:p>
          <a:p>
            <a:r>
              <a:rPr lang="es-ES" sz="1750" b="1" dirty="0">
                <a:solidFill>
                  <a:srgbClr val="5792C9"/>
                </a:solidFill>
              </a:rPr>
              <a:t>cuando la plaga está ausente</a:t>
            </a:r>
            <a:endParaRPr lang="en-US" sz="1750" b="1" dirty="0">
              <a:solidFill>
                <a:srgbClr val="5792C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6AA9AA-3C10-4A42-AED9-59BCEC78059B}"/>
              </a:ext>
            </a:extLst>
          </p:cNvPr>
          <p:cNvSpPr txBox="1"/>
          <p:nvPr/>
        </p:nvSpPr>
        <p:spPr>
          <a:xfrm>
            <a:off x="4738831" y="5362671"/>
            <a:ext cx="7032322" cy="1061829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Estudios de delimitación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Medidas fitosanitarias: control y contención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Comunicación e intercambio de información con las partes interesadas</a:t>
            </a:r>
          </a:p>
          <a:p>
            <a:endParaRPr lang="en-US" sz="1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7E7363-0CF2-415A-8170-3AE4E83A7C67}"/>
              </a:ext>
            </a:extLst>
          </p:cNvPr>
          <p:cNvSpPr txBox="1"/>
          <p:nvPr/>
        </p:nvSpPr>
        <p:spPr>
          <a:xfrm>
            <a:off x="2198040" y="5261654"/>
            <a:ext cx="3288360" cy="1154162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s-ES" sz="1750" dirty="0">
                <a:solidFill>
                  <a:srgbClr val="5792C9"/>
                </a:solidFill>
              </a:rPr>
              <a:t>Plan de respuesta:</a:t>
            </a:r>
          </a:p>
          <a:p>
            <a:r>
              <a:rPr lang="es-ES" sz="1750" b="1" dirty="0">
                <a:solidFill>
                  <a:srgbClr val="5792C9"/>
                </a:solidFill>
              </a:rPr>
              <a:t>cuando se detecta y confirma oficialmente </a:t>
            </a:r>
            <a:br>
              <a:rPr lang="es-ES" sz="1750" b="1" dirty="0">
                <a:solidFill>
                  <a:srgbClr val="5792C9"/>
                </a:solidFill>
              </a:rPr>
            </a:br>
            <a:r>
              <a:rPr lang="es-ES" sz="1750" b="1" dirty="0">
                <a:solidFill>
                  <a:srgbClr val="5792C9"/>
                </a:solidFill>
              </a:rPr>
              <a:t>la plaga </a:t>
            </a:r>
            <a:endParaRPr lang="en-US" sz="1750" b="1" dirty="0">
              <a:solidFill>
                <a:srgbClr val="5792C9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3D3292A-05E1-75D7-D81F-A0FDF4DC7B5B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C0684A4-884F-8322-F2D8-C704EC5EA5B8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414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8A079D-71DF-49E2-8973-894C4798305E}"/>
              </a:ext>
            </a:extLst>
          </p:cNvPr>
          <p:cNvSpPr txBox="1"/>
          <p:nvPr/>
        </p:nvSpPr>
        <p:spPr>
          <a:xfrm>
            <a:off x="-59434" y="3894779"/>
            <a:ext cx="4411467" cy="1338828"/>
          </a:xfrm>
          <a:prstGeom prst="rect">
            <a:avLst/>
          </a:prstGeom>
          <a:noFill/>
        </p:spPr>
        <p:txBody>
          <a:bodyPr wrap="square" lIns="540000" tIns="0" rIns="360000" rtlCol="0" anchor="t" anchorCtr="0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Documento de preguntas y respuestas,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Recordatorio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Presentaciones</a:t>
            </a:r>
          </a:p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Disponible en la página del seminario web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!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388814C-D927-4421-89B9-467C051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2100" y="954472"/>
            <a:ext cx="7315200" cy="469040"/>
          </a:xfrm>
        </p:spPr>
        <p:txBody>
          <a:bodyPr/>
          <a:lstStyle/>
          <a:p>
            <a:r>
              <a:rPr lang="es-ES" dirty="0">
                <a:solidFill>
                  <a:srgbClr val="00825F"/>
                </a:solidFill>
                <a:ea typeface="Roboto Slab"/>
                <a:cs typeface="Roboto Slab"/>
              </a:rPr>
              <a:t>Serie de talleres </a:t>
            </a:r>
            <a:r>
              <a:rPr lang="es-ES" dirty="0">
                <a:ea typeface="Roboto Slab"/>
                <a:cs typeface="Roboto Slab"/>
              </a:rPr>
              <a:t>sobre</a:t>
            </a:r>
            <a:r>
              <a:rPr lang="es-ES" dirty="0">
                <a:solidFill>
                  <a:srgbClr val="00825F"/>
                </a:solidFill>
                <a:ea typeface="Roboto Slab"/>
                <a:cs typeface="Roboto Slab"/>
              </a:rPr>
              <a:t> Fusarium T</a:t>
            </a:r>
            <a:r>
              <a:rPr lang="es-ES" dirty="0">
                <a:solidFill>
                  <a:srgbClr val="00715F"/>
                </a:solidFill>
                <a:ea typeface="Roboto Slab"/>
                <a:cs typeface="Roboto Slab"/>
              </a:rPr>
              <a:t>R</a:t>
            </a:r>
            <a:r>
              <a:rPr lang="es-ES" dirty="0">
                <a:solidFill>
                  <a:srgbClr val="00825F"/>
                </a:solidFill>
                <a:ea typeface="Roboto Slab"/>
                <a:cs typeface="Roboto Slab"/>
              </a:rPr>
              <a:t>4</a:t>
            </a:r>
            <a:br>
              <a:rPr lang="en-US" dirty="0">
                <a:solidFill>
                  <a:srgbClr val="00825F"/>
                </a:solidFill>
                <a:cs typeface="Calibri"/>
              </a:rPr>
            </a:br>
            <a:b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CAE748FB-985B-48E0-9118-818F01F15889}"/>
              </a:ext>
            </a:extLst>
          </p:cNvPr>
          <p:cNvSpPr txBox="1">
            <a:spLocks/>
          </p:cNvSpPr>
          <p:nvPr/>
        </p:nvSpPr>
        <p:spPr>
          <a:xfrm>
            <a:off x="3848102" y="1389627"/>
            <a:ext cx="8534399" cy="1295401"/>
          </a:xfrm>
          <a:prstGeom prst="rect">
            <a:avLst/>
          </a:prstGeom>
        </p:spPr>
        <p:txBody>
          <a:bodyPr lIns="540000" tIns="0" rIns="360000" bIns="4572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5792C9"/>
                </a:solidFill>
                <a:ea typeface="Times New Roman" panose="02020603050405020304" pitchFamily="18" charset="0"/>
              </a:rPr>
              <a:t>Primera sesión - Diagnóstico de </a:t>
            </a:r>
            <a:r>
              <a:rPr lang="es-ES" sz="1800" b="1" i="1" dirty="0">
                <a:solidFill>
                  <a:srgbClr val="5792C9"/>
                </a:solidFill>
                <a:ea typeface="Times New Roman" panose="02020603050405020304" pitchFamily="18" charset="0"/>
              </a:rPr>
              <a:t>Fusarium</a:t>
            </a:r>
            <a:r>
              <a:rPr lang="es-ES" sz="1800" b="1" dirty="0">
                <a:solidFill>
                  <a:srgbClr val="5792C9"/>
                </a:solidFill>
                <a:ea typeface="Times New Roman" panose="02020603050405020304" pitchFamily="18" charset="0"/>
              </a:rPr>
              <a:t> TR4 en plátanos</a:t>
            </a:r>
            <a:r>
              <a:rPr lang="en-US" sz="1800" b="1" dirty="0">
                <a:solidFill>
                  <a:srgbClr val="5792C9"/>
                </a:solidFill>
              </a:rPr>
              <a:t>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ea typeface="Times New Roman" panose="02020603050405020304" pitchFamily="18" charset="0"/>
              </a:rPr>
              <a:t>(Finalizada) (24 de marzo de 2022)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ea typeface="Times New Roman" panose="02020603050405020304" pitchFamily="18" charset="0"/>
              </a:rPr>
              <a:t>Comunicar y difundir información sobre los aspectos críticos a tener en cuenta a la hora de realizar un diagnóstico de laboratorio, reconocimiento de plantas sospechosas en el campo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(300 participantes de 120 países de África, Asia, el Pacífico, América Latina y el Cercano Oriente y África del Norte).</a:t>
            </a:r>
            <a:endParaRPr lang="en-US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B374F-4D05-4C83-BF3B-CC5F69A3A61B}"/>
              </a:ext>
            </a:extLst>
          </p:cNvPr>
          <p:cNvSpPr txBox="1"/>
          <p:nvPr/>
        </p:nvSpPr>
        <p:spPr>
          <a:xfrm>
            <a:off x="3845244" y="2976733"/>
            <a:ext cx="8537257" cy="1246495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s-ES" sz="1800" b="1" dirty="0">
                <a:solidFill>
                  <a:srgbClr val="5792C9"/>
                </a:solidFill>
                <a:ea typeface="SimSun"/>
              </a:rPr>
              <a:t>Segunda sesión - Vigilancia y alerta temprana de </a:t>
            </a:r>
            <a:r>
              <a:rPr lang="es-ES" sz="1800" b="1" i="1" dirty="0">
                <a:solidFill>
                  <a:srgbClr val="5792C9"/>
                </a:solidFill>
                <a:ea typeface="SimSun"/>
              </a:rPr>
              <a:t>Fusarium</a:t>
            </a:r>
            <a:r>
              <a:rPr lang="es-ES" sz="1800" b="1" dirty="0">
                <a:solidFill>
                  <a:srgbClr val="5792C9"/>
                </a:solidFill>
                <a:ea typeface="SimSun"/>
              </a:rPr>
              <a:t> TR4 en plátanos</a:t>
            </a:r>
            <a:r>
              <a:rPr lang="en-US" sz="1800" b="1" dirty="0">
                <a:solidFill>
                  <a:srgbClr val="5792C9"/>
                </a:solidFill>
              </a:rPr>
              <a:t>  </a:t>
            </a:r>
            <a:endParaRPr lang="en-US" sz="1800" b="1" dirty="0">
              <a:solidFill>
                <a:srgbClr val="5792C9"/>
              </a:solidFill>
              <a:ea typeface="SimSun"/>
            </a:endParaRPr>
          </a:p>
          <a:p>
            <a:r>
              <a:rPr lang="en-US" sz="1600" dirty="0"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ea typeface="Times New Roman" panose="02020603050405020304" pitchFamily="18" charset="0"/>
              </a:rPr>
              <a:t>Finalizada</a:t>
            </a:r>
            <a:r>
              <a:rPr lang="en-US" sz="1600" dirty="0">
                <a:ea typeface="Times New Roman" panose="02020603050405020304" pitchFamily="18" charset="0"/>
              </a:rPr>
              <a:t>) (19 de </a:t>
            </a:r>
            <a:r>
              <a:rPr lang="en-US" sz="1600" dirty="0" err="1">
                <a:ea typeface="Times New Roman" panose="02020603050405020304" pitchFamily="18" charset="0"/>
              </a:rPr>
              <a:t>abril</a:t>
            </a:r>
            <a:r>
              <a:rPr lang="en-US" sz="1600" dirty="0">
                <a:ea typeface="Times New Roman" panose="02020603050405020304" pitchFamily="18" charset="0"/>
              </a:rPr>
              <a:t> de 2022)</a:t>
            </a:r>
            <a:endParaRPr lang="en-US" sz="1600" dirty="0">
              <a:ea typeface="SimSun"/>
            </a:endParaRPr>
          </a:p>
          <a:p>
            <a:r>
              <a:rPr lang="es-ES" sz="1600" dirty="0">
                <a:ea typeface="SimSun"/>
                <a:cs typeface="Calibri"/>
              </a:rPr>
              <a:t>Explicación del proceso de vigilancia general, información a considerar para realizar encuestas de detección y delimitación, y teledetección aplicada a la sanidad vegetal. </a:t>
            </a:r>
            <a:endParaRPr lang="en-US" sz="1600" dirty="0">
              <a:ea typeface="SimSun"/>
              <a:cs typeface="Calibri"/>
            </a:endParaRP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(135 participantes de 120 países de África, Asia, el Pacífico, América Latina y el Cercano Oriente y Norte de África).</a:t>
            </a:r>
            <a:endParaRPr lang="en-US" sz="1600" i="1" u="sng" dirty="0">
              <a:ea typeface="SimSun"/>
              <a:cs typeface="Calibri"/>
            </a:endParaRPr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62C9A4A5-5496-4E83-86BF-8F92BD5B3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5244" y="4512388"/>
            <a:ext cx="8537256" cy="1504997"/>
          </a:xfrm>
        </p:spPr>
        <p:txBody>
          <a:bodyPr lIns="540000" tIns="0" rIns="360000" bIns="4572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5792C9"/>
                </a:solidFill>
                <a:ea typeface="SimSun"/>
              </a:rPr>
              <a:t>Tercera sesión - Sesión 3: Ejercicios de inspección y simulación</a:t>
            </a:r>
            <a:endParaRPr lang="en-US" sz="1800" b="1" dirty="0">
              <a:solidFill>
                <a:srgbClr val="5792C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ea typeface="Times New Roman" panose="02020603050405020304" pitchFamily="18" charset="0"/>
              </a:rPr>
              <a:t>(Finalizada) (10 de mayo de 2022)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600" i="0" dirty="0">
                <a:solidFill>
                  <a:srgbClr val="1B1E24"/>
                </a:solidFill>
                <a:effectLst/>
              </a:rPr>
              <a:t>Vías y productos de interés significativo, ejercicios de simulación como enfoque para estar preparados para los brotes de </a:t>
            </a:r>
            <a:r>
              <a:rPr lang="es-ES" sz="1600" i="1" dirty="0">
                <a:solidFill>
                  <a:srgbClr val="1B1E24"/>
                </a:solidFill>
                <a:effectLst/>
              </a:rPr>
              <a:t>Fusarium</a:t>
            </a:r>
            <a:r>
              <a:rPr lang="es-ES" sz="1600" i="0" dirty="0">
                <a:solidFill>
                  <a:srgbClr val="1B1E24"/>
                </a:solidFill>
                <a:effectLst/>
              </a:rPr>
              <a:t> TR4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(130 participantes de 120 países de África, Asia, el Pacífico, América Latina y el Cercano Oriente y África del Norte).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ADEA76-F9A5-4418-B6EA-984E83DC4A23}"/>
              </a:ext>
            </a:extLst>
          </p:cNvPr>
          <p:cNvSpPr txBox="1"/>
          <p:nvPr/>
        </p:nvSpPr>
        <p:spPr>
          <a:xfrm>
            <a:off x="-18273" y="6143581"/>
            <a:ext cx="12105685" cy="261610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1400">
                <a:hlinkClick r:id="rId2"/>
              </a:rPr>
              <a:t>https://www.ippc.int/es/news/workshops-events/webinars/workshop-series-fusarium-tr4-diagnostic-surveillance-inspection-and-simulation-exercise/</a:t>
            </a:r>
            <a:r>
              <a:rPr lang="en-US" sz="1400"/>
              <a:t> 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D99D388-90FD-D070-C08F-76C778C83AC3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C7A9DC6-E3E5-5836-6264-B5ED0AF9D3E1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D0EFAA5-BBE5-7A12-6315-5F048E71C076}"/>
              </a:ext>
            </a:extLst>
          </p:cNvPr>
          <p:cNvSpPr/>
          <p:nvPr/>
        </p:nvSpPr>
        <p:spPr>
          <a:xfrm>
            <a:off x="215900" y="1423513"/>
            <a:ext cx="3860800" cy="2298706"/>
          </a:xfrm>
          <a:prstGeom prst="roundRect">
            <a:avLst/>
          </a:prstGeom>
          <a:solidFill>
            <a:srgbClr val="0071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 DE TALLERES DE LA CIPF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s-ES" sz="2200" b="1" i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Fusarium</a:t>
            </a:r>
            <a:r>
              <a:rPr lang="es-ES" sz="22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 TR4 </a:t>
            </a:r>
            <a:r>
              <a:rPr lang="es-ES" sz="21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Ejercicios </a:t>
            </a:r>
            <a:br>
              <a:rPr lang="es-ES" sz="21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</a:br>
            <a:r>
              <a:rPr lang="es-ES" sz="21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Gulim" panose="020B0600000101010101" pitchFamily="34" charset="-127"/>
                <a:cs typeface="Times New Roman" panose="02020603050405020304" pitchFamily="18" charset="0"/>
              </a:rPr>
              <a:t>de diagnóstico, vigilancia, inspección y simulación</a:t>
            </a:r>
            <a:endParaRPr lang="fr-CH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8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6EAFCE7-6214-4CE1-A70B-1879122E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5191" y="941299"/>
            <a:ext cx="9417041" cy="375734"/>
          </a:xfrm>
        </p:spPr>
        <p:txBody>
          <a:bodyPr/>
          <a:lstStyle/>
          <a:p>
            <a:r>
              <a:rPr lang="es-ES" dirty="0"/>
              <a:t>Evaluación de las capacidades de los países en respuesta a </a:t>
            </a:r>
            <a:r>
              <a:rPr lang="es-ES" i="1" dirty="0"/>
              <a:t>Fusarium</a:t>
            </a:r>
            <a:r>
              <a:rPr lang="es-ES" dirty="0"/>
              <a:t> TR4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4C3E8-6C03-498B-9401-2D2D412CB99B}"/>
              </a:ext>
            </a:extLst>
          </p:cNvPr>
          <p:cNvSpPr txBox="1"/>
          <p:nvPr/>
        </p:nvSpPr>
        <p:spPr>
          <a:xfrm>
            <a:off x="-285479" y="1421011"/>
            <a:ext cx="5420591" cy="954107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dirty="0"/>
              <a:t>El resultado del cuestionario elaborado </a:t>
            </a:r>
            <a:br>
              <a:rPr lang="es-ES" sz="1800" dirty="0"/>
            </a:br>
            <a:r>
              <a:rPr lang="es-ES" sz="1800" dirty="0"/>
              <a:t>por el equipo del CADC sobre </a:t>
            </a:r>
            <a:r>
              <a:rPr lang="es-ES" sz="1800" i="1" dirty="0"/>
              <a:t>Fusarium</a:t>
            </a:r>
            <a:r>
              <a:rPr lang="es-ES" sz="1800" dirty="0"/>
              <a:t> TR4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Países</a:t>
            </a:r>
            <a:r>
              <a:rPr lang="en-US" sz="1800" dirty="0"/>
              <a:t> que </a:t>
            </a:r>
            <a:r>
              <a:rPr lang="en-US" sz="1800" dirty="0" err="1"/>
              <a:t>respondieron</a:t>
            </a:r>
            <a:r>
              <a:rPr lang="en-US" sz="1800" dirty="0"/>
              <a:t> = 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82E40D-2F51-4603-B460-5BAD82E0A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00" y="1816699"/>
            <a:ext cx="5854700" cy="4568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F6A787-97A1-4DB9-9520-DBCE39EB1D0B}"/>
              </a:ext>
            </a:extLst>
          </p:cNvPr>
          <p:cNvSpPr/>
          <p:nvPr/>
        </p:nvSpPr>
        <p:spPr>
          <a:xfrm>
            <a:off x="521857" y="2597296"/>
            <a:ext cx="3185411" cy="35652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/>
            <a:r>
              <a:rPr lang="es-ES" sz="2000" dirty="0">
                <a:solidFill>
                  <a:srgbClr val="1B1E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resultados del cuestionario orientarán al equipo del CADC sobre </a:t>
            </a:r>
            <a:r>
              <a:rPr lang="es-ES" sz="2000" i="1" dirty="0">
                <a:solidFill>
                  <a:srgbClr val="1B1E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Fusarium</a:t>
            </a:r>
            <a:r>
              <a:rPr lang="es-ES" sz="2000" dirty="0">
                <a:solidFill>
                  <a:srgbClr val="1B1E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TR4 para identificar las prioridades de los países y las carencias en su respuesta y permitir el desarrollo y la oferta de soluciones concretas a las ONPF.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1F726C4-6EE9-1A25-BE9A-C46A249D0238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BE00C5E-263C-34B0-4B76-41A2B4F58F55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408F0CD-39CE-F798-2B74-7A7792EDD0A0}"/>
              </a:ext>
            </a:extLst>
          </p:cNvPr>
          <p:cNvSpPr/>
          <p:nvPr/>
        </p:nvSpPr>
        <p:spPr>
          <a:xfrm>
            <a:off x="4529679" y="1727798"/>
            <a:ext cx="4358212" cy="39514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endParaRPr lang="es-ES" sz="1400" kern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12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Laboratorio (diagnóstico molecular)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12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Laboratorio (fitopatología clásica)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Metodologías de laboratorio de diagnóstico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Normas de desinfección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Normativa para la importación de </a:t>
            </a:r>
            <a:b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materiales de plantación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de vigilancia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de contingencia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Plaga reglamentada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Análisis de riesgo de plagas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H" sz="1100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6056F1-D46F-CC5F-8457-7452F7ECCB29}"/>
              </a:ext>
            </a:extLst>
          </p:cNvPr>
          <p:cNvSpPr/>
          <p:nvPr/>
        </p:nvSpPr>
        <p:spPr>
          <a:xfrm>
            <a:off x="9315450" y="5891041"/>
            <a:ext cx="317500" cy="375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>
                <a:solidFill>
                  <a:schemeClr val="tx1"/>
                </a:solidFill>
              </a:rPr>
              <a:t>Sí</a:t>
            </a:r>
            <a:endParaRPr lang="fr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737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/>
              <a:t>Gracias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152400" y="4370767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Secretaría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 CIPF</a:t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Organización de las Naciones Unidas </a:t>
            </a:r>
            <a:b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para la Alimentación y la Agricultura (FAO)</a:t>
            </a:r>
            <a:br>
              <a:rPr kumimoji="0" lang="fr-F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www.ippc.int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6E7592-68F3-43D4-B480-D9B8926A1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111"/>
          <a:stretch/>
        </p:blipFill>
        <p:spPr>
          <a:xfrm>
            <a:off x="19050" y="1268364"/>
            <a:ext cx="12192000" cy="33528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CB4A3-E479-4573-B0E6-368A51D05F04}"/>
              </a:ext>
            </a:extLst>
          </p:cNvPr>
          <p:cNvSpPr/>
          <p:nvPr/>
        </p:nvSpPr>
        <p:spPr>
          <a:xfrm>
            <a:off x="609600" y="1828800"/>
            <a:ext cx="2362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96475"/>
            <a:ext cx="2090057" cy="302849"/>
          </a:xfrm>
        </p:spPr>
        <p:txBody>
          <a:bodyPr/>
          <a:lstStyle/>
          <a:p>
            <a:r>
              <a:rPr lang="en-US" dirty="0" err="1"/>
              <a:t>Resumen</a:t>
            </a:r>
            <a:r>
              <a:rPr lang="en-US" dirty="0"/>
              <a:t> </a:t>
            </a:r>
            <a:endParaRPr lang="en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C91E9-3D6A-4013-9B62-B62685D0F279}"/>
              </a:ext>
            </a:extLst>
          </p:cNvPr>
          <p:cNvSpPr txBox="1"/>
          <p:nvPr/>
        </p:nvSpPr>
        <p:spPr>
          <a:xfrm>
            <a:off x="130368" y="3719893"/>
            <a:ext cx="11735061" cy="3431709"/>
          </a:xfrm>
          <a:prstGeom prst="rect">
            <a:avLst/>
          </a:prstGeom>
        </p:spPr>
        <p:txBody>
          <a:bodyPr wrap="square" lIns="540000" tIns="0" rIns="360000" bIns="45720" numCol="2" rtlCol="0" anchor="t" anchorCtr="0">
            <a:spAutoFit/>
          </a:bodyPr>
          <a:lstStyle/>
          <a:p>
            <a:pPr marL="358775" indent="-358775">
              <a:buFont typeface="+mj-lt"/>
              <a:buAutoNum type="arabicPeriod"/>
            </a:pPr>
            <a:r>
              <a:rPr lang="en-US" sz="1800" b="1" dirty="0" err="1"/>
              <a:t>Antecedentes</a:t>
            </a:r>
            <a:endParaRPr lang="en-US" sz="1800" b="1" dirty="0"/>
          </a:p>
          <a:p>
            <a:pPr marL="358775" indent="-358775">
              <a:buFont typeface="+mj-lt"/>
              <a:buAutoNum type="arabicPeriod"/>
            </a:pPr>
            <a:r>
              <a:rPr lang="es-ES" sz="1800" b="1" dirty="0">
                <a:effectLst/>
                <a:ea typeface="Calibri"/>
              </a:rPr>
              <a:t>Plan de </a:t>
            </a:r>
            <a:r>
              <a:rPr lang="es-ES" sz="1800" b="1" dirty="0"/>
              <a:t>acción</a:t>
            </a:r>
            <a:r>
              <a:rPr lang="es-ES" sz="1800" b="1" dirty="0">
                <a:effectLst/>
                <a:ea typeface="Calibri"/>
              </a:rPr>
              <a:t> mundial contra el gusano cogollero </a:t>
            </a:r>
            <a:br>
              <a:rPr lang="es-ES" sz="1800" b="1" dirty="0">
                <a:effectLst/>
                <a:ea typeface="Calibri"/>
              </a:rPr>
            </a:br>
            <a:r>
              <a:rPr lang="es-ES" sz="1800" b="1" dirty="0">
                <a:effectLst/>
                <a:ea typeface="Calibri"/>
              </a:rPr>
              <a:t>del </a:t>
            </a:r>
            <a:r>
              <a:rPr lang="es-ES" sz="1800" b="1" dirty="0" err="1">
                <a:effectLst/>
                <a:ea typeface="Calibri"/>
              </a:rPr>
              <a:t>maiz</a:t>
            </a:r>
            <a:r>
              <a:rPr lang="es-ES" sz="1800" b="1" dirty="0">
                <a:effectLst/>
                <a:ea typeface="Calibri"/>
              </a:rPr>
              <a:t> (FAW): 2020-202</a:t>
            </a:r>
            <a:r>
              <a:rPr lang="en-US" sz="1800" b="1" dirty="0">
                <a:effectLst/>
                <a:ea typeface="Calibri"/>
              </a:rPr>
              <a:t>2</a:t>
            </a:r>
            <a:endParaRPr lang="en-US" sz="1800" b="1" dirty="0">
              <a:effectLst/>
              <a:ea typeface="Calibri"/>
              <a:cs typeface="Calibri"/>
            </a:endParaRPr>
          </a:p>
          <a:p>
            <a:pPr marL="719138" lvl="1" indent="-360363">
              <a:buFont typeface="Arial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</a:rPr>
              <a:t>Grupo de trabajo técnico de la FAO/CIPF sobre medidas cuarentenarias y fitosanitarias para la acción mundial de control del FAW</a:t>
            </a: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marL="719138" lvl="1" indent="-360363">
              <a:buFont typeface="Arial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Directrices </a:t>
            </a:r>
            <a:r>
              <a:rPr lang="en-US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sobre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FAW</a:t>
            </a:r>
          </a:p>
          <a:p>
            <a:pPr marL="719138" lvl="1" indent="-360363">
              <a:buFont typeface="Arial"/>
              <a:buChar char="•"/>
            </a:pPr>
            <a:r>
              <a:rPr lang="es-ES" sz="1800" dirty="0">
                <a:ea typeface="Roboto Slab"/>
                <a:cs typeface="Roboto Slab"/>
              </a:rPr>
              <a:t>Serie de seminarios web: El gusano cogollero del maíz, una amenaza mundial que hay que prevenir</a:t>
            </a:r>
            <a:endParaRPr lang="en-US" sz="2000" dirty="0">
              <a:ea typeface="Roboto Slab"/>
              <a:cs typeface="Roboto Slab"/>
            </a:endParaRPr>
          </a:p>
          <a:p>
            <a:pPr marL="952485" lvl="1" indent="-342900">
              <a:buFont typeface="Arial"/>
              <a:buChar char="•"/>
            </a:pPr>
            <a:endParaRPr lang="en-US" sz="2000" dirty="0">
              <a:ea typeface="Roboto Slab"/>
              <a:cs typeface="Roboto Slab"/>
            </a:endParaRPr>
          </a:p>
          <a:p>
            <a:pPr marL="952485" lvl="1" indent="-342900">
              <a:buFont typeface="Arial"/>
              <a:buChar char="•"/>
            </a:pPr>
            <a:endParaRPr lang="en-US" sz="2000" dirty="0">
              <a:ea typeface="Roboto Slab"/>
              <a:cs typeface="Roboto Slab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719138" indent="-360363">
              <a:buFont typeface="+mj-lt"/>
              <a:buAutoNum type="arabicPeriod"/>
            </a:pPr>
            <a:r>
              <a:rPr lang="es-ES" sz="2000" b="1" dirty="0"/>
              <a:t>Actividades del equipo del CADC sobre </a:t>
            </a:r>
            <a:r>
              <a:rPr lang="es-ES" sz="2000" b="1" i="1" dirty="0"/>
              <a:t>Fusarium</a:t>
            </a:r>
            <a:r>
              <a:rPr lang="es-ES" sz="2000" b="1" dirty="0"/>
              <a:t> TR4</a:t>
            </a:r>
            <a:r>
              <a:rPr lang="en-US" sz="2000" b="1" dirty="0"/>
              <a:t> </a:t>
            </a:r>
          </a:p>
          <a:p>
            <a:pPr marL="719138" lvl="1" indent="-360363">
              <a:buFont typeface="Arial"/>
              <a:buChar char="•"/>
            </a:pPr>
            <a:r>
              <a:rPr lang="es-ES" sz="1800" dirty="0"/>
              <a:t>Borrador de las directrices de prevención, preparación y respuesta para </a:t>
            </a:r>
            <a:r>
              <a:rPr lang="en-US" sz="1800" i="1" dirty="0"/>
              <a:t>Fusarium</a:t>
            </a:r>
            <a:r>
              <a:rPr lang="en-US" sz="1800" dirty="0"/>
              <a:t> TR4</a:t>
            </a:r>
          </a:p>
          <a:p>
            <a:pPr marL="719138" lvl="1" indent="-360363">
              <a:buFont typeface="Arial"/>
              <a:buChar char="•"/>
            </a:pPr>
            <a:r>
              <a:rPr lang="es-ES" sz="1800" dirty="0"/>
              <a:t>Serie de talleres sobre </a:t>
            </a:r>
            <a:r>
              <a:rPr lang="es-ES" sz="1800" i="1" dirty="0"/>
              <a:t>Fusarium</a:t>
            </a:r>
            <a:r>
              <a:rPr lang="es-ES" sz="1800" dirty="0"/>
              <a:t> TR4 </a:t>
            </a:r>
            <a:r>
              <a:rPr lang="en-US" sz="1800" dirty="0"/>
              <a:t> </a:t>
            </a:r>
          </a:p>
          <a:p>
            <a:pPr marL="719138" lvl="1" indent="-360363">
              <a:buFont typeface="Arial"/>
              <a:buChar char="•"/>
            </a:pPr>
            <a:r>
              <a:rPr lang="es-ES" sz="1800" dirty="0"/>
              <a:t>Evaluación de las capacidades de los países en respuesta al </a:t>
            </a:r>
            <a:r>
              <a:rPr lang="es-ES" sz="1800" i="1" dirty="0"/>
              <a:t>Fusarium</a:t>
            </a:r>
            <a:r>
              <a:rPr lang="es-ES" sz="1800" dirty="0"/>
              <a:t> TR4</a:t>
            </a:r>
            <a:endParaRPr lang="en-IT" sz="2000" dirty="0"/>
          </a:p>
          <a:p>
            <a:endParaRPr lang="en-US" sz="2000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968B480-5F04-DF98-5D36-A5E3891351DD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889AFF0-0FF5-267F-C0FF-7B3530BB4AF9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6A33D35-7C5F-4BE2-A17C-4E73DB2021F8}"/>
              </a:ext>
            </a:extLst>
          </p:cNvPr>
          <p:cNvSpPr/>
          <p:nvPr/>
        </p:nvSpPr>
        <p:spPr>
          <a:xfrm>
            <a:off x="2507466" y="4190999"/>
            <a:ext cx="9455933" cy="20574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A5D51AE-E075-4A64-BF94-81DD46258F0A}"/>
              </a:ext>
            </a:extLst>
          </p:cNvPr>
          <p:cNvSpPr/>
          <p:nvPr/>
        </p:nvSpPr>
        <p:spPr>
          <a:xfrm>
            <a:off x="2849273" y="4491310"/>
            <a:ext cx="602693" cy="659351"/>
          </a:xfrm>
          <a:prstGeom prst="roundRect">
            <a:avLst/>
          </a:prstGeom>
          <a:solidFill>
            <a:srgbClr val="5792C9"/>
          </a:solidFill>
          <a:ln>
            <a:solidFill>
              <a:srgbClr val="579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EEFAEF-0AC4-44ED-BC36-09CA972F449F}"/>
              </a:ext>
            </a:extLst>
          </p:cNvPr>
          <p:cNvSpPr txBox="1"/>
          <p:nvPr/>
        </p:nvSpPr>
        <p:spPr>
          <a:xfrm>
            <a:off x="3049100" y="5450972"/>
            <a:ext cx="9700366" cy="60016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lvl="0">
              <a:buClr>
                <a:srgbClr val="0000FF"/>
              </a:buClr>
              <a:buSzPts val="800"/>
            </a:pPr>
            <a:r>
              <a:rPr lang="es-ES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Equipo del Comité de Implementación y Desarrollo de la Capacidad (CADC) sobre </a:t>
            </a:r>
            <a:br>
              <a:rPr lang="es-ES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</a:br>
            <a:r>
              <a:rPr lang="es-ES" sz="1800" i="1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Fusarium </a:t>
            </a:r>
            <a:r>
              <a:rPr lang="es-ES" sz="1800" i="1" dirty="0" err="1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oxysporum</a:t>
            </a:r>
            <a:r>
              <a:rPr lang="es-ES" sz="1800" i="1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s-ES" sz="1800" dirty="0" err="1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S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800" i="1" dirty="0" err="1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cubense</a:t>
            </a:r>
            <a:r>
              <a:rPr lang="es-ES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Tropical </a:t>
            </a:r>
            <a:r>
              <a:rPr lang="es-ES" sz="1800" dirty="0" err="1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Race</a:t>
            </a:r>
            <a:r>
              <a:rPr lang="es-ES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4 (TR4)</a:t>
            </a:r>
            <a:endParaRPr lang="es-419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574CA-7475-421C-94F5-6B2FA4FF1F95}"/>
              </a:ext>
            </a:extLst>
          </p:cNvPr>
          <p:cNvSpPr txBox="1"/>
          <p:nvPr/>
        </p:nvSpPr>
        <p:spPr>
          <a:xfrm>
            <a:off x="3049100" y="4432647"/>
            <a:ext cx="8923633" cy="877163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>
              <a:spcAft>
                <a:spcPts val="900"/>
              </a:spcAft>
              <a:buClr>
                <a:srgbClr val="0000FF"/>
              </a:buClr>
              <a:buSzPts val="800"/>
            </a:pPr>
            <a:r>
              <a:rPr lang="es-ES" sz="1800" dirty="0"/>
              <a:t>Grupo de trabajo técnico de la FAO y la Secretaría de la CIPF sobre las medidas cuarentenarias y fitosanitarias adoptadas en el marco de la Acción mundial de </a:t>
            </a:r>
            <a:br>
              <a:rPr lang="es-ES" sz="1800" dirty="0"/>
            </a:br>
            <a:r>
              <a:rPr lang="es-ES" sz="1800" dirty="0"/>
              <a:t>lucha contra </a:t>
            </a:r>
            <a:r>
              <a:rPr lang="fr-CH" sz="1800" i="1" dirty="0" err="1"/>
              <a:t>Spodoptera</a:t>
            </a:r>
            <a:r>
              <a:rPr lang="fr-CH" sz="1800" i="1" dirty="0"/>
              <a:t> </a:t>
            </a:r>
            <a:r>
              <a:rPr lang="fr-CH" sz="1800" i="1" dirty="0" err="1"/>
              <a:t>frugiperda</a:t>
            </a:r>
            <a:endParaRPr lang="es-419" sz="1800" i="1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CA3014-01A5-4983-874E-03E7D8898129}"/>
              </a:ext>
            </a:extLst>
          </p:cNvPr>
          <p:cNvSpPr txBox="1"/>
          <p:nvPr/>
        </p:nvSpPr>
        <p:spPr>
          <a:xfrm>
            <a:off x="2515700" y="4596392"/>
            <a:ext cx="1066800" cy="47705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D343C-D489-4460-9B90-DB0221D368BE}"/>
              </a:ext>
            </a:extLst>
          </p:cNvPr>
          <p:cNvSpPr txBox="1"/>
          <p:nvPr/>
        </p:nvSpPr>
        <p:spPr>
          <a:xfrm>
            <a:off x="2057400" y="1526362"/>
            <a:ext cx="9601200" cy="2508379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s-ES" sz="2000" b="0" i="0" dirty="0">
                <a:solidFill>
                  <a:srgbClr val="000000"/>
                </a:solidFill>
                <a:effectLst/>
              </a:rPr>
              <a:t>En la 14.ª reunión de la CMF (2019), las cuestiones relacionadas con las "plagas emergentes" se incorporaron a las actividades orientadas a abordar el punto del programa de desarrollo del Marco Estratégico de la CIPF (2020-2030) relativo al "Fortalecimiento de los sistemas de alerta y respuesta ante brotes de plagas."  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 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s-ES" sz="2000" b="0" i="0" dirty="0">
                <a:solidFill>
                  <a:srgbClr val="000000"/>
                </a:solidFill>
                <a:effectLst/>
              </a:rPr>
              <a:t>Dos plagas que preocupan principalmente a la Comunidad de la CIPF han sido objeto de esfuerzos mundiales y para ayudar a hacer frente a las mismas se han incorporado diversas actividades al plan de trabajo de la Secretaría de la CIPF:</a:t>
            </a:r>
            <a:endParaRPr lang="en-US" sz="2000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32B31A3-EC89-441A-9CC3-C8497495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1539787"/>
            <a:ext cx="3646561" cy="511969"/>
          </a:xfrm>
        </p:spPr>
        <p:txBody>
          <a:bodyPr/>
          <a:lstStyle/>
          <a:p>
            <a:r>
              <a:rPr lang="en-US" sz="2400" dirty="0" err="1"/>
              <a:t>Antecedentes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B74325-B6A9-449D-9D04-1350BAD3F313}"/>
              </a:ext>
            </a:extLst>
          </p:cNvPr>
          <p:cNvSpPr/>
          <p:nvPr/>
        </p:nvSpPr>
        <p:spPr>
          <a:xfrm>
            <a:off x="2849273" y="5430463"/>
            <a:ext cx="602693" cy="659351"/>
          </a:xfrm>
          <a:prstGeom prst="roundRect">
            <a:avLst/>
          </a:prstGeom>
          <a:solidFill>
            <a:srgbClr val="5792C9"/>
          </a:solidFill>
          <a:ln>
            <a:solidFill>
              <a:srgbClr val="579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03BFEC-92DF-4F70-ACF0-AE233491FCB3}"/>
              </a:ext>
            </a:extLst>
          </p:cNvPr>
          <p:cNvSpPr txBox="1"/>
          <p:nvPr/>
        </p:nvSpPr>
        <p:spPr>
          <a:xfrm>
            <a:off x="2505479" y="5502398"/>
            <a:ext cx="1066800" cy="47705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62BCC-B01F-5509-07B6-7CD8B16C01C0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298AFD3-E8AB-7E8C-615B-2C9BB67402FE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002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F4B242-51E8-4066-BAB7-BA6AF0FCBF69}"/>
              </a:ext>
            </a:extLst>
          </p:cNvPr>
          <p:cNvSpPr/>
          <p:nvPr/>
        </p:nvSpPr>
        <p:spPr>
          <a:xfrm>
            <a:off x="222897" y="2372983"/>
            <a:ext cx="5029200" cy="3429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965FFC3-E7AD-4171-930B-E14590F4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519190"/>
            <a:ext cx="7120246" cy="296840"/>
          </a:xfrm>
        </p:spPr>
        <p:txBody>
          <a:bodyPr/>
          <a:lstStyle/>
          <a:p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plan de acción global de FAW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T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8F8FA4-F33D-4513-8E4A-A094C38B5870}"/>
              </a:ext>
            </a:extLst>
          </p:cNvPr>
          <p:cNvSpPr txBox="1"/>
          <p:nvPr/>
        </p:nvSpPr>
        <p:spPr>
          <a:xfrm>
            <a:off x="-6746" y="2519231"/>
            <a:ext cx="5425066" cy="3534301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marL="285756" indent="-285756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s-ES" altLang="zh-CN" sz="2200" b="1" dirty="0">
                <a:solidFill>
                  <a:srgbClr val="00825F"/>
                </a:solidFill>
                <a:latin typeface="Calibri"/>
                <a:ea typeface="黑体"/>
                <a:cs typeface="Calibri"/>
              </a:rPr>
              <a:t>Reducir la pérdida de rendimiento de los cultivos entre un 5% y un 10% </a:t>
            </a:r>
            <a:r>
              <a:rPr lang="es-ES" altLang="zh-CN" sz="2200" dirty="0">
                <a:latin typeface="Calibri"/>
                <a:ea typeface="黑体"/>
                <a:cs typeface="Calibri"/>
              </a:rPr>
              <a:t>aplicando estrategias de gestión integrada de plagas específicas para cada zona en los países objetivo</a:t>
            </a:r>
          </a:p>
          <a:p>
            <a:pPr marL="285756" indent="-285756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00825F"/>
                </a:solidFill>
                <a:latin typeface="Calibri"/>
                <a:cs typeface="Calibri"/>
              </a:rPr>
              <a:t>Evitar la propagación a nuevas zonas </a:t>
            </a:r>
            <a:r>
              <a:rPr lang="en-GB" sz="2200" b="1" dirty="0">
                <a:solidFill>
                  <a:srgbClr val="00825F"/>
                </a:solidFill>
                <a:latin typeface="Calibri"/>
                <a:cs typeface="Calibri"/>
              </a:rPr>
              <a:t> </a:t>
            </a:r>
            <a:r>
              <a:rPr lang="en-GB" sz="2200" dirty="0" err="1">
                <a:latin typeface="Calibri"/>
                <a:cs typeface="Calibri"/>
              </a:rPr>
              <a:t>aplicando</a:t>
            </a:r>
            <a:r>
              <a:rPr lang="en-GB" sz="2200" dirty="0">
                <a:latin typeface="Calibri"/>
                <a:cs typeface="Calibri"/>
              </a:rPr>
              <a:t> </a:t>
            </a:r>
            <a:r>
              <a:rPr lang="en-GB" sz="2200" dirty="0" err="1">
                <a:latin typeface="Calibri"/>
                <a:cs typeface="Calibri"/>
              </a:rPr>
              <a:t>medidas</a:t>
            </a:r>
            <a:r>
              <a:rPr lang="en-GB" sz="2200" dirty="0">
                <a:latin typeface="Calibri"/>
                <a:cs typeface="Calibri"/>
              </a:rPr>
              <a:t> </a:t>
            </a:r>
            <a:r>
              <a:rPr lang="en-GB" sz="2200" dirty="0" err="1">
                <a:latin typeface="Calibri"/>
                <a:cs typeface="Calibri"/>
              </a:rPr>
              <a:t>fitosanitarias</a:t>
            </a:r>
            <a:endParaRPr lang="en-GB" sz="2200" dirty="0">
              <a:latin typeface="Calibri"/>
              <a:cs typeface="Calibri"/>
            </a:endParaRPr>
          </a:p>
          <a:p>
            <a:pPr marL="285756" indent="-285756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s-ES" altLang="zh-CN" sz="2200" b="1" dirty="0">
                <a:solidFill>
                  <a:srgbClr val="00825F"/>
                </a:solidFill>
                <a:latin typeface="Calibri"/>
                <a:ea typeface="黑体"/>
                <a:cs typeface="Calibri"/>
              </a:rPr>
              <a:t>Llevar a cabo una coordinación global </a:t>
            </a:r>
            <a:endParaRPr lang="en-US" sz="2200" dirty="0">
              <a:effectLst/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7">
            <a:extLst>
              <a:ext uri="{FF2B5EF4-FFF2-40B4-BE49-F238E27FC236}">
                <a16:creationId xmlns:a16="http://schemas.microsoft.com/office/drawing/2014/main" id="{C926AE5A-5E26-4843-BA2B-55A1F93F0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2" t="12182" r="16926" b="12182"/>
          <a:stretch/>
        </p:blipFill>
        <p:spPr>
          <a:xfrm>
            <a:off x="5516133" y="1640314"/>
            <a:ext cx="6390247" cy="4040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ZoneTexte 5">
            <a:extLst>
              <a:ext uri="{FF2B5EF4-FFF2-40B4-BE49-F238E27FC236}">
                <a16:creationId xmlns:a16="http://schemas.microsoft.com/office/drawing/2014/main" id="{B8004180-D1B1-4ABF-A9CF-F4AA94A3D577}"/>
              </a:ext>
            </a:extLst>
          </p:cNvPr>
          <p:cNvSpPr txBox="1"/>
          <p:nvPr/>
        </p:nvSpPr>
        <p:spPr>
          <a:xfrm>
            <a:off x="6844853" y="5801983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00825F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http://www.fao.org/fall-armyworm/global-action/en</a:t>
            </a:r>
            <a:r>
              <a:rPr lang="en-GB" sz="1800">
                <a:solidFill>
                  <a:srgbClr val="00825F"/>
                </a:solidFill>
                <a:latin typeface="+mj-lt"/>
              </a:rPr>
              <a:t> 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80C12E8-E801-3D93-6702-8171F49B87B5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8D26ED3-BDE6-3A1D-F94B-0AE4402581C5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796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B965FFC3-E7AD-4171-930B-E14590F4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124" y="1520324"/>
            <a:ext cx="10385467" cy="250237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de acción mundial contra el gusano cogollero del maíz (FAW): 2020-2022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9E5BB2-52C3-434C-9543-ACC242BF9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2588" r="12790" b="4522"/>
          <a:stretch/>
        </p:blipFill>
        <p:spPr bwMode="auto">
          <a:xfrm>
            <a:off x="463017" y="2065298"/>
            <a:ext cx="2719625" cy="387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2A3135B-10EE-4C24-871D-1356C65C09D3}"/>
              </a:ext>
            </a:extLst>
          </p:cNvPr>
          <p:cNvSpPr txBox="1"/>
          <p:nvPr/>
        </p:nvSpPr>
        <p:spPr>
          <a:xfrm>
            <a:off x="5750882" y="2346390"/>
            <a:ext cx="5990568" cy="1154162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algn="just" rtl="0" fontAlgn="base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Establecer e implementar un sistema coordinado a nivel mundial que </a:t>
            </a:r>
            <a:r>
              <a:rPr lang="es-ES" sz="1800" b="1" dirty="0">
                <a:solidFill>
                  <a:srgbClr val="5792C9"/>
                </a:solidFill>
                <a:latin typeface="Arial" panose="020B0604020202020204" pitchFamily="34" charset="0"/>
              </a:rPr>
              <a:t>conecte los esfuerzos nacionales de respuesta al FAW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directamente con el apoyo a nivel político mundial.</a:t>
            </a:r>
            <a:endParaRPr lang="es-419" sz="1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27C404-8F57-4893-89BC-B057C62158C0}"/>
              </a:ext>
            </a:extLst>
          </p:cNvPr>
          <p:cNvSpPr txBox="1"/>
          <p:nvPr/>
        </p:nvSpPr>
        <p:spPr>
          <a:xfrm>
            <a:off x="2820738" y="2354789"/>
            <a:ext cx="2957112" cy="661720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AU" sz="2000" b="1" dirty="0" err="1">
                <a:solidFill>
                  <a:srgbClr val="00825F"/>
                </a:solidFill>
                <a:latin typeface="Arial" panose="020B0604020202020204" pitchFamily="34" charset="0"/>
              </a:rPr>
              <a:t>Coordinación</a:t>
            </a:r>
            <a:r>
              <a:rPr lang="en-AU" sz="2000" b="1" dirty="0">
                <a:solidFill>
                  <a:srgbClr val="00825F"/>
                </a:solidFill>
                <a:latin typeface="Arial" panose="020B0604020202020204" pitchFamily="34" charset="0"/>
              </a:rPr>
              <a:t> Mundial </a:t>
            </a:r>
            <a:endParaRPr lang="es-419" sz="2000" dirty="0">
              <a:solidFill>
                <a:srgbClr val="00825F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A338A20-8412-48CF-91BC-988357AD48E2}"/>
              </a:ext>
            </a:extLst>
          </p:cNvPr>
          <p:cNvSpPr txBox="1"/>
          <p:nvPr/>
        </p:nvSpPr>
        <p:spPr>
          <a:xfrm>
            <a:off x="2820738" y="3635728"/>
            <a:ext cx="3708226" cy="661720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s-ES" sz="2000" b="1" i="0" u="none" strike="noStrike" dirty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Ampliar el desarrollo </a:t>
            </a:r>
            <a:br>
              <a:rPr lang="es-ES" sz="2000" b="1" i="0" u="none" strike="noStrike" dirty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</a:br>
            <a:r>
              <a:rPr lang="es-ES" sz="2000" b="1" i="0" u="none" strike="noStrike" dirty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de capacidades </a:t>
            </a:r>
            <a:endParaRPr lang="es-419" sz="2000" dirty="0">
              <a:solidFill>
                <a:srgbClr val="00825F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9F647BF-8E06-4693-93F4-51BCF5BB6551}"/>
              </a:ext>
            </a:extLst>
          </p:cNvPr>
          <p:cNvSpPr txBox="1"/>
          <p:nvPr/>
        </p:nvSpPr>
        <p:spPr>
          <a:xfrm>
            <a:off x="2820738" y="4969851"/>
            <a:ext cx="3276095" cy="353943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AU" sz="2000" b="1" i="0" u="none" strike="noStrike" dirty="0" err="1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Reducir</a:t>
            </a:r>
            <a:r>
              <a:rPr lang="en-AU" sz="2000" b="1" i="0" u="none" strike="noStrike" dirty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sz="2000" b="1" i="0" u="none" strike="noStrike" dirty="0" err="1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el</a:t>
            </a:r>
            <a:r>
              <a:rPr lang="en-AU" sz="2000" b="1" i="0" u="none" strike="noStrike" dirty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sz="2000" b="1" i="0" u="none" strike="noStrike" dirty="0" err="1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riesgo</a:t>
            </a:r>
            <a:endParaRPr lang="es-419" sz="2000" dirty="0">
              <a:solidFill>
                <a:srgbClr val="00825F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E21119-861E-4284-B829-D1DB013AC747}"/>
              </a:ext>
            </a:extLst>
          </p:cNvPr>
          <p:cNvSpPr/>
          <p:nvPr/>
        </p:nvSpPr>
        <p:spPr>
          <a:xfrm>
            <a:off x="3429000" y="1897677"/>
            <a:ext cx="8382000" cy="1050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5334F78-C27C-4257-AF05-9E5B86530A95}"/>
              </a:ext>
            </a:extLst>
          </p:cNvPr>
          <p:cNvSpPr txBox="1"/>
          <p:nvPr/>
        </p:nvSpPr>
        <p:spPr>
          <a:xfrm>
            <a:off x="5750882" y="3660411"/>
            <a:ext cx="6099719" cy="1154162"/>
          </a:xfrm>
          <a:prstGeom prst="rect">
            <a:avLst/>
          </a:prstGeom>
        </p:spPr>
        <p:txBody>
          <a:bodyPr wrap="square" lIns="540000" tIns="0" rIns="360000" bIns="45720" rtlCol="0" anchor="t" anchorCtr="0">
            <a:spAutoFit/>
          </a:bodyPr>
          <a:lstStyle/>
          <a:p>
            <a:pPr algn="just" rtl="0" fontAlgn="base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Sobre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la gestión integrada de la FAW en los países 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afectados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de África, Asia y el Cercano Oriente, para gestionar de </a:t>
            </a:r>
            <a:r>
              <a:rPr lang="es-ES" sz="1800" b="1" dirty="0">
                <a:solidFill>
                  <a:srgbClr val="5792C9"/>
                </a:solidFill>
                <a:latin typeface="Arial" panose="020B0604020202020204" pitchFamily="34" charset="0"/>
              </a:rPr>
              <a:t>forma sostenible el FAW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y reducir las pérdidas de rendimiento de los cultivos.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24985E3-3196-40F3-B674-96BD88A69EF3}"/>
              </a:ext>
            </a:extLst>
          </p:cNvPr>
          <p:cNvSpPr txBox="1"/>
          <p:nvPr/>
        </p:nvSpPr>
        <p:spPr>
          <a:xfrm>
            <a:off x="5750882" y="4969851"/>
            <a:ext cx="5934558" cy="877163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algn="l" rtl="0" fontAlgn="base"/>
            <a:r>
              <a:rPr lang="en-A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Garantizar la reducción del riesgo de introducción y </a:t>
            </a:r>
            <a:r>
              <a:rPr lang="es-ES" sz="1800" b="1" dirty="0">
                <a:solidFill>
                  <a:srgbClr val="5792C9"/>
                </a:solidFill>
                <a:latin typeface="Arial" panose="020B0604020202020204" pitchFamily="34" charset="0"/>
              </a:rPr>
              <a:t>propagación del FAW en nuevas zonas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AU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s-419" sz="1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DF7E3-4ACA-4E9E-90DC-C1585E8AE150}"/>
              </a:ext>
            </a:extLst>
          </p:cNvPr>
          <p:cNvSpPr txBox="1"/>
          <p:nvPr/>
        </p:nvSpPr>
        <p:spPr>
          <a:xfrm>
            <a:off x="463017" y="6081171"/>
            <a:ext cx="50656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419" sz="1400" dirty="0">
                <a:solidFill>
                  <a:srgbClr val="00825F"/>
                </a:solidFill>
              </a:rPr>
              <a:t>http://www.fao.org/3/ca9252en/ca9252en.pdf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97591BB-CB8E-F94D-5746-3670816E3257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6E0A195-23E1-96BA-B691-06F19570B798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313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AC1F0C4-9D5E-4CDE-890E-DD854C2884C0}"/>
              </a:ext>
            </a:extLst>
          </p:cNvPr>
          <p:cNvSpPr/>
          <p:nvPr/>
        </p:nvSpPr>
        <p:spPr>
          <a:xfrm>
            <a:off x="5188013" y="4847576"/>
            <a:ext cx="2280704" cy="1223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CB0AC78-5CC5-41D1-BF1F-5D4D6391AE57}"/>
              </a:ext>
            </a:extLst>
          </p:cNvPr>
          <p:cNvSpPr/>
          <p:nvPr/>
        </p:nvSpPr>
        <p:spPr>
          <a:xfrm>
            <a:off x="5269005" y="3228200"/>
            <a:ext cx="2280704" cy="1223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FDC1F0-61BB-4FCA-B3D1-E0D156A31C3F}"/>
              </a:ext>
            </a:extLst>
          </p:cNvPr>
          <p:cNvSpPr/>
          <p:nvPr/>
        </p:nvSpPr>
        <p:spPr>
          <a:xfrm>
            <a:off x="5269005" y="1479217"/>
            <a:ext cx="2329543" cy="11278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965FFC3-E7AD-4171-930B-E14590F4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6452" y="1479217"/>
            <a:ext cx="6382451" cy="469598"/>
          </a:xfrm>
        </p:spPr>
        <p:txBody>
          <a:bodyPr/>
          <a:lstStyle/>
          <a:p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grupo de trabajo técnico de la FAO/CIPF </a:t>
            </a:r>
            <a:b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sobre medidas cuarentenarias y </a:t>
            </a:r>
            <a:b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fitosanitarias para la acción global </a:t>
            </a:r>
            <a:b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control del FAW</a:t>
            </a:r>
            <a:b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T" dirty="0"/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D3768D0D-1DBA-4422-806C-6AC012F81030}"/>
              </a:ext>
            </a:extLst>
          </p:cNvPr>
          <p:cNvSpPr/>
          <p:nvPr/>
        </p:nvSpPr>
        <p:spPr>
          <a:xfrm>
            <a:off x="7772399" y="1629268"/>
            <a:ext cx="3879057" cy="60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 fontAlgn="base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just" rtl="0" fontAlgn="base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Aplicar y promover las </a:t>
            </a:r>
            <a:r>
              <a:rPr lang="es-ES" sz="1800" b="1" dirty="0">
                <a:solidFill>
                  <a:srgbClr val="5792C9"/>
                </a:solidFill>
                <a:latin typeface="Arial" panose="020B0604020202020204" pitchFamily="34" charset="0"/>
              </a:rPr>
              <a:t>medidas </a:t>
            </a:r>
            <a:br>
              <a:rPr lang="es-ES" sz="1800" b="1" dirty="0">
                <a:solidFill>
                  <a:srgbClr val="5792C9"/>
                </a:solidFill>
                <a:latin typeface="Arial" panose="020B0604020202020204" pitchFamily="34" charset="0"/>
              </a:rPr>
            </a:br>
            <a:r>
              <a:rPr lang="es-ES" sz="1800" b="1" dirty="0">
                <a:solidFill>
                  <a:srgbClr val="5792C9"/>
                </a:solidFill>
                <a:latin typeface="Arial" panose="020B0604020202020204" pitchFamily="34" charset="0"/>
              </a:rPr>
              <a:t>de cuarentena y fitosanitarias armonizadas 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a nivel mundial.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1C8A3B-F37D-49FC-8FC8-5A79D05E5EA9}"/>
              </a:ext>
            </a:extLst>
          </p:cNvPr>
          <p:cNvSpPr txBox="1"/>
          <p:nvPr/>
        </p:nvSpPr>
        <p:spPr>
          <a:xfrm>
            <a:off x="5056168" y="1858919"/>
            <a:ext cx="3624222" cy="415498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b="1" dirty="0" err="1">
                <a:solidFill>
                  <a:srgbClr val="00825F"/>
                </a:solidFill>
                <a:latin typeface="Arial" panose="020B0604020202020204" pitchFamily="34" charset="0"/>
              </a:rPr>
              <a:t>Prevención</a:t>
            </a:r>
            <a:endParaRPr lang="es-419" b="1" dirty="0">
              <a:solidFill>
                <a:srgbClr val="00825F"/>
              </a:solidFill>
              <a:latin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8AB2FA-C31B-4CAF-9FCE-E4047A773F00}"/>
              </a:ext>
            </a:extLst>
          </p:cNvPr>
          <p:cNvSpPr txBox="1"/>
          <p:nvPr/>
        </p:nvSpPr>
        <p:spPr>
          <a:xfrm>
            <a:off x="4379877" y="3569559"/>
            <a:ext cx="3950234" cy="47705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algn="ctr" rtl="0" fontAlgn="base"/>
            <a:r>
              <a:rPr lang="en-GB" b="1" dirty="0" err="1">
                <a:solidFill>
                  <a:srgbClr val="00825F"/>
                </a:solidFill>
                <a:latin typeface="Arial" panose="020B0604020202020204" pitchFamily="34" charset="0"/>
              </a:rPr>
              <a:t>Preparación</a:t>
            </a:r>
            <a:r>
              <a:rPr lang="en-GB" b="1" dirty="0">
                <a:solidFill>
                  <a:srgbClr val="00825F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dirty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98F0ABC-D5A6-4078-9C67-A5F4A015C505}"/>
              </a:ext>
            </a:extLst>
          </p:cNvPr>
          <p:cNvSpPr txBox="1"/>
          <p:nvPr/>
        </p:nvSpPr>
        <p:spPr>
          <a:xfrm>
            <a:off x="5042626" y="5202286"/>
            <a:ext cx="3198549" cy="477054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algn="l" rtl="0" fontAlgn="base"/>
            <a:r>
              <a:rPr lang="en-GB" b="1" dirty="0">
                <a:solidFill>
                  <a:srgbClr val="00825F"/>
                </a:solidFill>
                <a:latin typeface="Arial" panose="020B0604020202020204" pitchFamily="34" charset="0"/>
              </a:rPr>
              <a:t>Respuesta </a:t>
            </a:r>
            <a:r>
              <a:rPr lang="en-US" sz="2800" b="1" i="0" dirty="0">
                <a:solidFill>
                  <a:srgbClr val="00825F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A9CDF83D-E6DA-457B-86AD-7EAA5F6D2A1C}"/>
              </a:ext>
            </a:extLst>
          </p:cNvPr>
          <p:cNvSpPr/>
          <p:nvPr/>
        </p:nvSpPr>
        <p:spPr>
          <a:xfrm>
            <a:off x="7794171" y="4886353"/>
            <a:ext cx="3857284" cy="127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 fontAlgn="base"/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Promover recursos y materiales de formación de </a:t>
            </a:r>
            <a:r>
              <a:rPr lang="es-ES" sz="1800" b="1" dirty="0">
                <a:solidFill>
                  <a:srgbClr val="5792C9"/>
                </a:solidFill>
                <a:latin typeface="Arial" panose="020B0604020202020204" pitchFamily="34" charset="0"/>
              </a:rPr>
              <a:t>contingencia y respuesta armonizados 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nivel mundial.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just" rtl="0" fontAlgn="base"/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49">
            <a:extLst>
              <a:ext uri="{FF2B5EF4-FFF2-40B4-BE49-F238E27FC236}">
                <a16:creationId xmlns:a16="http://schemas.microsoft.com/office/drawing/2014/main" id="{27DD2B39-8168-470D-874B-B163B2C02D83}"/>
              </a:ext>
            </a:extLst>
          </p:cNvPr>
          <p:cNvSpPr/>
          <p:nvPr/>
        </p:nvSpPr>
        <p:spPr>
          <a:xfrm>
            <a:off x="7761514" y="3349151"/>
            <a:ext cx="3986712" cy="981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 fontAlgn="base"/>
            <a:r>
              <a:rPr lang="es-ES" sz="1800" b="0" i="0" u="none" strike="noStrike" spc="-1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Implementar y promover </a:t>
            </a:r>
            <a:r>
              <a:rPr lang="es-ES" sz="1800" b="1" spc="-10" dirty="0">
                <a:solidFill>
                  <a:srgbClr val="5792C9"/>
                </a:solidFill>
                <a:latin typeface="Arial" panose="020B0604020202020204" pitchFamily="34" charset="0"/>
              </a:rPr>
              <a:t>recursos de vigilancia, gestión y compromiso del FAW armonizados </a:t>
            </a:r>
            <a:r>
              <a:rPr lang="es-ES" sz="1800" b="0" i="0" u="none" strike="noStrike" spc="-1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nivel mundial.</a:t>
            </a:r>
            <a:endParaRPr lang="en-GB" sz="1800" b="0" i="0" spc="-1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8268258-E251-4F4B-94E4-AEE33E7FC6BB}"/>
              </a:ext>
            </a:extLst>
          </p:cNvPr>
          <p:cNvSpPr txBox="1"/>
          <p:nvPr/>
        </p:nvSpPr>
        <p:spPr>
          <a:xfrm>
            <a:off x="5042626" y="6141204"/>
            <a:ext cx="6705600" cy="26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100" dirty="0"/>
              <a:t>https://www.ippc.int/es/the-global-action-for-fall-armyworm-control/faoippc-faw-technical-working-group/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3EB357-0F13-4638-8700-AAFD27A94A9A}"/>
              </a:ext>
            </a:extLst>
          </p:cNvPr>
          <p:cNvSpPr txBox="1"/>
          <p:nvPr/>
        </p:nvSpPr>
        <p:spPr>
          <a:xfrm>
            <a:off x="-86539" y="5993795"/>
            <a:ext cx="4702082" cy="261610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pPr algn="just"/>
            <a:r>
              <a:rPr lang="en-US" sz="1400" b="0" i="0" dirty="0" err="1">
                <a:effectLst/>
                <a:cs typeface="Arial" panose="020B0604020202020204" pitchFamily="34" charset="0"/>
              </a:rPr>
              <a:t>Foto</a:t>
            </a:r>
            <a:r>
              <a:rPr lang="en-US" sz="1400" b="0" i="0" dirty="0">
                <a:effectLst/>
                <a:cs typeface="Arial" panose="020B0604020202020204" pitchFamily="34" charset="0"/>
              </a:rPr>
              <a:t>: </a:t>
            </a:r>
            <a:r>
              <a:rPr lang="en-US" sz="1400" b="0" i="0" dirty="0" err="1">
                <a:effectLst/>
                <a:cs typeface="Arial" panose="020B0604020202020204" pitchFamily="34" charset="0"/>
              </a:rPr>
              <a:t>primera</a:t>
            </a:r>
            <a:r>
              <a:rPr lang="en-US" sz="1400" b="0" i="0" dirty="0">
                <a:effectLst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cs typeface="Arial" panose="020B0604020202020204" pitchFamily="34" charset="0"/>
              </a:rPr>
              <a:t>reunión</a:t>
            </a:r>
            <a:r>
              <a:rPr lang="en-US" sz="1400" b="0" i="0" dirty="0">
                <a:effectLst/>
                <a:cs typeface="Arial" panose="020B0604020202020204" pitchFamily="34" charset="0"/>
              </a:rPr>
              <a:t> virtual 03 de </a:t>
            </a:r>
            <a:r>
              <a:rPr lang="en-US" sz="1400" b="0" i="0" dirty="0" err="1">
                <a:effectLst/>
                <a:cs typeface="Arial" panose="020B0604020202020204" pitchFamily="34" charset="0"/>
              </a:rPr>
              <a:t>agosto</a:t>
            </a:r>
            <a:r>
              <a:rPr lang="en-US" sz="1400" b="0" i="0" dirty="0">
                <a:effectLst/>
                <a:cs typeface="Arial" panose="020B0604020202020204" pitchFamily="34" charset="0"/>
              </a:rPr>
              <a:t> de 2020</a:t>
            </a:r>
            <a:endParaRPr lang="es-419" sz="1400" dirty="0">
              <a:cs typeface="Arial" panose="020B0604020202020204" pitchFamily="34" charset="0"/>
            </a:endParaRPr>
          </a:p>
        </p:txBody>
      </p:sp>
      <p:pic>
        <p:nvPicPr>
          <p:cNvPr id="39" name="Picture 4" descr="The first virtual meeting of the newly established FAO/IPPC Technical  Working Group of the Global Action for FAW control - International Plant  Protection Convention">
            <a:extLst>
              <a:ext uri="{FF2B5EF4-FFF2-40B4-BE49-F238E27FC236}">
                <a16:creationId xmlns:a16="http://schemas.microsoft.com/office/drawing/2014/main" id="{916A38DF-1252-4632-B60E-2662BD09D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t="3594" r="-1" b="25732"/>
          <a:stretch/>
        </p:blipFill>
        <p:spPr bwMode="auto">
          <a:xfrm>
            <a:off x="359127" y="3122313"/>
            <a:ext cx="4368124" cy="2747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5792C9"/>
            </a:solidFill>
          </a:ln>
          <a:effectLst/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8E3DE169-6F05-730D-4B88-4507D95CEEFC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7CCA8881-619A-547A-6B09-9F4FA64B1AC8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415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7BEDE-9753-4879-ADA4-6D6F1D80D98E}"/>
              </a:ext>
            </a:extLst>
          </p:cNvPr>
          <p:cNvSpPr/>
          <p:nvPr/>
        </p:nvSpPr>
        <p:spPr>
          <a:xfrm>
            <a:off x="6590320" y="4301804"/>
            <a:ext cx="5251421" cy="20227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2D23EF1-A550-494D-8870-3481EFCC1690}"/>
              </a:ext>
            </a:extLst>
          </p:cNvPr>
          <p:cNvSpPr/>
          <p:nvPr/>
        </p:nvSpPr>
        <p:spPr>
          <a:xfrm>
            <a:off x="6590321" y="2298989"/>
            <a:ext cx="5251422" cy="19009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05EB63-AA2C-4B13-BD77-7FF63C1B1095}"/>
              </a:ext>
            </a:extLst>
          </p:cNvPr>
          <p:cNvSpPr/>
          <p:nvPr/>
        </p:nvSpPr>
        <p:spPr>
          <a:xfrm>
            <a:off x="6543254" y="1370268"/>
            <a:ext cx="5298490" cy="8268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965FFC3-E7AD-4171-930B-E14590F4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9" y="951049"/>
            <a:ext cx="3429898" cy="317315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Directrices del FAW</a:t>
            </a:r>
            <a:endParaRPr lang="en-IT" dirty="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E63145B4-99AD-4034-A26E-787AAEFB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284" y="1461435"/>
            <a:ext cx="3218036" cy="518636"/>
          </a:xfrm>
        </p:spPr>
        <p:txBody>
          <a:bodyPr/>
          <a:lstStyle/>
          <a:p>
            <a:r>
              <a:rPr lang="es-ES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Distribución e información biológica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888B500F-0A85-4F5B-A84A-BCCE0BE3E5EA}"/>
              </a:ext>
            </a:extLst>
          </p:cNvPr>
          <p:cNvSpPr txBox="1">
            <a:spLocks/>
          </p:cNvSpPr>
          <p:nvPr/>
        </p:nvSpPr>
        <p:spPr>
          <a:xfrm>
            <a:off x="3364115" y="2402871"/>
            <a:ext cx="3002245" cy="563075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 de prevención y preparación: </a:t>
            </a:r>
            <a:r>
              <a:rPr lang="es-ES" b="1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cuando la plaga sigue ausente</a:t>
            </a:r>
            <a:endParaRPr lang="en-US" b="1" dirty="0">
              <a:solidFill>
                <a:srgbClr val="00825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7CE96C87-C0AB-42ED-8A00-D0C84497BF9F}"/>
              </a:ext>
            </a:extLst>
          </p:cNvPr>
          <p:cNvSpPr txBox="1">
            <a:spLocks/>
          </p:cNvSpPr>
          <p:nvPr/>
        </p:nvSpPr>
        <p:spPr>
          <a:xfrm>
            <a:off x="3364115" y="4398472"/>
            <a:ext cx="3595485" cy="720191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 de respuesta: </a:t>
            </a:r>
            <a:r>
              <a:rPr lang="es-ES" b="1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cuando se detecta </a:t>
            </a:r>
            <a:br>
              <a:rPr lang="es-ES" b="1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 confirma oficialmente </a:t>
            </a:r>
            <a:br>
              <a:rPr lang="es-ES" b="1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rgbClr val="0082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plaga</a:t>
            </a:r>
            <a:endParaRPr lang="en-US" b="1" dirty="0">
              <a:solidFill>
                <a:srgbClr val="00825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9C945A6F-F142-4DD0-A5B3-42BD86292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9" y="1484108"/>
            <a:ext cx="3083841" cy="4320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Subtitle 3">
            <a:extLst>
              <a:ext uri="{FF2B5EF4-FFF2-40B4-BE49-F238E27FC236}">
                <a16:creationId xmlns:a16="http://schemas.microsoft.com/office/drawing/2014/main" id="{52D378F2-FE16-4A78-BA3C-9108CA1621BB}"/>
              </a:ext>
            </a:extLst>
          </p:cNvPr>
          <p:cNvSpPr txBox="1">
            <a:spLocks/>
          </p:cNvSpPr>
          <p:nvPr/>
        </p:nvSpPr>
        <p:spPr>
          <a:xfrm>
            <a:off x="6172200" y="1476094"/>
            <a:ext cx="5669543" cy="73370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Distribución de la plaga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Biología de la plaga</a:t>
            </a:r>
            <a:endParaRPr lang="en-IT" sz="1900" dirty="0"/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8061233F-2FBC-4923-B95F-B85CB05F07D8}"/>
              </a:ext>
            </a:extLst>
          </p:cNvPr>
          <p:cNvSpPr txBox="1">
            <a:spLocks/>
          </p:cNvSpPr>
          <p:nvPr/>
        </p:nvSpPr>
        <p:spPr>
          <a:xfrm>
            <a:off x="6172201" y="2462975"/>
            <a:ext cx="5669542" cy="1668154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Análisis de riesgo de plagas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Regulación fitosanitaria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Inspección y diagnóstico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Vigilancia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Comunicación e intercambio de información con las partes interesadas</a:t>
            </a:r>
            <a:endParaRPr lang="en-US" sz="1900" dirty="0"/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A5EBCC17-34B8-45E2-98D2-F800CD020D17}"/>
              </a:ext>
            </a:extLst>
          </p:cNvPr>
          <p:cNvSpPr txBox="1">
            <a:spLocks/>
          </p:cNvSpPr>
          <p:nvPr/>
        </p:nvSpPr>
        <p:spPr>
          <a:xfrm>
            <a:off x="6172199" y="4427846"/>
            <a:ext cx="5545367" cy="1515754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Encuestas de delimitación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Medidas fitosanitarias que se aplicarán una vez que se detecte oficialmente un brote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Supresión de la plaga para reducir sus poblaciones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900" dirty="0"/>
              <a:t>Comunicación e intercambio de información con las partes interesadas</a:t>
            </a:r>
            <a:endParaRPr lang="en-US" sz="1900" dirty="0"/>
          </a:p>
        </p:txBody>
      </p:sp>
      <p:sp>
        <p:nvSpPr>
          <p:cNvPr id="19" name="CuadroTexto 9">
            <a:extLst>
              <a:ext uri="{FF2B5EF4-FFF2-40B4-BE49-F238E27FC236}">
                <a16:creationId xmlns:a16="http://schemas.microsoft.com/office/drawing/2014/main" id="{E9EE9E35-E071-4E85-B565-0E941E886369}"/>
              </a:ext>
            </a:extLst>
          </p:cNvPr>
          <p:cNvSpPr txBox="1"/>
          <p:nvPr/>
        </p:nvSpPr>
        <p:spPr>
          <a:xfrm>
            <a:off x="6240803" y="6426504"/>
            <a:ext cx="553157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419" sz="1400" dirty="0"/>
              <a:t>http://www.fao.org/documents/card/en/c/cb5880en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E14D7AE-B4AC-5DD0-EE07-87CCCECBE89B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F14BCA53-D0B1-2BAB-CDCE-D48C4134ADDF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644128-EBDA-4C03-AC0B-FBDBE640FD8B}"/>
              </a:ext>
            </a:extLst>
          </p:cNvPr>
          <p:cNvSpPr/>
          <p:nvPr/>
        </p:nvSpPr>
        <p:spPr>
          <a:xfrm>
            <a:off x="13036088" y="4261272"/>
            <a:ext cx="2485012" cy="1504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7441" y="4292049"/>
            <a:ext cx="7709154" cy="1504997"/>
          </a:xfrm>
        </p:spPr>
        <p:txBody>
          <a:bodyPr lIns="540000" tIns="0" rIns="360000" bIns="4572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800" b="1" dirty="0">
                <a:solidFill>
                  <a:srgbClr val="5792C9"/>
                </a:solidFill>
                <a:effectLst/>
                <a:ea typeface="SimSun"/>
              </a:rPr>
              <a:t>Tercer seminario web - Respuesta y comunicación del FAW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ea typeface="Times New Roman" panose="02020603050405020304" pitchFamily="18" charset="0"/>
              </a:rPr>
              <a:t>Finalizado</a:t>
            </a:r>
            <a:r>
              <a:rPr lang="en-US" sz="1600" dirty="0">
                <a:ea typeface="Times New Roman" panose="02020603050405020304" pitchFamily="18" charset="0"/>
              </a:rPr>
              <a:t>) </a:t>
            </a:r>
            <a:r>
              <a:rPr lang="en-US" sz="1600" u="sng" dirty="0">
                <a:effectLst/>
                <a:ea typeface="SimSun"/>
              </a:rPr>
              <a:t>(10 de </a:t>
            </a:r>
            <a:r>
              <a:rPr lang="en-US" sz="1600" u="sng" dirty="0" err="1">
                <a:effectLst/>
                <a:ea typeface="SimSun"/>
              </a:rPr>
              <a:t>diciembre</a:t>
            </a:r>
            <a:r>
              <a:rPr lang="en-US" sz="1600" u="sng" dirty="0">
                <a:effectLst/>
                <a:ea typeface="SimSun"/>
              </a:rPr>
              <a:t> de 2021)</a:t>
            </a:r>
            <a:endParaRPr lang="en-US" sz="1600" u="sng" dirty="0">
              <a:ea typeface="SimSun"/>
              <a:cs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ea typeface="SimSun"/>
              </a:rPr>
              <a:t>Visión general de las medidas de respuesta a la emergencia del FAW, comunicación y compromiso (para los países en los que se ha detectado y confirmado oficialmente el FAW) con un enfoque en la coordinación, comunicación y compromiso posteriores a la detección. </a:t>
            </a:r>
            <a:br>
              <a:rPr lang="es-ES" sz="1600" dirty="0">
                <a:ea typeface="SimSun"/>
              </a:rPr>
            </a:br>
            <a:r>
              <a:rPr lang="es-ES" sz="1600" dirty="0">
                <a:ea typeface="SimSun"/>
              </a:rPr>
              <a:t>(122 asistentes países de Asia, África, Europa y el Pacífico)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C355C-9BF3-4AF9-8A7B-098B25A33064}"/>
              </a:ext>
            </a:extLst>
          </p:cNvPr>
          <p:cNvSpPr txBox="1"/>
          <p:nvPr/>
        </p:nvSpPr>
        <p:spPr>
          <a:xfrm>
            <a:off x="-277940" y="2611107"/>
            <a:ext cx="4411467" cy="1338828"/>
          </a:xfrm>
          <a:prstGeom prst="rect">
            <a:avLst/>
          </a:prstGeom>
          <a:noFill/>
        </p:spPr>
        <p:txBody>
          <a:bodyPr wrap="square" lIns="540000" tIns="0" rIns="360000" rtlCol="0" anchor="t" anchorCtr="0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Documento de preguntas y respuestas,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Registro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Presentaciones</a:t>
            </a:r>
          </a:p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Disponible en la página del seminario web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!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ubtitle 1">
            <a:extLst>
              <a:ext uri="{FF2B5EF4-FFF2-40B4-BE49-F238E27FC236}">
                <a16:creationId xmlns:a16="http://schemas.microsoft.com/office/drawing/2014/main" id="{FC5B975F-4234-42E7-844A-A477BC32222D}"/>
              </a:ext>
            </a:extLst>
          </p:cNvPr>
          <p:cNvSpPr txBox="1">
            <a:spLocks/>
          </p:cNvSpPr>
          <p:nvPr/>
        </p:nvSpPr>
        <p:spPr>
          <a:xfrm>
            <a:off x="4069212" y="1444651"/>
            <a:ext cx="7970388" cy="1295401"/>
          </a:xfrm>
          <a:prstGeom prst="rect">
            <a:avLst/>
          </a:prstGeom>
        </p:spPr>
        <p:txBody>
          <a:bodyPr lIns="540000" tIns="0" rIns="360000" bIns="4572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b="1" dirty="0">
                <a:solidFill>
                  <a:srgbClr val="5792C9"/>
                </a:solidFill>
                <a:ea typeface="Times New Roman" panose="02020603050405020304" pitchFamily="18" charset="0"/>
              </a:rPr>
              <a:t>Primer </a:t>
            </a:r>
            <a:r>
              <a:rPr lang="en-US" sz="1700" b="1" dirty="0" err="1">
                <a:solidFill>
                  <a:srgbClr val="5792C9"/>
                </a:solidFill>
                <a:ea typeface="Times New Roman" panose="02020603050405020304" pitchFamily="18" charset="0"/>
              </a:rPr>
              <a:t>seminario</a:t>
            </a:r>
            <a:r>
              <a:rPr lang="en-US" sz="1700" b="1" dirty="0">
                <a:solidFill>
                  <a:srgbClr val="5792C9"/>
                </a:solidFill>
                <a:ea typeface="Times New Roman" panose="02020603050405020304" pitchFamily="18" charset="0"/>
              </a:rPr>
              <a:t> web - </a:t>
            </a:r>
            <a:r>
              <a:rPr lang="en-US" sz="1700" b="1" dirty="0" err="1">
                <a:solidFill>
                  <a:srgbClr val="5792C9"/>
                </a:solidFill>
                <a:ea typeface="Times New Roman" panose="02020603050405020304" pitchFamily="18" charset="0"/>
              </a:rPr>
              <a:t>Programa</a:t>
            </a:r>
            <a:r>
              <a:rPr lang="en-US" sz="1700" b="1" dirty="0">
                <a:solidFill>
                  <a:srgbClr val="5792C9"/>
                </a:solidFill>
                <a:ea typeface="Times New Roman" panose="02020603050405020304" pitchFamily="18" charset="0"/>
              </a:rPr>
              <a:t> de </a:t>
            </a:r>
            <a:r>
              <a:rPr lang="en-US" sz="1700" b="1" dirty="0" err="1">
                <a:solidFill>
                  <a:srgbClr val="5792C9"/>
                </a:solidFill>
                <a:ea typeface="Times New Roman" panose="02020603050405020304" pitchFamily="18" charset="0"/>
              </a:rPr>
              <a:t>prevención</a:t>
            </a:r>
            <a:r>
              <a:rPr lang="en-US" sz="1700" b="1" dirty="0">
                <a:solidFill>
                  <a:srgbClr val="5792C9"/>
                </a:solidFill>
                <a:ea typeface="Times New Roman" panose="02020603050405020304" pitchFamily="18" charset="0"/>
              </a:rPr>
              <a:t> del </a:t>
            </a:r>
            <a:r>
              <a:rPr lang="en-US" sz="1700" b="1" dirty="0" err="1">
                <a:solidFill>
                  <a:srgbClr val="5792C9"/>
                </a:solidFill>
                <a:ea typeface="Times New Roman" panose="02020603050405020304" pitchFamily="18" charset="0"/>
              </a:rPr>
              <a:t>gusano</a:t>
            </a:r>
            <a:r>
              <a:rPr lang="en-US" sz="1700" b="1" dirty="0">
                <a:solidFill>
                  <a:srgbClr val="5792C9"/>
                </a:solidFill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5792C9"/>
                </a:solidFill>
                <a:ea typeface="Times New Roman" panose="02020603050405020304" pitchFamily="18" charset="0"/>
              </a:rPr>
              <a:t>cogollero</a:t>
            </a:r>
            <a:r>
              <a:rPr lang="en-US" sz="1700" b="1" dirty="0">
                <a:solidFill>
                  <a:srgbClr val="5792C9"/>
                </a:solidFill>
                <a:ea typeface="Times New Roman" panose="02020603050405020304" pitchFamily="18" charset="0"/>
              </a:rPr>
              <a:t> del </a:t>
            </a:r>
            <a:r>
              <a:rPr lang="en-US" sz="1700" b="1" dirty="0" err="1">
                <a:solidFill>
                  <a:srgbClr val="5792C9"/>
                </a:solidFill>
                <a:ea typeface="Times New Roman" panose="02020603050405020304" pitchFamily="18" charset="0"/>
              </a:rPr>
              <a:t>maiz</a:t>
            </a:r>
            <a:br>
              <a:rPr lang="en-US" sz="1800" b="1" dirty="0">
                <a:solidFill>
                  <a:srgbClr val="5792C9"/>
                </a:solidFill>
                <a:ea typeface="Times New Roman" panose="02020603050405020304" pitchFamily="18" charset="0"/>
              </a:rPr>
            </a:br>
            <a:r>
              <a:rPr lang="en-US" sz="1600" dirty="0"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ea typeface="Times New Roman" panose="02020603050405020304" pitchFamily="18" charset="0"/>
              </a:rPr>
              <a:t>Finalizado</a:t>
            </a:r>
            <a:r>
              <a:rPr lang="en-US" sz="1600" dirty="0">
                <a:ea typeface="Times New Roman" panose="02020603050405020304" pitchFamily="18" charset="0"/>
              </a:rPr>
              <a:t>) </a:t>
            </a:r>
            <a:r>
              <a:rPr lang="en-US" sz="1600" u="sng" dirty="0">
                <a:ea typeface="Times New Roman" panose="02020603050405020304" pitchFamily="18" charset="0"/>
              </a:rPr>
              <a:t>(22</a:t>
            </a:r>
            <a:r>
              <a:rPr lang="en-US" sz="1600" u="sng" baseline="30000" dirty="0">
                <a:ea typeface="Times New Roman" panose="02020603050405020304" pitchFamily="18" charset="0"/>
              </a:rPr>
              <a:t> </a:t>
            </a:r>
            <a:r>
              <a:rPr lang="en-US" sz="1600" u="sng" dirty="0">
                <a:ea typeface="Times New Roman" panose="02020603050405020304" pitchFamily="18" charset="0"/>
              </a:rPr>
              <a:t>de </a:t>
            </a:r>
            <a:r>
              <a:rPr lang="en-US" sz="1600" u="sng" dirty="0" err="1">
                <a:ea typeface="Times New Roman" panose="02020603050405020304" pitchFamily="18" charset="0"/>
              </a:rPr>
              <a:t>octubre</a:t>
            </a:r>
            <a:r>
              <a:rPr lang="en-US" sz="1600" u="sng" dirty="0">
                <a:ea typeface="Times New Roman" panose="02020603050405020304" pitchFamily="18" charset="0"/>
              </a:rPr>
              <a:t> de 2021)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ea typeface="Times New Roman" panose="02020603050405020304" pitchFamily="18" charset="0"/>
              </a:rPr>
              <a:t>Visión general de las directrices sobre la FAW, biología de la FAW, distribución y debate de un grupo de expertos. </a:t>
            </a:r>
            <a:br>
              <a:rPr lang="es-ES" sz="1600" dirty="0">
                <a:ea typeface="Times New Roman" panose="02020603050405020304" pitchFamily="18" charset="0"/>
              </a:rPr>
            </a:br>
            <a:r>
              <a:rPr lang="es-ES" sz="1600" dirty="0">
                <a:ea typeface="Times New Roman" panose="02020603050405020304" pitchFamily="18" charset="0"/>
              </a:rPr>
              <a:t>(120 asistentes de Asia, África, Europa y países del Pacífico)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AD8CFB-28FC-406A-A5EA-663E1AC1C19D}"/>
              </a:ext>
            </a:extLst>
          </p:cNvPr>
          <p:cNvSpPr txBox="1"/>
          <p:nvPr/>
        </p:nvSpPr>
        <p:spPr>
          <a:xfrm>
            <a:off x="4049486" y="2685229"/>
            <a:ext cx="7913914" cy="1585049"/>
          </a:xfrm>
          <a:prstGeom prst="rect">
            <a:avLst/>
          </a:prstGeom>
        </p:spPr>
        <p:txBody>
          <a:bodyPr wrap="square" lIns="540000" tIns="0" rIns="360000" bIns="45720" rtlCol="0" anchor="t" anchorCtr="0">
            <a:spAutoFit/>
          </a:bodyPr>
          <a:lstStyle/>
          <a:p>
            <a:r>
              <a:rPr lang="es-ES" sz="1800" b="1" dirty="0">
                <a:solidFill>
                  <a:srgbClr val="5792C9"/>
                </a:solidFill>
                <a:effectLst/>
                <a:ea typeface="SimSun"/>
              </a:rPr>
              <a:t>Segundo seminario web - Prevención y preparación para el FAW</a:t>
            </a:r>
          </a:p>
          <a:p>
            <a:r>
              <a:rPr lang="en-US" sz="1600" dirty="0"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ea typeface="Times New Roman" panose="02020603050405020304" pitchFamily="18" charset="0"/>
              </a:rPr>
              <a:t>Finalizado</a:t>
            </a:r>
            <a:r>
              <a:rPr lang="en-US" sz="1600" dirty="0">
                <a:ea typeface="Times New Roman" panose="02020603050405020304" pitchFamily="18" charset="0"/>
              </a:rPr>
              <a:t>) </a:t>
            </a:r>
            <a:r>
              <a:rPr lang="en-US" sz="1600" u="sng" dirty="0">
                <a:ea typeface="SimSun"/>
              </a:rPr>
              <a:t>(9 de </a:t>
            </a:r>
            <a:r>
              <a:rPr lang="en-US" sz="1600" u="sng" dirty="0" err="1">
                <a:ea typeface="SimSun"/>
              </a:rPr>
              <a:t>noviembre</a:t>
            </a:r>
            <a:r>
              <a:rPr lang="en-US" sz="1600" u="sng" dirty="0">
                <a:ea typeface="SimSun"/>
              </a:rPr>
              <a:t> de 2021)</a:t>
            </a:r>
            <a:endParaRPr lang="en-US" sz="1600" u="sng" dirty="0">
              <a:ea typeface="SimSun"/>
              <a:cs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/>
              <a:t>Visión general de las medidas de prevención y preparación contra el FAW </a:t>
            </a:r>
            <a:br>
              <a:rPr lang="es-ES" sz="1600" dirty="0"/>
            </a:br>
            <a:r>
              <a:rPr lang="es-ES" sz="1600" dirty="0"/>
              <a:t>(para los países en los que el FAW está ausente), con un enfoque en la gestión </a:t>
            </a:r>
            <a:br>
              <a:rPr lang="es-ES" sz="1600" dirty="0"/>
            </a:br>
            <a:r>
              <a:rPr lang="es-ES" sz="1600" dirty="0"/>
              <a:t>y el seguimiento de las vías de riesgo de FAW reguladas y naturales.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/>
              <a:t>(122 asistentes de países de Asia, África, Europa y el Pacífico)  </a:t>
            </a:r>
            <a:endParaRPr lang="en-US" sz="1600" dirty="0">
              <a:cs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A07BA1A-7F45-4435-872B-6632A973161E}"/>
              </a:ext>
            </a:extLst>
          </p:cNvPr>
          <p:cNvSpPr txBox="1"/>
          <p:nvPr/>
        </p:nvSpPr>
        <p:spPr>
          <a:xfrm>
            <a:off x="628650" y="6076928"/>
            <a:ext cx="117830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792C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https://www.ippc.int/es/news/workshops-events/webinars/fall-armyworm-faw-training-part-1-22-october-part-2-19-november-and-part-3-10-december/</a:t>
            </a:r>
            <a:r>
              <a:rPr lang="en-US" sz="1400" dirty="0">
                <a:solidFill>
                  <a:srgbClr val="5792C9"/>
                </a:solidFill>
              </a:rPr>
              <a:t> </a:t>
            </a: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0B8AE025-2475-4636-A6FA-32F4A2FD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2" y="1523998"/>
            <a:ext cx="5344887" cy="968269"/>
          </a:xfrm>
        </p:spPr>
        <p:txBody>
          <a:bodyPr/>
          <a:lstStyle/>
          <a:p>
            <a:r>
              <a:rPr lang="es-ES" sz="2000" dirty="0">
                <a:solidFill>
                  <a:srgbClr val="00825F"/>
                </a:solidFill>
                <a:ea typeface="Roboto Slab"/>
                <a:cs typeface="Roboto Slab"/>
              </a:rPr>
              <a:t>Serie de seminarios web: </a:t>
            </a:r>
            <a:br>
              <a:rPr lang="es-ES" sz="2000" dirty="0">
                <a:solidFill>
                  <a:srgbClr val="00825F"/>
                </a:solidFill>
                <a:ea typeface="Roboto Slab"/>
                <a:cs typeface="Roboto Slab"/>
              </a:rPr>
            </a:br>
            <a:r>
              <a:rPr lang="es-ES" sz="2000" dirty="0">
                <a:solidFill>
                  <a:srgbClr val="00825F"/>
                </a:solidFill>
                <a:ea typeface="Roboto Slab"/>
                <a:cs typeface="Roboto Slab"/>
              </a:rPr>
              <a:t>El gusano cogollero del maíz, </a:t>
            </a:r>
            <a:br>
              <a:rPr lang="es-ES" sz="2000" dirty="0">
                <a:solidFill>
                  <a:srgbClr val="00825F"/>
                </a:solidFill>
                <a:ea typeface="Roboto Slab"/>
                <a:cs typeface="Roboto Slab"/>
              </a:rPr>
            </a:br>
            <a:r>
              <a:rPr lang="es-ES" sz="2000" dirty="0">
                <a:solidFill>
                  <a:srgbClr val="00825F"/>
                </a:solidFill>
                <a:ea typeface="Roboto Slab"/>
                <a:cs typeface="Roboto Slab"/>
              </a:rPr>
              <a:t>una amenaza mundial </a:t>
            </a:r>
            <a:br>
              <a:rPr lang="es-ES" sz="2000" dirty="0">
                <a:solidFill>
                  <a:srgbClr val="00825F"/>
                </a:solidFill>
                <a:ea typeface="Roboto Slab"/>
                <a:cs typeface="Roboto Slab"/>
              </a:rPr>
            </a:br>
            <a:r>
              <a:rPr lang="es-ES" sz="2000" dirty="0">
                <a:solidFill>
                  <a:srgbClr val="00825F"/>
                </a:solidFill>
                <a:ea typeface="Roboto Slab"/>
                <a:cs typeface="Roboto Slab"/>
              </a:rPr>
              <a:t>que hay que prevenir</a:t>
            </a:r>
            <a:br>
              <a:rPr lang="en-US" dirty="0">
                <a:solidFill>
                  <a:srgbClr val="00825F"/>
                </a:solidFill>
                <a:cs typeface="Calibri"/>
              </a:rPr>
            </a:br>
            <a:b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1DF91-F8A2-46F2-8D6A-97D4DD681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46"/>
          <a:stretch/>
        </p:blipFill>
        <p:spPr>
          <a:xfrm>
            <a:off x="228600" y="4114800"/>
            <a:ext cx="3994507" cy="165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B6E1416E-A1E3-8204-9136-BA2ED565D563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297AD6-6C1D-BAF0-8D62-57648AA5789F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070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68A1B6A-AD3A-41F7-96B1-C1B74CBA2EC8}"/>
              </a:ext>
            </a:extLst>
          </p:cNvPr>
          <p:cNvSpPr/>
          <p:nvPr/>
        </p:nvSpPr>
        <p:spPr>
          <a:xfrm>
            <a:off x="4899076" y="3176566"/>
            <a:ext cx="1192851" cy="116683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0D73C9-FF8E-4718-9B23-8A2EFCFE34D6}"/>
              </a:ext>
            </a:extLst>
          </p:cNvPr>
          <p:cNvSpPr/>
          <p:nvPr/>
        </p:nvSpPr>
        <p:spPr>
          <a:xfrm>
            <a:off x="6121641" y="3138452"/>
            <a:ext cx="1192851" cy="116683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A73840-8068-4D20-9234-913CB312C651}"/>
              </a:ext>
            </a:extLst>
          </p:cNvPr>
          <p:cNvSpPr/>
          <p:nvPr/>
        </p:nvSpPr>
        <p:spPr>
          <a:xfrm>
            <a:off x="7349507" y="3138452"/>
            <a:ext cx="1192851" cy="1166834"/>
          </a:xfrm>
          <a:prstGeom prst="ellipse">
            <a:avLst/>
          </a:prstGeom>
          <a:solidFill>
            <a:srgbClr val="AB9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B12A33-AB7D-45A8-9530-6719B9A33FF0}"/>
              </a:ext>
            </a:extLst>
          </p:cNvPr>
          <p:cNvSpPr txBox="1">
            <a:spLocks/>
          </p:cNvSpPr>
          <p:nvPr/>
        </p:nvSpPr>
        <p:spPr>
          <a:xfrm>
            <a:off x="-207512" y="910421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Equipo del CADC sobre las actividades de </a:t>
            </a:r>
            <a:r>
              <a:rPr lang="es-ES" i="1" dirty="0"/>
              <a:t>Fusarium</a:t>
            </a:r>
            <a:r>
              <a:rPr lang="es-ES" dirty="0"/>
              <a:t> TR4 </a:t>
            </a:r>
            <a:endParaRPr lang="en-IT" dirty="0"/>
          </a:p>
        </p:txBody>
      </p:sp>
      <p:sp>
        <p:nvSpPr>
          <p:cNvPr id="22" name="CuadroTexto 8">
            <a:extLst>
              <a:ext uri="{FF2B5EF4-FFF2-40B4-BE49-F238E27FC236}">
                <a16:creationId xmlns:a16="http://schemas.microsoft.com/office/drawing/2014/main" id="{2D9D83EE-B777-40E5-BF7D-B369F71C07A6}"/>
              </a:ext>
            </a:extLst>
          </p:cNvPr>
          <p:cNvSpPr txBox="1"/>
          <p:nvPr/>
        </p:nvSpPr>
        <p:spPr>
          <a:xfrm>
            <a:off x="386524" y="2034003"/>
            <a:ext cx="2951584" cy="10656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a typeface="Times New Roman" panose="02020603050405020304" pitchFamily="18" charset="0"/>
                <a:cs typeface="Calibri"/>
              </a:rPr>
              <a:t>Apoyar la revisión de los recursos aportados sobre </a:t>
            </a:r>
            <a:r>
              <a:rPr lang="es-ES" sz="2000" i="1" dirty="0">
                <a:ea typeface="Times New Roman" panose="02020603050405020304" pitchFamily="18" charset="0"/>
                <a:cs typeface="Calibri"/>
              </a:rPr>
              <a:t>Fusarium</a:t>
            </a:r>
            <a:r>
              <a:rPr lang="es-ES" sz="2000" dirty="0">
                <a:ea typeface="Times New Roman" panose="02020603050405020304" pitchFamily="18" charset="0"/>
                <a:cs typeface="Calibri"/>
              </a:rPr>
              <a:t> TR4</a:t>
            </a:r>
            <a:endParaRPr lang="es-AR" sz="1200" dirty="0">
              <a:effectLst/>
              <a:ea typeface="Calibri" panose="020F0502020204030204" pitchFamily="34" charset="0"/>
              <a:cs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84C977A-CA4D-4374-BE05-02E33338493C}"/>
              </a:ext>
            </a:extLst>
          </p:cNvPr>
          <p:cNvSpPr/>
          <p:nvPr/>
        </p:nvSpPr>
        <p:spPr>
          <a:xfrm>
            <a:off x="3683949" y="3200400"/>
            <a:ext cx="1192851" cy="116683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4FEBD9-4FAD-46D2-9107-B2845A9FC125}"/>
              </a:ext>
            </a:extLst>
          </p:cNvPr>
          <p:cNvSpPr txBox="1"/>
          <p:nvPr/>
        </p:nvSpPr>
        <p:spPr>
          <a:xfrm>
            <a:off x="3994192" y="335372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A</a:t>
            </a:r>
            <a:endParaRPr lang="es-419" sz="4800" b="1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26E47B-CB63-4DEC-AFBD-977F0469CE08}"/>
              </a:ext>
            </a:extLst>
          </p:cNvPr>
          <p:cNvSpPr txBox="1"/>
          <p:nvPr/>
        </p:nvSpPr>
        <p:spPr>
          <a:xfrm>
            <a:off x="5235664" y="334448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B</a:t>
            </a:r>
            <a:endParaRPr lang="es-419" sz="4800" b="1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906E0-907C-40D4-B358-3B7741693F3E}"/>
              </a:ext>
            </a:extLst>
          </p:cNvPr>
          <p:cNvSpPr txBox="1"/>
          <p:nvPr/>
        </p:nvSpPr>
        <p:spPr>
          <a:xfrm>
            <a:off x="6417600" y="33063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C</a:t>
            </a:r>
            <a:endParaRPr lang="es-419" sz="4800" b="1">
              <a:solidFill>
                <a:schemeClr val="bg1"/>
              </a:solidFill>
            </a:endParaRPr>
          </a:p>
        </p:txBody>
      </p:sp>
      <p:sp>
        <p:nvSpPr>
          <p:cNvPr id="34" name="CuadroTexto 8">
            <a:extLst>
              <a:ext uri="{FF2B5EF4-FFF2-40B4-BE49-F238E27FC236}">
                <a16:creationId xmlns:a16="http://schemas.microsoft.com/office/drawing/2014/main" id="{41DE08ED-B1B1-4576-B0F6-78C59378C442}"/>
              </a:ext>
            </a:extLst>
          </p:cNvPr>
          <p:cNvSpPr txBox="1"/>
          <p:nvPr/>
        </p:nvSpPr>
        <p:spPr>
          <a:xfrm>
            <a:off x="413028" y="4830433"/>
            <a:ext cx="3194876" cy="10656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ea typeface="Calibri" panose="020F0502020204030204" pitchFamily="34" charset="0"/>
                <a:cs typeface="Calibri"/>
              </a:rPr>
              <a:t>Elaboración de directrices de prevención, preparación y respuesta al </a:t>
            </a:r>
            <a:r>
              <a:rPr lang="es-ES" sz="2000" i="1" dirty="0">
                <a:effectLst/>
                <a:ea typeface="Calibri" panose="020F0502020204030204" pitchFamily="34" charset="0"/>
                <a:cs typeface="Calibri"/>
              </a:rPr>
              <a:t>Fusarium</a:t>
            </a:r>
            <a:r>
              <a:rPr lang="es-ES" sz="2000" dirty="0">
                <a:effectLst/>
                <a:ea typeface="Calibri" panose="020F0502020204030204" pitchFamily="34" charset="0"/>
                <a:cs typeface="Calibri"/>
              </a:rPr>
              <a:t> TR4</a:t>
            </a: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3E21BDE7-1FA4-4A93-B826-E8AF51D3FD49}"/>
              </a:ext>
            </a:extLst>
          </p:cNvPr>
          <p:cNvSpPr txBox="1"/>
          <p:nvPr/>
        </p:nvSpPr>
        <p:spPr>
          <a:xfrm>
            <a:off x="8001000" y="4669748"/>
            <a:ext cx="3870915" cy="18269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fontAlgn="base">
              <a:lnSpc>
                <a:spcPct val="107000"/>
              </a:lnSpc>
              <a:spcAft>
                <a:spcPts val="800"/>
              </a:spcAft>
            </a:pPr>
            <a:r>
              <a:rPr lang="es-ES" sz="2000" dirty="0"/>
              <a:t>Apoyo a los talleres de formación virtual sobre vigilancia, diagnóstico, inspección y ejercicios de simulación en el </a:t>
            </a:r>
            <a:r>
              <a:rPr lang="es-ES" sz="2000" i="1" dirty="0"/>
              <a:t>Fusarium </a:t>
            </a:r>
            <a:r>
              <a:rPr lang="es-ES" sz="2000" dirty="0"/>
              <a:t>TR4</a:t>
            </a:r>
            <a:endParaRPr lang="es-AR" sz="2000" dirty="0"/>
          </a:p>
          <a:p>
            <a:pPr algn="r" fontAlgn="base">
              <a:lnSpc>
                <a:spcPct val="107000"/>
              </a:lnSpc>
              <a:spcAft>
                <a:spcPts val="800"/>
              </a:spcAft>
            </a:pP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8">
            <a:extLst>
              <a:ext uri="{FF2B5EF4-FFF2-40B4-BE49-F238E27FC236}">
                <a16:creationId xmlns:a16="http://schemas.microsoft.com/office/drawing/2014/main" id="{815E1920-13B3-449B-A0B7-BF2D4CD91393}"/>
              </a:ext>
            </a:extLst>
          </p:cNvPr>
          <p:cNvSpPr txBox="1"/>
          <p:nvPr/>
        </p:nvSpPr>
        <p:spPr>
          <a:xfrm>
            <a:off x="9120530" y="1749115"/>
            <a:ext cx="2684946" cy="1394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fontAlgn="base">
              <a:lnSpc>
                <a:spcPct val="107000"/>
              </a:lnSpc>
              <a:spcAft>
                <a:spcPts val="800"/>
              </a:spcAft>
            </a:pPr>
            <a:r>
              <a:rPr lang="es-ES" sz="2000" dirty="0"/>
              <a:t>Cuestionario para evaluar la capacidad de respuesta de los países ante el </a:t>
            </a:r>
            <a:r>
              <a:rPr lang="es-ES" sz="2000" i="1" dirty="0"/>
              <a:t>Fusarium</a:t>
            </a:r>
            <a:r>
              <a:rPr lang="es-ES" sz="2000" dirty="0"/>
              <a:t> TR4</a:t>
            </a: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1364D0-3E61-4A31-8049-011425D2FD88}"/>
              </a:ext>
            </a:extLst>
          </p:cNvPr>
          <p:cNvSpPr txBox="1"/>
          <p:nvPr/>
        </p:nvSpPr>
        <p:spPr>
          <a:xfrm>
            <a:off x="7696200" y="330637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D</a:t>
            </a:r>
            <a:endParaRPr lang="es-419" sz="4800" b="1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3C1C20-99B9-463D-9B67-674CD036E978}"/>
              </a:ext>
            </a:extLst>
          </p:cNvPr>
          <p:cNvCxnSpPr/>
          <p:nvPr/>
        </p:nvCxnSpPr>
        <p:spPr>
          <a:xfrm>
            <a:off x="304800" y="2147741"/>
            <a:ext cx="0" cy="8382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6BD9A9D-C5EC-4698-91AA-20FB84A0EF9B}"/>
              </a:ext>
            </a:extLst>
          </p:cNvPr>
          <p:cNvCxnSpPr/>
          <p:nvPr/>
        </p:nvCxnSpPr>
        <p:spPr>
          <a:xfrm>
            <a:off x="304800" y="4960959"/>
            <a:ext cx="0" cy="838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38046B-3737-49CF-A956-83A9F4784EB4}"/>
              </a:ext>
            </a:extLst>
          </p:cNvPr>
          <p:cNvCxnSpPr/>
          <p:nvPr/>
        </p:nvCxnSpPr>
        <p:spPr>
          <a:xfrm>
            <a:off x="11871915" y="2034003"/>
            <a:ext cx="0" cy="838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CD7A74-CE1A-44D2-AA11-EA0B5C63CA2E}"/>
              </a:ext>
            </a:extLst>
          </p:cNvPr>
          <p:cNvCxnSpPr/>
          <p:nvPr/>
        </p:nvCxnSpPr>
        <p:spPr>
          <a:xfrm>
            <a:off x="11913614" y="4830433"/>
            <a:ext cx="0" cy="838200"/>
          </a:xfrm>
          <a:prstGeom prst="line">
            <a:avLst/>
          </a:prstGeom>
          <a:ln w="38100">
            <a:solidFill>
              <a:srgbClr val="AB9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0">
            <a:extLst>
              <a:ext uri="{FF2B5EF4-FFF2-40B4-BE49-F238E27FC236}">
                <a16:creationId xmlns:a16="http://schemas.microsoft.com/office/drawing/2014/main" id="{62C03A87-09A5-2362-C658-8E0FBBC725DF}"/>
              </a:ext>
            </a:extLst>
          </p:cNvPr>
          <p:cNvSpPr/>
          <p:nvPr/>
        </p:nvSpPr>
        <p:spPr>
          <a:xfrm>
            <a:off x="31759" y="6384705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36AF8B43-1849-8165-0411-4AD4AC274EAE}"/>
              </a:ext>
            </a:extLst>
          </p:cNvPr>
          <p:cNvSpPr/>
          <p:nvPr/>
        </p:nvSpPr>
        <p:spPr>
          <a:xfrm>
            <a:off x="9006589" y="892629"/>
            <a:ext cx="3185411" cy="3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Plagas</a:t>
            </a:r>
            <a:r>
              <a:rPr lang="en-GB" sz="1600" b="1" dirty="0">
                <a:solidFill>
                  <a:srgbClr val="00825F"/>
                </a:solidFill>
                <a:ea typeface="+mj-ea"/>
                <a:cs typeface="+mj-cs"/>
              </a:rPr>
              <a:t> </a:t>
            </a:r>
            <a:r>
              <a:rPr lang="en-GB" sz="1600" b="1" dirty="0" err="1">
                <a:solidFill>
                  <a:srgbClr val="00825F"/>
                </a:solidFill>
                <a:ea typeface="+mj-ea"/>
                <a:cs typeface="+mj-cs"/>
              </a:rPr>
              <a:t>emergentes</a:t>
            </a:r>
            <a:endParaRPr lang="en-GB" sz="1600" b="1" dirty="0">
              <a:solidFill>
                <a:srgbClr val="00825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72676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4" ma:contentTypeDescription="Create a new document." ma:contentTypeScope="" ma:versionID="7caade6bc34f6eab311d2a8416bd1814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283ec2fb86a65801c49b9cefad71e3ed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</documentManagement>
</p:properties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E4521-600A-433E-AFEB-AC5B950559E1}">
  <ds:schemaRefs>
    <ds:schemaRef ds:uri="a05d7f75-f42e-4288-8809-604fd4d9691f"/>
    <ds:schemaRef ds:uri="ea6feb38-a85a-45e8-92e9-814486bbe3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a05d7f75-f42e-4288-8809-604fd4d9691f"/>
    <ds:schemaRef ds:uri="ea6feb38-a85a-45e8-92e9-814486bbe3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0</TotalTime>
  <Words>1789</Words>
  <Application>Microsoft Office PowerPoint</Application>
  <PresentationFormat>Widescreen</PresentationFormat>
  <Paragraphs>180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.AppleSystemUIFont</vt:lpstr>
      <vt:lpstr>Arial</vt:lpstr>
      <vt:lpstr>Calibri</vt:lpstr>
      <vt:lpstr>Calibri Light</vt:lpstr>
      <vt:lpstr>Century Gothic</vt:lpstr>
      <vt:lpstr>Georgia</vt:lpstr>
      <vt:lpstr>Segoe UI</vt:lpstr>
      <vt:lpstr>Times New Roman</vt:lpstr>
      <vt:lpstr>Wingdings</vt:lpstr>
      <vt:lpstr>COVER</vt:lpstr>
      <vt:lpstr>1_COVER</vt:lpstr>
      <vt:lpstr>Internal screen</vt:lpstr>
      <vt:lpstr>Plagas emergentes</vt:lpstr>
      <vt:lpstr>Resumen </vt:lpstr>
      <vt:lpstr>Antecedentes:  </vt:lpstr>
      <vt:lpstr>El plan de acción global de FAW  </vt:lpstr>
      <vt:lpstr> Plan de acción mundial contra el gusano cogollero del maíz (FAW): 2020-2022  </vt:lpstr>
      <vt:lpstr>El grupo de trabajo técnico de la FAO/CIPF  sobre medidas cuarentenarias y  fitosanitarias para la acción global  de control del FAW     </vt:lpstr>
      <vt:lpstr>Directrices del FAW</vt:lpstr>
      <vt:lpstr>Serie de seminarios web:  El gusano cogollero del maíz,  una amenaza mundial  que hay que prevenir  </vt:lpstr>
      <vt:lpstr>PowerPoint Presentation</vt:lpstr>
      <vt:lpstr>PowerPoint Presentation</vt:lpstr>
      <vt:lpstr>Serie de talleres sobre Fusarium TR4  </vt:lpstr>
      <vt:lpstr>Evaluación de las capacidades de los países en respuesta a Fusarium TR4</vt:lpstr>
      <vt:lpstr>Gracias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Casellas Lopez, Mercedes</cp:lastModifiedBy>
  <cp:revision>30</cp:revision>
  <cp:lastPrinted>2018-12-10T09:55:32Z</cp:lastPrinted>
  <dcterms:created xsi:type="dcterms:W3CDTF">2019-07-18T08:44:31Z</dcterms:created>
  <dcterms:modified xsi:type="dcterms:W3CDTF">2022-07-01T11:53:31Z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