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4"/>
  </p:sldMasterIdLst>
  <p:notesMasterIdLst>
    <p:notesMasterId r:id="rId6"/>
  </p:notesMasterIdLst>
  <p:sldIdLst>
    <p:sldId id="4428" r:id="rId5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7678" userDrawn="1">
          <p15:clr>
            <a:srgbClr val="A4A3A4"/>
          </p15:clr>
        </p15:guide>
        <p15:guide id="53" orient="horz" pos="4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6D6"/>
    <a:srgbClr val="F2881A"/>
    <a:srgbClr val="8CC53C"/>
    <a:srgbClr val="FFC211"/>
    <a:srgbClr val="E44096"/>
    <a:srgbClr val="A8449A"/>
    <a:srgbClr val="FFCD99"/>
    <a:srgbClr val="947154"/>
    <a:srgbClr val="FABB85"/>
    <a:srgbClr val="F5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2F38CE-59A2-4A3D-B6DA-06D5027B9887}" v="16" dt="2024-12-17T14:21:37.636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5976" autoAdjust="0"/>
  </p:normalViewPr>
  <p:slideViewPr>
    <p:cSldViewPr snapToGrid="0" snapToObjects="1">
      <p:cViewPr varScale="1">
        <p:scale>
          <a:sx n="40" d="100"/>
          <a:sy n="40" d="100"/>
        </p:scale>
        <p:origin x="739" y="43"/>
      </p:cViewPr>
      <p:guideLst>
        <p:guide pos="7678"/>
        <p:guide orient="horz" pos="4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8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70139E93-FDF8-88E1-E38B-08C5D4AE74FD}"/>
              </a:ext>
            </a:extLst>
          </p:cNvPr>
          <p:cNvGrpSpPr/>
          <p:nvPr/>
        </p:nvGrpSpPr>
        <p:grpSpPr>
          <a:xfrm>
            <a:off x="-298332" y="1022190"/>
            <a:ext cx="26311778" cy="11682791"/>
            <a:chOff x="-298332" y="1022190"/>
            <a:chExt cx="26311778" cy="11682791"/>
          </a:xfrm>
        </p:grpSpPr>
        <p:sp>
          <p:nvSpPr>
            <p:cNvPr id="44" name="CuadroTexto 350">
              <a:extLst>
                <a:ext uri="{FF2B5EF4-FFF2-40B4-BE49-F238E27FC236}">
                  <a16:creationId xmlns:a16="http://schemas.microsoft.com/office/drawing/2014/main" id="{EB85846B-B4DD-D346-BE0C-37F878C3F360}"/>
                </a:ext>
              </a:extLst>
            </p:cNvPr>
            <p:cNvSpPr txBox="1"/>
            <p:nvPr/>
          </p:nvSpPr>
          <p:spPr>
            <a:xfrm>
              <a:off x="3302542" y="1022190"/>
              <a:ext cx="17772814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dirty="1" sz="4800" b="1">
                  <a:solidFill>
                    <a:schemeClr val="tx2"/>
                  </a:solidFill>
                  <a:latin typeface="Poppins" pitchFamily="2" charset="77"/>
                  <a:ea typeface="Lato Heavy" charset="0"/>
                  <a:cs typeface="Poppins" pitchFamily="2" charset="77"/>
                </a:rPr>
                <a:t>Calendario propuesto</a:t>
              </a:r>
            </a:p>
            <a:p>
              <a:pPr algn="ctr"/>
              <a:r>
                <a:rPr lang="es-ES" dirty="1" sz="4800" b="1">
                  <a:solidFill>
                    <a:schemeClr val="tx2"/>
                  </a:solidFill>
                  <a:latin typeface="Poppins" pitchFamily="2" charset="77"/>
                  <a:ea typeface="Lato Heavy" charset="0"/>
                  <a:cs typeface="Poppins" pitchFamily="2" charset="77"/>
                </a:rPr>
                <a:t>- Grupo de debate de la CIPF sobre creación de redes de laboratorios de diagnóstico -</a:t>
              </a:r>
              <a:r>
                <a:rPr lang="es-ES" dirty="1" sz="4800" b="1">
                  <a:solidFill>
                    <a:schemeClr val="tx2"/>
                  </a:solidFill>
                  <a:latin typeface="Poppins" pitchFamily="2" charset="77"/>
                  <a:ea typeface="Lato Heavy" charset="0"/>
                  <a:cs typeface="Poppins" pitchFamily="2" charset="77"/>
                </a:rPr>
                <a:t> </a:t>
              </a:r>
            </a:p>
          </p:txBody>
        </p:sp>
        <p:sp>
          <p:nvSpPr>
            <p:cNvPr id="35" name="Oval 4">
              <a:extLst>
                <a:ext uri="{FF2B5EF4-FFF2-40B4-BE49-F238E27FC236}">
                  <a16:creationId xmlns:a16="http://schemas.microsoft.com/office/drawing/2014/main" id="{1E3E8F10-8FC3-2B4B-88E7-C9EB63E87899}"/>
                </a:ext>
              </a:extLst>
            </p:cNvPr>
            <p:cNvSpPr/>
            <p:nvPr/>
          </p:nvSpPr>
          <p:spPr>
            <a:xfrm>
              <a:off x="846845" y="8313100"/>
              <a:ext cx="2427729" cy="2427729"/>
            </a:xfrm>
            <a:prstGeom prst="ellipse">
              <a:avLst/>
            </a:prstGeom>
            <a:solidFill>
              <a:schemeClr val="accent1"/>
            </a:solidFill>
            <a:ln w="152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Oval 7">
              <a:extLst>
                <a:ext uri="{FF2B5EF4-FFF2-40B4-BE49-F238E27FC236}">
                  <a16:creationId xmlns:a16="http://schemas.microsoft.com/office/drawing/2014/main" id="{E8A562F7-AC86-934C-9433-F26B3E35AEEC}"/>
                </a:ext>
              </a:extLst>
            </p:cNvPr>
            <p:cNvSpPr/>
            <p:nvPr/>
          </p:nvSpPr>
          <p:spPr>
            <a:xfrm rot="10800000" flipH="1">
              <a:off x="5104809" y="6230456"/>
              <a:ext cx="2427729" cy="2427729"/>
            </a:xfrm>
            <a:prstGeom prst="ellipse">
              <a:avLst/>
            </a:prstGeom>
            <a:solidFill>
              <a:schemeClr val="accent2"/>
            </a:solidFill>
            <a:ln w="152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7" name="Oval 13">
              <a:extLst>
                <a:ext uri="{FF2B5EF4-FFF2-40B4-BE49-F238E27FC236}">
                  <a16:creationId xmlns:a16="http://schemas.microsoft.com/office/drawing/2014/main" id="{2955EBE2-8597-984E-96F1-A4F96E72A645}"/>
                </a:ext>
              </a:extLst>
            </p:cNvPr>
            <p:cNvSpPr/>
            <p:nvPr/>
          </p:nvSpPr>
          <p:spPr>
            <a:xfrm rot="10800000" flipH="1">
              <a:off x="13634165" y="6230456"/>
              <a:ext cx="2427729" cy="2427729"/>
            </a:xfrm>
            <a:prstGeom prst="ellipse">
              <a:avLst/>
            </a:prstGeom>
            <a:solidFill>
              <a:schemeClr val="accent4"/>
            </a:solidFill>
            <a:ln w="152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0" name="Oval 10">
              <a:extLst>
                <a:ext uri="{FF2B5EF4-FFF2-40B4-BE49-F238E27FC236}">
                  <a16:creationId xmlns:a16="http://schemas.microsoft.com/office/drawing/2014/main" id="{982D8211-6386-F64A-8613-C1F92F063183}"/>
                </a:ext>
              </a:extLst>
            </p:cNvPr>
            <p:cNvSpPr/>
            <p:nvPr/>
          </p:nvSpPr>
          <p:spPr>
            <a:xfrm>
              <a:off x="9335410" y="8197983"/>
              <a:ext cx="2427729" cy="2427729"/>
            </a:xfrm>
            <a:prstGeom prst="ellipse">
              <a:avLst/>
            </a:prstGeom>
            <a:solidFill>
              <a:schemeClr val="accent3"/>
            </a:solidFill>
            <a:ln w="152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" name="Right Arrow 15">
              <a:extLst>
                <a:ext uri="{FF2B5EF4-FFF2-40B4-BE49-F238E27FC236}">
                  <a16:creationId xmlns:a16="http://schemas.microsoft.com/office/drawing/2014/main" id="{AD99EC34-90E0-8F4B-AB23-46328D60D2E8}"/>
                </a:ext>
              </a:extLst>
            </p:cNvPr>
            <p:cNvSpPr/>
            <p:nvPr/>
          </p:nvSpPr>
          <p:spPr>
            <a:xfrm>
              <a:off x="19087278" y="8036209"/>
              <a:ext cx="3147056" cy="898120"/>
            </a:xfrm>
            <a:prstGeom prst="rightArrow">
              <a:avLst>
                <a:gd name="adj1" fmla="val 44246"/>
                <a:gd name="adj2" fmla="val 76912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Oval 16">
              <a:extLst>
                <a:ext uri="{FF2B5EF4-FFF2-40B4-BE49-F238E27FC236}">
                  <a16:creationId xmlns:a16="http://schemas.microsoft.com/office/drawing/2014/main" id="{88DF4D83-A7F5-B545-927A-1A5D782EC0A1}"/>
                </a:ext>
              </a:extLst>
            </p:cNvPr>
            <p:cNvSpPr/>
            <p:nvPr/>
          </p:nvSpPr>
          <p:spPr>
            <a:xfrm>
              <a:off x="17873416" y="8287224"/>
              <a:ext cx="2427729" cy="2427729"/>
            </a:xfrm>
            <a:prstGeom prst="ellipse">
              <a:avLst/>
            </a:prstGeom>
            <a:solidFill>
              <a:schemeClr val="accent5"/>
            </a:solidFill>
            <a:ln w="152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CuadroTexto 395">
              <a:extLst>
                <a:ext uri="{FF2B5EF4-FFF2-40B4-BE49-F238E27FC236}">
                  <a16:creationId xmlns:a16="http://schemas.microsoft.com/office/drawing/2014/main" id="{3EA42316-857A-3948-97DF-DD71A4F96B59}"/>
                </a:ext>
              </a:extLst>
            </p:cNvPr>
            <p:cNvSpPr txBox="1"/>
            <p:nvPr/>
          </p:nvSpPr>
          <p:spPr>
            <a:xfrm>
              <a:off x="940176" y="9142243"/>
              <a:ext cx="22410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4000" b="1">
                  <a:solidFill>
                    <a:schemeClr val="bg1"/>
                  </a:solidFill>
                  <a:latin typeface="Poppins SemiBold" pitchFamily="2" charset="77"/>
                  <a:ea typeface="Lato Semibold" panose="020F0502020204030203" pitchFamily="34" charset="0"/>
                  <a:cs typeface="Poppins SemiBold" pitchFamily="2" charset="77"/>
                </a:rPr>
                <a:t>01/2025</a:t>
              </a:r>
            </a:p>
          </p:txBody>
        </p:sp>
        <p:sp>
          <p:nvSpPr>
            <p:cNvPr id="68" name="Right Arrow 3">
              <a:extLst>
                <a:ext uri="{FF2B5EF4-FFF2-40B4-BE49-F238E27FC236}">
                  <a16:creationId xmlns:a16="http://schemas.microsoft.com/office/drawing/2014/main" id="{5494F6B8-4ABB-E64C-A05D-80B593BD32B3}"/>
                </a:ext>
              </a:extLst>
            </p:cNvPr>
            <p:cNvSpPr/>
            <p:nvPr/>
          </p:nvSpPr>
          <p:spPr>
            <a:xfrm>
              <a:off x="2060706" y="8062085"/>
              <a:ext cx="3864107" cy="898120"/>
            </a:xfrm>
            <a:prstGeom prst="rightArrow">
              <a:avLst>
                <a:gd name="adj1" fmla="val 44246"/>
                <a:gd name="adj2" fmla="val 76912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9" name="Right Arrow 6">
              <a:extLst>
                <a:ext uri="{FF2B5EF4-FFF2-40B4-BE49-F238E27FC236}">
                  <a16:creationId xmlns:a16="http://schemas.microsoft.com/office/drawing/2014/main" id="{510AF821-F80E-E041-8DEE-F02C35FC5AF0}"/>
                </a:ext>
              </a:extLst>
            </p:cNvPr>
            <p:cNvSpPr/>
            <p:nvPr/>
          </p:nvSpPr>
          <p:spPr>
            <a:xfrm rot="10800000" flipH="1">
              <a:off x="6332098" y="8025794"/>
              <a:ext cx="3864106" cy="898120"/>
            </a:xfrm>
            <a:prstGeom prst="rightArrow">
              <a:avLst>
                <a:gd name="adj1" fmla="val 44246"/>
                <a:gd name="adj2" fmla="val 7691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0" name="Right Arrow 9">
              <a:extLst>
                <a:ext uri="{FF2B5EF4-FFF2-40B4-BE49-F238E27FC236}">
                  <a16:creationId xmlns:a16="http://schemas.microsoft.com/office/drawing/2014/main" id="{F716D19F-DB0A-0D49-B774-F5A45F195E41}"/>
                </a:ext>
              </a:extLst>
            </p:cNvPr>
            <p:cNvSpPr/>
            <p:nvPr/>
          </p:nvSpPr>
          <p:spPr>
            <a:xfrm>
              <a:off x="10590062" y="8062085"/>
              <a:ext cx="3864107" cy="898120"/>
            </a:xfrm>
            <a:prstGeom prst="rightArrow">
              <a:avLst>
                <a:gd name="adj1" fmla="val 44246"/>
                <a:gd name="adj2" fmla="val 76912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1" name="Right Arrow 12">
              <a:extLst>
                <a:ext uri="{FF2B5EF4-FFF2-40B4-BE49-F238E27FC236}">
                  <a16:creationId xmlns:a16="http://schemas.microsoft.com/office/drawing/2014/main" id="{5CEEB253-E125-0C4F-8596-012650ADDEE6}"/>
                </a:ext>
              </a:extLst>
            </p:cNvPr>
            <p:cNvSpPr/>
            <p:nvPr/>
          </p:nvSpPr>
          <p:spPr>
            <a:xfrm rot="10800000" flipH="1">
              <a:off x="14829313" y="8025794"/>
              <a:ext cx="3864107" cy="898120"/>
            </a:xfrm>
            <a:prstGeom prst="rightArrow">
              <a:avLst>
                <a:gd name="adj1" fmla="val 44246"/>
                <a:gd name="adj2" fmla="val 76912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EB678FD-E5A3-E541-B2CF-527A3A6B10FF}"/>
                </a:ext>
              </a:extLst>
            </p:cNvPr>
            <p:cNvGrpSpPr/>
            <p:nvPr/>
          </p:nvGrpSpPr>
          <p:grpSpPr>
            <a:xfrm>
              <a:off x="-298332" y="6618517"/>
              <a:ext cx="4718075" cy="1345424"/>
              <a:chOff x="9820872" y="6590524"/>
              <a:chExt cx="3401685" cy="1345424"/>
            </a:xfrm>
          </p:grpSpPr>
          <p:sp>
            <p:nvSpPr>
              <p:cNvPr id="46" name="CuadroTexto 395">
                <a:extLst>
                  <a:ext uri="{FF2B5EF4-FFF2-40B4-BE49-F238E27FC236}">
                    <a16:creationId xmlns:a16="http://schemas.microsoft.com/office/drawing/2014/main" id="{5A3F5FA6-7FD7-4342-9170-02E1D7901CDA}"/>
                  </a:ext>
                </a:extLst>
              </p:cNvPr>
              <p:cNvSpPr txBox="1"/>
              <p:nvPr/>
            </p:nvSpPr>
            <p:spPr>
              <a:xfrm>
                <a:off x="9895417" y="6858730"/>
                <a:ext cx="332714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1" sz="3200">
                    <a:solidFill>
                      <a:schemeClr val="tx2"/>
                    </a:solidFill>
                    <a:latin typeface="Poppins Medium" pitchFamily="2" charset="77"/>
                    <a:ea typeface="Lato Semibold" panose="020F0502020204030203" pitchFamily="34" charset="0"/>
                    <a:cs typeface="Poppins Medium" pitchFamily="2" charset="77"/>
                  </a:rPr>
                  <a:t>Inicio del estudio de evaluación</a:t>
                </a:r>
              </a:p>
            </p:txBody>
          </p:sp>
          <p:sp>
            <p:nvSpPr>
              <p:cNvPr id="73" name="Rectangle 56">
                <a:extLst>
                  <a:ext uri="{FF2B5EF4-FFF2-40B4-BE49-F238E27FC236}">
                    <a16:creationId xmlns:a16="http://schemas.microsoft.com/office/drawing/2014/main" id="{F439880C-431A-AF4F-9F92-AB86529B85D7}"/>
                  </a:ext>
                </a:extLst>
              </p:cNvPr>
              <p:cNvSpPr/>
              <p:nvPr/>
            </p:nvSpPr>
            <p:spPr>
              <a:xfrm>
                <a:off x="9820872" y="6590524"/>
                <a:ext cx="332714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dirty="1" sz="3200"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rPr>
                  <a:t>.</a:t>
                </a:r>
              </a:p>
            </p:txBody>
          </p:sp>
        </p:grpSp>
        <p:sp>
          <p:nvSpPr>
            <p:cNvPr id="96" name="CuadroTexto 395">
              <a:extLst>
                <a:ext uri="{FF2B5EF4-FFF2-40B4-BE49-F238E27FC236}">
                  <a16:creationId xmlns:a16="http://schemas.microsoft.com/office/drawing/2014/main" id="{E1D56F8E-1F3B-DE46-9B11-149B1AD44422}"/>
                </a:ext>
              </a:extLst>
            </p:cNvPr>
            <p:cNvSpPr txBox="1"/>
            <p:nvPr/>
          </p:nvSpPr>
          <p:spPr>
            <a:xfrm>
              <a:off x="4677888" y="9275300"/>
              <a:ext cx="33271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3200">
                  <a:solidFill>
                    <a:schemeClr val="tx2"/>
                  </a:solidFill>
                  <a:latin typeface="Poppins Medium" pitchFamily="2" charset="77"/>
                  <a:ea typeface="Lato Semibold" panose="020F0502020204030203" pitchFamily="34" charset="0"/>
                  <a:cs typeface="Poppins Medium" pitchFamily="2" charset="77"/>
                </a:rPr>
                <a:t>Convocatoria para miembros del grupo de debate</a:t>
              </a:r>
            </a:p>
          </p:txBody>
        </p:sp>
        <p:sp>
          <p:nvSpPr>
            <p:cNvPr id="98" name="CuadroTexto 395">
              <a:extLst>
                <a:ext uri="{FF2B5EF4-FFF2-40B4-BE49-F238E27FC236}">
                  <a16:creationId xmlns:a16="http://schemas.microsoft.com/office/drawing/2014/main" id="{B876AE8C-0E99-1543-ACC4-A13A83985E1F}"/>
                </a:ext>
              </a:extLst>
            </p:cNvPr>
            <p:cNvSpPr txBox="1"/>
            <p:nvPr/>
          </p:nvSpPr>
          <p:spPr>
            <a:xfrm>
              <a:off x="5012713" y="7134434"/>
              <a:ext cx="25831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4000" b="1">
                  <a:solidFill>
                    <a:schemeClr val="bg1"/>
                  </a:solidFill>
                  <a:latin typeface="Poppins SemiBold" pitchFamily="2" charset="77"/>
                  <a:ea typeface="Lato Semibold" panose="020F0502020204030203" pitchFamily="34" charset="0"/>
                  <a:cs typeface="Poppins SemiBold" pitchFamily="2" charset="77"/>
                </a:rPr>
                <a:t>02/2025</a:t>
              </a:r>
            </a:p>
          </p:txBody>
        </p:sp>
        <p:sp>
          <p:nvSpPr>
            <p:cNvPr id="100" name="CuadroTexto 395">
              <a:extLst>
                <a:ext uri="{FF2B5EF4-FFF2-40B4-BE49-F238E27FC236}">
                  <a16:creationId xmlns:a16="http://schemas.microsoft.com/office/drawing/2014/main" id="{39544C13-EA09-6644-AE3D-B739A2E0DDC7}"/>
                </a:ext>
              </a:extLst>
            </p:cNvPr>
            <p:cNvSpPr txBox="1"/>
            <p:nvPr/>
          </p:nvSpPr>
          <p:spPr>
            <a:xfrm>
              <a:off x="7979369" y="6202197"/>
              <a:ext cx="500787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3200">
                  <a:solidFill>
                    <a:schemeClr val="tx2"/>
                  </a:solidFill>
                  <a:latin typeface="Poppins Medium" pitchFamily="2" charset="77"/>
                  <a:ea typeface="Lato Semibold" panose="020F0502020204030203" pitchFamily="34" charset="0"/>
                  <a:cs typeface="Poppins Medium" pitchFamily="2" charset="77"/>
                </a:rPr>
                <a:t>Primer informe del estudio de evaluación para la Mesa de la CMF</a:t>
              </a:r>
            </a:p>
          </p:txBody>
        </p:sp>
        <p:sp>
          <p:nvSpPr>
            <p:cNvPr id="103" name="CuadroTexto 395">
              <a:extLst>
                <a:ext uri="{FF2B5EF4-FFF2-40B4-BE49-F238E27FC236}">
                  <a16:creationId xmlns:a16="http://schemas.microsoft.com/office/drawing/2014/main" id="{B20F848D-D07E-EF42-B363-19797CB164AC}"/>
                </a:ext>
              </a:extLst>
            </p:cNvPr>
            <p:cNvSpPr txBox="1"/>
            <p:nvPr/>
          </p:nvSpPr>
          <p:spPr>
            <a:xfrm>
              <a:off x="13184715" y="9029017"/>
              <a:ext cx="354308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3200">
                  <a:solidFill>
                    <a:schemeClr val="tx2"/>
                  </a:solidFill>
                  <a:latin typeface="Poppins Medium" pitchFamily="2" charset="77"/>
                  <a:ea typeface="Lato Semibold" panose="020F0502020204030203" pitchFamily="34" charset="0"/>
                  <a:cs typeface="Poppins Medium" pitchFamily="2" charset="77"/>
                </a:rPr>
                <a:t>Primer informe del estudio de evaluación para el GPE</a:t>
              </a:r>
            </a:p>
          </p:txBody>
        </p:sp>
        <p:sp>
          <p:nvSpPr>
            <p:cNvPr id="108" name="CuadroTexto 395">
              <a:extLst>
                <a:ext uri="{FF2B5EF4-FFF2-40B4-BE49-F238E27FC236}">
                  <a16:creationId xmlns:a16="http://schemas.microsoft.com/office/drawing/2014/main" id="{4C63F116-3EF0-6448-84D6-EF1E91E5E37C}"/>
                </a:ext>
              </a:extLst>
            </p:cNvPr>
            <p:cNvSpPr txBox="1"/>
            <p:nvPr/>
          </p:nvSpPr>
          <p:spPr>
            <a:xfrm>
              <a:off x="9250722" y="9142243"/>
              <a:ext cx="25532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4000" b="1">
                  <a:solidFill>
                    <a:schemeClr val="bg1"/>
                  </a:solidFill>
                  <a:latin typeface="Poppins SemiBold" pitchFamily="2" charset="77"/>
                  <a:ea typeface="Lato Semibold" panose="020F0502020204030203" pitchFamily="34" charset="0"/>
                  <a:cs typeface="Poppins SemiBold" pitchFamily="2" charset="77"/>
                </a:rPr>
                <a:t>06/2025</a:t>
              </a:r>
            </a:p>
          </p:txBody>
        </p:sp>
        <p:sp>
          <p:nvSpPr>
            <p:cNvPr id="109" name="CuadroTexto 395">
              <a:extLst>
                <a:ext uri="{FF2B5EF4-FFF2-40B4-BE49-F238E27FC236}">
                  <a16:creationId xmlns:a16="http://schemas.microsoft.com/office/drawing/2014/main" id="{7024B9A6-0083-C543-8AF6-67E439906BE1}"/>
                </a:ext>
              </a:extLst>
            </p:cNvPr>
            <p:cNvSpPr txBox="1"/>
            <p:nvPr/>
          </p:nvSpPr>
          <p:spPr>
            <a:xfrm>
              <a:off x="13693214" y="7076457"/>
              <a:ext cx="22410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4000" b="1">
                  <a:solidFill>
                    <a:schemeClr val="bg1"/>
                  </a:solidFill>
                  <a:latin typeface="Poppins SemiBold" pitchFamily="2" charset="77"/>
                  <a:ea typeface="Lato Semibold" panose="020F0502020204030203" pitchFamily="34" charset="0"/>
                  <a:cs typeface="Poppins SemiBold" pitchFamily="2" charset="77"/>
                </a:rPr>
                <a:t>10/2025</a:t>
              </a:r>
            </a:p>
          </p:txBody>
        </p:sp>
        <p:sp>
          <p:nvSpPr>
            <p:cNvPr id="110" name="CuadroTexto 395">
              <a:extLst>
                <a:ext uri="{FF2B5EF4-FFF2-40B4-BE49-F238E27FC236}">
                  <a16:creationId xmlns:a16="http://schemas.microsoft.com/office/drawing/2014/main" id="{C8BC3C44-901F-684D-AF87-F2930067E5FE}"/>
                </a:ext>
              </a:extLst>
            </p:cNvPr>
            <p:cNvSpPr txBox="1"/>
            <p:nvPr/>
          </p:nvSpPr>
          <p:spPr>
            <a:xfrm>
              <a:off x="17960759" y="9142243"/>
              <a:ext cx="22410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4000" b="1">
                  <a:solidFill>
                    <a:schemeClr val="bg1"/>
                  </a:solidFill>
                  <a:latin typeface="Poppins SemiBold" pitchFamily="2" charset="77"/>
                  <a:ea typeface="Lato Semibold" panose="020F0502020204030203" pitchFamily="34" charset="0"/>
                  <a:cs typeface="Poppins SemiBold" pitchFamily="2" charset="77"/>
                </a:rPr>
                <a:t>2026</a:t>
              </a:r>
            </a:p>
          </p:txBody>
        </p:sp>
        <p:sp>
          <p:nvSpPr>
            <p:cNvPr id="3" name="Oval 16">
              <a:extLst>
                <a:ext uri="{FF2B5EF4-FFF2-40B4-BE49-F238E27FC236}">
                  <a16:creationId xmlns:a16="http://schemas.microsoft.com/office/drawing/2014/main" id="{CB32E221-3246-C746-8523-88B5D8C1DB46}"/>
                </a:ext>
              </a:extLst>
            </p:cNvPr>
            <p:cNvSpPr/>
            <p:nvPr/>
          </p:nvSpPr>
          <p:spPr>
            <a:xfrm>
              <a:off x="21364203" y="6183048"/>
              <a:ext cx="2427729" cy="242772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152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" name="CuadroTexto 395">
              <a:extLst>
                <a:ext uri="{FF2B5EF4-FFF2-40B4-BE49-F238E27FC236}">
                  <a16:creationId xmlns:a16="http://schemas.microsoft.com/office/drawing/2014/main" id="{84D576A5-0101-7E19-1750-03504ECBB93B}"/>
                </a:ext>
              </a:extLst>
            </p:cNvPr>
            <p:cNvSpPr txBox="1"/>
            <p:nvPr/>
          </p:nvSpPr>
          <p:spPr>
            <a:xfrm>
              <a:off x="21485603" y="7113302"/>
              <a:ext cx="22410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4000" b="1">
                  <a:solidFill>
                    <a:schemeClr val="bg1"/>
                  </a:solidFill>
                  <a:latin typeface="Poppins SemiBold" pitchFamily="2" charset="77"/>
                  <a:ea typeface="Lato Semibold" panose="020F0502020204030203" pitchFamily="34" charset="0"/>
                  <a:cs typeface="Poppins SemiBold" pitchFamily="2" charset="77"/>
                </a:rPr>
                <a:t>2027*</a:t>
              </a:r>
            </a:p>
          </p:txBody>
        </p:sp>
        <p:sp>
          <p:nvSpPr>
            <p:cNvPr id="6" name="CuadroTexto 395">
              <a:extLst>
                <a:ext uri="{FF2B5EF4-FFF2-40B4-BE49-F238E27FC236}">
                  <a16:creationId xmlns:a16="http://schemas.microsoft.com/office/drawing/2014/main" id="{7D2F4434-1BCD-0D86-2082-1833884DAC1C}"/>
                </a:ext>
              </a:extLst>
            </p:cNvPr>
            <p:cNvSpPr txBox="1"/>
            <p:nvPr/>
          </p:nvSpPr>
          <p:spPr>
            <a:xfrm>
              <a:off x="20861502" y="9091233"/>
              <a:ext cx="515194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3200">
                  <a:solidFill>
                    <a:schemeClr val="tx2"/>
                  </a:solidFill>
                  <a:latin typeface="Poppins Medium" pitchFamily="2" charset="77"/>
                  <a:ea typeface="Lato Semibold" panose="020F0502020204030203" pitchFamily="34" charset="0"/>
                  <a:cs typeface="Poppins Medium" pitchFamily="2" charset="77"/>
                </a:rPr>
                <a:t>Recomendaciones finales para la CMF:</a:t>
              </a:r>
            </a:p>
            <a:p>
              <a:pPr marL="571500" indent="-571500">
                <a:buFontTx/>
                <a:buChar char="-"/>
              </a:pPr>
              <a:r>
                <a:rPr lang="es-ES" dirty="1" sz="2800">
                  <a:solidFill>
                    <a:schemeClr val="tx2"/>
                  </a:solidFill>
                  <a:latin typeface="Poppins Medium" pitchFamily="2" charset="77"/>
                  <a:ea typeface="Lato Semibold" panose="020F0502020204030203" pitchFamily="34" charset="0"/>
                  <a:cs typeface="Poppins Medium" pitchFamily="2" charset="77"/>
                </a:rPr>
                <a:t>Ámbito de aplicación</a:t>
              </a:r>
            </a:p>
            <a:p>
              <a:pPr marL="571500" indent="-571500">
                <a:buFontTx/>
                <a:buChar char="-"/>
              </a:pPr>
              <a:r>
                <a:rPr lang="es-ES" dirty="1" sz="2800">
                  <a:solidFill>
                    <a:schemeClr val="tx2"/>
                  </a:solidFill>
                  <a:latin typeface="Poppins Medium" pitchFamily="2" charset="77"/>
                  <a:ea typeface="Lato Semibold" panose="020F0502020204030203" pitchFamily="34" charset="0"/>
                  <a:cs typeface="Poppins Medium" pitchFamily="2" charset="77"/>
                </a:rPr>
                <a:t>Plan de acción</a:t>
              </a:r>
            </a:p>
          </p:txBody>
        </p:sp>
        <p:sp>
          <p:nvSpPr>
            <p:cNvPr id="8" name="CuadroTexto 395">
              <a:extLst>
                <a:ext uri="{FF2B5EF4-FFF2-40B4-BE49-F238E27FC236}">
                  <a16:creationId xmlns:a16="http://schemas.microsoft.com/office/drawing/2014/main" id="{1A921065-1B31-0040-98E2-1BCFC45DF7D0}"/>
                </a:ext>
              </a:extLst>
            </p:cNvPr>
            <p:cNvSpPr txBox="1"/>
            <p:nvPr/>
          </p:nvSpPr>
          <p:spPr>
            <a:xfrm>
              <a:off x="16655590" y="6214683"/>
              <a:ext cx="440029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3200">
                  <a:solidFill>
                    <a:schemeClr val="tx2"/>
                  </a:solidFill>
                  <a:latin typeface="Poppins Medium" pitchFamily="2" charset="77"/>
                  <a:ea typeface="Lato Semibold" panose="020F0502020204030203" pitchFamily="34" charset="0"/>
                  <a:cs typeface="Poppins Medium" pitchFamily="2" charset="77"/>
                </a:rPr>
                <a:t>Primeras recomendaciones del grupo de debate para la CMF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1F0249D-B6D1-785F-393D-EA9CF29FB5D6}"/>
                </a:ext>
              </a:extLst>
            </p:cNvPr>
            <p:cNvSpPr txBox="1"/>
            <p:nvPr/>
          </p:nvSpPr>
          <p:spPr>
            <a:xfrm>
              <a:off x="846845" y="12058650"/>
              <a:ext cx="55616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1">
                  <a:solidFill>
                    <a:schemeClr val="tx2"/>
                  </a:solidFill>
                </a:rPr>
                <a:t>*Prórroga del grupo de debate</a:t>
              </a:r>
            </a:p>
          </p:txBody>
        </p:sp>
        <p:sp>
          <p:nvSpPr>
            <p:cNvPr id="10" name="CuadroTexto 395">
              <a:extLst>
                <a:ext uri="{FF2B5EF4-FFF2-40B4-BE49-F238E27FC236}">
                  <a16:creationId xmlns:a16="http://schemas.microsoft.com/office/drawing/2014/main" id="{21892756-EFB3-6A5F-33C6-0F4EB817E6FF}"/>
                </a:ext>
              </a:extLst>
            </p:cNvPr>
            <p:cNvSpPr txBox="1"/>
            <p:nvPr/>
          </p:nvSpPr>
          <p:spPr>
            <a:xfrm>
              <a:off x="13292689" y="4796254"/>
              <a:ext cx="33271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1" sz="3200">
                  <a:solidFill>
                    <a:schemeClr val="tx2"/>
                  </a:solidFill>
                  <a:latin typeface="Poppins Medium" pitchFamily="2" charset="77"/>
                  <a:ea typeface="Lato Semibold" panose="020F0502020204030203" pitchFamily="34" charset="0"/>
                  <a:cs typeface="Poppins Medium" pitchFamily="2" charset="77"/>
                </a:rPr>
                <a:t>Primera reunión presencial del grupo de debate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08E0F9-6ECD-1E5D-CD8A-2F073D031038}"/>
                </a:ext>
              </a:extLst>
            </p:cNvPr>
            <p:cNvCxnSpPr/>
            <p:nvPr/>
          </p:nvCxnSpPr>
          <p:spPr>
            <a:xfrm flipV="1">
              <a:off x="2060706" y="7858476"/>
              <a:ext cx="0" cy="4546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FD84136-98A5-2DEC-04B1-46277975AD41}"/>
                </a:ext>
              </a:extLst>
            </p:cNvPr>
            <p:cNvCxnSpPr>
              <a:cxnSpLocks/>
              <a:stCxn id="96" idx="0"/>
            </p:cNvCxnSpPr>
            <p:nvPr/>
          </p:nvCxnSpPr>
          <p:spPr>
            <a:xfrm flipV="1">
              <a:off x="6341458" y="8658185"/>
              <a:ext cx="3306" cy="617115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D8D76EA-04D2-BBBF-1361-77C236145D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52317" y="7635488"/>
              <a:ext cx="3306" cy="617115"/>
            </a:xfrm>
            <a:prstGeom prst="line">
              <a:avLst/>
            </a:prstGeom>
            <a:ln w="762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9A98C78-CFE9-451D-09D5-BA206AF458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820423" y="5808810"/>
              <a:ext cx="3306" cy="617115"/>
            </a:xfrm>
            <a:prstGeom prst="line">
              <a:avLst/>
            </a:prstGeom>
            <a:ln w="76200">
              <a:solidFill>
                <a:srgbClr val="2FA6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1C952E4-CCA5-558A-D7B7-F2A25D8106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906455" y="8474118"/>
              <a:ext cx="3306" cy="617115"/>
            </a:xfrm>
            <a:prstGeom prst="line">
              <a:avLst/>
            </a:prstGeom>
            <a:ln w="76200">
              <a:solidFill>
                <a:srgbClr val="2FA6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E1BF75A-63F1-BA28-8320-282B5164DD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049145" y="7728594"/>
              <a:ext cx="3306" cy="617115"/>
            </a:xfrm>
            <a:prstGeom prst="line">
              <a:avLst/>
            </a:prstGeom>
            <a:ln w="76200">
              <a:solidFill>
                <a:srgbClr val="2FA6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63EC3B-2488-BD3A-DEA8-961018EB32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73906" y="8429831"/>
              <a:ext cx="3306" cy="61711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985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10">
      <a:dk1>
        <a:srgbClr val="999999"/>
      </a:dk1>
      <a:lt1>
        <a:srgbClr val="FFFFFF"/>
      </a:lt1>
      <a:dk2>
        <a:srgbClr val="484848"/>
      </a:dk2>
      <a:lt2>
        <a:srgbClr val="FFFFFF"/>
      </a:lt2>
      <a:accent1>
        <a:srgbClr val="73E019"/>
      </a:accent1>
      <a:accent2>
        <a:srgbClr val="09D054"/>
      </a:accent2>
      <a:accent3>
        <a:srgbClr val="00BD7D"/>
      </a:accent3>
      <a:accent4>
        <a:srgbClr val="04A7A2"/>
      </a:accent4>
      <a:accent5>
        <a:srgbClr val="048EBD"/>
      </a:accent5>
      <a:accent6>
        <a:srgbClr val="0276C9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5d7f75-f42e-4288-8809-604fd4d9691f" xsi:nil="true"/>
    <lcf76f155ced4ddcb4097134ff3c332f xmlns="ea6feb38-a85a-45e8-92e9-814486bbe375">
      <Terms xmlns="http://schemas.microsoft.com/office/infopath/2007/PartnerControls"/>
    </lcf76f155ced4ddcb4097134ff3c332f>
    <_Flow_SignoffStatus xmlns="ea6feb38-a85a-45e8-92e9-814486bbe37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519679B1A8B4091DBA33CE26F55F5" ma:contentTypeVersion="19" ma:contentTypeDescription="Create a new document." ma:contentTypeScope="" ma:versionID="193fb0684585975d5a97d1e3ba4a17be">
  <xsd:schema xmlns:xsd="http://www.w3.org/2001/XMLSchema" xmlns:xs="http://www.w3.org/2001/XMLSchema" xmlns:p="http://schemas.microsoft.com/office/2006/metadata/properties" xmlns:ns2="a05d7f75-f42e-4288-8809-604fd4d9691f" xmlns:ns3="ea6feb38-a85a-45e8-92e9-814486bbe375" targetNamespace="http://schemas.microsoft.com/office/2006/metadata/properties" ma:root="true" ma:fieldsID="6beeb644fe3ff6487991f9ee02bfa634" ns2:_="" ns3:_="">
    <xsd:import namespace="a05d7f75-f42e-4288-8809-604fd4d9691f"/>
    <xsd:import namespace="ea6feb38-a85a-45e8-92e9-814486bbe37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Flow_SignoffStatu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d7f75-f42e-4288-8809-604fd4d969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40dbf57-1e7b-4a73-94c8-cbcaaea3fe5a}" ma:internalName="TaxCatchAll" ma:showField="CatchAllData" ma:web="a05d7f75-f42e-4288-8809-604fd4d96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eb38-a85a-45e8-92e9-814486bbe3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40eee1e-ad38-437e-be40-fc9f033adc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E99EE8-03CC-41B9-B9B5-094055DC8CF7}">
  <ds:schemaRefs>
    <ds:schemaRef ds:uri="http://schemas.microsoft.com/office/2006/metadata/properties"/>
    <ds:schemaRef ds:uri="http://schemas.microsoft.com/office/infopath/2007/PartnerControls"/>
    <ds:schemaRef ds:uri="a05d7f75-f42e-4288-8809-604fd4d9691f"/>
    <ds:schemaRef ds:uri="ea6feb38-a85a-45e8-92e9-814486bbe375"/>
  </ds:schemaRefs>
</ds:datastoreItem>
</file>

<file path=customXml/itemProps2.xml><?xml version="1.0" encoding="utf-8"?>
<ds:datastoreItem xmlns:ds="http://schemas.openxmlformats.org/officeDocument/2006/customXml" ds:itemID="{CDCF0606-02EC-4A7F-9C0F-D36922B173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DB663E-DF41-4C35-8451-1830A6EC98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d7f75-f42e-4288-8809-604fd4d9691f"/>
    <ds:schemaRef ds:uri="ea6feb38-a85a-45e8-92e9-814486bbe3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135592</TotalTime>
  <Words>77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Lato Light</vt:lpstr>
      <vt:lpstr>Montserrat Light</vt:lpstr>
      <vt:lpstr>Poppins</vt:lpstr>
      <vt:lpstr>Poppins Medium</vt:lpstr>
      <vt:lpstr>Poppins SemiBold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Moreira, Adriana (NSP)</dc:creator>
  <cp:keywords/>
  <dc:description/>
  <cp:lastModifiedBy>Lahti, Tanja (NSP)</cp:lastModifiedBy>
  <cp:revision>21148</cp:revision>
  <dcterms:created xsi:type="dcterms:W3CDTF">2014-11-12T21:47:38Z</dcterms:created>
  <dcterms:modified xsi:type="dcterms:W3CDTF">2025-01-07T14:07:37Z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0x010100299519679B1A8B4091DBA33CE26F55F5</vt:lpwstr>
  </property>
</Properties>
</file>