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handoutMasterIdLst>
    <p:handoutMasterId r:id="rId24"/>
  </p:handoutMasterIdLst>
  <p:sldIdLst>
    <p:sldId id="257" r:id="rId2"/>
    <p:sldId id="313" r:id="rId3"/>
    <p:sldId id="314" r:id="rId4"/>
    <p:sldId id="315" r:id="rId5"/>
    <p:sldId id="316" r:id="rId6"/>
    <p:sldId id="334" r:id="rId7"/>
    <p:sldId id="335" r:id="rId8"/>
    <p:sldId id="320" r:id="rId9"/>
    <p:sldId id="322" r:id="rId10"/>
    <p:sldId id="337" r:id="rId11"/>
    <p:sldId id="318" r:id="rId12"/>
    <p:sldId id="336" r:id="rId13"/>
    <p:sldId id="324" r:id="rId14"/>
    <p:sldId id="325" r:id="rId15"/>
    <p:sldId id="326" r:id="rId16"/>
    <p:sldId id="327" r:id="rId17"/>
    <p:sldId id="328" r:id="rId18"/>
    <p:sldId id="329" r:id="rId19"/>
    <p:sldId id="330" r:id="rId20"/>
    <p:sldId id="331" r:id="rId21"/>
    <p:sldId id="333" r:id="rId22"/>
  </p:sldIdLst>
  <p:sldSz cx="9144000" cy="5143500" type="screen16x9"/>
  <p:notesSz cx="6794500" cy="9906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ouser01" initials="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45" autoAdjust="0"/>
    <p:restoredTop sz="92540" autoAdjust="0"/>
  </p:normalViewPr>
  <p:slideViewPr>
    <p:cSldViewPr snapToGrid="0" snapToObjects="1">
      <p:cViewPr varScale="1">
        <p:scale>
          <a:sx n="138" d="100"/>
          <a:sy n="138" d="100"/>
        </p:scale>
        <p:origin x="114" y="774"/>
      </p:cViewPr>
      <p:guideLst>
        <p:guide orient="horz" pos="1620"/>
        <p:guide pos="2880"/>
      </p:guideLst>
    </p:cSldViewPr>
  </p:slideViewPr>
  <p:notesTextViewPr>
    <p:cViewPr>
      <p:scale>
        <a:sx n="1" d="1"/>
        <a:sy n="1" d="1"/>
      </p:scale>
      <p:origin x="0" y="0"/>
    </p:cViewPr>
  </p:notesTextViewPr>
  <p:notesViewPr>
    <p:cSldViewPr snapToGrid="0" snapToObjects="1">
      <p:cViewPr varScale="1">
        <p:scale>
          <a:sx n="75" d="100"/>
          <a:sy n="75" d="100"/>
        </p:scale>
        <p:origin x="210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FB789CD8-43C3-408D-9368-FDBE42C7EDFE}" type="datetimeFigureOut">
              <a:rPr lang="en-GB" smtClean="0"/>
              <a:t>09/01/2018</a:t>
            </a:fld>
            <a:endParaRPr lang="fr-FR"/>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F1413137-96A3-48AD-B4BE-ACD569C4C195}" type="slidenum">
              <a:rPr lang="en-GB" smtClean="0"/>
              <a:t>‹#›</a:t>
            </a:fld>
            <a:endParaRPr lang="fr-FR"/>
          </a:p>
        </p:txBody>
      </p:sp>
    </p:spTree>
    <p:extLst>
      <p:ext uri="{BB962C8B-B14F-4D97-AF65-F5344CB8AC3E}">
        <p14:creationId xmlns:p14="http://schemas.microsoft.com/office/powerpoint/2010/main" val="95139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88DF8E99-B454-B548-A324-6AB8EBF83957}" type="datetimeFigureOut">
              <a:rPr lang="en-US" smtClean="0"/>
              <a:pPr/>
              <a:t>1/9/2018</a:t>
            </a:fld>
            <a:endParaRPr lang="fr-FR"/>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C8F58E2D-82E9-4B40-B463-526FA93C539E}" type="slidenum">
              <a:rPr lang="en-US" smtClean="0"/>
              <a:pPr/>
              <a:t>‹#›</a:t>
            </a:fld>
            <a:endParaRPr lang="fr-FR"/>
          </a:p>
        </p:txBody>
      </p:sp>
    </p:spTree>
    <p:extLst>
      <p:ext uri="{BB962C8B-B14F-4D97-AF65-F5344CB8AC3E}">
        <p14:creationId xmlns:p14="http://schemas.microsoft.com/office/powerpoint/2010/main" val="123568637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58E2D-82E9-4B40-B463-526FA93C539E}" type="slidenum">
              <a:rPr lang="en-US" smtClean="0"/>
              <a:pPr/>
              <a:t>1</a:t>
            </a:fld>
            <a:endParaRPr lang="fr-FR"/>
          </a:p>
        </p:txBody>
      </p:sp>
    </p:spTree>
    <p:extLst>
      <p:ext uri="{BB962C8B-B14F-4D97-AF65-F5344CB8AC3E}">
        <p14:creationId xmlns:p14="http://schemas.microsoft.com/office/powerpoint/2010/main" val="201405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90A21-65DA-484C-A2D3-04E7F5E443AB}" type="slidenum">
              <a:rPr lang="en-US"/>
              <a:pPr/>
              <a:t>4</a:t>
            </a:fld>
            <a:endParaRPr lang="fr-FR"/>
          </a:p>
        </p:txBody>
      </p:sp>
      <p:sp>
        <p:nvSpPr>
          <p:cNvPr id="88066"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1431" tIns="45716" rIns="91431" bIns="45716"/>
          <a:lstStyle/>
          <a:p>
            <a:endParaRPr lang="en-US"/>
          </a:p>
        </p:txBody>
      </p:sp>
    </p:spTree>
    <p:extLst>
      <p:ext uri="{BB962C8B-B14F-4D97-AF65-F5344CB8AC3E}">
        <p14:creationId xmlns:p14="http://schemas.microsoft.com/office/powerpoint/2010/main" val="394155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smtClean="0"/>
              <a:t>L’OMC fut créée dans le cadre de l’Accord de Marrakech, qui a remplacé l’Accord général sur les tarifs douaniers et le commerce (établi en 1948)</a:t>
            </a:r>
          </a:p>
          <a:p>
            <a:r>
              <a:rPr lang="fr-FR" altLang="en-US" smtClean="0"/>
              <a:t>L’OMC a pour but de réglementer et de faciliter le commerce entre les pays. Expression courante: «réduire les obstacles au commerce».</a:t>
            </a:r>
          </a:p>
          <a:p>
            <a:endParaRPr lang="fr-FR" altLang="en-US" smtClean="0">
              <a:ea typeface="ＭＳ Ｐゴシック" panose="020B0600070205080204" pitchFamily="34" charset="-128"/>
            </a:endParaRPr>
          </a:p>
          <a:p>
            <a:r>
              <a:rPr lang="fr-FR" altLang="en-US" smtClean="0"/>
              <a:t>L’Accord SPS définit les règles fondamentales concernant l’innocuité des produits alimentaires, ainsi que les normes sanitaires pour les animaux et les végétaux.</a:t>
            </a:r>
          </a:p>
          <a:p>
            <a:endParaRPr lang="fr-FR" altLang="en-US" smtClean="0">
              <a:ea typeface="ＭＳ Ｐゴシック" panose="020B0600070205080204" pitchFamily="34" charset="-128"/>
            </a:endParaRPr>
          </a:p>
          <a:p>
            <a:r>
              <a:rPr lang="fr-FR" smtClean="0"/>
              <a:t>L’</a:t>
            </a:r>
            <a:r>
              <a:rPr lang="fr-FR" altLang="en-US" sz="1800" smtClean="0"/>
              <a:t>OTC</a:t>
            </a:r>
            <a:r>
              <a:rPr lang="fr-FR" altLang="en-US" smtClean="0"/>
              <a:t> vise essentiellement à s’assurer que les règlements techniques, les normes et les analyses ne constituent pas des obstacles au commerce. La </a:t>
            </a:r>
            <a:r>
              <a:rPr lang="fr-FR" altLang="en-US" b="1" u="sng" smtClean="0"/>
              <a:t>légitimité </a:t>
            </a:r>
            <a:r>
              <a:rPr lang="fr-FR" altLang="en-US" smtClean="0"/>
              <a:t>des prescriptions techniques est donc une question importante.</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86058D3-1A8B-42FA-9195-65977D8660FB}" type="slidenum">
              <a:rPr lang="en-US" altLang="en-US" sz="1200">
                <a:latin typeface="Calibri" panose="020F0502020204030204" pitchFamily="34" charset="0"/>
              </a:rPr>
              <a:pPr eaLnBrk="1" hangingPunct="1"/>
              <a:t>5</a:t>
            </a:fld>
            <a:endParaRPr lang="fr-FR" altLang="en-US" sz="1200">
              <a:latin typeface="Calibri" panose="020F0502020204030204" pitchFamily="34" charset="0"/>
            </a:endParaRPr>
          </a:p>
        </p:txBody>
      </p:sp>
    </p:spTree>
    <p:extLst>
      <p:ext uri="{BB962C8B-B14F-4D97-AF65-F5344CB8AC3E}">
        <p14:creationId xmlns:p14="http://schemas.microsoft.com/office/powerpoint/2010/main" val="20511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smtClean="0"/>
              <a:t>l’Accord SPS: concerne toutes les mesures mises en œuvre pour protéger</a:t>
            </a:r>
            <a:r>
              <a:rPr lang="fr-FR" altLang="en-US" b="1" u="sng" smtClean="0"/>
              <a:t> la vie et la santé des humains, des animaux et des végétaux</a:t>
            </a:r>
            <a:r>
              <a:rPr lang="fr-FR" altLang="en-US" smtClean="0"/>
              <a:t> des risques du pays exportateur.</a:t>
            </a:r>
          </a:p>
          <a:p>
            <a:r>
              <a:rPr lang="fr-FR" altLang="en-US" smtClean="0"/>
              <a:t>Les pays </a:t>
            </a:r>
            <a:r>
              <a:rPr lang="fr-FR" altLang="en-US" b="1" u="sng" smtClean="0"/>
              <a:t>PEUVENT</a:t>
            </a:r>
            <a:r>
              <a:rPr lang="fr-FR" smtClean="0"/>
              <a:t> </a:t>
            </a:r>
            <a:r>
              <a:rPr lang="fr-FR" altLang="en-US" smtClean="0"/>
              <a:t>mettre en œuvre des mesures visant à protéger les éléments en question, mais celles-ci doivent avoir un </a:t>
            </a:r>
            <a:r>
              <a:rPr lang="fr-FR" altLang="en-US" b="1" u="sng" smtClean="0"/>
              <a:t>fondement scientifique</a:t>
            </a:r>
            <a:r>
              <a:rPr lang="fr-FR" altLang="en-US" smtClean="0"/>
              <a:t>. Elles ne doivent pas: 1) être plus strictes que nécessaire, 2) opérer de discriminations entre les pays dans lesquels existent des conditions identiques ou similaires.</a:t>
            </a:r>
          </a:p>
          <a:p>
            <a:endParaRPr lang="fr-FR" altLang="en-US" smtClean="0">
              <a:ea typeface="ＭＳ Ｐゴシック" panose="020B0600070205080204" pitchFamily="34" charset="-128"/>
            </a:endParaRPr>
          </a:p>
          <a:p>
            <a:r>
              <a:rPr lang="fr-FR" altLang="en-US" smtClean="0"/>
              <a:t>l’Accord OTC: Alors que l’Accord SPS concerne des mesures visant à protéger l</a:t>
            </a:r>
            <a:r>
              <a:rPr lang="fr-FR" altLang="en-US" u="sng" smtClean="0"/>
              <a:t>a santé des humains, des animaux et à préserver les végétaux</a:t>
            </a:r>
            <a:r>
              <a:rPr lang="fr-FR" altLang="en-US" smtClean="0"/>
              <a:t>, l’Accord OTC concerne, lui, </a:t>
            </a:r>
            <a:r>
              <a:rPr lang="fr-FR" altLang="en-US" u="sng" smtClean="0"/>
              <a:t>toutes les autres mesures qui n’ont pas trait à l’Accord SPS, notamment les prescriptions techniques (étiquetage, méthodes de production, emballage).</a:t>
            </a:r>
            <a:endParaRPr lang="fr-FR" altLang="en-US" smtClean="0">
              <a:ea typeface="ＭＳ Ｐゴシック" panose="020B0600070205080204" pitchFamily="34" charset="-128"/>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725E261-1072-4267-BC80-0A64276B5F4C}" type="slidenum">
              <a:rPr lang="en-US" altLang="en-US" sz="1200">
                <a:latin typeface="Calibri" panose="020F0502020204030204" pitchFamily="34" charset="0"/>
              </a:rPr>
              <a:pPr eaLnBrk="1" hangingPunct="1"/>
              <a:t>8</a:t>
            </a:fld>
            <a:endParaRPr lang="fr-FR" altLang="en-US" sz="1200">
              <a:latin typeface="Calibri" panose="020F0502020204030204" pitchFamily="34" charset="0"/>
            </a:endParaRPr>
          </a:p>
        </p:txBody>
      </p:sp>
    </p:spTree>
    <p:extLst>
      <p:ext uri="{BB962C8B-B14F-4D97-AF65-F5344CB8AC3E}">
        <p14:creationId xmlns:p14="http://schemas.microsoft.com/office/powerpoint/2010/main" val="152769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600"/>
              </a:spcAft>
            </a:pPr>
            <a:r>
              <a:rPr lang="fr-FR" altLang="en-US" sz="2300" smtClean="0">
                <a:latin typeface="Arial" panose="020B0604020202020204" pitchFamily="34" charset="0"/>
              </a:rPr>
              <a:t>L’Accord OTC précise d’appliquer:</a:t>
            </a:r>
          </a:p>
          <a:p>
            <a:pPr marL="0" lvl="1">
              <a:spcAft>
                <a:spcPts val="600"/>
              </a:spcAft>
            </a:pPr>
            <a:r>
              <a:rPr lang="fr-FR" altLang="en-US" sz="2000" smtClean="0">
                <a:latin typeface="Arial" panose="020B0604020202020204" pitchFamily="34" charset="0"/>
              </a:rPr>
              <a:t>toutes les mesures visant à protéger la vie et la santé des humains, des animaux et des végétaux de certains risques SPS spécifiques du pays exportateur</a:t>
            </a:r>
            <a:endParaRPr lang="fr-FR" altLang="en-US" smtClean="0">
              <a:ea typeface="ＭＳ Ｐゴシック" panose="020B0600070205080204" pitchFamily="34" charset="-128"/>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A590B8A-91DD-435C-97AF-E64431814BFA}" type="slidenum">
              <a:rPr lang="en-US" altLang="en-US" sz="1200">
                <a:latin typeface="Calibri" panose="020F0502020204030204" pitchFamily="34" charset="0"/>
              </a:rPr>
              <a:pPr eaLnBrk="1" hangingPunct="1"/>
              <a:t>11</a:t>
            </a:fld>
            <a:endParaRPr lang="fr-FR" altLang="en-US" sz="1200">
              <a:latin typeface="Calibri" panose="020F0502020204030204" pitchFamily="34" charset="0"/>
            </a:endParaRPr>
          </a:p>
        </p:txBody>
      </p:sp>
    </p:spTree>
    <p:extLst>
      <p:ext uri="{BB962C8B-B14F-4D97-AF65-F5344CB8AC3E}">
        <p14:creationId xmlns:p14="http://schemas.microsoft.com/office/powerpoint/2010/main" val="231607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2772" y="906511"/>
            <a:ext cx="7167016" cy="1006113"/>
          </a:xfrm>
          <a:prstGeom prst="rect">
            <a:avLst/>
          </a:prstGeom>
        </p:spPr>
        <p:txBody>
          <a:bodyPr anchor="b"/>
          <a:lstStyle>
            <a:lvl1pPr algn="ctr">
              <a:defRPr sz="4500"/>
            </a:lvl1pPr>
          </a:lstStyle>
          <a:p>
            <a:r>
              <a:rPr lang="en-GB" smtClean="0"/>
              <a:t>Click to edit Master title style</a:t>
            </a:r>
            <a:endParaRPr lang="en-US" dirty="0"/>
          </a:p>
        </p:txBody>
      </p:sp>
      <p:sp>
        <p:nvSpPr>
          <p:cNvPr id="3" name="Subtitle 2"/>
          <p:cNvSpPr>
            <a:spLocks noGrp="1"/>
          </p:cNvSpPr>
          <p:nvPr>
            <p:ph type="subTitle" idx="1"/>
          </p:nvPr>
        </p:nvSpPr>
        <p:spPr>
          <a:xfrm>
            <a:off x="1292772" y="2180022"/>
            <a:ext cx="7167016" cy="1367224"/>
          </a:xfrm>
        </p:spPr>
        <p:txBody>
          <a:bodyPr>
            <a:normAutofit/>
          </a:bodyPr>
          <a:lstStyle>
            <a:lvl1pPr marL="0" indent="0" algn="ctr">
              <a:buNone/>
              <a:defRPr sz="2200" baseline="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cxnSp>
        <p:nvCxnSpPr>
          <p:cNvPr id="9" name="Straight Connector 8"/>
          <p:cNvCxnSpPr/>
          <p:nvPr userDrawn="1"/>
        </p:nvCxnSpPr>
        <p:spPr>
          <a:xfrm>
            <a:off x="1292772" y="1975064"/>
            <a:ext cx="7167016"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017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230741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04410" cy="4358879"/>
          </a:xfrm>
          <a:prstGeom prst="rect">
            <a:avLst/>
          </a:prstGeo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1302818" y="273844"/>
            <a:ext cx="5126557" cy="435887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4797810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normAutofit/>
          </a:bodyPr>
          <a:lstStyle>
            <a:lvl1pPr>
              <a:defRPr sz="3200" baseline="0"/>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marL="273050" indent="-273050" defTabSz="901800">
              <a:spcAft>
                <a:spcPts val="600"/>
              </a:spcAft>
              <a:tabLst>
                <a:tab pos="719138" algn="l"/>
              </a:tabLst>
              <a:defRPr/>
            </a:lvl1pPr>
            <a:lvl2pPr marL="577850" indent="-234950">
              <a:spcAft>
                <a:spcPts val="600"/>
              </a:spcAft>
              <a:tabLst/>
              <a:defRPr/>
            </a:lvl2pPr>
            <a:lvl3pPr marL="892175" indent="-206375">
              <a:spcAft>
                <a:spcPts val="600"/>
              </a:spcAft>
              <a:tabLst/>
              <a:defRPr/>
            </a:lvl3pPr>
            <a:lvl4pPr marL="1244600" indent="-215900">
              <a:spcAft>
                <a:spcPts val="600"/>
              </a:spcAft>
              <a:tabLst/>
              <a:defRPr/>
            </a:lvl4pPr>
            <a:lvl5pPr marL="1558925" indent="-187325">
              <a:spcAft>
                <a:spcPts val="600"/>
              </a:spcAft>
              <a:tabLs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125380081"/>
      </p:ext>
    </p:extLst>
  </p:cSld>
  <p:clrMapOvr>
    <a:masterClrMapping/>
  </p:clrMapOvr>
  <p:timing>
    <p:tnLst>
      <p:par>
        <p:cTn id="1" dur="indefinite" restart="never" nodeType="tmRoot"/>
      </p:par>
    </p:tnLst>
  </p:timing>
  <p:hf sldNum="0" hdr="0" ftr="0" dt="0"/>
  <p:extLst mod="1">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618760"/>
            <a:ext cx="7164388" cy="2139553"/>
          </a:xfrm>
          <a:prstGeom prst="rect">
            <a:avLst/>
          </a:prstGeom>
        </p:spPr>
        <p:txBody>
          <a:bodyPr anchor="b"/>
          <a:lstStyle>
            <a:lvl1pPr>
              <a:defRPr sz="4500"/>
            </a:lvl1pPr>
          </a:lstStyle>
          <a:p>
            <a:r>
              <a:rPr lang="en-GB" smtClean="0"/>
              <a:t>Click to edit Master title style</a:t>
            </a:r>
            <a:endParaRPr lang="en-US" dirty="0"/>
          </a:p>
        </p:txBody>
      </p:sp>
      <p:sp>
        <p:nvSpPr>
          <p:cNvPr id="3" name="Text Placeholder 2"/>
          <p:cNvSpPr>
            <a:spLocks noGrp="1"/>
          </p:cNvSpPr>
          <p:nvPr>
            <p:ph type="body" idx="1"/>
          </p:nvPr>
        </p:nvSpPr>
        <p:spPr>
          <a:xfrm>
            <a:off x="1295400" y="2778554"/>
            <a:ext cx="7164388"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37454223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1295400" y="1369219"/>
            <a:ext cx="3518854" cy="31380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928554" y="1369219"/>
            <a:ext cx="3539590" cy="31380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44980328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73844"/>
            <a:ext cx="7164388" cy="994172"/>
          </a:xfrm>
          <a:prstGeom prst="rect">
            <a:avLst/>
          </a:prstGeom>
        </p:spPr>
        <p:txBody>
          <a:bodyPr/>
          <a:lstStyle/>
          <a:p>
            <a:r>
              <a:rPr lang="en-GB" smtClean="0"/>
              <a:t>Click to edit Master title style</a:t>
            </a:r>
            <a:endParaRPr lang="en-US" dirty="0"/>
          </a:p>
        </p:txBody>
      </p:sp>
      <p:sp>
        <p:nvSpPr>
          <p:cNvPr id="3" name="Text Placeholder 2"/>
          <p:cNvSpPr>
            <a:spLocks noGrp="1"/>
          </p:cNvSpPr>
          <p:nvPr>
            <p:ph type="body" idx="1"/>
          </p:nvPr>
        </p:nvSpPr>
        <p:spPr>
          <a:xfrm>
            <a:off x="1295400" y="1260872"/>
            <a:ext cx="351027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1295400" y="1878807"/>
            <a:ext cx="3510278" cy="265273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936647" y="1260872"/>
            <a:ext cx="3523142"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936647" y="1878807"/>
            <a:ext cx="3523142" cy="265273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9" name="Slide Number Placeholder 8"/>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49438574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5" name="Slide Number Placeholder 4"/>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3199981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7030688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342900"/>
            <a:ext cx="2615392" cy="1200150"/>
          </a:xfrm>
          <a:prstGeom prst="rect">
            <a:avLst/>
          </a:prstGeom>
        </p:spPr>
        <p:txBody>
          <a:bodyPr anchor="b"/>
          <a:lstStyle>
            <a:lvl1pPr>
              <a:defRPr sz="2400"/>
            </a:lvl1pPr>
          </a:lstStyle>
          <a:p>
            <a:r>
              <a:rPr lang="en-GB" smtClean="0"/>
              <a:t>Click to edit Master title style</a:t>
            </a:r>
            <a:endParaRPr lang="en-US" dirty="0"/>
          </a:p>
        </p:txBody>
      </p:sp>
      <p:sp>
        <p:nvSpPr>
          <p:cNvPr id="3" name="Content Placeholder 2"/>
          <p:cNvSpPr>
            <a:spLocks noGrp="1"/>
          </p:cNvSpPr>
          <p:nvPr>
            <p:ph idx="1"/>
          </p:nvPr>
        </p:nvSpPr>
        <p:spPr>
          <a:xfrm>
            <a:off x="4219163" y="740569"/>
            <a:ext cx="424062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1295399" y="1543050"/>
            <a:ext cx="2615391"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smtClean="0"/>
              <a:t>Click to edit Master text styles</a:t>
            </a:r>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81591305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342900"/>
            <a:ext cx="2639667" cy="1200150"/>
          </a:xfrm>
          <a:prstGeom prst="rect">
            <a:avLst/>
          </a:prstGeom>
        </p:spPr>
        <p:txBody>
          <a:bodyPr anchor="b"/>
          <a:lstStyle>
            <a:lvl1pPr>
              <a:defRPr sz="240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4243439" y="740569"/>
            <a:ext cx="4216349"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1295399" y="1543050"/>
            <a:ext cx="263966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smtClean="0"/>
              <a:t>Click to edit Master text styles</a:t>
            </a:r>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304018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8416" y="1369219"/>
            <a:ext cx="7169729" cy="311847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4"/>
          </p:nvPr>
        </p:nvSpPr>
        <p:spPr>
          <a:xfrm>
            <a:off x="8592765" y="4846709"/>
            <a:ext cx="434908" cy="205743"/>
          </a:xfrm>
          <a:prstGeom prst="rect">
            <a:avLst/>
          </a:prstGeom>
        </p:spPr>
        <p:txBody>
          <a:bodyPr vert="horz" lIns="91440" tIns="45720" rIns="91440" bIns="45720" rtlCol="0" anchor="ctr"/>
          <a:lstStyle>
            <a:lvl1pPr algn="r">
              <a:defRPr sz="900">
                <a:solidFill>
                  <a:schemeClr val="tx1">
                    <a:tint val="75000"/>
                  </a:schemeClr>
                </a:solidFill>
              </a:defRPr>
            </a:lvl1pPr>
          </a:lstStyle>
          <a:p>
            <a:fld id="{83B6047E-932E-D046-B526-ECC9278DC106}" type="slidenum">
              <a:rPr lang="en-US" smtClean="0"/>
              <a:pPr/>
              <a:t>‹#›</a:t>
            </a:fld>
            <a:endParaRPr lang="en-US" dirty="0"/>
          </a:p>
        </p:txBody>
      </p:sp>
      <p:pic>
        <p:nvPicPr>
          <p:cNvPr id="9" name="Picture 8"/>
          <p:cNvPicPr>
            <a:picLocks noChangeAspect="1"/>
          </p:cNvPicPr>
          <p:nvPr userDrawn="1"/>
        </p:nvPicPr>
        <p:blipFill>
          <a:blip r:embed="rId13"/>
          <a:stretch>
            <a:fillRect/>
          </a:stretch>
        </p:blipFill>
        <p:spPr>
          <a:xfrm>
            <a:off x="0" y="0"/>
            <a:ext cx="428625" cy="5143500"/>
          </a:xfrm>
          <a:prstGeom prst="rect">
            <a:avLst/>
          </a:prstGeom>
        </p:spPr>
      </p:pic>
      <p:sp>
        <p:nvSpPr>
          <p:cNvPr id="10" name="Rectangle 9"/>
          <p:cNvSpPr/>
          <p:nvPr userDrawn="1"/>
        </p:nvSpPr>
        <p:spPr>
          <a:xfrm>
            <a:off x="428625" y="0"/>
            <a:ext cx="19354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stretch>
            <a:fillRect/>
          </a:stretch>
        </p:blipFill>
        <p:spPr>
          <a:xfrm>
            <a:off x="4367360" y="4602216"/>
            <a:ext cx="856040" cy="442779"/>
          </a:xfrm>
          <a:prstGeom prst="rect">
            <a:avLst/>
          </a:prstGeom>
        </p:spPr>
      </p:pic>
      <p:cxnSp>
        <p:nvCxnSpPr>
          <p:cNvPr id="14" name="Straight Connector 13"/>
          <p:cNvCxnSpPr/>
          <p:nvPr userDrawn="1"/>
        </p:nvCxnSpPr>
        <p:spPr>
          <a:xfrm flipH="1" flipV="1">
            <a:off x="1298416" y="4832851"/>
            <a:ext cx="2936360" cy="13858"/>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5369011" y="4832851"/>
            <a:ext cx="3099133"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2" name="Title Placeholder 21"/>
          <p:cNvSpPr>
            <a:spLocks noGrp="1"/>
          </p:cNvSpPr>
          <p:nvPr>
            <p:ph type="title"/>
          </p:nvPr>
        </p:nvSpPr>
        <p:spPr>
          <a:xfrm>
            <a:off x="1298416" y="274638"/>
            <a:ext cx="7169728" cy="993775"/>
          </a:xfrm>
          <a:prstGeom prst="rect">
            <a:avLst/>
          </a:prstGeom>
        </p:spPr>
        <p:txBody>
          <a:bodyPr vert="horz" lIns="91440" tIns="45720" rIns="91440" bIns="45720" rtlCol="0" anchor="ctr">
            <a:normAutofit/>
          </a:bodyPr>
          <a:lstStyle/>
          <a:p>
            <a:r>
              <a:rPr lang="en-GB" smtClean="0"/>
              <a:t>Click to edit Master title style</a:t>
            </a:r>
            <a:endParaRPr lang="en-US"/>
          </a:p>
        </p:txBody>
      </p:sp>
      <p:pic>
        <p:nvPicPr>
          <p:cNvPr id="12" name="Picture 11" descr="http://intranet.fao.org/fileadmin/images/FAO_LOGO/FAO_logo_Blue_3lines_fr.jpg"/>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373071" y="4506166"/>
            <a:ext cx="2095073" cy="564758"/>
          </a:xfrm>
          <a:prstGeom prst="rect">
            <a:avLst/>
          </a:prstGeom>
          <a:noFill/>
          <a:ln>
            <a:noFill/>
          </a:ln>
        </p:spPr>
      </p:pic>
    </p:spTree>
    <p:extLst>
      <p:ext uri="{BB962C8B-B14F-4D97-AF65-F5344CB8AC3E}">
        <p14:creationId xmlns:p14="http://schemas.microsoft.com/office/powerpoint/2010/main" val="233585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b="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Lalaina.Ravelomanantsoa@fao.org" TargetMode="External"/><Relationship Id="rId2" Type="http://schemas.openxmlformats.org/officeDocument/2006/relationships/hyperlink" Target="mailto:Carmen.Bullon@fao.org" TargetMode="Externa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hyperlink" Target="http://derecho.laguia2000.com/wp-content/uploads/2008/07/common-law.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2772" y="2180022"/>
            <a:ext cx="7167016" cy="1188466"/>
          </a:xfrm>
        </p:spPr>
        <p:txBody>
          <a:bodyPr>
            <a:normAutofit/>
          </a:bodyPr>
          <a:lstStyle/>
          <a:p>
            <a:r>
              <a:rPr lang="fr-FR" dirty="0" smtClean="0"/>
              <a:t> </a:t>
            </a:r>
          </a:p>
          <a:p>
            <a:r>
              <a:rPr lang="fr-FR" sz="1800" b="1" dirty="0" smtClean="0"/>
              <a:t>Secrétariat de la CIPV</a:t>
            </a:r>
          </a:p>
          <a:p>
            <a:r>
              <a:rPr lang="fr-FR" sz="1800" b="1" dirty="0" smtClean="0"/>
              <a:t>avec l’appui financier du projet 401 du STDF</a:t>
            </a:r>
            <a:endParaRPr lang="fr-FR" sz="1800" b="1" dirty="0"/>
          </a:p>
          <a:p>
            <a:endParaRPr lang="fr-FR" sz="1800" dirty="0"/>
          </a:p>
        </p:txBody>
      </p:sp>
      <p:sp>
        <p:nvSpPr>
          <p:cNvPr id="4" name="Title 1"/>
          <p:cNvSpPr txBox="1">
            <a:spLocks/>
          </p:cNvSpPr>
          <p:nvPr/>
        </p:nvSpPr>
        <p:spPr>
          <a:xfrm>
            <a:off x="1553911" y="4040841"/>
            <a:ext cx="7169727" cy="411628"/>
          </a:xfrm>
          <a:prstGeom prst="rect">
            <a:avLst/>
          </a:prstGeom>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b="0" kern="1200">
                <a:solidFill>
                  <a:schemeClr val="accent1"/>
                </a:solidFill>
                <a:latin typeface="+mj-lt"/>
                <a:ea typeface="+mj-ea"/>
                <a:cs typeface="+mj-cs"/>
              </a:defRPr>
            </a:lvl1pPr>
          </a:lstStyle>
          <a:p>
            <a:r>
              <a:rPr lang="fr-FR" sz="2000" b="1" dirty="0" smtClean="0"/>
              <a:t>Formation de facilitateurs de l’évaluation des capacités phytosanitaires (ECP)</a:t>
            </a:r>
            <a:endParaRPr lang="fr-FR" sz="2000" b="1" dirty="0"/>
          </a:p>
        </p:txBody>
      </p:sp>
      <p:sp>
        <p:nvSpPr>
          <p:cNvPr id="5" name="Rectangle 2"/>
          <p:cNvSpPr txBox="1">
            <a:spLocks noChangeArrowheads="1"/>
          </p:cNvSpPr>
          <p:nvPr/>
        </p:nvSpPr>
        <p:spPr>
          <a:xfrm>
            <a:off x="1639965" y="305171"/>
            <a:ext cx="5940660" cy="1660494"/>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b="0" kern="1200">
                <a:solidFill>
                  <a:schemeClr val="accent1"/>
                </a:solidFill>
                <a:latin typeface="+mj-lt"/>
                <a:ea typeface="+mj-ea"/>
                <a:cs typeface="+mj-cs"/>
              </a:defRPr>
            </a:lvl1pPr>
          </a:lstStyle>
          <a:p>
            <a:pPr>
              <a:defRPr/>
            </a:pPr>
            <a:r>
              <a:rPr lang="fr-FR" b="1" dirty="0" smtClean="0"/>
              <a:t>Cadre juridique international</a:t>
            </a:r>
            <a:endParaRPr lang="fr-FR" b="1" dirty="0">
              <a:solidFill>
                <a:schemeClr val="accent2"/>
              </a:solidFill>
            </a:endParaRPr>
          </a:p>
        </p:txBody>
      </p:sp>
    </p:spTree>
    <p:extLst>
      <p:ext uri="{BB962C8B-B14F-4D97-AF65-F5344CB8AC3E}">
        <p14:creationId xmlns:p14="http://schemas.microsoft.com/office/powerpoint/2010/main" val="488806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963" y="186438"/>
            <a:ext cx="7169727" cy="994172"/>
          </a:xfrm>
        </p:spPr>
        <p:txBody>
          <a:bodyPr/>
          <a:lstStyle/>
          <a:p>
            <a:r>
              <a:rPr lang="fr-FR" b="1" dirty="0" smtClean="0">
                <a:solidFill>
                  <a:srgbClr val="FF0000"/>
                </a:solidFill>
              </a:rPr>
              <a:t>Exercice 1 </a:t>
            </a:r>
            <a:r>
              <a:t/>
            </a:r>
            <a:br/>
            <a:r>
              <a:rPr lang="fr-FR" sz="2500" b="1" dirty="0" smtClean="0"/>
              <a:t>Par groupe de deux ou trois</a:t>
            </a:r>
            <a:endParaRPr lang="fr-FR" sz="2500" b="1" dirty="0"/>
          </a:p>
        </p:txBody>
      </p:sp>
      <p:sp>
        <p:nvSpPr>
          <p:cNvPr id="3" name="Content Placeholder 2"/>
          <p:cNvSpPr>
            <a:spLocks noGrp="1"/>
          </p:cNvSpPr>
          <p:nvPr>
            <p:ph idx="1"/>
          </p:nvPr>
        </p:nvSpPr>
        <p:spPr>
          <a:xfrm>
            <a:off x="968963" y="1180611"/>
            <a:ext cx="7805243" cy="3674924"/>
          </a:xfrm>
        </p:spPr>
        <p:txBody>
          <a:bodyPr>
            <a:normAutofit fontScale="70000" lnSpcReduction="20000"/>
          </a:bodyPr>
          <a:lstStyle/>
          <a:p>
            <a:pPr marL="342900" indent="-342900">
              <a:buFont typeface="+mj-lt"/>
              <a:buAutoNum type="arabicPeriod"/>
            </a:pPr>
            <a:r>
              <a:rPr lang="fr-FR" sz="2400" dirty="0" smtClean="0"/>
              <a:t>Déterminez si les mesures suivantes relèvent de l’accord SPS ou OTC:</a:t>
            </a:r>
          </a:p>
          <a:p>
            <a:pPr marL="514350" lvl="1" indent="-257175">
              <a:buFont typeface="+mj-lt"/>
              <a:buAutoNum type="alphaLcParenR"/>
            </a:pPr>
            <a:r>
              <a:rPr lang="fr-FR" sz="2400" dirty="0" smtClean="0"/>
              <a:t>Une norme détaillée sur la couleur et la forme des emballages alimentaires;</a:t>
            </a:r>
          </a:p>
          <a:p>
            <a:pPr marL="514350" lvl="1" indent="-257175">
              <a:buFont typeface="+mj-lt"/>
              <a:buAutoNum type="alphaLcParenR"/>
            </a:pPr>
            <a:r>
              <a:rPr lang="fr-FR" sz="2400" dirty="0" smtClean="0"/>
              <a:t>Une norme détaillée sur les informations nutritionnelles d’une étiquette;</a:t>
            </a:r>
          </a:p>
          <a:p>
            <a:pPr marL="514350" lvl="1" indent="-257175">
              <a:buFont typeface="+mj-lt"/>
              <a:buAutoNum type="alphaLcParenR"/>
            </a:pPr>
            <a:r>
              <a:rPr lang="fr-FR" sz="2400" dirty="0" smtClean="0"/>
              <a:t>Un règlement sur les </a:t>
            </a:r>
            <a:r>
              <a:rPr lang="fr-FR" sz="2400" dirty="0" err="1" smtClean="0"/>
              <a:t>pallettes</a:t>
            </a:r>
            <a:r>
              <a:rPr lang="fr-FR" sz="2400" dirty="0" smtClean="0"/>
              <a:t> en bois dans le commerce international</a:t>
            </a:r>
          </a:p>
          <a:p>
            <a:pPr marL="514350" lvl="1" indent="-257175">
              <a:buFont typeface="+mj-lt"/>
              <a:buAutoNum type="alphaLcParenR"/>
            </a:pPr>
            <a:r>
              <a:rPr lang="fr-FR" sz="2400" dirty="0" smtClean="0"/>
              <a:t>Les exigences à l’importation pour les animaux vivants</a:t>
            </a:r>
          </a:p>
          <a:p>
            <a:pPr marL="514350" lvl="1" indent="-257175">
              <a:buFont typeface="+mj-lt"/>
              <a:buAutoNum type="alphaLcParenR"/>
            </a:pPr>
            <a:r>
              <a:rPr lang="fr-FR" sz="2400" dirty="0" smtClean="0"/>
              <a:t>Un règlement sur l’agriculture biologique</a:t>
            </a:r>
          </a:p>
          <a:p>
            <a:pPr marL="514350" lvl="1" indent="-257175">
              <a:buFont typeface="+mj-lt"/>
              <a:buAutoNum type="alphaLcParenR"/>
            </a:pPr>
            <a:r>
              <a:rPr lang="fr-FR" sz="2400" dirty="0" smtClean="0"/>
              <a:t>Un règlement sur l’importation de produits artisanaux en paille </a:t>
            </a:r>
          </a:p>
          <a:p>
            <a:pPr marL="514350" lvl="1" indent="-257175">
              <a:buFont typeface="+mj-lt"/>
              <a:buAutoNum type="alphaLcParenR"/>
            </a:pPr>
            <a:r>
              <a:rPr lang="fr-FR" sz="2400" dirty="0" smtClean="0"/>
              <a:t>Un règlement sur l’importation de coton et de fibres transformés</a:t>
            </a:r>
          </a:p>
          <a:p>
            <a:pPr marL="257175" lvl="1" indent="0">
              <a:buNone/>
            </a:pPr>
            <a:endParaRPr lang="fr-FR" sz="2400" dirty="0" smtClean="0"/>
          </a:p>
          <a:p>
            <a:pPr marL="342900" indent="-342900">
              <a:buFont typeface="+mj-lt"/>
              <a:buAutoNum type="arabicPeriod" startAt="2"/>
            </a:pPr>
            <a:r>
              <a:rPr lang="fr-FR" sz="2400" dirty="0"/>
              <a:t>Trouvez trois mesures SPS et trois </a:t>
            </a:r>
            <a:r>
              <a:rPr lang="fr-FR" sz="2400"/>
              <a:t>mesures </a:t>
            </a:r>
            <a:r>
              <a:rPr lang="fr-FR" sz="2400" smtClean="0"/>
              <a:t>OTC</a:t>
            </a:r>
            <a:endParaRPr lang="fr-FR" sz="2400" dirty="0"/>
          </a:p>
        </p:txBody>
      </p:sp>
    </p:spTree>
    <p:extLst>
      <p:ext uri="{BB962C8B-B14F-4D97-AF65-F5344CB8AC3E}">
        <p14:creationId xmlns:p14="http://schemas.microsoft.com/office/powerpoint/2010/main" val="411922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idx="4294967295"/>
          </p:nvPr>
        </p:nvSpPr>
        <p:spPr>
          <a:xfrm>
            <a:off x="840441" y="1397794"/>
            <a:ext cx="7839635" cy="1408468"/>
          </a:xfrm>
        </p:spPr>
        <p:txBody>
          <a:bodyPr>
            <a:noAutofit/>
          </a:bodyPr>
          <a:lstStyle/>
          <a:p>
            <a:pPr marL="0" indent="0" defTabSz="458986">
              <a:lnSpc>
                <a:spcPct val="80000"/>
              </a:lnSpc>
              <a:buNone/>
              <a:defRPr/>
            </a:pPr>
            <a:r>
              <a:rPr lang="fr-FR" sz="2000" b="1" i="1" dirty="0" smtClean="0">
                <a:latin typeface="Calibri" charset="0"/>
              </a:rPr>
              <a:t>Les pays pourront choisir le niveau de protection sanitaire qu’ils jugent approprié, </a:t>
            </a:r>
            <a:r>
              <a:rPr lang="fr-FR" sz="2000" dirty="0" smtClean="0">
                <a:latin typeface="Calibri" charset="0"/>
              </a:rPr>
              <a:t>mais</a:t>
            </a:r>
            <a:r>
              <a:rPr dirty="0"/>
              <a:t/>
            </a:r>
            <a:br>
              <a:rPr dirty="0"/>
            </a:br>
            <a:endParaRPr lang="fr-FR" sz="2000" dirty="0" smtClean="0">
              <a:latin typeface="Calibri" charset="0"/>
            </a:endParaRPr>
          </a:p>
          <a:p>
            <a:pPr marL="397372" lvl="1" indent="-172343" defTabSz="458986">
              <a:lnSpc>
                <a:spcPct val="80000"/>
              </a:lnSpc>
              <a:defRPr/>
            </a:pPr>
            <a:r>
              <a:rPr lang="fr-FR" sz="2000" dirty="0" smtClean="0">
                <a:latin typeface="Calibri" charset="0"/>
              </a:rPr>
              <a:t>La protection doit </a:t>
            </a:r>
            <a:r>
              <a:rPr lang="en-US" sz="2000" dirty="0" err="1" smtClean="0">
                <a:latin typeface="Calibri" charset="0"/>
              </a:rPr>
              <a:t>être</a:t>
            </a:r>
            <a:r>
              <a:rPr lang="fr-FR" sz="2000" dirty="0" smtClean="0">
                <a:latin typeface="Calibri" charset="0"/>
              </a:rPr>
              <a:t> </a:t>
            </a:r>
            <a:r>
              <a:rPr lang="fr-FR" sz="2000" dirty="0">
                <a:latin typeface="Calibri" charset="0"/>
              </a:rPr>
              <a:t>fondée sur des principes scientifiques</a:t>
            </a:r>
          </a:p>
          <a:p>
            <a:pPr marL="225029" lvl="1" indent="0" defTabSz="458986">
              <a:lnSpc>
                <a:spcPct val="80000"/>
              </a:lnSpc>
              <a:buNone/>
              <a:defRPr/>
            </a:pPr>
            <a:r>
              <a:rPr lang="fr-FR" sz="2000" dirty="0" smtClean="0">
                <a:latin typeface="Calibri" charset="0"/>
              </a:rPr>
              <a:t>	et ne doit pas être </a:t>
            </a:r>
            <a:r>
              <a:rPr lang="fr-FR" sz="2000" dirty="0">
                <a:latin typeface="Calibri" charset="0"/>
              </a:rPr>
              <a:t>maintenue sans preuves scientifiques </a:t>
            </a:r>
            <a:r>
              <a:rPr lang="fr-FR" sz="2000" dirty="0" smtClean="0">
                <a:latin typeface="Calibri" charset="0"/>
              </a:rPr>
              <a:t>suffisantes;</a:t>
            </a:r>
          </a:p>
          <a:p>
            <a:pPr marL="225029" lvl="1" indent="0" defTabSz="458986">
              <a:lnSpc>
                <a:spcPct val="80000"/>
              </a:lnSpc>
              <a:buNone/>
              <a:defRPr/>
            </a:pPr>
            <a:endParaRPr lang="fr-FR" sz="2000" b="1" i="1" dirty="0">
              <a:latin typeface="Calibri" charset="0"/>
            </a:endParaRPr>
          </a:p>
          <a:p>
            <a:pPr marL="510779" lvl="1" indent="-285750" defTabSz="458986">
              <a:lnSpc>
                <a:spcPct val="80000"/>
              </a:lnSpc>
              <a:defRPr/>
            </a:pPr>
            <a:r>
              <a:rPr lang="fr-FR" sz="2000" dirty="0"/>
              <a:t>L</a:t>
            </a:r>
            <a:r>
              <a:rPr lang="fr-FR" sz="2000" dirty="0" smtClean="0"/>
              <a:t>a protection ne doit être appliquée que dans la mesure nécessaire pour protéger la santé et la vie des personne et des animaux ou préserver les végétaux</a:t>
            </a:r>
          </a:p>
          <a:p>
            <a:pPr marL="397372" lvl="1" indent="-172343" defTabSz="458986">
              <a:lnSpc>
                <a:spcPct val="80000"/>
              </a:lnSpc>
              <a:defRPr/>
            </a:pPr>
            <a:endParaRPr lang="fr-FR" sz="2000" b="1" dirty="0">
              <a:latin typeface="Calibri" charset="0"/>
            </a:endParaRPr>
          </a:p>
        </p:txBody>
      </p:sp>
      <p:sp>
        <p:nvSpPr>
          <p:cNvPr id="5" name="Rectangle 2"/>
          <p:cNvSpPr txBox="1">
            <a:spLocks noChangeArrowheads="1"/>
          </p:cNvSpPr>
          <p:nvPr/>
        </p:nvSpPr>
        <p:spPr bwMode="auto">
          <a:xfrm>
            <a:off x="1324535" y="296167"/>
            <a:ext cx="5143500" cy="684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b="0" kern="1200">
                <a:solidFill>
                  <a:schemeClr val="accent1"/>
                </a:solidFill>
                <a:latin typeface="+mj-lt"/>
                <a:ea typeface="+mj-ea"/>
                <a:cs typeface="+mj-cs"/>
              </a:defRPr>
            </a:lvl1pPr>
          </a:lstStyle>
          <a:p>
            <a:pPr defTabSz="458986"/>
            <a:r>
              <a:rPr lang="fr-FR" altLang="en-US" b="1" dirty="0" smtClean="0">
                <a:latin typeface="Calibri" panose="020F0502020204030204" pitchFamily="34" charset="0"/>
              </a:rPr>
              <a:t>L’Accord SPS</a:t>
            </a:r>
            <a:endParaRPr lang="fr-FR" altLang="en-US" b="1"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78682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1262063" y="1547813"/>
            <a:ext cx="1476375" cy="847725"/>
          </a:xfrm>
          <a:prstGeom prst="roundRect">
            <a:avLst>
              <a:gd name="adj" fmla="val 12495"/>
            </a:avLst>
          </a:prstGeom>
          <a:solidFill>
            <a:schemeClr val="accent1"/>
          </a:solidFill>
          <a:ln w="12700">
            <a:solidFill>
              <a:schemeClr val="tx1"/>
            </a:solidFill>
            <a:round/>
            <a:headEnd/>
            <a:tailEnd/>
          </a:ln>
        </p:spPr>
        <p:txBody>
          <a:bodyPr wrap="none" anchor="ctr"/>
          <a:lstStyle/>
          <a:p>
            <a:endParaRPr lang="es-ES" sz="1050">
              <a:solidFill>
                <a:srgbClr val="002060"/>
              </a:solidFill>
            </a:endParaRPr>
          </a:p>
        </p:txBody>
      </p:sp>
      <p:sp>
        <p:nvSpPr>
          <p:cNvPr id="11267" name="AutoShape 3"/>
          <p:cNvSpPr>
            <a:spLocks noChangeArrowheads="1"/>
          </p:cNvSpPr>
          <p:nvPr/>
        </p:nvSpPr>
        <p:spPr bwMode="auto">
          <a:xfrm>
            <a:off x="4805363" y="1547813"/>
            <a:ext cx="1476375" cy="847725"/>
          </a:xfrm>
          <a:prstGeom prst="roundRect">
            <a:avLst>
              <a:gd name="adj" fmla="val 12495"/>
            </a:avLst>
          </a:prstGeom>
          <a:solidFill>
            <a:schemeClr val="accent1"/>
          </a:solidFill>
          <a:ln w="12700">
            <a:solidFill>
              <a:schemeClr val="tx1"/>
            </a:solidFill>
            <a:round/>
            <a:headEnd/>
            <a:tailEnd/>
          </a:ln>
        </p:spPr>
        <p:txBody>
          <a:bodyPr wrap="none" anchor="ctr"/>
          <a:lstStyle/>
          <a:p>
            <a:endParaRPr lang="es-ES" sz="1050">
              <a:solidFill>
                <a:srgbClr val="002060"/>
              </a:solidFill>
            </a:endParaRPr>
          </a:p>
        </p:txBody>
      </p:sp>
      <p:sp>
        <p:nvSpPr>
          <p:cNvPr id="11268" name="Rectangle 4"/>
          <p:cNvSpPr>
            <a:spLocks noChangeArrowheads="1"/>
          </p:cNvSpPr>
          <p:nvPr/>
        </p:nvSpPr>
        <p:spPr bwMode="auto">
          <a:xfrm>
            <a:off x="1356122" y="1494157"/>
            <a:ext cx="1447800" cy="682880"/>
          </a:xfrm>
          <a:prstGeom prst="rect">
            <a:avLst/>
          </a:prstGeom>
          <a:noFill/>
          <a:ln w="12700">
            <a:noFill/>
            <a:miter lim="800000"/>
            <a:headEnd/>
            <a:tailEnd/>
          </a:ln>
        </p:spPr>
        <p:txBody>
          <a:bodyPr lIns="67866" tIns="33338" rIns="67866" bIns="33338">
            <a:spAutoFit/>
          </a:bodyPr>
          <a:lstStyle/>
          <a:p>
            <a:pPr defTabSz="571500" eaLnBrk="0" hangingPunct="0"/>
            <a:endParaRPr lang="fr-FR" sz="1200" dirty="0">
              <a:solidFill>
                <a:schemeClr val="bg1"/>
              </a:solidFill>
              <a:latin typeface="Times New Roman" pitchFamily="18" charset="0"/>
            </a:endParaRPr>
          </a:p>
          <a:p>
            <a:pPr defTabSz="571500" eaLnBrk="0" hangingPunct="0"/>
            <a:r>
              <a:rPr lang="fr-FR" sz="1400" b="1" i="1" dirty="0">
                <a:solidFill>
                  <a:schemeClr val="bg1"/>
                </a:solidFill>
                <a:latin typeface="Times New Roman" pitchFamily="18" charset="0"/>
              </a:rPr>
              <a:t>La santé humaine</a:t>
            </a:r>
          </a:p>
        </p:txBody>
      </p:sp>
      <p:sp>
        <p:nvSpPr>
          <p:cNvPr id="11269" name="AutoShape 5"/>
          <p:cNvSpPr>
            <a:spLocks noChangeArrowheads="1"/>
          </p:cNvSpPr>
          <p:nvPr/>
        </p:nvSpPr>
        <p:spPr bwMode="auto">
          <a:xfrm>
            <a:off x="6462713" y="1547813"/>
            <a:ext cx="1476375" cy="847725"/>
          </a:xfrm>
          <a:prstGeom prst="roundRect">
            <a:avLst>
              <a:gd name="adj" fmla="val 12495"/>
            </a:avLst>
          </a:prstGeom>
          <a:solidFill>
            <a:schemeClr val="accent1"/>
          </a:solidFill>
          <a:ln w="12700">
            <a:solidFill>
              <a:schemeClr val="tx1"/>
            </a:solidFill>
            <a:round/>
            <a:headEnd/>
            <a:tailEnd/>
          </a:ln>
        </p:spPr>
        <p:txBody>
          <a:bodyPr wrap="none" anchor="ctr"/>
          <a:lstStyle/>
          <a:p>
            <a:endParaRPr lang="es-ES" sz="1050">
              <a:solidFill>
                <a:schemeClr val="bg1"/>
              </a:solidFill>
            </a:endParaRPr>
          </a:p>
        </p:txBody>
      </p:sp>
      <p:sp>
        <p:nvSpPr>
          <p:cNvPr id="11270" name="Rectangle 6"/>
          <p:cNvSpPr>
            <a:spLocks noChangeArrowheads="1"/>
          </p:cNvSpPr>
          <p:nvPr/>
        </p:nvSpPr>
        <p:spPr bwMode="auto">
          <a:xfrm>
            <a:off x="4797029" y="1494154"/>
            <a:ext cx="1493044" cy="898324"/>
          </a:xfrm>
          <a:prstGeom prst="rect">
            <a:avLst/>
          </a:prstGeom>
          <a:noFill/>
          <a:ln w="12700">
            <a:noFill/>
            <a:miter lim="800000"/>
            <a:headEnd/>
            <a:tailEnd/>
          </a:ln>
        </p:spPr>
        <p:txBody>
          <a:bodyPr lIns="67866" tIns="33338" rIns="67866" bIns="33338">
            <a:spAutoFit/>
          </a:bodyPr>
          <a:lstStyle/>
          <a:p>
            <a:pPr defTabSz="571500" eaLnBrk="0" hangingPunct="0"/>
            <a:endParaRPr lang="fr-FR" sz="1200" dirty="0">
              <a:solidFill>
                <a:schemeClr val="bg1"/>
              </a:solidFill>
              <a:latin typeface="Times New Roman" pitchFamily="18" charset="0"/>
            </a:endParaRPr>
          </a:p>
          <a:p>
            <a:pPr defTabSz="571500" eaLnBrk="0" hangingPunct="0"/>
            <a:r>
              <a:rPr lang="fr-FR" sz="1400" b="1" i="1" dirty="0">
                <a:solidFill>
                  <a:schemeClr val="bg1"/>
                </a:solidFill>
                <a:latin typeface="Times New Roman" pitchFamily="18" charset="0"/>
              </a:rPr>
              <a:t>La santé des végétaux</a:t>
            </a:r>
          </a:p>
          <a:p>
            <a:pPr defTabSz="571500" eaLnBrk="0" hangingPunct="0"/>
            <a:endParaRPr lang="fr-FR" sz="1400" b="1" dirty="0">
              <a:solidFill>
                <a:schemeClr val="bg1"/>
              </a:solidFill>
              <a:latin typeface="Times New Roman" pitchFamily="18" charset="0"/>
            </a:endParaRPr>
          </a:p>
        </p:txBody>
      </p:sp>
      <p:sp>
        <p:nvSpPr>
          <p:cNvPr id="11271" name="Rectangle 7"/>
          <p:cNvSpPr>
            <a:spLocks noChangeArrowheads="1"/>
          </p:cNvSpPr>
          <p:nvPr/>
        </p:nvSpPr>
        <p:spPr bwMode="auto">
          <a:xfrm>
            <a:off x="6454379" y="1476419"/>
            <a:ext cx="1493044" cy="682880"/>
          </a:xfrm>
          <a:prstGeom prst="rect">
            <a:avLst/>
          </a:prstGeom>
          <a:noFill/>
          <a:ln w="12700">
            <a:noFill/>
            <a:miter lim="800000"/>
            <a:headEnd/>
            <a:tailEnd/>
          </a:ln>
        </p:spPr>
        <p:txBody>
          <a:bodyPr lIns="67866" tIns="33338" rIns="67866" bIns="33338">
            <a:spAutoFit/>
          </a:bodyPr>
          <a:lstStyle/>
          <a:p>
            <a:pPr defTabSz="571500" eaLnBrk="0" hangingPunct="0"/>
            <a:endParaRPr lang="fr-FR" sz="1200" dirty="0">
              <a:solidFill>
                <a:srgbClr val="002060"/>
              </a:solidFill>
              <a:latin typeface="Times New Roman" pitchFamily="18" charset="0"/>
            </a:endParaRPr>
          </a:p>
          <a:p>
            <a:pPr defTabSz="571500" eaLnBrk="0" hangingPunct="0"/>
            <a:r>
              <a:rPr lang="fr-FR" sz="1400" b="1" i="1" dirty="0">
                <a:solidFill>
                  <a:schemeClr val="bg1"/>
                </a:solidFill>
                <a:latin typeface="Times New Roman" pitchFamily="18" charset="0"/>
              </a:rPr>
              <a:t>un</a:t>
            </a:r>
          </a:p>
          <a:p>
            <a:pPr defTabSz="571500" eaLnBrk="0" hangingPunct="0"/>
            <a:r>
              <a:rPr lang="fr-FR" sz="1400" b="1" i="1" dirty="0">
                <a:solidFill>
                  <a:schemeClr val="bg1"/>
                </a:solidFill>
                <a:latin typeface="Times New Roman" pitchFamily="18" charset="0"/>
              </a:rPr>
              <a:t>pays</a:t>
            </a:r>
            <a:endParaRPr lang="fr-FR" sz="1400" b="1" dirty="0">
              <a:solidFill>
                <a:schemeClr val="bg1"/>
              </a:solidFill>
              <a:latin typeface="Times New Roman" pitchFamily="18" charset="0"/>
            </a:endParaRPr>
          </a:p>
        </p:txBody>
      </p:sp>
      <p:sp>
        <p:nvSpPr>
          <p:cNvPr id="11272" name="AutoShape 8"/>
          <p:cNvSpPr>
            <a:spLocks noChangeArrowheads="1"/>
          </p:cNvSpPr>
          <p:nvPr/>
        </p:nvSpPr>
        <p:spPr bwMode="auto">
          <a:xfrm>
            <a:off x="3033713" y="1547813"/>
            <a:ext cx="1476375" cy="847725"/>
          </a:xfrm>
          <a:prstGeom prst="roundRect">
            <a:avLst>
              <a:gd name="adj" fmla="val 12495"/>
            </a:avLst>
          </a:prstGeom>
          <a:solidFill>
            <a:schemeClr val="accent1"/>
          </a:solidFill>
          <a:ln w="12700">
            <a:solidFill>
              <a:schemeClr val="tx1"/>
            </a:solidFill>
            <a:round/>
            <a:headEnd/>
            <a:tailEnd/>
          </a:ln>
        </p:spPr>
        <p:txBody>
          <a:bodyPr wrap="none" anchor="ctr"/>
          <a:lstStyle/>
          <a:p>
            <a:endParaRPr lang="es-ES" sz="1050" dirty="0">
              <a:solidFill>
                <a:schemeClr val="bg1"/>
              </a:solidFill>
            </a:endParaRPr>
          </a:p>
        </p:txBody>
      </p:sp>
      <p:sp>
        <p:nvSpPr>
          <p:cNvPr id="11273" name="Rectangle 9"/>
          <p:cNvSpPr>
            <a:spLocks noChangeArrowheads="1"/>
          </p:cNvSpPr>
          <p:nvPr/>
        </p:nvSpPr>
        <p:spPr bwMode="auto">
          <a:xfrm>
            <a:off x="3127772" y="1509919"/>
            <a:ext cx="1219200" cy="682880"/>
          </a:xfrm>
          <a:prstGeom prst="rect">
            <a:avLst/>
          </a:prstGeom>
          <a:noFill/>
          <a:ln w="12700">
            <a:noFill/>
            <a:miter lim="800000"/>
            <a:headEnd/>
            <a:tailEnd/>
          </a:ln>
        </p:spPr>
        <p:txBody>
          <a:bodyPr lIns="67866" tIns="33338" rIns="67866" bIns="33338">
            <a:spAutoFit/>
          </a:bodyPr>
          <a:lstStyle/>
          <a:p>
            <a:pPr defTabSz="571500" eaLnBrk="0" hangingPunct="0"/>
            <a:endParaRPr lang="fr-FR" sz="1200" dirty="0">
              <a:solidFill>
                <a:srgbClr val="002060"/>
              </a:solidFill>
              <a:latin typeface="Times New Roman" pitchFamily="18" charset="0"/>
            </a:endParaRPr>
          </a:p>
          <a:p>
            <a:pPr defTabSz="571500" eaLnBrk="0" hangingPunct="0"/>
            <a:r>
              <a:rPr lang="fr-FR" sz="1400" b="1" i="1" dirty="0">
                <a:solidFill>
                  <a:schemeClr val="bg1"/>
                </a:solidFill>
                <a:latin typeface="Times New Roman" pitchFamily="18" charset="0"/>
              </a:rPr>
              <a:t>La santé animale</a:t>
            </a:r>
          </a:p>
        </p:txBody>
      </p:sp>
      <p:sp>
        <p:nvSpPr>
          <p:cNvPr id="54282" name="Rectangle 10"/>
          <p:cNvSpPr>
            <a:spLocks noChangeArrowheads="1"/>
          </p:cNvSpPr>
          <p:nvPr/>
        </p:nvSpPr>
        <p:spPr bwMode="auto">
          <a:xfrm>
            <a:off x="1262063" y="332023"/>
            <a:ext cx="6750844" cy="344326"/>
          </a:xfrm>
          <a:prstGeom prst="rect">
            <a:avLst/>
          </a:prstGeom>
          <a:noFill/>
          <a:ln w="12700">
            <a:noFill/>
            <a:miter lim="800000"/>
            <a:headEnd/>
            <a:tailEnd/>
          </a:ln>
          <a:effectLst/>
        </p:spPr>
        <p:txBody>
          <a:bodyPr lIns="67866" tIns="33338" rIns="67866" bIns="33338">
            <a:spAutoFit/>
          </a:bodyPr>
          <a:lstStyle/>
          <a:p>
            <a:pPr algn="ctr" defTabSz="571500" eaLnBrk="0" hangingPunct="0">
              <a:defRPr/>
            </a:pPr>
            <a:r>
              <a:rPr lang="fr-FR" sz="1800" b="1" dirty="0">
                <a:solidFill>
                  <a:srgbClr val="002060"/>
                </a:solidFill>
                <a:effectLst>
                  <a:outerShdw blurRad="38100" dist="38100" dir="2700000" algn="tl">
                    <a:srgbClr val="000000"/>
                  </a:outerShdw>
                </a:effectLst>
                <a:latin typeface="Times New Roman" pitchFamily="18" charset="0"/>
              </a:rPr>
              <a:t>Les mesures SPS visent à protéger</a:t>
            </a:r>
          </a:p>
        </p:txBody>
      </p:sp>
      <p:sp>
        <p:nvSpPr>
          <p:cNvPr id="11275" name="Line 11"/>
          <p:cNvSpPr>
            <a:spLocks noChangeShapeType="1"/>
          </p:cNvSpPr>
          <p:nvPr/>
        </p:nvSpPr>
        <p:spPr bwMode="auto">
          <a:xfrm flipH="1">
            <a:off x="2566988" y="976313"/>
            <a:ext cx="1666875" cy="447675"/>
          </a:xfrm>
          <a:prstGeom prst="line">
            <a:avLst/>
          </a:prstGeom>
          <a:noFill/>
          <a:ln w="12700">
            <a:solidFill>
              <a:schemeClr val="tx1"/>
            </a:solidFill>
            <a:round/>
            <a:headEnd/>
            <a:tailEnd type="triangle" w="med" len="med"/>
          </a:ln>
        </p:spPr>
        <p:txBody>
          <a:bodyPr wrap="none" anchor="ctr"/>
          <a:lstStyle/>
          <a:p>
            <a:endParaRPr lang="en-US" sz="1050"/>
          </a:p>
        </p:txBody>
      </p:sp>
      <p:sp>
        <p:nvSpPr>
          <p:cNvPr id="11276" name="Line 12"/>
          <p:cNvSpPr>
            <a:spLocks noChangeShapeType="1"/>
          </p:cNvSpPr>
          <p:nvPr/>
        </p:nvSpPr>
        <p:spPr bwMode="auto">
          <a:xfrm>
            <a:off x="3714750" y="2767853"/>
            <a:ext cx="0" cy="375397"/>
          </a:xfrm>
          <a:prstGeom prst="line">
            <a:avLst/>
          </a:prstGeom>
          <a:noFill/>
          <a:ln w="50800">
            <a:solidFill>
              <a:schemeClr val="hlink"/>
            </a:solidFill>
            <a:round/>
            <a:headEnd/>
            <a:tailEnd type="triangle" w="med" len="med"/>
          </a:ln>
        </p:spPr>
        <p:txBody>
          <a:bodyPr wrap="none" anchor="ctr"/>
          <a:lstStyle/>
          <a:p>
            <a:endParaRPr lang="en-US" sz="1050"/>
          </a:p>
        </p:txBody>
      </p:sp>
      <p:sp>
        <p:nvSpPr>
          <p:cNvPr id="11277" name="Line 13"/>
          <p:cNvSpPr>
            <a:spLocks noChangeShapeType="1"/>
          </p:cNvSpPr>
          <p:nvPr/>
        </p:nvSpPr>
        <p:spPr bwMode="auto">
          <a:xfrm>
            <a:off x="4967289" y="976313"/>
            <a:ext cx="1943100" cy="504825"/>
          </a:xfrm>
          <a:prstGeom prst="line">
            <a:avLst/>
          </a:prstGeom>
          <a:noFill/>
          <a:ln w="12700">
            <a:solidFill>
              <a:schemeClr val="tx1"/>
            </a:solidFill>
            <a:round/>
            <a:headEnd/>
            <a:tailEnd type="triangle" w="med" len="med"/>
          </a:ln>
        </p:spPr>
        <p:txBody>
          <a:bodyPr wrap="none" anchor="ctr"/>
          <a:lstStyle/>
          <a:p>
            <a:endParaRPr lang="en-US" sz="1050"/>
          </a:p>
        </p:txBody>
      </p:sp>
      <p:sp>
        <p:nvSpPr>
          <p:cNvPr id="11278" name="Line 14"/>
          <p:cNvSpPr>
            <a:spLocks noChangeShapeType="1"/>
          </p:cNvSpPr>
          <p:nvPr/>
        </p:nvSpPr>
        <p:spPr bwMode="auto">
          <a:xfrm>
            <a:off x="5607424" y="2796427"/>
            <a:ext cx="0" cy="367865"/>
          </a:xfrm>
          <a:prstGeom prst="line">
            <a:avLst/>
          </a:prstGeom>
          <a:noFill/>
          <a:ln w="50800">
            <a:solidFill>
              <a:schemeClr val="hlink"/>
            </a:solidFill>
            <a:round/>
            <a:headEnd/>
            <a:tailEnd type="triangle" w="med" len="med"/>
          </a:ln>
        </p:spPr>
        <p:txBody>
          <a:bodyPr wrap="none" anchor="ctr"/>
          <a:lstStyle/>
          <a:p>
            <a:endParaRPr lang="en-US" sz="1050"/>
          </a:p>
        </p:txBody>
      </p:sp>
      <p:sp>
        <p:nvSpPr>
          <p:cNvPr id="11279" name="Line 15"/>
          <p:cNvSpPr>
            <a:spLocks noChangeShapeType="1"/>
          </p:cNvSpPr>
          <p:nvPr/>
        </p:nvSpPr>
        <p:spPr bwMode="auto">
          <a:xfrm flipH="1">
            <a:off x="4224338" y="1090613"/>
            <a:ext cx="295275" cy="333375"/>
          </a:xfrm>
          <a:prstGeom prst="line">
            <a:avLst/>
          </a:prstGeom>
          <a:noFill/>
          <a:ln w="12700">
            <a:solidFill>
              <a:schemeClr val="tx1"/>
            </a:solidFill>
            <a:round/>
            <a:headEnd/>
            <a:tailEnd type="triangle" w="med" len="med"/>
          </a:ln>
        </p:spPr>
        <p:txBody>
          <a:bodyPr wrap="none" anchor="ctr"/>
          <a:lstStyle/>
          <a:p>
            <a:endParaRPr lang="en-US" sz="1050"/>
          </a:p>
        </p:txBody>
      </p:sp>
      <p:sp>
        <p:nvSpPr>
          <p:cNvPr id="11280" name="Line 16"/>
          <p:cNvSpPr>
            <a:spLocks noChangeShapeType="1"/>
          </p:cNvSpPr>
          <p:nvPr/>
        </p:nvSpPr>
        <p:spPr bwMode="auto">
          <a:xfrm>
            <a:off x="4748213" y="1090613"/>
            <a:ext cx="219075" cy="333375"/>
          </a:xfrm>
          <a:prstGeom prst="line">
            <a:avLst/>
          </a:prstGeom>
          <a:noFill/>
          <a:ln w="12700">
            <a:solidFill>
              <a:schemeClr val="tx1"/>
            </a:solidFill>
            <a:round/>
            <a:headEnd/>
            <a:tailEnd type="triangle" w="med" len="med"/>
          </a:ln>
        </p:spPr>
        <p:txBody>
          <a:bodyPr wrap="none" anchor="ctr"/>
          <a:lstStyle/>
          <a:p>
            <a:endParaRPr lang="en-US" sz="1050"/>
          </a:p>
        </p:txBody>
      </p:sp>
      <p:sp>
        <p:nvSpPr>
          <p:cNvPr id="54289" name="Rectangle 17"/>
          <p:cNvSpPr>
            <a:spLocks noChangeArrowheads="1"/>
          </p:cNvSpPr>
          <p:nvPr/>
        </p:nvSpPr>
        <p:spPr bwMode="auto">
          <a:xfrm>
            <a:off x="3714750" y="2425245"/>
            <a:ext cx="6303520" cy="344326"/>
          </a:xfrm>
          <a:prstGeom prst="rect">
            <a:avLst/>
          </a:prstGeom>
          <a:noFill/>
          <a:ln w="12700">
            <a:noFill/>
            <a:miter lim="800000"/>
            <a:headEnd/>
            <a:tailEnd/>
          </a:ln>
          <a:effectLst/>
        </p:spPr>
        <p:txBody>
          <a:bodyPr wrap="square" lIns="67866" tIns="33338" rIns="67866" bIns="33338">
            <a:spAutoFit/>
          </a:bodyPr>
          <a:lstStyle/>
          <a:p>
            <a:pPr defTabSz="571500" eaLnBrk="0" hangingPunct="0">
              <a:defRPr/>
            </a:pPr>
            <a:r>
              <a:rPr lang="fr-FR" sz="1800" b="1" dirty="0">
                <a:solidFill>
                  <a:srgbClr val="002060"/>
                </a:solidFill>
                <a:effectLst>
                  <a:outerShdw blurRad="38100" dist="38100" dir="2700000" algn="tl">
                    <a:srgbClr val="000000"/>
                  </a:outerShdw>
                </a:effectLst>
                <a:latin typeface="Times New Roman" pitchFamily="18" charset="0"/>
              </a:rPr>
              <a:t>des risques liés aux</a:t>
            </a:r>
          </a:p>
        </p:txBody>
      </p:sp>
      <p:sp>
        <p:nvSpPr>
          <p:cNvPr id="11282" name="AutoShape 18"/>
          <p:cNvSpPr>
            <a:spLocks noChangeArrowheads="1"/>
          </p:cNvSpPr>
          <p:nvPr/>
        </p:nvSpPr>
        <p:spPr bwMode="auto">
          <a:xfrm>
            <a:off x="1201341" y="3086068"/>
            <a:ext cx="1476375" cy="1467598"/>
          </a:xfrm>
          <a:prstGeom prst="roundRect">
            <a:avLst>
              <a:gd name="adj" fmla="val 12495"/>
            </a:avLst>
          </a:prstGeom>
          <a:solidFill>
            <a:schemeClr val="accent1"/>
          </a:solidFill>
          <a:ln w="12700">
            <a:solidFill>
              <a:schemeClr val="tx1"/>
            </a:solidFill>
            <a:round/>
            <a:headEnd/>
            <a:tailEnd/>
          </a:ln>
        </p:spPr>
        <p:txBody>
          <a:bodyPr wrap="none" anchor="ctr"/>
          <a:lstStyle/>
          <a:p>
            <a:endParaRPr lang="es-ES" sz="1050">
              <a:solidFill>
                <a:schemeClr val="bg1"/>
              </a:solidFill>
            </a:endParaRPr>
          </a:p>
        </p:txBody>
      </p:sp>
      <p:sp>
        <p:nvSpPr>
          <p:cNvPr id="11283" name="Rectangle 19"/>
          <p:cNvSpPr>
            <a:spLocks noChangeArrowheads="1"/>
          </p:cNvSpPr>
          <p:nvPr/>
        </p:nvSpPr>
        <p:spPr bwMode="auto">
          <a:xfrm>
            <a:off x="1196467" y="3182689"/>
            <a:ext cx="1593056" cy="1359989"/>
          </a:xfrm>
          <a:prstGeom prst="rect">
            <a:avLst/>
          </a:prstGeom>
          <a:noFill/>
          <a:ln w="12700">
            <a:noFill/>
            <a:miter lim="800000"/>
            <a:headEnd/>
            <a:tailEnd/>
          </a:ln>
        </p:spPr>
        <p:txBody>
          <a:bodyPr lIns="67866" tIns="33338" rIns="67866" bIns="33338">
            <a:spAutoFit/>
          </a:bodyPr>
          <a:lstStyle/>
          <a:p>
            <a:pPr defTabSz="571500" eaLnBrk="0" hangingPunct="0"/>
            <a:r>
              <a:rPr lang="fr-FR" sz="1200" b="1" dirty="0">
                <a:solidFill>
                  <a:schemeClr val="bg1"/>
                </a:solidFill>
                <a:latin typeface="Times New Roman" pitchFamily="18" charset="0"/>
              </a:rPr>
              <a:t>additifs,</a:t>
            </a:r>
          </a:p>
          <a:p>
            <a:pPr defTabSz="571500" eaLnBrk="0" hangingPunct="0"/>
            <a:r>
              <a:rPr lang="fr-FR" sz="1200" b="1" dirty="0">
                <a:solidFill>
                  <a:schemeClr val="bg1"/>
                </a:solidFill>
                <a:latin typeface="Times New Roman" pitchFamily="18" charset="0"/>
              </a:rPr>
              <a:t>contaminants,</a:t>
            </a:r>
          </a:p>
          <a:p>
            <a:pPr defTabSz="571500" eaLnBrk="0" hangingPunct="0"/>
            <a:r>
              <a:rPr lang="fr-FR" sz="1200" b="1" dirty="0">
                <a:solidFill>
                  <a:schemeClr val="bg1"/>
                </a:solidFill>
                <a:latin typeface="Times New Roman" pitchFamily="18" charset="0"/>
              </a:rPr>
              <a:t>toxines/organismes pathogènes, </a:t>
            </a:r>
          </a:p>
          <a:p>
            <a:pPr defTabSz="571500" eaLnBrk="0" hangingPunct="0"/>
            <a:r>
              <a:rPr lang="fr-FR" sz="1200" b="1" dirty="0">
                <a:solidFill>
                  <a:schemeClr val="bg1"/>
                </a:solidFill>
                <a:latin typeface="Times New Roman" pitchFamily="18" charset="0"/>
              </a:rPr>
              <a:t>maladies transmises par des animaux/des plantes </a:t>
            </a:r>
          </a:p>
        </p:txBody>
      </p:sp>
      <p:sp>
        <p:nvSpPr>
          <p:cNvPr id="11284" name="AutoShape 20"/>
          <p:cNvSpPr>
            <a:spLocks noChangeArrowheads="1"/>
          </p:cNvSpPr>
          <p:nvPr/>
        </p:nvSpPr>
        <p:spPr bwMode="auto">
          <a:xfrm>
            <a:off x="2968229" y="3132834"/>
            <a:ext cx="1476375" cy="1420832"/>
          </a:xfrm>
          <a:prstGeom prst="roundRect">
            <a:avLst>
              <a:gd name="adj" fmla="val 12495"/>
            </a:avLst>
          </a:prstGeom>
          <a:solidFill>
            <a:schemeClr val="accent1"/>
          </a:solidFill>
          <a:ln w="12700">
            <a:solidFill>
              <a:schemeClr val="tx1"/>
            </a:solidFill>
            <a:round/>
            <a:headEnd/>
            <a:tailEnd/>
          </a:ln>
        </p:spPr>
        <p:txBody>
          <a:bodyPr wrap="none" anchor="ctr"/>
          <a:lstStyle/>
          <a:p>
            <a:endParaRPr lang="es-ES" sz="1050">
              <a:solidFill>
                <a:schemeClr val="bg1"/>
              </a:solidFill>
            </a:endParaRPr>
          </a:p>
        </p:txBody>
      </p:sp>
      <p:sp>
        <p:nvSpPr>
          <p:cNvPr id="11285" name="Rectangle 21"/>
          <p:cNvSpPr>
            <a:spLocks noChangeArrowheads="1"/>
          </p:cNvSpPr>
          <p:nvPr/>
        </p:nvSpPr>
        <p:spPr bwMode="auto">
          <a:xfrm>
            <a:off x="3017044" y="3218026"/>
            <a:ext cx="1493044" cy="990657"/>
          </a:xfrm>
          <a:prstGeom prst="rect">
            <a:avLst/>
          </a:prstGeom>
          <a:noFill/>
          <a:ln w="12700">
            <a:noFill/>
            <a:miter lim="800000"/>
            <a:headEnd/>
            <a:tailEnd/>
          </a:ln>
        </p:spPr>
        <p:txBody>
          <a:bodyPr lIns="67866" tIns="33338" rIns="67866" bIns="33338">
            <a:spAutoFit/>
          </a:bodyPr>
          <a:lstStyle/>
          <a:p>
            <a:pPr defTabSz="571500" eaLnBrk="0" hangingPunct="0"/>
            <a:r>
              <a:rPr lang="fr-FR" sz="1200" b="1" dirty="0">
                <a:solidFill>
                  <a:schemeClr val="bg1"/>
                </a:solidFill>
                <a:latin typeface="Times New Roman" pitchFamily="18" charset="0"/>
              </a:rPr>
              <a:t>additifs,</a:t>
            </a:r>
          </a:p>
          <a:p>
            <a:pPr defTabSz="571500" eaLnBrk="0" hangingPunct="0"/>
            <a:r>
              <a:rPr lang="fr-FR" sz="1200" b="1" dirty="0">
                <a:solidFill>
                  <a:schemeClr val="bg1"/>
                </a:solidFill>
                <a:latin typeface="Times New Roman" pitchFamily="18" charset="0"/>
              </a:rPr>
              <a:t>toxines, parasites</a:t>
            </a:r>
          </a:p>
          <a:p>
            <a:pPr defTabSz="571500" eaLnBrk="0" hangingPunct="0"/>
            <a:r>
              <a:rPr lang="fr-FR" sz="1200" b="1" dirty="0">
                <a:solidFill>
                  <a:schemeClr val="bg1"/>
                </a:solidFill>
                <a:latin typeface="Times New Roman" pitchFamily="18" charset="0"/>
              </a:rPr>
              <a:t>maladies</a:t>
            </a:r>
          </a:p>
          <a:p>
            <a:pPr defTabSz="571500" eaLnBrk="0" hangingPunct="0"/>
            <a:r>
              <a:rPr lang="fr-FR" sz="1200" b="1" dirty="0">
                <a:solidFill>
                  <a:schemeClr val="bg1"/>
                </a:solidFill>
                <a:latin typeface="Times New Roman" pitchFamily="18" charset="0"/>
              </a:rPr>
              <a:t>organismes</a:t>
            </a:r>
          </a:p>
          <a:p>
            <a:pPr defTabSz="571500" eaLnBrk="0" hangingPunct="0"/>
            <a:r>
              <a:rPr lang="fr-FR" sz="1200" b="1" dirty="0">
                <a:solidFill>
                  <a:schemeClr val="bg1"/>
                </a:solidFill>
                <a:latin typeface="Times New Roman" pitchFamily="18" charset="0"/>
              </a:rPr>
              <a:t>pathogènes</a:t>
            </a:r>
            <a:r>
              <a:rPr lang="fr-FR" sz="1200" smtClean="0"/>
              <a:t> </a:t>
            </a:r>
            <a:endParaRPr lang="fr-FR" sz="1200" i="1" dirty="0">
              <a:solidFill>
                <a:schemeClr val="bg1"/>
              </a:solidFill>
              <a:latin typeface="Times New Roman" pitchFamily="18" charset="0"/>
            </a:endParaRPr>
          </a:p>
        </p:txBody>
      </p:sp>
      <p:sp>
        <p:nvSpPr>
          <p:cNvPr id="11286" name="AutoShape 22"/>
          <p:cNvSpPr>
            <a:spLocks noChangeArrowheads="1"/>
          </p:cNvSpPr>
          <p:nvPr/>
        </p:nvSpPr>
        <p:spPr bwMode="auto">
          <a:xfrm>
            <a:off x="4797029" y="3182690"/>
            <a:ext cx="1476375" cy="1370976"/>
          </a:xfrm>
          <a:prstGeom prst="roundRect">
            <a:avLst>
              <a:gd name="adj" fmla="val 12495"/>
            </a:avLst>
          </a:prstGeom>
          <a:solidFill>
            <a:schemeClr val="accent1"/>
          </a:solidFill>
          <a:ln w="12700">
            <a:solidFill>
              <a:schemeClr val="tx1"/>
            </a:solidFill>
            <a:round/>
            <a:headEnd/>
            <a:tailEnd/>
          </a:ln>
        </p:spPr>
        <p:txBody>
          <a:bodyPr wrap="none" anchor="ctr"/>
          <a:lstStyle/>
          <a:p>
            <a:endParaRPr lang="es-ES" sz="1050">
              <a:solidFill>
                <a:schemeClr val="bg1"/>
              </a:solidFill>
            </a:endParaRPr>
          </a:p>
        </p:txBody>
      </p:sp>
      <p:sp>
        <p:nvSpPr>
          <p:cNvPr id="11287" name="Rectangle 23"/>
          <p:cNvSpPr>
            <a:spLocks noChangeArrowheads="1"/>
          </p:cNvSpPr>
          <p:nvPr/>
        </p:nvSpPr>
        <p:spPr bwMode="auto">
          <a:xfrm>
            <a:off x="4797029" y="3218026"/>
            <a:ext cx="1493044" cy="805991"/>
          </a:xfrm>
          <a:prstGeom prst="rect">
            <a:avLst/>
          </a:prstGeom>
          <a:noFill/>
          <a:ln w="12700">
            <a:noFill/>
            <a:miter lim="800000"/>
            <a:headEnd/>
            <a:tailEnd/>
          </a:ln>
        </p:spPr>
        <p:txBody>
          <a:bodyPr lIns="67866" tIns="33338" rIns="67866" bIns="33338">
            <a:spAutoFit/>
          </a:bodyPr>
          <a:lstStyle/>
          <a:p>
            <a:pPr defTabSz="571500" eaLnBrk="0" hangingPunct="0"/>
            <a:r>
              <a:rPr lang="fr-FR" sz="1200" b="1" dirty="0">
                <a:solidFill>
                  <a:schemeClr val="bg1"/>
                </a:solidFill>
                <a:latin typeface="Times New Roman" pitchFamily="18" charset="0"/>
              </a:rPr>
              <a:t>parasites,</a:t>
            </a:r>
          </a:p>
          <a:p>
            <a:pPr defTabSz="571500" eaLnBrk="0" hangingPunct="0"/>
            <a:r>
              <a:rPr lang="fr-FR" sz="1200" b="1" dirty="0">
                <a:solidFill>
                  <a:schemeClr val="bg1"/>
                </a:solidFill>
                <a:latin typeface="Times New Roman" pitchFamily="18" charset="0"/>
              </a:rPr>
              <a:t>maladies, organismes</a:t>
            </a:r>
          </a:p>
          <a:p>
            <a:pPr defTabSz="571500" eaLnBrk="0" hangingPunct="0"/>
            <a:r>
              <a:rPr lang="fr-FR" sz="1200" b="1" dirty="0">
                <a:solidFill>
                  <a:schemeClr val="bg1"/>
                </a:solidFill>
                <a:latin typeface="Times New Roman" pitchFamily="18" charset="0"/>
              </a:rPr>
              <a:t>pathogènes</a:t>
            </a:r>
            <a:endParaRPr lang="fr-FR" sz="1200" b="1" i="1" dirty="0">
              <a:solidFill>
                <a:srgbClr val="002060"/>
              </a:solidFill>
              <a:latin typeface="Times New Roman" pitchFamily="18" charset="0"/>
            </a:endParaRPr>
          </a:p>
        </p:txBody>
      </p:sp>
      <p:sp>
        <p:nvSpPr>
          <p:cNvPr id="11288" name="AutoShape 24"/>
          <p:cNvSpPr>
            <a:spLocks noChangeArrowheads="1"/>
          </p:cNvSpPr>
          <p:nvPr/>
        </p:nvSpPr>
        <p:spPr bwMode="auto">
          <a:xfrm>
            <a:off x="6401088" y="3182689"/>
            <a:ext cx="1476375" cy="1370977"/>
          </a:xfrm>
          <a:prstGeom prst="roundRect">
            <a:avLst>
              <a:gd name="adj" fmla="val 12495"/>
            </a:avLst>
          </a:prstGeom>
          <a:solidFill>
            <a:schemeClr val="accent1"/>
          </a:solidFill>
          <a:ln w="12700">
            <a:solidFill>
              <a:schemeClr val="tx1"/>
            </a:solidFill>
            <a:round/>
            <a:headEnd/>
            <a:tailEnd/>
          </a:ln>
        </p:spPr>
        <p:txBody>
          <a:bodyPr wrap="none" anchor="ctr"/>
          <a:lstStyle/>
          <a:p>
            <a:endParaRPr lang="es-ES" sz="1050">
              <a:solidFill>
                <a:srgbClr val="002060"/>
              </a:solidFill>
            </a:endParaRPr>
          </a:p>
        </p:txBody>
      </p:sp>
      <p:sp>
        <p:nvSpPr>
          <p:cNvPr id="11289" name="Rectangle 25"/>
          <p:cNvSpPr>
            <a:spLocks noChangeArrowheads="1"/>
          </p:cNvSpPr>
          <p:nvPr/>
        </p:nvSpPr>
        <p:spPr bwMode="auto">
          <a:xfrm>
            <a:off x="6400204" y="3193677"/>
            <a:ext cx="1573411" cy="1359989"/>
          </a:xfrm>
          <a:prstGeom prst="rect">
            <a:avLst/>
          </a:prstGeom>
          <a:noFill/>
          <a:ln w="12700">
            <a:noFill/>
            <a:miter lim="800000"/>
            <a:headEnd/>
            <a:tailEnd/>
          </a:ln>
        </p:spPr>
        <p:txBody>
          <a:bodyPr wrap="square" lIns="67866" tIns="33338" rIns="67866" bIns="33338">
            <a:spAutoFit/>
          </a:bodyPr>
          <a:lstStyle/>
          <a:p>
            <a:pPr defTabSz="571500" eaLnBrk="0" hangingPunct="0"/>
            <a:r>
              <a:rPr lang="fr-FR" sz="1200" b="1" dirty="0">
                <a:solidFill>
                  <a:schemeClr val="bg1"/>
                </a:solidFill>
                <a:latin typeface="Times New Roman" pitchFamily="18" charset="0"/>
              </a:rPr>
              <a:t>dommages de parasites</a:t>
            </a:r>
          </a:p>
          <a:p>
            <a:pPr defTabSz="571500" eaLnBrk="0" hangingPunct="0"/>
            <a:r>
              <a:rPr lang="fr-FR" sz="1200" b="1" dirty="0">
                <a:solidFill>
                  <a:schemeClr val="bg1"/>
                </a:solidFill>
                <a:latin typeface="Times New Roman" pitchFamily="18" charset="0"/>
              </a:rPr>
              <a:t>découlant de l’entrée,</a:t>
            </a:r>
          </a:p>
          <a:p>
            <a:pPr defTabSz="571500" eaLnBrk="0" hangingPunct="0"/>
            <a:r>
              <a:rPr lang="fr-FR" sz="1200" b="1" dirty="0">
                <a:solidFill>
                  <a:schemeClr val="bg1"/>
                </a:solidFill>
                <a:latin typeface="Times New Roman" pitchFamily="18" charset="0"/>
              </a:rPr>
              <a:t>de l'établissement</a:t>
            </a:r>
          </a:p>
          <a:p>
            <a:pPr defTabSz="571500" eaLnBrk="0" hangingPunct="0"/>
            <a:r>
              <a:rPr lang="fr-FR" sz="1200" b="1" dirty="0">
                <a:solidFill>
                  <a:schemeClr val="bg1"/>
                </a:solidFill>
                <a:latin typeface="Times New Roman" pitchFamily="18" charset="0"/>
              </a:rPr>
              <a:t>ou de la dissémination</a:t>
            </a:r>
          </a:p>
          <a:p>
            <a:pPr defTabSz="571500" eaLnBrk="0" hangingPunct="0"/>
            <a:r>
              <a:rPr lang="fr-FR" sz="1200" b="1" dirty="0" smtClean="0">
                <a:solidFill>
                  <a:schemeClr val="bg1"/>
                </a:solidFill>
                <a:latin typeface="Times New Roman" pitchFamily="18" charset="0"/>
              </a:rPr>
              <a:t>de </a:t>
            </a:r>
            <a:r>
              <a:rPr lang="fr-FR" sz="1200" b="1" dirty="0">
                <a:solidFill>
                  <a:schemeClr val="bg1"/>
                </a:solidFill>
                <a:latin typeface="Times New Roman" pitchFamily="18" charset="0"/>
              </a:rPr>
              <a:t>parasites</a:t>
            </a:r>
          </a:p>
        </p:txBody>
      </p:sp>
      <p:sp>
        <p:nvSpPr>
          <p:cNvPr id="11290" name="Line 26"/>
          <p:cNvSpPr>
            <a:spLocks noChangeShapeType="1"/>
          </p:cNvSpPr>
          <p:nvPr/>
        </p:nvSpPr>
        <p:spPr bwMode="auto">
          <a:xfrm>
            <a:off x="1979712" y="2409732"/>
            <a:ext cx="0" cy="676368"/>
          </a:xfrm>
          <a:prstGeom prst="line">
            <a:avLst/>
          </a:prstGeom>
          <a:noFill/>
          <a:ln w="50800">
            <a:solidFill>
              <a:schemeClr val="hlink"/>
            </a:solidFill>
            <a:round/>
            <a:headEnd/>
            <a:tailEnd type="triangle" w="med" len="med"/>
          </a:ln>
        </p:spPr>
        <p:txBody>
          <a:bodyPr wrap="none" anchor="ctr"/>
          <a:lstStyle/>
          <a:p>
            <a:endParaRPr lang="en-US" sz="1050"/>
          </a:p>
        </p:txBody>
      </p:sp>
      <p:sp>
        <p:nvSpPr>
          <p:cNvPr id="11291" name="Line 27"/>
          <p:cNvSpPr>
            <a:spLocks noChangeShapeType="1"/>
          </p:cNvSpPr>
          <p:nvPr/>
        </p:nvSpPr>
        <p:spPr bwMode="auto">
          <a:xfrm>
            <a:off x="7164288" y="2409733"/>
            <a:ext cx="2994" cy="783944"/>
          </a:xfrm>
          <a:prstGeom prst="line">
            <a:avLst/>
          </a:prstGeom>
          <a:noFill/>
          <a:ln w="50800">
            <a:solidFill>
              <a:schemeClr val="hlink"/>
            </a:solidFill>
            <a:round/>
            <a:headEnd/>
            <a:tailEnd type="triangle" w="med" len="med"/>
          </a:ln>
        </p:spPr>
        <p:txBody>
          <a:bodyPr wrap="none" anchor="ctr"/>
          <a:lstStyle/>
          <a:p>
            <a:endParaRPr lang="en-US" sz="1050"/>
          </a:p>
        </p:txBody>
      </p:sp>
    </p:spTree>
    <p:extLst>
      <p:ext uri="{BB962C8B-B14F-4D97-AF65-F5344CB8AC3E}">
        <p14:creationId xmlns:p14="http://schemas.microsoft.com/office/powerpoint/2010/main" val="315578345"/>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81635" y="249492"/>
            <a:ext cx="6172200" cy="857250"/>
          </a:xfrm>
        </p:spPr>
        <p:txBody>
          <a:bodyPr>
            <a:normAutofit fontScale="90000"/>
          </a:bodyPr>
          <a:lstStyle/>
          <a:p>
            <a:pPr eaLnBrk="1" hangingPunct="1">
              <a:defRPr/>
            </a:pPr>
            <a:r>
              <a:rPr lang="fr-FR" sz="3000" b="1" dirty="0"/>
              <a:t>Dispositions principales de l’Accord SPS</a:t>
            </a:r>
          </a:p>
        </p:txBody>
      </p:sp>
      <p:sp>
        <p:nvSpPr>
          <p:cNvPr id="3" name="Content Placeholder 2"/>
          <p:cNvSpPr>
            <a:spLocks noGrp="1"/>
          </p:cNvSpPr>
          <p:nvPr>
            <p:ph idx="1"/>
          </p:nvPr>
        </p:nvSpPr>
        <p:spPr>
          <a:xfrm>
            <a:off x="1082487" y="1620662"/>
            <a:ext cx="7476565" cy="2261225"/>
          </a:xfrm>
        </p:spPr>
        <p:txBody>
          <a:bodyPr>
            <a:normAutofit/>
          </a:bodyPr>
          <a:lstStyle/>
          <a:p>
            <a:r>
              <a:rPr lang="fr-FR" sz="2000" dirty="0">
                <a:solidFill>
                  <a:srgbClr val="0070C0"/>
                </a:solidFill>
              </a:rPr>
              <a:t>1. Objectif: </a:t>
            </a:r>
            <a:endParaRPr lang="fr-FR" sz="2000" dirty="0" smtClean="0">
              <a:solidFill>
                <a:srgbClr val="0070C0"/>
              </a:solidFill>
            </a:endParaRPr>
          </a:p>
          <a:p>
            <a:pPr marL="0" indent="0" algn="just">
              <a:buNone/>
            </a:pPr>
            <a:r>
              <a:rPr lang="fr-FR" dirty="0" smtClean="0"/>
              <a:t>P</a:t>
            </a:r>
            <a:r>
              <a:rPr lang="fr-FR" sz="2000" i="1" dirty="0" smtClean="0"/>
              <a:t>réserver </a:t>
            </a:r>
            <a:r>
              <a:rPr lang="fr-FR" sz="2000" i="1" dirty="0"/>
              <a:t>le droit souverain des gouvernements d’établir le niveau de protection qu’ils jugent approprié, sans que ce droit ne soit exercé abusivement à des fins protectionnistes et ne crée des </a:t>
            </a:r>
            <a:r>
              <a:rPr lang="fr-FR" sz="2000" i="1" dirty="0" smtClean="0"/>
              <a:t>restrictions déguisées </a:t>
            </a:r>
            <a:r>
              <a:rPr lang="fr-FR" sz="2000" i="1" dirty="0"/>
              <a:t>au commerce international.</a:t>
            </a:r>
          </a:p>
        </p:txBody>
      </p:sp>
    </p:spTree>
    <p:extLst>
      <p:ext uri="{BB962C8B-B14F-4D97-AF65-F5344CB8AC3E}">
        <p14:creationId xmlns:p14="http://schemas.microsoft.com/office/powerpoint/2010/main" val="2684083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0406" y="1275607"/>
            <a:ext cx="7227794" cy="3272745"/>
          </a:xfrm>
        </p:spPr>
        <p:txBody>
          <a:bodyPr/>
          <a:lstStyle/>
          <a:p>
            <a:r>
              <a:rPr lang="fr-FR" dirty="0">
                <a:solidFill>
                  <a:srgbClr val="0070C0"/>
                </a:solidFill>
              </a:rPr>
              <a:t>2. Justification technique</a:t>
            </a:r>
          </a:p>
          <a:p>
            <a:pPr marL="0" indent="0">
              <a:buNone/>
            </a:pPr>
            <a:endParaRPr lang="fr-FR" dirty="0">
              <a:solidFill>
                <a:srgbClr val="0070C0"/>
              </a:solidFill>
            </a:endParaRPr>
          </a:p>
          <a:p>
            <a:pPr algn="just"/>
            <a:r>
              <a:rPr lang="fr-FR" sz="1800" i="1" dirty="0" smtClean="0"/>
              <a:t>Les mesures phytosanitaires ne </a:t>
            </a:r>
            <a:r>
              <a:rPr lang="fr-FR" sz="1800" b="1" i="1" dirty="0"/>
              <a:t>doivent être</a:t>
            </a:r>
            <a:r>
              <a:rPr lang="fr-FR" sz="1800" i="1" dirty="0" smtClean="0"/>
              <a:t> appliquées que pour assurer la santé des végétaux.</a:t>
            </a:r>
            <a:endParaRPr lang="fr-FR" sz="1800" i="1" dirty="0"/>
          </a:p>
          <a:p>
            <a:pPr algn="just"/>
            <a:r>
              <a:rPr lang="fr-FR" sz="1800" i="1" dirty="0"/>
              <a:t>Les membres </a:t>
            </a:r>
            <a:r>
              <a:rPr lang="fr-FR" sz="1800" b="1" i="1" dirty="0"/>
              <a:t>doivent s’assurer</a:t>
            </a:r>
            <a:r>
              <a:rPr lang="fr-FR" sz="1800" i="1" dirty="0"/>
              <a:t> qu’une mesure sanitaire ou phytosanitaire ne soit appliquée que dans la mesure nécessaire pour protéger la santé et la vie des personnes et des animaux ou préserver les végétaux, qu’elle soit fondée sur des principes scientifiques et qu’elle ne soit pas maintenue sans preuves scientifiques </a:t>
            </a:r>
            <a:r>
              <a:rPr lang="fr-FR" sz="1800" i="1" dirty="0" smtClean="0"/>
              <a:t>suffisantes.</a:t>
            </a:r>
            <a:endParaRPr lang="fr-FR" sz="1800" i="1" dirty="0"/>
          </a:p>
        </p:txBody>
      </p:sp>
      <p:sp>
        <p:nvSpPr>
          <p:cNvPr id="5" name="Rectangle 2"/>
          <p:cNvSpPr txBox="1">
            <a:spLocks noChangeArrowheads="1"/>
          </p:cNvSpPr>
          <p:nvPr/>
        </p:nvSpPr>
        <p:spPr>
          <a:xfrm>
            <a:off x="1055594" y="249492"/>
            <a:ext cx="6409378" cy="857250"/>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200" b="0" kern="1200" baseline="0">
                <a:solidFill>
                  <a:schemeClr val="accent1"/>
                </a:solidFill>
                <a:latin typeface="+mj-lt"/>
                <a:ea typeface="+mj-ea"/>
                <a:cs typeface="+mj-cs"/>
              </a:defRPr>
            </a:lvl1pPr>
          </a:lstStyle>
          <a:p>
            <a:pPr>
              <a:defRPr/>
            </a:pPr>
            <a:r>
              <a:rPr lang="fr-FR" sz="3000" b="1" dirty="0"/>
              <a:t>Dispositions principales de l’Accord SPS</a:t>
            </a:r>
          </a:p>
        </p:txBody>
      </p:sp>
    </p:spTree>
    <p:extLst>
      <p:ext uri="{BB962C8B-B14F-4D97-AF65-F5344CB8AC3E}">
        <p14:creationId xmlns:p14="http://schemas.microsoft.com/office/powerpoint/2010/main" val="173160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68189" y="240782"/>
            <a:ext cx="6172200" cy="857250"/>
          </a:xfrm>
        </p:spPr>
        <p:txBody>
          <a:bodyPr>
            <a:normAutofit fontScale="90000"/>
          </a:bodyPr>
          <a:lstStyle/>
          <a:p>
            <a:pPr eaLnBrk="1" hangingPunct="1">
              <a:defRPr/>
            </a:pPr>
            <a:r>
              <a:rPr lang="fr-FR" sz="3000" b="1" dirty="0"/>
              <a:t>Dispositions principales de l’Accord SPS</a:t>
            </a:r>
          </a:p>
        </p:txBody>
      </p:sp>
      <p:sp>
        <p:nvSpPr>
          <p:cNvPr id="3" name="Content Placeholder 2"/>
          <p:cNvSpPr>
            <a:spLocks noGrp="1"/>
          </p:cNvSpPr>
          <p:nvPr>
            <p:ph idx="1"/>
          </p:nvPr>
        </p:nvSpPr>
        <p:spPr>
          <a:xfrm>
            <a:off x="1075765" y="1171990"/>
            <a:ext cx="7287895" cy="3118475"/>
          </a:xfrm>
        </p:spPr>
        <p:txBody>
          <a:bodyPr>
            <a:normAutofit fontScale="85000" lnSpcReduction="20000"/>
          </a:bodyPr>
          <a:lstStyle/>
          <a:p>
            <a:r>
              <a:rPr lang="fr-FR" dirty="0">
                <a:solidFill>
                  <a:srgbClr val="0070C0"/>
                </a:solidFill>
              </a:rPr>
              <a:t>3. Harmonisation</a:t>
            </a:r>
          </a:p>
          <a:p>
            <a:pPr marL="0" indent="0">
              <a:buNone/>
            </a:pPr>
            <a:endParaRPr lang="fr-FR" dirty="0">
              <a:solidFill>
                <a:srgbClr val="0070C0"/>
              </a:solidFill>
            </a:endParaRPr>
          </a:p>
          <a:p>
            <a:pPr algn="just"/>
            <a:r>
              <a:rPr lang="fr-FR" sz="1800" i="1" dirty="0"/>
              <a:t>Afin d’harmoniser le plus largement possible les mesures sanitaires et phytosanitaires, les Membres </a:t>
            </a:r>
            <a:r>
              <a:rPr lang="fr-FR" sz="1800" b="1" i="1" dirty="0"/>
              <a:t>établiront </a:t>
            </a:r>
            <a:r>
              <a:rPr lang="fr-FR" sz="1800" i="1" dirty="0"/>
              <a:t>leurs mesures sanitaires ou phytosanitaires </a:t>
            </a:r>
            <a:r>
              <a:rPr lang="fr-FR" sz="1800" b="1" i="1" dirty="0"/>
              <a:t>sur la base </a:t>
            </a:r>
            <a:r>
              <a:rPr lang="fr-FR" sz="1800" i="1" dirty="0"/>
              <a:t>de normes, directives ou recommandations internationales, dans les cas où il en </a:t>
            </a:r>
            <a:r>
              <a:rPr lang="fr-FR" sz="1800" i="1" dirty="0" smtClean="0"/>
              <a:t>existe.</a:t>
            </a:r>
            <a:endParaRPr lang="fr-FR" sz="1800" i="1" dirty="0"/>
          </a:p>
          <a:p>
            <a:pPr algn="just"/>
            <a:r>
              <a:rPr lang="fr-FR" sz="1800" i="1" dirty="0" smtClean="0"/>
              <a:t>Les gouvernements sont libres d’introduire des mesures entrainant un niveau de protection plus élevé, si il y une justification scientifique qui démontre que les normes internationales ne permettrait pas d’atteindre le niveau de protection sanitaire qu’ils jugent approprié.</a:t>
            </a:r>
          </a:p>
          <a:p>
            <a:pPr algn="just"/>
            <a:r>
              <a:rPr lang="fr-FR" sz="1800" i="1" dirty="0"/>
              <a:t> Les mesures sanitaires ou phytosanitaires </a:t>
            </a:r>
            <a:r>
              <a:rPr lang="fr-FR" sz="1800" b="1" i="1" dirty="0"/>
              <a:t>qui sont conformes </a:t>
            </a:r>
            <a:r>
              <a:rPr lang="fr-FR" sz="1800" i="1" dirty="0"/>
              <a:t>aux normes, directives ou recommandations internationales seront réputées nécessaires à la protection de la vie et de la santé des personnes et des animaux ou à la préservation des végétaux, et présumées </a:t>
            </a:r>
            <a:r>
              <a:rPr lang="fr-FR" sz="1800" i="1" dirty="0" smtClean="0"/>
              <a:t>compatibles avec les dispositions de l’Accord.</a:t>
            </a:r>
            <a:endParaRPr lang="fr-FR" sz="1800" i="1" dirty="0"/>
          </a:p>
        </p:txBody>
      </p:sp>
    </p:spTree>
    <p:extLst>
      <p:ext uri="{BB962C8B-B14F-4D97-AF65-F5344CB8AC3E}">
        <p14:creationId xmlns:p14="http://schemas.microsoft.com/office/powerpoint/2010/main" val="2788576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sz="half" idx="1"/>
            <p:extLst>
              <p:ext uri="{D42A27DB-BD31-4B8C-83A1-F6EECF244321}">
                <p14:modId xmlns:p14="http://schemas.microsoft.com/office/powerpoint/2010/main" val="1814789015"/>
              </p:ext>
            </p:extLst>
          </p:nvPr>
        </p:nvGraphicFramePr>
        <p:xfrm>
          <a:off x="1974850" y="555625"/>
          <a:ext cx="5138738" cy="3852863"/>
        </p:xfrm>
        <a:graphic>
          <a:graphicData uri="http://schemas.openxmlformats.org/presentationml/2006/ole">
            <mc:AlternateContent xmlns:mc="http://schemas.openxmlformats.org/markup-compatibility/2006">
              <mc:Choice xmlns:v="urn:schemas-microsoft-com:vml" Requires="v">
                <p:oleObj spid="_x0000_s1049" name="Slide" r:id="rId3" imgW="4078320" imgH="3057088" progId="PowerPoint.Slide.8">
                  <p:embed/>
                </p:oleObj>
              </mc:Choice>
              <mc:Fallback>
                <p:oleObj name="Slide" r:id="rId3" imgW="4078320" imgH="3057088" progId="PowerPoint.Slide.8">
                  <p:embed/>
                  <p:pic>
                    <p:nvPicPr>
                      <p:cNvPr id="0" name=""/>
                      <p:cNvPicPr>
                        <a:picLocks noChangeAspect="1" noChangeArrowheads="1"/>
                      </p:cNvPicPr>
                      <p:nvPr/>
                    </p:nvPicPr>
                    <p:blipFill>
                      <a:blip r:embed="rId4"/>
                      <a:srcRect/>
                      <a:stretch>
                        <a:fillRect/>
                      </a:stretch>
                    </p:blipFill>
                    <p:spPr bwMode="auto">
                      <a:xfrm>
                        <a:off x="1974850" y="555625"/>
                        <a:ext cx="5138738" cy="3852863"/>
                      </a:xfrm>
                      <a:prstGeom prst="rect">
                        <a:avLst/>
                      </a:prstGeom>
                      <a:noFill/>
                      <a:extLst/>
                    </p:spPr>
                  </p:pic>
                </p:oleObj>
              </mc:Fallback>
            </mc:AlternateContent>
          </a:graphicData>
        </a:graphic>
      </p:graphicFrame>
      <p:sp>
        <p:nvSpPr>
          <p:cNvPr id="1028" name="Rectangle 3"/>
          <p:cNvSpPr>
            <a:spLocks noChangeArrowheads="1"/>
          </p:cNvSpPr>
          <p:nvPr/>
        </p:nvSpPr>
        <p:spPr bwMode="auto">
          <a:xfrm>
            <a:off x="4502944" y="-127182"/>
            <a:ext cx="184731" cy="254365"/>
          </a:xfrm>
          <a:prstGeom prst="rect">
            <a:avLst/>
          </a:prstGeom>
          <a:noFill/>
          <a:ln w="9525">
            <a:noFill/>
            <a:miter lim="800000"/>
            <a:headEnd/>
            <a:tailEnd/>
          </a:ln>
        </p:spPr>
        <p:txBody>
          <a:bodyPr wrap="none" anchor="ctr">
            <a:spAutoFit/>
          </a:bodyPr>
          <a:lstStyle/>
          <a:p>
            <a:endParaRPr lang="es-ES" sz="1053">
              <a:solidFill>
                <a:srgbClr val="002060"/>
              </a:solidFill>
            </a:endParaRPr>
          </a:p>
        </p:txBody>
      </p:sp>
    </p:spTree>
    <p:extLst>
      <p:ext uri="{BB962C8B-B14F-4D97-AF65-F5344CB8AC3E}">
        <p14:creationId xmlns:p14="http://schemas.microsoft.com/office/powerpoint/2010/main" val="1357056104"/>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68189" y="166818"/>
            <a:ext cx="6172200" cy="857250"/>
          </a:xfrm>
        </p:spPr>
        <p:txBody>
          <a:bodyPr>
            <a:normAutofit fontScale="90000"/>
          </a:bodyPr>
          <a:lstStyle/>
          <a:p>
            <a:pPr eaLnBrk="1" hangingPunct="1">
              <a:defRPr/>
            </a:pPr>
            <a:r>
              <a:rPr lang="fr-FR" sz="3000" b="1" dirty="0"/>
              <a:t>Dispositions principales de l’Accord SPS</a:t>
            </a:r>
          </a:p>
        </p:txBody>
      </p:sp>
      <p:sp>
        <p:nvSpPr>
          <p:cNvPr id="3" name="Content Placeholder 2"/>
          <p:cNvSpPr>
            <a:spLocks noGrp="1"/>
          </p:cNvSpPr>
          <p:nvPr>
            <p:ph idx="1"/>
          </p:nvPr>
        </p:nvSpPr>
        <p:spPr>
          <a:xfrm>
            <a:off x="968190" y="1044239"/>
            <a:ext cx="7611034" cy="3741971"/>
          </a:xfrm>
        </p:spPr>
        <p:txBody>
          <a:bodyPr>
            <a:normAutofit lnSpcReduction="10000"/>
          </a:bodyPr>
          <a:lstStyle/>
          <a:p>
            <a:r>
              <a:rPr lang="fr-FR" dirty="0">
                <a:solidFill>
                  <a:srgbClr val="0070C0"/>
                </a:solidFill>
              </a:rPr>
              <a:t>4. Types de mesures</a:t>
            </a:r>
          </a:p>
          <a:p>
            <a:pPr algn="just"/>
            <a:r>
              <a:rPr lang="fr-FR" sz="1800" i="1" dirty="0" smtClean="0"/>
              <a:t>Adaptées aux conditions: les mesures phytosanitaires peuvent varier en fonction du pays d’origine des produits alimentaires ou des produits d’origine animale ou végétale considérés, mais cela ne doit pas permettre une discrimination injustifiée.</a:t>
            </a:r>
            <a:endParaRPr lang="fr-FR" sz="1800" i="1" dirty="0"/>
          </a:p>
          <a:p>
            <a:pPr algn="just"/>
            <a:r>
              <a:rPr lang="fr-FR" sz="1800" i="1" dirty="0"/>
              <a:t>Différentes mesures possibles: dans le cas où différentes mesures sont applicables d’un point de vue technique et économique et assurent le même niveau d’innocuité, les pays devraient retenir celles qui ne sont pas plus restrictives pour le commerce qu’il n’est nécessaire pour atteindre leur objectif en matière sanitaire. </a:t>
            </a:r>
          </a:p>
          <a:p>
            <a:pPr algn="just"/>
            <a:r>
              <a:rPr lang="fr-FR" sz="1800" i="1" dirty="0"/>
              <a:t>Si un autre pays démontre qu’avec les mesures qu’il applique, il obtient le même niveau de protection sanitaire, ces mesures devraient être acceptées comme équivalentes.</a:t>
            </a:r>
          </a:p>
        </p:txBody>
      </p:sp>
    </p:spTree>
    <p:extLst>
      <p:ext uri="{BB962C8B-B14F-4D97-AF65-F5344CB8AC3E}">
        <p14:creationId xmlns:p14="http://schemas.microsoft.com/office/powerpoint/2010/main" val="1676668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48024" y="139274"/>
            <a:ext cx="6172200" cy="857250"/>
          </a:xfrm>
        </p:spPr>
        <p:txBody>
          <a:bodyPr>
            <a:normAutofit fontScale="90000"/>
          </a:bodyPr>
          <a:lstStyle/>
          <a:p>
            <a:pPr eaLnBrk="1" hangingPunct="1">
              <a:defRPr/>
            </a:pPr>
            <a:r>
              <a:rPr lang="fr-FR" sz="3000" b="1" dirty="0"/>
              <a:t>Dispositions principales de l’Accord SPS</a:t>
            </a:r>
          </a:p>
        </p:txBody>
      </p:sp>
      <p:sp>
        <p:nvSpPr>
          <p:cNvPr id="3" name="Content Placeholder 2"/>
          <p:cNvSpPr>
            <a:spLocks noGrp="1"/>
          </p:cNvSpPr>
          <p:nvPr>
            <p:ph idx="1"/>
          </p:nvPr>
        </p:nvSpPr>
        <p:spPr>
          <a:xfrm>
            <a:off x="1149724" y="1098032"/>
            <a:ext cx="7362263" cy="3118475"/>
          </a:xfrm>
        </p:spPr>
        <p:txBody>
          <a:bodyPr>
            <a:normAutofit fontScale="92500" lnSpcReduction="20000"/>
          </a:bodyPr>
          <a:lstStyle/>
          <a:p>
            <a:pPr marL="0" indent="0">
              <a:buNone/>
            </a:pPr>
            <a:r>
              <a:rPr lang="fr-FR" dirty="0">
                <a:solidFill>
                  <a:srgbClr val="0070C0"/>
                </a:solidFill>
              </a:rPr>
              <a:t>5. Évaluation des risques</a:t>
            </a:r>
          </a:p>
          <a:p>
            <a:pPr marL="0" indent="0">
              <a:buNone/>
            </a:pPr>
            <a:endParaRPr lang="fr-FR" dirty="0">
              <a:solidFill>
                <a:srgbClr val="0070C0"/>
              </a:solidFill>
            </a:endParaRPr>
          </a:p>
          <a:p>
            <a:pPr algn="just"/>
            <a:r>
              <a:rPr lang="fr-FR" sz="1800" i="1" dirty="0"/>
              <a:t>Les pays doivent établir les mesures sanitaires et phytosanitaires sur la base d’une évaluation appropriée des risques effectifs et, si on le leur demande, indiquer les facteurs dont ils ont tenu compte, les procédures d’évaluation qu’ils ont utilisées et le niveau de risque qu’ils ont jugé acceptable.</a:t>
            </a:r>
          </a:p>
          <a:p>
            <a:pPr algn="just"/>
            <a:r>
              <a:rPr lang="fr-FR" sz="1800" i="1" dirty="0"/>
              <a:t>Dans les cas où les preuves scientifiques pertinentes seront insuffisantes, un Membre peut provisoirement adopter des mesures sanitaires ou phytosanitaires sur la base des renseignements pertinents disponibles, y compris ceux qui émanent des organisations internationales compétentes ainsi que ceux qui découlent des mesures sanitaires ou phytosanitaires appliquées par d’autres Membres.</a:t>
            </a:r>
          </a:p>
        </p:txBody>
      </p:sp>
    </p:spTree>
    <p:extLst>
      <p:ext uri="{BB962C8B-B14F-4D97-AF65-F5344CB8AC3E}">
        <p14:creationId xmlns:p14="http://schemas.microsoft.com/office/powerpoint/2010/main" val="2759983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74915" y="135192"/>
            <a:ext cx="6172200" cy="857250"/>
          </a:xfrm>
        </p:spPr>
        <p:txBody>
          <a:bodyPr>
            <a:normAutofit fontScale="90000"/>
          </a:bodyPr>
          <a:lstStyle/>
          <a:p>
            <a:pPr eaLnBrk="1" hangingPunct="1">
              <a:defRPr/>
            </a:pPr>
            <a:r>
              <a:rPr lang="fr-FR" sz="3000" b="1" dirty="0"/>
              <a:t>Dispositions principales de l’Accord SPS</a:t>
            </a:r>
          </a:p>
        </p:txBody>
      </p:sp>
      <p:sp>
        <p:nvSpPr>
          <p:cNvPr id="3" name="Content Placeholder 2"/>
          <p:cNvSpPr>
            <a:spLocks noGrp="1"/>
          </p:cNvSpPr>
          <p:nvPr>
            <p:ph idx="1"/>
          </p:nvPr>
        </p:nvSpPr>
        <p:spPr>
          <a:xfrm>
            <a:off x="1156446" y="1098032"/>
            <a:ext cx="7523629" cy="3453797"/>
          </a:xfrm>
        </p:spPr>
        <p:txBody>
          <a:bodyPr>
            <a:normAutofit/>
          </a:bodyPr>
          <a:lstStyle/>
          <a:p>
            <a:pPr marL="0" indent="0">
              <a:buNone/>
            </a:pPr>
            <a:r>
              <a:rPr lang="fr-FR" dirty="0">
                <a:solidFill>
                  <a:srgbClr val="0070C0"/>
                </a:solidFill>
              </a:rPr>
              <a:t>6. Transparence</a:t>
            </a:r>
          </a:p>
          <a:p>
            <a:pPr marL="0" indent="0">
              <a:buNone/>
            </a:pPr>
            <a:endParaRPr lang="fr-FR" dirty="0">
              <a:solidFill>
                <a:srgbClr val="0070C0"/>
              </a:solidFill>
            </a:endParaRPr>
          </a:p>
          <a:p>
            <a:pPr algn="just"/>
            <a:r>
              <a:rPr lang="fr-FR" i="1" dirty="0"/>
              <a:t>Les pays sont tenus de notifier aux autres pays les modifications apportées à leurs exigences sanitaires et phytosanitaires ou les nouvelles exigences qui ont une incidence sur le commerce</a:t>
            </a:r>
          </a:p>
          <a:p>
            <a:pPr algn="just"/>
            <a:r>
              <a:rPr lang="fr-FR" i="1" dirty="0"/>
              <a:t>Les pays ont une obligation de </a:t>
            </a:r>
            <a:r>
              <a:rPr lang="fr-FR" b="1" i="1" dirty="0"/>
              <a:t>notification</a:t>
            </a:r>
            <a:r>
              <a:rPr lang="fr-FR" i="1" dirty="0"/>
              <a:t>:</a:t>
            </a:r>
          </a:p>
          <a:p>
            <a:pPr lvl="1" algn="just"/>
            <a:r>
              <a:rPr lang="fr-FR" sz="1875" i="1" dirty="0"/>
              <a:t>à l’OMC;</a:t>
            </a:r>
          </a:p>
          <a:p>
            <a:pPr lvl="1" algn="just"/>
            <a:r>
              <a:rPr lang="fr-FR" sz="1875" i="1" dirty="0"/>
              <a:t>aux autres pays membres.</a:t>
            </a:r>
          </a:p>
          <a:p>
            <a:pPr marL="257175" lvl="1" indent="0" algn="just">
              <a:buNone/>
            </a:pPr>
            <a:endParaRPr lang="fr-FR" sz="1875" i="1" dirty="0"/>
          </a:p>
        </p:txBody>
      </p:sp>
    </p:spTree>
    <p:extLst>
      <p:ext uri="{BB962C8B-B14F-4D97-AF65-F5344CB8AC3E}">
        <p14:creationId xmlns:p14="http://schemas.microsoft.com/office/powerpoint/2010/main" val="2202995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1507" y="427409"/>
            <a:ext cx="3211659" cy="857250"/>
          </a:xfrm>
        </p:spPr>
        <p:txBody>
          <a:bodyPr/>
          <a:lstStyle/>
          <a:p>
            <a:pPr algn="ctr"/>
            <a:r>
              <a:rPr lang="fr-FR" b="1" dirty="0" smtClean="0"/>
              <a:t>Sommaire</a:t>
            </a:r>
            <a:endParaRPr lang="fr-FR" b="1" dirty="0"/>
          </a:p>
        </p:txBody>
      </p:sp>
      <p:sp>
        <p:nvSpPr>
          <p:cNvPr id="7" name="Content Placeholder 6"/>
          <p:cNvSpPr>
            <a:spLocks noGrp="1"/>
          </p:cNvSpPr>
          <p:nvPr>
            <p:ph idx="1"/>
          </p:nvPr>
        </p:nvSpPr>
        <p:spPr>
          <a:xfrm>
            <a:off x="1404539" y="1685234"/>
            <a:ext cx="6172200" cy="3292078"/>
          </a:xfrm>
        </p:spPr>
        <p:txBody>
          <a:bodyPr/>
          <a:lstStyle/>
          <a:p>
            <a:pPr marL="385763" indent="-385763">
              <a:buFont typeface="+mj-lt"/>
              <a:buAutoNum type="arabicPeriod"/>
            </a:pPr>
            <a:r>
              <a:rPr lang="fr-FR" sz="2400" dirty="0"/>
              <a:t>Cadre juridique international</a:t>
            </a:r>
          </a:p>
          <a:p>
            <a:pPr marL="385763" indent="-385763">
              <a:buFont typeface="+mj-lt"/>
              <a:buAutoNum type="arabicPeriod"/>
            </a:pPr>
            <a:r>
              <a:rPr lang="fr-FR" sz="2400" dirty="0"/>
              <a:t>L’Accord </a:t>
            </a:r>
            <a:r>
              <a:rPr lang="fr-FR" sz="2400" dirty="0" smtClean="0"/>
              <a:t>sur les mesures sanitaires et phytosanitaires (SPS)</a:t>
            </a:r>
            <a:endParaRPr lang="fr-FR" sz="2400" dirty="0"/>
          </a:p>
        </p:txBody>
      </p:sp>
      <p:sp>
        <p:nvSpPr>
          <p:cNvPr id="5" name="Footer Placeholder 4"/>
          <p:cNvSpPr>
            <a:spLocks noGrp="1"/>
          </p:cNvSpPr>
          <p:nvPr>
            <p:ph type="ftr" sz="quarter" idx="4294967295"/>
          </p:nvPr>
        </p:nvSpPr>
        <p:spPr>
          <a:xfrm>
            <a:off x="1143000" y="4767263"/>
            <a:ext cx="2514600" cy="273844"/>
          </a:xfrm>
          <a:prstGeom prst="rect">
            <a:avLst/>
          </a:prstGeom>
        </p:spPr>
        <p:txBody>
          <a:bodyPr/>
          <a:lstStyle/>
          <a:p>
            <a:pPr>
              <a:defRPr/>
            </a:pPr>
            <a:r>
              <a:rPr lang="fr-FR" smtClean="0"/>
              <a:t>Bureau juridique de la FAO</a:t>
            </a:r>
            <a:endParaRPr lang="fr-FR"/>
          </a:p>
        </p:txBody>
      </p:sp>
    </p:spTree>
    <p:extLst>
      <p:ext uri="{BB962C8B-B14F-4D97-AF65-F5344CB8AC3E}">
        <p14:creationId xmlns:p14="http://schemas.microsoft.com/office/powerpoint/2010/main" val="3254942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92549" y="248281"/>
            <a:ext cx="6783411" cy="942975"/>
          </a:xfrm>
        </p:spPr>
        <p:txBody>
          <a:bodyPr>
            <a:normAutofit/>
          </a:bodyPr>
          <a:lstStyle/>
          <a:p>
            <a:pPr eaLnBrk="1" hangingPunct="1">
              <a:defRPr/>
            </a:pPr>
            <a:r>
              <a:rPr lang="fr-FR" sz="2500" b="1" dirty="0"/>
              <a:t>Responsabilité des gouvernements dans la mise en œuvre de l’Accord SPS</a:t>
            </a:r>
          </a:p>
        </p:txBody>
      </p:sp>
      <p:sp>
        <p:nvSpPr>
          <p:cNvPr id="40963" name="Rectangle 3"/>
          <p:cNvSpPr>
            <a:spLocks noGrp="1" noChangeArrowheads="1"/>
          </p:cNvSpPr>
          <p:nvPr>
            <p:ph idx="1"/>
          </p:nvPr>
        </p:nvSpPr>
        <p:spPr>
          <a:xfrm>
            <a:off x="1100347" y="987463"/>
            <a:ext cx="7640241" cy="3668315"/>
          </a:xfrm>
        </p:spPr>
        <p:txBody>
          <a:bodyPr>
            <a:normAutofit fontScale="92500" lnSpcReduction="20000"/>
          </a:bodyPr>
          <a:lstStyle/>
          <a:p>
            <a:pPr marL="288131" indent="-288131" defTabSz="767954">
              <a:buNone/>
              <a:tabLst>
                <a:tab pos="6117431" algn="l"/>
              </a:tabLst>
              <a:defRPr/>
            </a:pPr>
            <a:endParaRPr lang="fr-FR" sz="1575" b="1" dirty="0"/>
          </a:p>
          <a:p>
            <a:pPr marL="288131" indent="-288131" algn="just" defTabSz="767954">
              <a:tabLst>
                <a:tab pos="6117431" algn="l"/>
              </a:tabLst>
              <a:defRPr/>
            </a:pPr>
            <a:r>
              <a:rPr lang="fr-FR" sz="2200" dirty="0"/>
              <a:t>Élaborer et mettre en œuvre une </a:t>
            </a:r>
            <a:r>
              <a:rPr lang="fr-FR" sz="2200" b="1" u="sng" dirty="0" smtClean="0"/>
              <a:t>législation efficace</a:t>
            </a:r>
            <a:r>
              <a:rPr lang="fr-FR" sz="2200" dirty="0"/>
              <a:t>, ainsi que d’autres dispositifs qui visent à préserver et protéger l’état sanitaire et phytosanitaire.</a:t>
            </a:r>
          </a:p>
          <a:p>
            <a:pPr marL="288131" indent="-288131" algn="just" defTabSz="767954">
              <a:tabLst>
                <a:tab pos="6117431" algn="l"/>
              </a:tabLst>
              <a:defRPr/>
            </a:pPr>
            <a:r>
              <a:rPr lang="fr-FR" sz="2200" dirty="0"/>
              <a:t>Réglementer et contrôler le </a:t>
            </a:r>
            <a:r>
              <a:rPr lang="fr-FR" sz="2200" b="1" u="sng" dirty="0"/>
              <a:t>commerce intérieur et extérieur</a:t>
            </a:r>
            <a:r>
              <a:rPr lang="fr-FR" sz="2200" dirty="0"/>
              <a:t>, et apporter l’appui nécessaire aux entrepreneurs, en particulier aux petits exploitants.</a:t>
            </a:r>
          </a:p>
          <a:p>
            <a:pPr marL="288131" indent="-288131" algn="just" defTabSz="767954">
              <a:tabLst>
                <a:tab pos="6117431" algn="l"/>
              </a:tabLst>
              <a:defRPr/>
            </a:pPr>
            <a:r>
              <a:rPr lang="fr-FR" dirty="0" smtClean="0"/>
              <a:t>Garantir </a:t>
            </a:r>
            <a:r>
              <a:rPr lang="fr-FR" sz="2200" b="1" u="sng" dirty="0"/>
              <a:t>la sécurité sanitaire des produits importés</a:t>
            </a:r>
            <a:r>
              <a:rPr lang="fr-FR" dirty="0" smtClean="0"/>
              <a:t> (végétaux, animaux, ainsi que les produits qui en sont issus, articles d’alimentation humaine et animale) et prendre les mesures nécessaires en matière de réglementation et de prévention des risques, afin de respecter les normes de sécurité sanitaire.</a:t>
            </a:r>
            <a:endParaRPr lang="fr-FR" sz="2200" dirty="0"/>
          </a:p>
          <a:p>
            <a:pPr marL="288131" indent="-288131" algn="just" defTabSz="767954">
              <a:tabLst>
                <a:tab pos="6117431" algn="l"/>
              </a:tabLst>
              <a:defRPr/>
            </a:pPr>
            <a:r>
              <a:rPr lang="fr-FR" sz="2200" dirty="0" smtClean="0"/>
              <a:t>Respecter les obligations de </a:t>
            </a:r>
            <a:r>
              <a:rPr lang="fr-FR" sz="2200" b="1" u="sng" dirty="0" smtClean="0"/>
              <a:t>notification</a:t>
            </a:r>
            <a:r>
              <a:rPr lang="fr-FR" sz="2200" dirty="0" smtClean="0"/>
              <a:t>.</a:t>
            </a:r>
            <a:endParaRPr lang="fr-FR" sz="2200" b="1" u="sng" dirty="0"/>
          </a:p>
          <a:p>
            <a:pPr marL="288131" indent="-288131" algn="just" defTabSz="767954">
              <a:buNone/>
              <a:tabLst>
                <a:tab pos="6117431" algn="l"/>
              </a:tabLst>
              <a:defRPr/>
            </a:pPr>
            <a:endParaRPr lang="fr-FR" sz="2200" dirty="0"/>
          </a:p>
        </p:txBody>
      </p:sp>
    </p:spTree>
    <p:extLst>
      <p:ext uri="{BB962C8B-B14F-4D97-AF65-F5344CB8AC3E}">
        <p14:creationId xmlns:p14="http://schemas.microsoft.com/office/powerpoint/2010/main" val="3403875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922577" y="735547"/>
            <a:ext cx="5829300" cy="1125140"/>
          </a:xfrm>
        </p:spPr>
        <p:txBody>
          <a:bodyPr/>
          <a:lstStyle/>
          <a:p>
            <a:r>
              <a:rPr lang="fr-FR" sz="3300" b="1" dirty="0">
                <a:solidFill>
                  <a:schemeClr val="tx2"/>
                </a:solidFill>
              </a:rPr>
              <a:t>Merci de votre attention</a:t>
            </a:r>
          </a:p>
        </p:txBody>
      </p:sp>
      <p:sp>
        <p:nvSpPr>
          <p:cNvPr id="5" name="Footer Placeholder 4"/>
          <p:cNvSpPr>
            <a:spLocks noGrp="1"/>
          </p:cNvSpPr>
          <p:nvPr>
            <p:ph type="ftr" sz="quarter" idx="4294967295"/>
          </p:nvPr>
        </p:nvSpPr>
        <p:spPr>
          <a:xfrm>
            <a:off x="1247446" y="4767263"/>
            <a:ext cx="2171700" cy="273844"/>
          </a:xfrm>
          <a:prstGeom prst="rect">
            <a:avLst/>
          </a:prstGeom>
        </p:spPr>
        <p:txBody>
          <a:bodyPr/>
          <a:lstStyle/>
          <a:p>
            <a:pPr>
              <a:defRPr/>
            </a:pPr>
            <a:r>
              <a:rPr lang="fr-FR" dirty="0" smtClean="0"/>
              <a:t>Bureau juridique de la FAO</a:t>
            </a:r>
            <a:endParaRPr lang="fr-FR" dirty="0"/>
          </a:p>
        </p:txBody>
      </p:sp>
      <p:sp>
        <p:nvSpPr>
          <p:cNvPr id="9" name="Text Placeholder 6"/>
          <p:cNvSpPr txBox="1">
            <a:spLocks/>
          </p:cNvSpPr>
          <p:nvPr/>
        </p:nvSpPr>
        <p:spPr bwMode="auto">
          <a:xfrm>
            <a:off x="1642004" y="2197504"/>
            <a:ext cx="6156684" cy="1836204"/>
          </a:xfrm>
          <a:prstGeom prst="rect">
            <a:avLst/>
          </a:prstGeom>
          <a:noFill/>
          <a:ln w="9525">
            <a:noFill/>
            <a:miter lim="800000"/>
            <a:headEnd/>
            <a:tailEnd/>
          </a:ln>
        </p:spPr>
        <p:txBody>
          <a:bodyPr vert="horz" wrap="square" lIns="68580" tIns="34290" rIns="68580" bIns="34290" numCol="1" anchor="b" anchorCtr="0" compatLnSpc="1">
            <a:prstTxWarp prst="textNoShape">
              <a:avLst/>
            </a:prstTxWarp>
          </a:bodyPr>
          <a:lstStyle/>
          <a:p>
            <a:pPr defTabSz="685800" eaLnBrk="0" hangingPunct="0">
              <a:spcBef>
                <a:spcPct val="20000"/>
              </a:spcBef>
              <a:defRPr/>
            </a:pPr>
            <a:r>
              <a:rPr lang="fr-FR" sz="1500" b="1" dirty="0">
                <a:solidFill>
                  <a:schemeClr val="tx2"/>
                </a:solidFill>
              </a:rPr>
              <a:t>Carmen Bullon  - </a:t>
            </a:r>
            <a:r>
              <a:rPr lang="fr-FR" sz="1500" b="1" dirty="0">
                <a:solidFill>
                  <a:schemeClr val="tx2"/>
                </a:solidFill>
                <a:hlinkClick r:id="rId2"/>
              </a:rPr>
              <a:t>Carmen.Bullon@fao.org</a:t>
            </a:r>
            <a:endParaRPr lang="fr-FR" sz="1500" b="1" dirty="0">
              <a:solidFill>
                <a:schemeClr val="tx2"/>
              </a:solidFill>
            </a:endParaRPr>
          </a:p>
          <a:p>
            <a:pPr lvl="0" algn="l" eaLnBrk="0" hangingPunct="0">
              <a:spcBef>
                <a:spcPct val="20000"/>
              </a:spcBef>
              <a:defRPr/>
            </a:pPr>
            <a:r>
              <a:rPr lang="fr-FR" sz="1500" b="1" dirty="0">
                <a:solidFill>
                  <a:schemeClr val="tx2"/>
                </a:solidFill>
              </a:rPr>
              <a:t>Lalaina Ravelomanantsoa – </a:t>
            </a:r>
            <a:r>
              <a:rPr lang="fr-FR" sz="1500" b="1" dirty="0">
                <a:solidFill>
                  <a:schemeClr val="tx2"/>
                </a:solidFill>
                <a:hlinkClick r:id="rId3"/>
              </a:rPr>
              <a:t>Lalaina.Ravelomanantsoa@fao.org</a:t>
            </a:r>
            <a:endParaRPr lang="fr-FR" sz="1500" b="1" dirty="0">
              <a:solidFill>
                <a:schemeClr val="tx2"/>
              </a:solidFill>
            </a:endParaRPr>
          </a:p>
          <a:p>
            <a:pPr algn="l" eaLnBrk="0" hangingPunct="0">
              <a:spcBef>
                <a:spcPct val="20000"/>
              </a:spcBef>
            </a:pPr>
            <a:r>
              <a:rPr lang="fr-FR" sz="2100" b="1" dirty="0">
                <a:solidFill>
                  <a:schemeClr val="tx2"/>
                </a:solidFill>
              </a:rPr>
              <a:t>Juristes - Service droit et développement (FAO)</a:t>
            </a:r>
          </a:p>
        </p:txBody>
      </p:sp>
      <p:pic>
        <p:nvPicPr>
          <p:cNvPr id="10" name="Picture 6" descr="Agrandir l’image">
            <a:hlinkClick r:id="rId4"/>
          </p:cNvPr>
          <p:cNvPicPr>
            <a:picLocks noChangeAspect="1" noChangeArrowheads="1"/>
          </p:cNvPicPr>
          <p:nvPr/>
        </p:nvPicPr>
        <p:blipFill>
          <a:blip r:embed="rId5" cstate="print"/>
          <a:srcRect/>
          <a:stretch>
            <a:fillRect/>
          </a:stretch>
        </p:blipFill>
        <p:spPr>
          <a:xfrm>
            <a:off x="5579269" y="0"/>
            <a:ext cx="2421731" cy="2380060"/>
          </a:xfrm>
          <a:prstGeom prst="rect">
            <a:avLst/>
          </a:prstGeom>
        </p:spPr>
      </p:pic>
    </p:spTree>
    <p:extLst>
      <p:ext uri="{BB962C8B-B14F-4D97-AF65-F5344CB8AC3E}">
        <p14:creationId xmlns:p14="http://schemas.microsoft.com/office/powerpoint/2010/main" val="259561737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bwMode="auto">
          <a:xfrm>
            <a:off x="883342" y="337551"/>
            <a:ext cx="6597396" cy="642938"/>
          </a:xfrm>
        </p:spPr>
        <p:txBody>
          <a:bodyPr vert="horz" lIns="68580" tIns="34290" rIns="68580" bIns="34290" rtlCol="0" anchor="ctr">
            <a:noAutofit/>
          </a:bodyPr>
          <a:lstStyle/>
          <a:p>
            <a:r>
              <a:rPr lang="fr-FR" altLang="en-US" sz="2700" b="1" dirty="0"/>
              <a:t>Instruments juridiques internationaux</a:t>
            </a:r>
          </a:p>
        </p:txBody>
      </p:sp>
      <p:sp>
        <p:nvSpPr>
          <p:cNvPr id="73731" name="Content Placeholder 2"/>
          <p:cNvSpPr>
            <a:spLocks noGrp="1"/>
          </p:cNvSpPr>
          <p:nvPr>
            <p:ph idx="1"/>
          </p:nvPr>
        </p:nvSpPr>
        <p:spPr>
          <a:xfrm>
            <a:off x="883341" y="1362888"/>
            <a:ext cx="7729500" cy="2919999"/>
          </a:xfrm>
        </p:spPr>
        <p:txBody>
          <a:bodyPr>
            <a:normAutofit lnSpcReduction="10000"/>
          </a:bodyPr>
          <a:lstStyle/>
          <a:p>
            <a:pPr marL="550962">
              <a:tabLst>
                <a:tab pos="507206" algn="l"/>
              </a:tabLst>
            </a:pPr>
            <a:r>
              <a:rPr lang="fr-FR" altLang="en-US" dirty="0" smtClean="0"/>
              <a:t>Traités internationaux</a:t>
            </a:r>
          </a:p>
          <a:p>
            <a:pPr marL="851892" lvl="1" indent="-192881">
              <a:tabLst>
                <a:tab pos="507206" algn="l"/>
              </a:tabLst>
            </a:pPr>
            <a:r>
              <a:rPr lang="fr-FR" altLang="en-US" dirty="0" smtClean="0"/>
              <a:t>Caractère contraignant</a:t>
            </a:r>
            <a:endParaRPr lang="fr-FR" altLang="en-US" dirty="0"/>
          </a:p>
          <a:p>
            <a:pPr marL="851892" lvl="1" indent="-192881">
              <a:tabLst>
                <a:tab pos="507206" algn="l"/>
              </a:tabLst>
            </a:pPr>
            <a:r>
              <a:rPr lang="fr-FR" altLang="en-US" dirty="0"/>
              <a:t>Source d’</a:t>
            </a:r>
            <a:r>
              <a:rPr lang="fr-FR" altLang="en-US" u="sng" dirty="0"/>
              <a:t>obligations</a:t>
            </a:r>
            <a:r>
              <a:rPr lang="fr-FR" altLang="en-US" dirty="0"/>
              <a:t> que les pays </a:t>
            </a:r>
            <a:r>
              <a:rPr lang="fr-FR" altLang="en-US" dirty="0" smtClean="0"/>
              <a:t>membres doivent </a:t>
            </a:r>
            <a:r>
              <a:rPr lang="fr-FR" altLang="en-US" dirty="0"/>
              <a:t>transposer au niveau national.</a:t>
            </a:r>
          </a:p>
          <a:p>
            <a:pPr marL="851892" lvl="1" indent="-192881">
              <a:buNone/>
              <a:tabLst>
                <a:tab pos="507206" algn="l"/>
              </a:tabLst>
            </a:pPr>
            <a:endParaRPr lang="fr-FR" altLang="en-US" sz="450" u="sng" dirty="0">
              <a:ea typeface="ＭＳ Ｐゴシック" panose="020B0600070205080204" pitchFamily="34" charset="-128"/>
            </a:endParaRPr>
          </a:p>
          <a:p>
            <a:pPr marL="550962">
              <a:tabLst>
                <a:tab pos="507206" algn="l"/>
              </a:tabLst>
            </a:pPr>
            <a:r>
              <a:rPr lang="fr-FR" altLang="en-US" dirty="0" smtClean="0"/>
              <a:t>Instruments de «droit mou»</a:t>
            </a:r>
          </a:p>
          <a:p>
            <a:pPr marL="851892" lvl="1" indent="-192881">
              <a:tabLst>
                <a:tab pos="507206" algn="l"/>
              </a:tabLst>
            </a:pPr>
            <a:r>
              <a:rPr lang="fr-FR" altLang="en-US" u="sng" dirty="0" smtClean="0"/>
              <a:t>Caractère volontaire</a:t>
            </a:r>
            <a:endParaRPr lang="fr-FR" altLang="en-US" u="sng" dirty="0"/>
          </a:p>
          <a:p>
            <a:pPr marL="851892" lvl="1" indent="-192881">
              <a:tabLst>
                <a:tab pos="507206" algn="l"/>
              </a:tabLst>
            </a:pPr>
            <a:r>
              <a:rPr lang="fr-FR" altLang="en-US" dirty="0"/>
              <a:t>Peuvent néanmoins avoir de nombreuses acceptations et adhésions</a:t>
            </a:r>
          </a:p>
          <a:p>
            <a:pPr marL="851892" lvl="1" indent="-192881">
              <a:tabLst>
                <a:tab pos="507206" algn="l"/>
              </a:tabLst>
            </a:pPr>
            <a:r>
              <a:rPr lang="fr-FR" altLang="en-US" dirty="0" smtClean="0"/>
              <a:t>Constituent </a:t>
            </a:r>
            <a:r>
              <a:rPr lang="fr-FR" altLang="en-US" dirty="0"/>
              <a:t>de précieux principes directeurs</a:t>
            </a:r>
          </a:p>
        </p:txBody>
      </p:sp>
    </p:spTree>
    <p:extLst>
      <p:ext uri="{BB962C8B-B14F-4D97-AF65-F5344CB8AC3E}">
        <p14:creationId xmlns:p14="http://schemas.microsoft.com/office/powerpoint/2010/main" val="1173081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3" name="AutoShape 3"/>
          <p:cNvSpPr>
            <a:spLocks noChangeArrowheads="1"/>
          </p:cNvSpPr>
          <p:nvPr/>
        </p:nvSpPr>
        <p:spPr bwMode="auto">
          <a:xfrm flipV="1">
            <a:off x="1943100" y="1485900"/>
            <a:ext cx="5257800" cy="1143000"/>
          </a:xfrm>
          <a:prstGeom prst="roundRect">
            <a:avLst>
              <a:gd name="adj" fmla="val 18852"/>
            </a:avLst>
          </a:prstGeom>
          <a:solidFill>
            <a:schemeClr val="accent1"/>
          </a:solidFill>
          <a:ln w="38100" cmpd="dbl">
            <a:solidFill>
              <a:schemeClr val="tx1"/>
            </a:solidFill>
            <a:miter lim="800000"/>
            <a:headEnd/>
            <a:tailEnd/>
          </a:ln>
          <a:effectLst>
            <a:outerShdw dist="125724" dir="2700000" algn="ctr" rotWithShape="0">
              <a:schemeClr val="tx1"/>
            </a:outerShdw>
          </a:effectLst>
        </p:spPr>
        <p:txBody>
          <a:bodyPr wrap="none" anchor="ctr"/>
          <a:lstStyle/>
          <a:p>
            <a:endParaRPr lang="en-US" sz="1053"/>
          </a:p>
        </p:txBody>
      </p:sp>
      <p:sp>
        <p:nvSpPr>
          <p:cNvPr id="87044" name="Text Box 4"/>
          <p:cNvSpPr txBox="1">
            <a:spLocks noChangeArrowheads="1"/>
          </p:cNvSpPr>
          <p:nvPr/>
        </p:nvSpPr>
        <p:spPr bwMode="auto">
          <a:xfrm>
            <a:off x="2114550" y="1200150"/>
            <a:ext cx="4857750" cy="254365"/>
          </a:xfrm>
          <a:prstGeom prst="rect">
            <a:avLst/>
          </a:prstGeom>
          <a:solidFill>
            <a:srgbClr val="990000"/>
          </a:solidFill>
          <a:ln w="9525">
            <a:noFill/>
            <a:miter lim="800000"/>
            <a:headEnd/>
            <a:tailEnd/>
          </a:ln>
          <a:effectLst/>
        </p:spPr>
        <p:txBody>
          <a:bodyPr>
            <a:spAutoFit/>
          </a:bodyPr>
          <a:lstStyle/>
          <a:p>
            <a:pPr algn="ctr">
              <a:spcBef>
                <a:spcPct val="50000"/>
              </a:spcBef>
            </a:pPr>
            <a:r>
              <a:rPr lang="fr-FR" sz="1053" b="1">
                <a:solidFill>
                  <a:srgbClr val="FFFF00"/>
                </a:solidFill>
                <a:latin typeface="Tahoma" pitchFamily="34" charset="0"/>
              </a:rPr>
              <a:t>ORGANISATION MONDIALE DU COMMERCE</a:t>
            </a:r>
          </a:p>
        </p:txBody>
      </p:sp>
      <p:sp>
        <p:nvSpPr>
          <p:cNvPr id="87045" name="AutoShape 5"/>
          <p:cNvSpPr>
            <a:spLocks noChangeArrowheads="1"/>
          </p:cNvSpPr>
          <p:nvPr/>
        </p:nvSpPr>
        <p:spPr bwMode="auto">
          <a:xfrm>
            <a:off x="4057650" y="1543050"/>
            <a:ext cx="1085850" cy="457200"/>
          </a:xfrm>
          <a:prstGeom prst="roundRect">
            <a:avLst>
              <a:gd name="adj" fmla="val 16667"/>
            </a:avLst>
          </a:prstGeom>
          <a:solidFill>
            <a:srgbClr val="FFFF66"/>
          </a:solidFill>
          <a:ln w="15875">
            <a:solidFill>
              <a:schemeClr val="tx1"/>
            </a:solidFill>
            <a:miter lim="800000"/>
            <a:headEnd/>
            <a:tailEnd/>
          </a:ln>
          <a:effectLst>
            <a:outerShdw dist="107763" dir="2700000" algn="ctr" rotWithShape="0">
              <a:srgbClr val="808080"/>
            </a:outerShdw>
          </a:effectLst>
        </p:spPr>
        <p:txBody>
          <a:bodyPr wrap="none" anchor="ctr"/>
          <a:lstStyle/>
          <a:p>
            <a:pPr algn="ctr">
              <a:spcBef>
                <a:spcPct val="20000"/>
              </a:spcBef>
            </a:pPr>
            <a:r>
              <a:rPr lang="fr-FR" sz="1500" b="1" dirty="0">
                <a:solidFill>
                  <a:srgbClr val="660033"/>
                </a:solidFill>
                <a:effectLst>
                  <a:outerShdw blurRad="38100" dist="38100" dir="2700000" algn="tl">
                    <a:srgbClr val="000000"/>
                  </a:outerShdw>
                </a:effectLst>
                <a:latin typeface="Tahoma" pitchFamily="34" charset="0"/>
              </a:rPr>
              <a:t>SPS</a:t>
            </a:r>
            <a:endParaRPr lang="fr-FR" sz="1500" b="1" dirty="0">
              <a:latin typeface="Tahoma" pitchFamily="34" charset="0"/>
            </a:endParaRPr>
          </a:p>
        </p:txBody>
      </p:sp>
      <p:sp>
        <p:nvSpPr>
          <p:cNvPr id="87046" name="AutoShape 6"/>
          <p:cNvSpPr>
            <a:spLocks noChangeArrowheads="1"/>
          </p:cNvSpPr>
          <p:nvPr/>
        </p:nvSpPr>
        <p:spPr bwMode="auto">
          <a:xfrm>
            <a:off x="5715000" y="1543050"/>
            <a:ext cx="1085850" cy="457200"/>
          </a:xfrm>
          <a:prstGeom prst="roundRect">
            <a:avLst>
              <a:gd name="adj" fmla="val 16667"/>
            </a:avLst>
          </a:prstGeom>
          <a:solidFill>
            <a:srgbClr val="FFFF66"/>
          </a:solidFill>
          <a:ln w="15875">
            <a:solidFill>
              <a:schemeClr val="tx1"/>
            </a:solidFill>
            <a:miter lim="800000"/>
            <a:headEnd/>
            <a:tailEnd/>
          </a:ln>
          <a:effectLst>
            <a:outerShdw dist="107763" dir="2700000" algn="ctr" rotWithShape="0">
              <a:srgbClr val="808080"/>
            </a:outerShdw>
          </a:effectLst>
        </p:spPr>
        <p:txBody>
          <a:bodyPr wrap="none" anchor="ctr"/>
          <a:lstStyle/>
          <a:p>
            <a:pPr algn="ctr">
              <a:spcBef>
                <a:spcPct val="20000"/>
              </a:spcBef>
            </a:pPr>
            <a:r>
              <a:rPr lang="fr-FR" sz="1500" b="1" dirty="0">
                <a:solidFill>
                  <a:srgbClr val="660033"/>
                </a:solidFill>
                <a:effectLst>
                  <a:outerShdw blurRad="38100" dist="38100" dir="2700000" algn="tl">
                    <a:srgbClr val="000000"/>
                  </a:outerShdw>
                </a:effectLst>
                <a:latin typeface="Tahoma" pitchFamily="34" charset="0"/>
              </a:rPr>
              <a:t>OTC</a:t>
            </a:r>
            <a:endParaRPr lang="fr-FR" sz="1500" b="1" dirty="0">
              <a:solidFill>
                <a:srgbClr val="660033"/>
              </a:solidFill>
              <a:latin typeface="Tahoma" pitchFamily="34" charset="0"/>
            </a:endParaRPr>
          </a:p>
        </p:txBody>
      </p:sp>
      <p:sp>
        <p:nvSpPr>
          <p:cNvPr id="87047" name="AutoShape 7"/>
          <p:cNvSpPr>
            <a:spLocks noChangeArrowheads="1"/>
          </p:cNvSpPr>
          <p:nvPr/>
        </p:nvSpPr>
        <p:spPr bwMode="auto">
          <a:xfrm>
            <a:off x="2743200" y="2800350"/>
            <a:ext cx="857250" cy="685800"/>
          </a:xfrm>
          <a:prstGeom prst="octagon">
            <a:avLst>
              <a:gd name="adj" fmla="val 29287"/>
            </a:avLst>
          </a:prstGeom>
          <a:solidFill>
            <a:srgbClr val="FF0000"/>
          </a:solidFill>
          <a:ln w="9525">
            <a:solidFill>
              <a:schemeClr val="tx1"/>
            </a:solidFill>
            <a:miter lim="800000"/>
            <a:headEnd/>
            <a:tailEnd/>
          </a:ln>
          <a:effectLst>
            <a:outerShdw dist="135003" dir="2928844" algn="ctr" rotWithShape="0">
              <a:schemeClr val="tx1"/>
            </a:outerShdw>
          </a:effectLst>
        </p:spPr>
        <p:txBody>
          <a:bodyPr wrap="none" anchor="ctr"/>
          <a:lstStyle/>
          <a:p>
            <a:pPr algn="ctr">
              <a:spcBef>
                <a:spcPct val="20000"/>
              </a:spcBef>
            </a:pPr>
            <a:r>
              <a:rPr lang="fr-FR" sz="1500" b="1">
                <a:solidFill>
                  <a:srgbClr val="800000"/>
                </a:solidFill>
                <a:effectLst>
                  <a:outerShdw blurRad="38100" dist="38100" dir="2700000" algn="tl">
                    <a:srgbClr val="000000"/>
                  </a:outerShdw>
                </a:effectLst>
                <a:latin typeface="Tahoma" pitchFamily="34" charset="0"/>
              </a:rPr>
              <a:t>OIE</a:t>
            </a:r>
          </a:p>
        </p:txBody>
      </p:sp>
      <p:sp>
        <p:nvSpPr>
          <p:cNvPr id="87048" name="AutoShape 8"/>
          <p:cNvSpPr>
            <a:spLocks noChangeArrowheads="1"/>
          </p:cNvSpPr>
          <p:nvPr/>
        </p:nvSpPr>
        <p:spPr bwMode="auto">
          <a:xfrm>
            <a:off x="5772150" y="2800350"/>
            <a:ext cx="857250" cy="685800"/>
          </a:xfrm>
          <a:prstGeom prst="octagon">
            <a:avLst>
              <a:gd name="adj" fmla="val 29287"/>
            </a:avLst>
          </a:prstGeom>
          <a:solidFill>
            <a:schemeClr val="accent1"/>
          </a:solidFill>
          <a:ln w="9525">
            <a:solidFill>
              <a:schemeClr val="tx1"/>
            </a:solidFill>
            <a:miter lim="800000"/>
            <a:headEnd/>
            <a:tailEnd/>
          </a:ln>
          <a:effectLst>
            <a:outerShdw dist="143684" dir="2700000" algn="ctr" rotWithShape="0">
              <a:schemeClr val="tx1"/>
            </a:outerShdw>
          </a:effectLst>
        </p:spPr>
        <p:txBody>
          <a:bodyPr wrap="none" anchor="ctr"/>
          <a:lstStyle/>
          <a:p>
            <a:pPr algn="ctr">
              <a:spcBef>
                <a:spcPct val="20000"/>
              </a:spcBef>
            </a:pPr>
            <a:r>
              <a:rPr lang="fr-FR" sz="1500" b="1" dirty="0">
                <a:solidFill>
                  <a:schemeClr val="accent2"/>
                </a:solidFill>
                <a:effectLst>
                  <a:outerShdw blurRad="38100" dist="38100" dir="2700000" algn="tl">
                    <a:srgbClr val="000000"/>
                  </a:outerShdw>
                </a:effectLst>
                <a:latin typeface="Tahoma" pitchFamily="34" charset="0"/>
              </a:rPr>
              <a:t>CODEX</a:t>
            </a:r>
            <a:endParaRPr lang="fr-FR" sz="1500" b="1" dirty="0">
              <a:solidFill>
                <a:schemeClr val="tx2"/>
              </a:solidFill>
              <a:latin typeface="Tahoma" pitchFamily="34" charset="0"/>
            </a:endParaRPr>
          </a:p>
        </p:txBody>
      </p:sp>
      <p:sp>
        <p:nvSpPr>
          <p:cNvPr id="87049" name="AutoShape 9"/>
          <p:cNvSpPr>
            <a:spLocks noChangeArrowheads="1"/>
          </p:cNvSpPr>
          <p:nvPr/>
        </p:nvSpPr>
        <p:spPr bwMode="auto">
          <a:xfrm>
            <a:off x="4229100" y="2800350"/>
            <a:ext cx="857250" cy="685800"/>
          </a:xfrm>
          <a:prstGeom prst="octagon">
            <a:avLst>
              <a:gd name="adj" fmla="val 29287"/>
            </a:avLst>
          </a:prstGeom>
          <a:solidFill>
            <a:srgbClr val="00FF00"/>
          </a:solidFill>
          <a:ln w="9525">
            <a:solidFill>
              <a:schemeClr val="tx1"/>
            </a:solidFill>
            <a:miter lim="800000"/>
            <a:headEnd/>
            <a:tailEnd/>
          </a:ln>
          <a:effectLst>
            <a:outerShdw dist="152928" dir="2901988" algn="ctr" rotWithShape="0">
              <a:schemeClr val="tx1"/>
            </a:outerShdw>
          </a:effectLst>
        </p:spPr>
        <p:txBody>
          <a:bodyPr wrap="none" anchor="ctr"/>
          <a:lstStyle/>
          <a:p>
            <a:pPr algn="ctr">
              <a:spcBef>
                <a:spcPct val="20000"/>
              </a:spcBef>
            </a:pPr>
            <a:r>
              <a:rPr lang="fr-FR" sz="1500" b="1" dirty="0">
                <a:solidFill>
                  <a:srgbClr val="333300"/>
                </a:solidFill>
                <a:effectLst>
                  <a:outerShdw blurRad="38100" dist="38100" dir="2700000" algn="tl">
                    <a:srgbClr val="000000"/>
                  </a:outerShdw>
                </a:effectLst>
                <a:latin typeface="Tahoma" pitchFamily="34" charset="0"/>
              </a:rPr>
              <a:t>CIPV</a:t>
            </a:r>
            <a:endParaRPr lang="fr-FR" sz="1500" b="1" dirty="0">
              <a:solidFill>
                <a:srgbClr val="333300"/>
              </a:solidFill>
              <a:latin typeface="Tahoma" pitchFamily="34" charset="0"/>
            </a:endParaRPr>
          </a:p>
        </p:txBody>
      </p:sp>
      <p:sp>
        <p:nvSpPr>
          <p:cNvPr id="87050" name="Line 10"/>
          <p:cNvSpPr>
            <a:spLocks noChangeShapeType="1"/>
          </p:cNvSpPr>
          <p:nvPr/>
        </p:nvSpPr>
        <p:spPr bwMode="auto">
          <a:xfrm flipH="1">
            <a:off x="3657600" y="2114550"/>
            <a:ext cx="914400" cy="685800"/>
          </a:xfrm>
          <a:prstGeom prst="line">
            <a:avLst/>
          </a:prstGeom>
          <a:noFill/>
          <a:ln w="31750">
            <a:solidFill>
              <a:srgbClr val="FF0000"/>
            </a:solidFill>
            <a:round/>
            <a:headEnd type="triangle" w="med" len="med"/>
            <a:tailEnd type="stealth" w="med" len="lg"/>
          </a:ln>
          <a:effectLst/>
        </p:spPr>
        <p:txBody>
          <a:bodyPr wrap="none" anchor="ctr"/>
          <a:lstStyle/>
          <a:p>
            <a:endParaRPr lang="en-US" sz="1053"/>
          </a:p>
        </p:txBody>
      </p:sp>
      <p:sp>
        <p:nvSpPr>
          <p:cNvPr id="87051" name="Line 11"/>
          <p:cNvSpPr>
            <a:spLocks noChangeShapeType="1"/>
          </p:cNvSpPr>
          <p:nvPr/>
        </p:nvSpPr>
        <p:spPr bwMode="auto">
          <a:xfrm>
            <a:off x="4572000" y="2228850"/>
            <a:ext cx="0" cy="571500"/>
          </a:xfrm>
          <a:prstGeom prst="line">
            <a:avLst/>
          </a:prstGeom>
          <a:noFill/>
          <a:ln w="31750">
            <a:solidFill>
              <a:srgbClr val="FF0000"/>
            </a:solidFill>
            <a:round/>
            <a:headEnd type="triangle" w="med" len="med"/>
            <a:tailEnd type="triangle" w="med" len="med"/>
          </a:ln>
          <a:effectLst/>
        </p:spPr>
        <p:txBody>
          <a:bodyPr wrap="none" anchor="ctr"/>
          <a:lstStyle/>
          <a:p>
            <a:endParaRPr lang="en-US" sz="1053"/>
          </a:p>
        </p:txBody>
      </p:sp>
      <p:sp>
        <p:nvSpPr>
          <p:cNvPr id="87052" name="Line 12"/>
          <p:cNvSpPr>
            <a:spLocks noChangeShapeType="1"/>
          </p:cNvSpPr>
          <p:nvPr/>
        </p:nvSpPr>
        <p:spPr bwMode="auto">
          <a:xfrm>
            <a:off x="4572000" y="2114550"/>
            <a:ext cx="1200150" cy="685800"/>
          </a:xfrm>
          <a:prstGeom prst="line">
            <a:avLst/>
          </a:prstGeom>
          <a:noFill/>
          <a:ln w="31750">
            <a:solidFill>
              <a:srgbClr val="FF0000"/>
            </a:solidFill>
            <a:round/>
            <a:headEnd type="stealth" w="med" len="med"/>
            <a:tailEnd type="stealth" w="med" len="med"/>
          </a:ln>
          <a:effectLst/>
        </p:spPr>
        <p:txBody>
          <a:bodyPr wrap="none" anchor="ctr"/>
          <a:lstStyle/>
          <a:p>
            <a:endParaRPr lang="en-US" sz="1053"/>
          </a:p>
        </p:txBody>
      </p:sp>
      <p:sp>
        <p:nvSpPr>
          <p:cNvPr id="87053" name="Line 13"/>
          <p:cNvSpPr>
            <a:spLocks noChangeShapeType="1"/>
          </p:cNvSpPr>
          <p:nvPr/>
        </p:nvSpPr>
        <p:spPr bwMode="auto">
          <a:xfrm>
            <a:off x="6192180" y="2085696"/>
            <a:ext cx="54006" cy="685800"/>
          </a:xfrm>
          <a:prstGeom prst="line">
            <a:avLst/>
          </a:prstGeom>
          <a:noFill/>
          <a:ln w="31750">
            <a:solidFill>
              <a:srgbClr val="FF0000"/>
            </a:solidFill>
            <a:round/>
            <a:headEnd type="stealth" w="med" len="med"/>
            <a:tailEnd type="stealth" w="med" len="med"/>
          </a:ln>
          <a:effectLst/>
        </p:spPr>
        <p:txBody>
          <a:bodyPr wrap="none" anchor="ctr"/>
          <a:lstStyle/>
          <a:p>
            <a:endParaRPr lang="en-US" sz="1053"/>
          </a:p>
        </p:txBody>
      </p:sp>
      <p:sp>
        <p:nvSpPr>
          <p:cNvPr id="87056" name="AutoShape 16"/>
          <p:cNvSpPr>
            <a:spLocks noChangeArrowheads="1"/>
          </p:cNvSpPr>
          <p:nvPr/>
        </p:nvSpPr>
        <p:spPr bwMode="auto">
          <a:xfrm>
            <a:off x="2171700" y="1543050"/>
            <a:ext cx="1371600" cy="457200"/>
          </a:xfrm>
          <a:prstGeom prst="roundRect">
            <a:avLst>
              <a:gd name="adj" fmla="val 16667"/>
            </a:avLst>
          </a:prstGeom>
          <a:solidFill>
            <a:srgbClr val="FFFF66"/>
          </a:solidFill>
          <a:ln w="15875">
            <a:solidFill>
              <a:schemeClr val="tx1"/>
            </a:solidFill>
            <a:miter lim="800000"/>
            <a:headEnd/>
            <a:tailEnd/>
          </a:ln>
          <a:effectLst>
            <a:outerShdw dist="107763" dir="2700000" algn="ctr" rotWithShape="0">
              <a:srgbClr val="808080"/>
            </a:outerShdw>
          </a:effectLst>
        </p:spPr>
        <p:txBody>
          <a:bodyPr wrap="none" anchor="ctr"/>
          <a:lstStyle/>
          <a:p>
            <a:pPr algn="ctr">
              <a:spcBef>
                <a:spcPct val="20000"/>
              </a:spcBef>
            </a:pPr>
            <a:r>
              <a:rPr lang="fr-FR" sz="1350" b="1">
                <a:solidFill>
                  <a:srgbClr val="660033"/>
                </a:solidFill>
                <a:effectLst>
                  <a:outerShdw blurRad="38100" dist="38100" dir="2700000" algn="tl">
                    <a:srgbClr val="000000"/>
                  </a:outerShdw>
                </a:effectLst>
                <a:latin typeface="Tahoma" pitchFamily="34" charset="0"/>
              </a:rPr>
              <a:t>AGRICULTURE</a:t>
            </a:r>
            <a:endParaRPr lang="fr-FR" sz="1500" b="1">
              <a:latin typeface="Tahoma" pitchFamily="34" charset="0"/>
            </a:endParaRPr>
          </a:p>
        </p:txBody>
      </p:sp>
      <p:sp>
        <p:nvSpPr>
          <p:cNvPr id="21" name="Title 1"/>
          <p:cNvSpPr>
            <a:spLocks noGrp="1"/>
          </p:cNvSpPr>
          <p:nvPr>
            <p:ph type="title"/>
          </p:nvPr>
        </p:nvSpPr>
        <p:spPr>
          <a:xfrm>
            <a:off x="699247" y="257279"/>
            <a:ext cx="8202706" cy="558924"/>
          </a:xfrm>
        </p:spPr>
        <p:txBody>
          <a:bodyPr>
            <a:noAutofit/>
          </a:bodyPr>
          <a:lstStyle/>
          <a:p>
            <a:r>
              <a:rPr lang="fr-FR" sz="2700" b="1" dirty="0"/>
              <a:t>Cadre </a:t>
            </a:r>
            <a:r>
              <a:rPr lang="fr-FR" sz="2700" b="1" dirty="0" smtClean="0"/>
              <a:t>international: </a:t>
            </a:r>
            <a:r>
              <a:rPr lang="fr-FR" sz="2700" b="1" dirty="0"/>
              <a:t>l’Accord SPS de l’OMC</a:t>
            </a:r>
          </a:p>
        </p:txBody>
      </p:sp>
      <p:pic>
        <p:nvPicPr>
          <p:cNvPr id="22" name="Picture 21" descr="issues_il_image"/>
          <p:cNvPicPr>
            <a:picLocks noChangeAspect="1" noChangeArrowheads="1"/>
          </p:cNvPicPr>
          <p:nvPr/>
        </p:nvPicPr>
        <p:blipFill>
          <a:blip r:embed="rId4" cstate="print"/>
          <a:srcRect/>
          <a:stretch>
            <a:fillRect/>
          </a:stretch>
        </p:blipFill>
        <p:spPr bwMode="auto">
          <a:xfrm>
            <a:off x="1372386" y="3327835"/>
            <a:ext cx="1322766" cy="1707077"/>
          </a:xfrm>
          <a:prstGeom prst="rect">
            <a:avLst/>
          </a:prstGeom>
          <a:noFill/>
        </p:spPr>
      </p:pic>
    </p:spTree>
    <p:custDataLst>
      <p:tags r:id="rId1"/>
    </p:custDataLst>
    <p:extLst>
      <p:ext uri="{BB962C8B-B14F-4D97-AF65-F5344CB8AC3E}">
        <p14:creationId xmlns:p14="http://schemas.microsoft.com/office/powerpoint/2010/main" val="23751450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7043"/>
                                        </p:tgtEl>
                                        <p:attrNameLst>
                                          <p:attrName>style.visibility</p:attrName>
                                        </p:attrNameLst>
                                      </p:cBhvr>
                                      <p:to>
                                        <p:strVal val="visible"/>
                                      </p:to>
                                    </p:set>
                                    <p:anim calcmode="lin" valueType="num">
                                      <p:cBhvr>
                                        <p:cTn id="7" dur="500" fill="hold"/>
                                        <p:tgtEl>
                                          <p:spTgt spid="87043"/>
                                        </p:tgtEl>
                                        <p:attrNameLst>
                                          <p:attrName>ppt_w</p:attrName>
                                        </p:attrNameLst>
                                      </p:cBhvr>
                                      <p:tavLst>
                                        <p:tav tm="0">
                                          <p:val>
                                            <p:fltVal val="0"/>
                                          </p:val>
                                        </p:tav>
                                        <p:tav tm="100000">
                                          <p:val>
                                            <p:strVal val="#ppt_w"/>
                                          </p:val>
                                        </p:tav>
                                      </p:tavLst>
                                    </p:anim>
                                    <p:anim calcmode="lin" valueType="num">
                                      <p:cBhvr>
                                        <p:cTn id="8" dur="500" fill="hold"/>
                                        <p:tgtEl>
                                          <p:spTgt spid="870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87044"/>
                                        </p:tgtEl>
                                        <p:attrNameLst>
                                          <p:attrName>style.visibility</p:attrName>
                                        </p:attrNameLst>
                                      </p:cBhvr>
                                      <p:to>
                                        <p:strVal val="visible"/>
                                      </p:to>
                                    </p:set>
                                    <p:anim calcmode="lin" valueType="num">
                                      <p:cBhvr>
                                        <p:cTn id="12" dur="500" fill="hold"/>
                                        <p:tgtEl>
                                          <p:spTgt spid="87044"/>
                                        </p:tgtEl>
                                        <p:attrNameLst>
                                          <p:attrName>ppt_w</p:attrName>
                                        </p:attrNameLst>
                                      </p:cBhvr>
                                      <p:tavLst>
                                        <p:tav tm="0">
                                          <p:val>
                                            <p:fltVal val="0"/>
                                          </p:val>
                                        </p:tav>
                                        <p:tav tm="100000">
                                          <p:val>
                                            <p:strVal val="#ppt_w"/>
                                          </p:val>
                                        </p:tav>
                                      </p:tavLst>
                                    </p:anim>
                                    <p:anim calcmode="lin" valueType="num">
                                      <p:cBhvr>
                                        <p:cTn id="13" dur="500" fill="hold"/>
                                        <p:tgtEl>
                                          <p:spTgt spid="8704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87056">
                                            <p:bg/>
                                          </p:spTgt>
                                        </p:tgtEl>
                                        <p:attrNameLst>
                                          <p:attrName>style.visibility</p:attrName>
                                        </p:attrNameLst>
                                      </p:cBhvr>
                                      <p:to>
                                        <p:strVal val="visible"/>
                                      </p:to>
                                    </p:set>
                                    <p:anim calcmode="lin" valueType="num">
                                      <p:cBhvr>
                                        <p:cTn id="17" dur="500" fill="hold"/>
                                        <p:tgtEl>
                                          <p:spTgt spid="87056">
                                            <p:bg/>
                                          </p:spTgt>
                                        </p:tgtEl>
                                        <p:attrNameLst>
                                          <p:attrName>ppt_w</p:attrName>
                                        </p:attrNameLst>
                                      </p:cBhvr>
                                      <p:tavLst>
                                        <p:tav tm="0">
                                          <p:val>
                                            <p:fltVal val="0"/>
                                          </p:val>
                                        </p:tav>
                                        <p:tav tm="100000">
                                          <p:val>
                                            <p:strVal val="#ppt_w"/>
                                          </p:val>
                                        </p:tav>
                                      </p:tavLst>
                                    </p:anim>
                                    <p:anim calcmode="lin" valueType="num">
                                      <p:cBhvr>
                                        <p:cTn id="18" dur="500" fill="hold"/>
                                        <p:tgtEl>
                                          <p:spTgt spid="87056">
                                            <p:bg/>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87056">
                                            <p:txEl>
                                              <p:pRg st="0" end="0"/>
                                            </p:txEl>
                                          </p:spTgt>
                                        </p:tgtEl>
                                        <p:attrNameLst>
                                          <p:attrName>style.visibility</p:attrName>
                                        </p:attrNameLst>
                                      </p:cBhvr>
                                      <p:to>
                                        <p:strVal val="visible"/>
                                      </p:to>
                                    </p:set>
                                    <p:anim calcmode="lin" valueType="num">
                                      <p:cBhvr>
                                        <p:cTn id="22" dur="500" fill="hold"/>
                                        <p:tgtEl>
                                          <p:spTgt spid="87056">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87056">
                                            <p:txEl>
                                              <p:pRg st="0" end="0"/>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87045">
                                            <p:bg/>
                                          </p:spTgt>
                                        </p:tgtEl>
                                        <p:attrNameLst>
                                          <p:attrName>style.visibility</p:attrName>
                                        </p:attrNameLst>
                                      </p:cBhvr>
                                      <p:to>
                                        <p:strVal val="visible"/>
                                      </p:to>
                                    </p:set>
                                    <p:anim calcmode="lin" valueType="num">
                                      <p:cBhvr>
                                        <p:cTn id="27" dur="500" fill="hold"/>
                                        <p:tgtEl>
                                          <p:spTgt spid="87045">
                                            <p:bg/>
                                          </p:spTgt>
                                        </p:tgtEl>
                                        <p:attrNameLst>
                                          <p:attrName>ppt_w</p:attrName>
                                        </p:attrNameLst>
                                      </p:cBhvr>
                                      <p:tavLst>
                                        <p:tav tm="0">
                                          <p:val>
                                            <p:fltVal val="0"/>
                                          </p:val>
                                        </p:tav>
                                        <p:tav tm="100000">
                                          <p:val>
                                            <p:strVal val="#ppt_w"/>
                                          </p:val>
                                        </p:tav>
                                      </p:tavLst>
                                    </p:anim>
                                    <p:anim calcmode="lin" valueType="num">
                                      <p:cBhvr>
                                        <p:cTn id="28" dur="500" fill="hold"/>
                                        <p:tgtEl>
                                          <p:spTgt spid="87045">
                                            <p:bg/>
                                          </p:spTgt>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87045">
                                            <p:txEl>
                                              <p:pRg st="0" end="0"/>
                                            </p:txEl>
                                          </p:spTgt>
                                        </p:tgtEl>
                                        <p:attrNameLst>
                                          <p:attrName>style.visibility</p:attrName>
                                        </p:attrNameLst>
                                      </p:cBhvr>
                                      <p:to>
                                        <p:strVal val="visible"/>
                                      </p:to>
                                    </p:set>
                                    <p:anim calcmode="lin" valueType="num">
                                      <p:cBhvr>
                                        <p:cTn id="32" dur="500" fill="hold"/>
                                        <p:tgtEl>
                                          <p:spTgt spid="87045">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87045">
                                            <p:txEl>
                                              <p:pRg st="0" end="0"/>
                                            </p:txEl>
                                          </p:spTgt>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87046">
                                            <p:bg/>
                                          </p:spTgt>
                                        </p:tgtEl>
                                        <p:attrNameLst>
                                          <p:attrName>style.visibility</p:attrName>
                                        </p:attrNameLst>
                                      </p:cBhvr>
                                      <p:to>
                                        <p:strVal val="visible"/>
                                      </p:to>
                                    </p:set>
                                    <p:anim calcmode="lin" valueType="num">
                                      <p:cBhvr>
                                        <p:cTn id="37" dur="500" fill="hold"/>
                                        <p:tgtEl>
                                          <p:spTgt spid="87046">
                                            <p:bg/>
                                          </p:spTgt>
                                        </p:tgtEl>
                                        <p:attrNameLst>
                                          <p:attrName>ppt_w</p:attrName>
                                        </p:attrNameLst>
                                      </p:cBhvr>
                                      <p:tavLst>
                                        <p:tav tm="0">
                                          <p:val>
                                            <p:fltVal val="0"/>
                                          </p:val>
                                        </p:tav>
                                        <p:tav tm="100000">
                                          <p:val>
                                            <p:strVal val="#ppt_w"/>
                                          </p:val>
                                        </p:tav>
                                      </p:tavLst>
                                    </p:anim>
                                    <p:anim calcmode="lin" valueType="num">
                                      <p:cBhvr>
                                        <p:cTn id="38" dur="500" fill="hold"/>
                                        <p:tgtEl>
                                          <p:spTgt spid="87046">
                                            <p:bg/>
                                          </p:spTgt>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87046">
                                            <p:txEl>
                                              <p:pRg st="0" end="0"/>
                                            </p:txEl>
                                          </p:spTgt>
                                        </p:tgtEl>
                                        <p:attrNameLst>
                                          <p:attrName>style.visibility</p:attrName>
                                        </p:attrNameLst>
                                      </p:cBhvr>
                                      <p:to>
                                        <p:strVal val="visible"/>
                                      </p:to>
                                    </p:set>
                                    <p:anim calcmode="lin" valueType="num">
                                      <p:cBhvr>
                                        <p:cTn id="42" dur="500" fill="hold"/>
                                        <p:tgtEl>
                                          <p:spTgt spid="87046">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87046">
                                            <p:txEl>
                                              <p:pRg st="0" end="0"/>
                                            </p:txEl>
                                          </p:spTgt>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15" presetClass="entr" presetSubtype="0" fill="hold" grpId="0" nodeType="afterEffect">
                                  <p:stCondLst>
                                    <p:cond delay="0"/>
                                  </p:stCondLst>
                                  <p:childTnLst>
                                    <p:set>
                                      <p:cBhvr>
                                        <p:cTn id="46" dur="1" fill="hold">
                                          <p:stCondLst>
                                            <p:cond delay="0"/>
                                          </p:stCondLst>
                                        </p:cTn>
                                        <p:tgtEl>
                                          <p:spTgt spid="87047">
                                            <p:bg/>
                                          </p:spTgt>
                                        </p:tgtEl>
                                        <p:attrNameLst>
                                          <p:attrName>style.visibility</p:attrName>
                                        </p:attrNameLst>
                                      </p:cBhvr>
                                      <p:to>
                                        <p:strVal val="visible"/>
                                      </p:to>
                                    </p:set>
                                    <p:anim calcmode="lin" valueType="num">
                                      <p:cBhvr>
                                        <p:cTn id="47" dur="1000" fill="hold"/>
                                        <p:tgtEl>
                                          <p:spTgt spid="87047">
                                            <p:bg/>
                                          </p:spTgt>
                                        </p:tgtEl>
                                        <p:attrNameLst>
                                          <p:attrName>ppt_w</p:attrName>
                                        </p:attrNameLst>
                                      </p:cBhvr>
                                      <p:tavLst>
                                        <p:tav tm="0">
                                          <p:val>
                                            <p:fltVal val="0"/>
                                          </p:val>
                                        </p:tav>
                                        <p:tav tm="100000">
                                          <p:val>
                                            <p:strVal val="#ppt_w"/>
                                          </p:val>
                                        </p:tav>
                                      </p:tavLst>
                                    </p:anim>
                                    <p:anim calcmode="lin" valueType="num">
                                      <p:cBhvr>
                                        <p:cTn id="48" dur="1000" fill="hold"/>
                                        <p:tgtEl>
                                          <p:spTgt spid="87047">
                                            <p:bg/>
                                          </p:spTgt>
                                        </p:tgtEl>
                                        <p:attrNameLst>
                                          <p:attrName>ppt_h</p:attrName>
                                        </p:attrNameLst>
                                      </p:cBhvr>
                                      <p:tavLst>
                                        <p:tav tm="0">
                                          <p:val>
                                            <p:fltVal val="0"/>
                                          </p:val>
                                        </p:tav>
                                        <p:tav tm="100000">
                                          <p:val>
                                            <p:strVal val="#ppt_h"/>
                                          </p:val>
                                        </p:tav>
                                      </p:tavLst>
                                    </p:anim>
                                    <p:anim calcmode="lin" valueType="num">
                                      <p:cBhvr>
                                        <p:cTn id="49" dur="1000" fill="hold"/>
                                        <p:tgtEl>
                                          <p:spTgt spid="87047">
                                            <p:bg/>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87047">
                                            <p:bg/>
                                          </p:spTgt>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5000"/>
                            </p:stCondLst>
                            <p:childTnLst>
                              <p:par>
                                <p:cTn id="52" presetID="15" presetClass="entr" presetSubtype="0" fill="hold" grpId="0" nodeType="afterEffect">
                                  <p:stCondLst>
                                    <p:cond delay="0"/>
                                  </p:stCondLst>
                                  <p:childTnLst>
                                    <p:set>
                                      <p:cBhvr>
                                        <p:cTn id="53" dur="1" fill="hold">
                                          <p:stCondLst>
                                            <p:cond delay="0"/>
                                          </p:stCondLst>
                                        </p:cTn>
                                        <p:tgtEl>
                                          <p:spTgt spid="87047">
                                            <p:txEl>
                                              <p:pRg st="0" end="0"/>
                                            </p:txEl>
                                          </p:spTgt>
                                        </p:tgtEl>
                                        <p:attrNameLst>
                                          <p:attrName>style.visibility</p:attrName>
                                        </p:attrNameLst>
                                      </p:cBhvr>
                                      <p:to>
                                        <p:strVal val="visible"/>
                                      </p:to>
                                    </p:set>
                                    <p:anim calcmode="lin" valueType="num">
                                      <p:cBhvr>
                                        <p:cTn id="54" dur="1000" fill="hold"/>
                                        <p:tgtEl>
                                          <p:spTgt spid="87047">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87047">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8704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8704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499"/>
                                          </p:stCondLst>
                                        </p:cTn>
                                        <p:tgtEl>
                                          <p:spTgt spid="87050"/>
                                        </p:tgtEl>
                                        <p:attrNameLst>
                                          <p:attrName>style.visibility</p:attrName>
                                        </p:attrNameLst>
                                      </p:cBhvr>
                                      <p:to>
                                        <p:strVal val="visible"/>
                                      </p:to>
                                    </p:set>
                                  </p:childTnLst>
                                </p:cTn>
                              </p:par>
                            </p:childTnLst>
                          </p:cTn>
                        </p:par>
                        <p:par>
                          <p:cTn id="61" fill="hold">
                            <p:stCondLst>
                              <p:cond delay="6500"/>
                            </p:stCondLst>
                            <p:childTnLst>
                              <p:par>
                                <p:cTn id="62" presetID="15" presetClass="entr" presetSubtype="0" fill="hold" grpId="0" nodeType="afterEffect">
                                  <p:stCondLst>
                                    <p:cond delay="0"/>
                                  </p:stCondLst>
                                  <p:childTnLst>
                                    <p:set>
                                      <p:cBhvr>
                                        <p:cTn id="63" dur="1" fill="hold">
                                          <p:stCondLst>
                                            <p:cond delay="0"/>
                                          </p:stCondLst>
                                        </p:cTn>
                                        <p:tgtEl>
                                          <p:spTgt spid="87049">
                                            <p:bg/>
                                          </p:spTgt>
                                        </p:tgtEl>
                                        <p:attrNameLst>
                                          <p:attrName>style.visibility</p:attrName>
                                        </p:attrNameLst>
                                      </p:cBhvr>
                                      <p:to>
                                        <p:strVal val="visible"/>
                                      </p:to>
                                    </p:set>
                                    <p:anim calcmode="lin" valueType="num">
                                      <p:cBhvr>
                                        <p:cTn id="64" dur="1000" fill="hold"/>
                                        <p:tgtEl>
                                          <p:spTgt spid="87049">
                                            <p:bg/>
                                          </p:spTgt>
                                        </p:tgtEl>
                                        <p:attrNameLst>
                                          <p:attrName>ppt_w</p:attrName>
                                        </p:attrNameLst>
                                      </p:cBhvr>
                                      <p:tavLst>
                                        <p:tav tm="0">
                                          <p:val>
                                            <p:fltVal val="0"/>
                                          </p:val>
                                        </p:tav>
                                        <p:tav tm="100000">
                                          <p:val>
                                            <p:strVal val="#ppt_w"/>
                                          </p:val>
                                        </p:tav>
                                      </p:tavLst>
                                    </p:anim>
                                    <p:anim calcmode="lin" valueType="num">
                                      <p:cBhvr>
                                        <p:cTn id="65" dur="1000" fill="hold"/>
                                        <p:tgtEl>
                                          <p:spTgt spid="87049">
                                            <p:bg/>
                                          </p:spTgt>
                                        </p:tgtEl>
                                        <p:attrNameLst>
                                          <p:attrName>ppt_h</p:attrName>
                                        </p:attrNameLst>
                                      </p:cBhvr>
                                      <p:tavLst>
                                        <p:tav tm="0">
                                          <p:val>
                                            <p:fltVal val="0"/>
                                          </p:val>
                                        </p:tav>
                                        <p:tav tm="100000">
                                          <p:val>
                                            <p:strVal val="#ppt_h"/>
                                          </p:val>
                                        </p:tav>
                                      </p:tavLst>
                                    </p:anim>
                                    <p:anim calcmode="lin" valueType="num">
                                      <p:cBhvr>
                                        <p:cTn id="66" dur="1000" fill="hold"/>
                                        <p:tgtEl>
                                          <p:spTgt spid="87049">
                                            <p:bg/>
                                          </p:spTgt>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87049">
                                            <p:bg/>
                                          </p:spTgt>
                                        </p:tgtEl>
                                        <p:attrNameLst>
                                          <p:attrName>ppt_y</p:attrName>
                                        </p:attrNameLst>
                                      </p:cBhvr>
                                      <p:tavLst>
                                        <p:tav tm="0" fmla="#ppt_y+(sin(-2*pi*(1-$))*-#ppt_x+cos(-2*pi*(1-$))*(1-#ppt_y))*(1-$)">
                                          <p:val>
                                            <p:fltVal val="0"/>
                                          </p:val>
                                        </p:tav>
                                        <p:tav tm="100000">
                                          <p:val>
                                            <p:fltVal val="1"/>
                                          </p:val>
                                        </p:tav>
                                      </p:tavLst>
                                    </p:anim>
                                  </p:childTnLst>
                                </p:cTn>
                              </p:par>
                            </p:childTnLst>
                          </p:cTn>
                        </p:par>
                        <p:par>
                          <p:cTn id="68" fill="hold">
                            <p:stCondLst>
                              <p:cond delay="7500"/>
                            </p:stCondLst>
                            <p:childTnLst>
                              <p:par>
                                <p:cTn id="69" presetID="15" presetClass="entr" presetSubtype="0" fill="hold" grpId="0" nodeType="afterEffect">
                                  <p:stCondLst>
                                    <p:cond delay="0"/>
                                  </p:stCondLst>
                                  <p:childTnLst>
                                    <p:set>
                                      <p:cBhvr>
                                        <p:cTn id="70" dur="1" fill="hold">
                                          <p:stCondLst>
                                            <p:cond delay="0"/>
                                          </p:stCondLst>
                                        </p:cTn>
                                        <p:tgtEl>
                                          <p:spTgt spid="87049">
                                            <p:txEl>
                                              <p:pRg st="0" end="0"/>
                                            </p:txEl>
                                          </p:spTgt>
                                        </p:tgtEl>
                                        <p:attrNameLst>
                                          <p:attrName>style.visibility</p:attrName>
                                        </p:attrNameLst>
                                      </p:cBhvr>
                                      <p:to>
                                        <p:strVal val="visible"/>
                                      </p:to>
                                    </p:set>
                                    <p:anim calcmode="lin" valueType="num">
                                      <p:cBhvr>
                                        <p:cTn id="71" dur="1000" fill="hold"/>
                                        <p:tgtEl>
                                          <p:spTgt spid="87049">
                                            <p:txEl>
                                              <p:pRg st="0" end="0"/>
                                            </p:txEl>
                                          </p:spTgt>
                                        </p:tgtEl>
                                        <p:attrNameLst>
                                          <p:attrName>ppt_w</p:attrName>
                                        </p:attrNameLst>
                                      </p:cBhvr>
                                      <p:tavLst>
                                        <p:tav tm="0">
                                          <p:val>
                                            <p:fltVal val="0"/>
                                          </p:val>
                                        </p:tav>
                                        <p:tav tm="100000">
                                          <p:val>
                                            <p:strVal val="#ppt_w"/>
                                          </p:val>
                                        </p:tav>
                                      </p:tavLst>
                                    </p:anim>
                                    <p:anim calcmode="lin" valueType="num">
                                      <p:cBhvr>
                                        <p:cTn id="72" dur="1000" fill="hold"/>
                                        <p:tgtEl>
                                          <p:spTgt spid="87049">
                                            <p:txEl>
                                              <p:pRg st="0" end="0"/>
                                            </p:txEl>
                                          </p:spTgt>
                                        </p:tgtEl>
                                        <p:attrNameLst>
                                          <p:attrName>ppt_h</p:attrName>
                                        </p:attrNameLst>
                                      </p:cBhvr>
                                      <p:tavLst>
                                        <p:tav tm="0">
                                          <p:val>
                                            <p:fltVal val="0"/>
                                          </p:val>
                                        </p:tav>
                                        <p:tav tm="100000">
                                          <p:val>
                                            <p:strVal val="#ppt_h"/>
                                          </p:val>
                                        </p:tav>
                                      </p:tavLst>
                                    </p:anim>
                                    <p:anim calcmode="lin" valueType="num">
                                      <p:cBhvr>
                                        <p:cTn id="73" dur="1000" fill="hold"/>
                                        <p:tgtEl>
                                          <p:spTgt spid="8704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8704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75" fill="hold">
                            <p:stCondLst>
                              <p:cond delay="8500"/>
                            </p:stCondLst>
                            <p:childTnLst>
                              <p:par>
                                <p:cTn id="76" presetID="1" presetClass="entr" presetSubtype="0" fill="hold" grpId="0" nodeType="afterEffect">
                                  <p:stCondLst>
                                    <p:cond delay="0"/>
                                  </p:stCondLst>
                                  <p:childTnLst>
                                    <p:set>
                                      <p:cBhvr>
                                        <p:cTn id="77" dur="1" fill="hold">
                                          <p:stCondLst>
                                            <p:cond delay="499"/>
                                          </p:stCondLst>
                                        </p:cTn>
                                        <p:tgtEl>
                                          <p:spTgt spid="87051"/>
                                        </p:tgtEl>
                                        <p:attrNameLst>
                                          <p:attrName>style.visibility</p:attrName>
                                        </p:attrNameLst>
                                      </p:cBhvr>
                                      <p:to>
                                        <p:strVal val="visible"/>
                                      </p:to>
                                    </p:set>
                                  </p:childTnLst>
                                </p:cTn>
                              </p:par>
                            </p:childTnLst>
                          </p:cTn>
                        </p:par>
                        <p:par>
                          <p:cTn id="78" fill="hold">
                            <p:stCondLst>
                              <p:cond delay="9000"/>
                            </p:stCondLst>
                            <p:childTnLst>
                              <p:par>
                                <p:cTn id="79" presetID="15" presetClass="entr" presetSubtype="0" fill="hold" grpId="0" nodeType="afterEffect">
                                  <p:stCondLst>
                                    <p:cond delay="0"/>
                                  </p:stCondLst>
                                  <p:childTnLst>
                                    <p:set>
                                      <p:cBhvr>
                                        <p:cTn id="80" dur="1" fill="hold">
                                          <p:stCondLst>
                                            <p:cond delay="0"/>
                                          </p:stCondLst>
                                        </p:cTn>
                                        <p:tgtEl>
                                          <p:spTgt spid="87048">
                                            <p:bg/>
                                          </p:spTgt>
                                        </p:tgtEl>
                                        <p:attrNameLst>
                                          <p:attrName>style.visibility</p:attrName>
                                        </p:attrNameLst>
                                      </p:cBhvr>
                                      <p:to>
                                        <p:strVal val="visible"/>
                                      </p:to>
                                    </p:set>
                                    <p:anim calcmode="lin" valueType="num">
                                      <p:cBhvr>
                                        <p:cTn id="81" dur="1000" fill="hold"/>
                                        <p:tgtEl>
                                          <p:spTgt spid="87048">
                                            <p:bg/>
                                          </p:spTgt>
                                        </p:tgtEl>
                                        <p:attrNameLst>
                                          <p:attrName>ppt_w</p:attrName>
                                        </p:attrNameLst>
                                      </p:cBhvr>
                                      <p:tavLst>
                                        <p:tav tm="0">
                                          <p:val>
                                            <p:fltVal val="0"/>
                                          </p:val>
                                        </p:tav>
                                        <p:tav tm="100000">
                                          <p:val>
                                            <p:strVal val="#ppt_w"/>
                                          </p:val>
                                        </p:tav>
                                      </p:tavLst>
                                    </p:anim>
                                    <p:anim calcmode="lin" valueType="num">
                                      <p:cBhvr>
                                        <p:cTn id="82" dur="1000" fill="hold"/>
                                        <p:tgtEl>
                                          <p:spTgt spid="87048">
                                            <p:bg/>
                                          </p:spTgt>
                                        </p:tgtEl>
                                        <p:attrNameLst>
                                          <p:attrName>ppt_h</p:attrName>
                                        </p:attrNameLst>
                                      </p:cBhvr>
                                      <p:tavLst>
                                        <p:tav tm="0">
                                          <p:val>
                                            <p:fltVal val="0"/>
                                          </p:val>
                                        </p:tav>
                                        <p:tav tm="100000">
                                          <p:val>
                                            <p:strVal val="#ppt_h"/>
                                          </p:val>
                                        </p:tav>
                                      </p:tavLst>
                                    </p:anim>
                                    <p:anim calcmode="lin" valueType="num">
                                      <p:cBhvr>
                                        <p:cTn id="83" dur="1000" fill="hold"/>
                                        <p:tgtEl>
                                          <p:spTgt spid="87048">
                                            <p:bg/>
                                          </p:spTgt>
                                        </p:tgtEl>
                                        <p:attrNameLst>
                                          <p:attrName>ppt_x</p:attrName>
                                        </p:attrNameLst>
                                      </p:cBhvr>
                                      <p:tavLst>
                                        <p:tav tm="0" fmla="#ppt_x+(cos(-2*pi*(1-$))*-#ppt_x-sin(-2*pi*(1-$))*(1-#ppt_y))*(1-$)">
                                          <p:val>
                                            <p:fltVal val="0"/>
                                          </p:val>
                                        </p:tav>
                                        <p:tav tm="100000">
                                          <p:val>
                                            <p:fltVal val="1"/>
                                          </p:val>
                                        </p:tav>
                                      </p:tavLst>
                                    </p:anim>
                                    <p:anim calcmode="lin" valueType="num">
                                      <p:cBhvr>
                                        <p:cTn id="84" dur="1000" fill="hold"/>
                                        <p:tgtEl>
                                          <p:spTgt spid="87048">
                                            <p:bg/>
                                          </p:spTgt>
                                        </p:tgtEl>
                                        <p:attrNameLst>
                                          <p:attrName>ppt_y</p:attrName>
                                        </p:attrNameLst>
                                      </p:cBhvr>
                                      <p:tavLst>
                                        <p:tav tm="0" fmla="#ppt_y+(sin(-2*pi*(1-$))*-#ppt_x+cos(-2*pi*(1-$))*(1-#ppt_y))*(1-$)">
                                          <p:val>
                                            <p:fltVal val="0"/>
                                          </p:val>
                                        </p:tav>
                                        <p:tav tm="100000">
                                          <p:val>
                                            <p:fltVal val="1"/>
                                          </p:val>
                                        </p:tav>
                                      </p:tavLst>
                                    </p:anim>
                                  </p:childTnLst>
                                </p:cTn>
                              </p:par>
                            </p:childTnLst>
                          </p:cTn>
                        </p:par>
                        <p:par>
                          <p:cTn id="85" fill="hold">
                            <p:stCondLst>
                              <p:cond delay="10000"/>
                            </p:stCondLst>
                            <p:childTnLst>
                              <p:par>
                                <p:cTn id="86" presetID="15" presetClass="entr" presetSubtype="0" fill="hold" grpId="0" nodeType="afterEffect">
                                  <p:stCondLst>
                                    <p:cond delay="0"/>
                                  </p:stCondLst>
                                  <p:childTnLst>
                                    <p:set>
                                      <p:cBhvr>
                                        <p:cTn id="87" dur="1" fill="hold">
                                          <p:stCondLst>
                                            <p:cond delay="0"/>
                                          </p:stCondLst>
                                        </p:cTn>
                                        <p:tgtEl>
                                          <p:spTgt spid="87048">
                                            <p:txEl>
                                              <p:pRg st="0" end="0"/>
                                            </p:txEl>
                                          </p:spTgt>
                                        </p:tgtEl>
                                        <p:attrNameLst>
                                          <p:attrName>style.visibility</p:attrName>
                                        </p:attrNameLst>
                                      </p:cBhvr>
                                      <p:to>
                                        <p:strVal val="visible"/>
                                      </p:to>
                                    </p:set>
                                    <p:anim calcmode="lin" valueType="num">
                                      <p:cBhvr>
                                        <p:cTn id="88" dur="1000" fill="hold"/>
                                        <p:tgtEl>
                                          <p:spTgt spid="87048">
                                            <p:txEl>
                                              <p:pRg st="0" end="0"/>
                                            </p:txEl>
                                          </p:spTgt>
                                        </p:tgtEl>
                                        <p:attrNameLst>
                                          <p:attrName>ppt_w</p:attrName>
                                        </p:attrNameLst>
                                      </p:cBhvr>
                                      <p:tavLst>
                                        <p:tav tm="0">
                                          <p:val>
                                            <p:fltVal val="0"/>
                                          </p:val>
                                        </p:tav>
                                        <p:tav tm="100000">
                                          <p:val>
                                            <p:strVal val="#ppt_w"/>
                                          </p:val>
                                        </p:tav>
                                      </p:tavLst>
                                    </p:anim>
                                    <p:anim calcmode="lin" valueType="num">
                                      <p:cBhvr>
                                        <p:cTn id="89" dur="1000" fill="hold"/>
                                        <p:tgtEl>
                                          <p:spTgt spid="87048">
                                            <p:txEl>
                                              <p:pRg st="0" end="0"/>
                                            </p:txEl>
                                          </p:spTgt>
                                        </p:tgtEl>
                                        <p:attrNameLst>
                                          <p:attrName>ppt_h</p:attrName>
                                        </p:attrNameLst>
                                      </p:cBhvr>
                                      <p:tavLst>
                                        <p:tav tm="0">
                                          <p:val>
                                            <p:fltVal val="0"/>
                                          </p:val>
                                        </p:tav>
                                        <p:tav tm="100000">
                                          <p:val>
                                            <p:strVal val="#ppt_h"/>
                                          </p:val>
                                        </p:tav>
                                      </p:tavLst>
                                    </p:anim>
                                    <p:anim calcmode="lin" valueType="num">
                                      <p:cBhvr>
                                        <p:cTn id="90" dur="1000" fill="hold"/>
                                        <p:tgtEl>
                                          <p:spTgt spid="8704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91" dur="1000" fill="hold"/>
                                        <p:tgtEl>
                                          <p:spTgt spid="8704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92" fill="hold">
                            <p:stCondLst>
                              <p:cond delay="11000"/>
                            </p:stCondLst>
                            <p:childTnLst>
                              <p:par>
                                <p:cTn id="93" presetID="1" presetClass="entr" presetSubtype="0" fill="hold" grpId="0" nodeType="afterEffect">
                                  <p:stCondLst>
                                    <p:cond delay="0"/>
                                  </p:stCondLst>
                                  <p:childTnLst>
                                    <p:set>
                                      <p:cBhvr>
                                        <p:cTn id="94" dur="1" fill="hold">
                                          <p:stCondLst>
                                            <p:cond delay="499"/>
                                          </p:stCondLst>
                                        </p:cTn>
                                        <p:tgtEl>
                                          <p:spTgt spid="87053"/>
                                        </p:tgtEl>
                                        <p:attrNameLst>
                                          <p:attrName>style.visibility</p:attrName>
                                        </p:attrNameLst>
                                      </p:cBhvr>
                                      <p:to>
                                        <p:strVal val="visible"/>
                                      </p:to>
                                    </p:set>
                                  </p:childTnLst>
                                </p:cTn>
                              </p:par>
                            </p:childTnLst>
                          </p:cTn>
                        </p:par>
                        <p:par>
                          <p:cTn id="95" fill="hold">
                            <p:stCondLst>
                              <p:cond delay="11500"/>
                            </p:stCondLst>
                            <p:childTnLst>
                              <p:par>
                                <p:cTn id="96" presetID="1" presetClass="entr" presetSubtype="0" fill="hold" grpId="0" nodeType="afterEffect">
                                  <p:stCondLst>
                                    <p:cond delay="0"/>
                                  </p:stCondLst>
                                  <p:childTnLst>
                                    <p:set>
                                      <p:cBhvr>
                                        <p:cTn id="97" dur="1" fill="hold">
                                          <p:stCondLst>
                                            <p:cond delay="499"/>
                                          </p:stCondLst>
                                        </p:cTn>
                                        <p:tgtEl>
                                          <p:spTgt spid="87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animBg="1"/>
      <p:bldP spid="87044" grpId="0" animBg="1" autoUpdateAnimBg="0"/>
      <p:bldP spid="87045" grpId="0" build="p" animBg="1" autoUpdateAnimBg="0" advAuto="0"/>
      <p:bldP spid="87046" grpId="0" build="p" animBg="1" autoUpdateAnimBg="0" advAuto="0"/>
      <p:bldP spid="87047" grpId="0" build="p" animBg="1" autoUpdateAnimBg="0" advAuto="0"/>
      <p:bldP spid="87048" grpId="0" build="p" animBg="1" autoUpdateAnimBg="0" advAuto="0"/>
      <p:bldP spid="87049" grpId="0" build="p" animBg="1" autoUpdateAnimBg="0" advAuto="0"/>
      <p:bldP spid="87050" grpId="0" animBg="1"/>
      <p:bldP spid="87051" grpId="0" animBg="1"/>
      <p:bldP spid="87052" grpId="0" animBg="1"/>
      <p:bldP spid="87053" grpId="0" animBg="1"/>
      <p:bldP spid="87056" grpId="0" build="p" animBg="1"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bwMode="auto">
          <a:xfrm>
            <a:off x="2001982" y="253980"/>
            <a:ext cx="6353739" cy="445592"/>
          </a:xfrm>
          <a:solidFill>
            <a:schemeClr val="bg1">
              <a:alpha val="59999"/>
            </a:scheme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noAutofit/>
          </a:bodyPr>
          <a:lstStyle/>
          <a:p>
            <a:r>
              <a:rPr lang="fr-FR" altLang="en-US" b="1" dirty="0"/>
              <a:t>Organisation mondiale du commerce</a:t>
            </a:r>
            <a:endParaRPr lang="fr-FR" altLang="en-US" b="1" dirty="0">
              <a:ea typeface="ＭＳ Ｐゴシック" panose="020B0600070205080204" pitchFamily="34" charset="-128"/>
            </a:endParaRPr>
          </a:p>
        </p:txBody>
      </p:sp>
      <p:sp>
        <p:nvSpPr>
          <p:cNvPr id="116738" name="TextBox 1"/>
          <p:cNvSpPr txBox="1">
            <a:spLocks noChangeArrowheads="1"/>
          </p:cNvSpPr>
          <p:nvPr/>
        </p:nvSpPr>
        <p:spPr bwMode="auto">
          <a:xfrm>
            <a:off x="1008529" y="1362813"/>
            <a:ext cx="7906871" cy="2993127"/>
          </a:xfrm>
          <a:prstGeom prst="rect">
            <a:avLst/>
          </a:prstGeom>
          <a:noFill/>
          <a:ln>
            <a:noFill/>
          </a:ln>
          <a:extLst>
            <a:ext uri="{909E8E84-426E-40dd-AFC4-6F175D3DCCD1}"/>
            <a:ext uri="{91240B29-F687-4f45-9708-019B960494DF}"/>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buFont typeface="Wingdings" panose="05000000000000000000" pitchFamily="2" charset="2"/>
              <a:buChar char="§"/>
              <a:defRPr/>
            </a:pPr>
            <a:r>
              <a:rPr lang="fr-FR" sz="2500" dirty="0">
                <a:latin typeface="+mj-lt"/>
              </a:rPr>
              <a:t>Création: </a:t>
            </a:r>
            <a:r>
              <a:rPr lang="fr-FR" sz="2500" dirty="0" smtClean="0">
                <a:latin typeface="+mj-lt"/>
              </a:rPr>
              <a:t>le </a:t>
            </a:r>
            <a:r>
              <a:rPr lang="fr-FR" sz="2500" dirty="0">
                <a:latin typeface="+mj-lt"/>
              </a:rPr>
              <a:t>1</a:t>
            </a:r>
            <a:r>
              <a:rPr lang="fr-FR" sz="2500" baseline="30000" dirty="0">
                <a:latin typeface="+mj-lt"/>
              </a:rPr>
              <a:t>er</a:t>
            </a:r>
            <a:r>
              <a:rPr lang="fr-FR" sz="2500" dirty="0">
                <a:latin typeface="+mj-lt"/>
              </a:rPr>
              <a:t> janvier 1995 (en remplacement du GATT)</a:t>
            </a:r>
          </a:p>
          <a:p>
            <a:pPr marL="342900" indent="-342900" eaLnBrk="1" hangingPunct="1">
              <a:buFont typeface="Wingdings" panose="05000000000000000000" pitchFamily="2" charset="2"/>
              <a:buChar char="§"/>
              <a:defRPr/>
            </a:pPr>
            <a:r>
              <a:rPr lang="fr-FR" sz="2500" dirty="0" smtClean="0">
                <a:latin typeface="+mj-lt"/>
              </a:rPr>
              <a:t>Mécanismes pour atteindre les objectifs: </a:t>
            </a:r>
            <a:r>
              <a:rPr lang="en-US" sz="2500" dirty="0" smtClean="0">
                <a:latin typeface="+mj-lt"/>
              </a:rPr>
              <a:t>	</a:t>
            </a:r>
            <a:endParaRPr lang="fr-FR" sz="2500" dirty="0" smtClean="0">
              <a:latin typeface="+mj-lt"/>
            </a:endParaRPr>
          </a:p>
          <a:p>
            <a:pPr marL="1200150" lvl="1" indent="-457200" eaLnBrk="1" hangingPunct="1">
              <a:buFont typeface="+mj-lt"/>
              <a:buAutoNum type="arabicParenR"/>
              <a:defRPr/>
            </a:pPr>
            <a:r>
              <a:rPr lang="fr-FR" sz="2500" dirty="0" smtClean="0">
                <a:latin typeface="+mj-lt"/>
              </a:rPr>
              <a:t>libéralisation des échanges commerciaux;</a:t>
            </a:r>
          </a:p>
          <a:p>
            <a:pPr marL="1200150" lvl="1" indent="-457200" eaLnBrk="1" hangingPunct="1">
              <a:buFont typeface="+mj-lt"/>
              <a:buAutoNum type="arabicParenR"/>
              <a:defRPr/>
            </a:pPr>
            <a:r>
              <a:rPr lang="fr-FR" sz="2500" dirty="0" smtClean="0">
                <a:latin typeface="+mj-lt"/>
              </a:rPr>
              <a:t>réduction des droits de douane et autres obstacles au commerce et </a:t>
            </a:r>
            <a:r>
              <a:rPr lang="fr-FR" sz="2500" dirty="0">
                <a:latin typeface="+mj-lt"/>
              </a:rPr>
              <a:t>l'élimination des discriminations dans les relations commerciales internationales.</a:t>
            </a:r>
            <a:endParaRPr lang="fr-FR" sz="2500" dirty="0" smtClean="0">
              <a:latin typeface="+mj-lt"/>
            </a:endParaRPr>
          </a:p>
          <a:p>
            <a:pPr marL="1200150" lvl="1" indent="-457200" eaLnBrk="1" hangingPunct="1">
              <a:buFont typeface="+mj-lt"/>
              <a:buAutoNum type="arabicParenR"/>
              <a:defRPr/>
            </a:pPr>
            <a:endParaRPr lang="fr-FR" sz="2500" dirty="0">
              <a:latin typeface="+mj-lt"/>
            </a:endParaRPr>
          </a:p>
          <a:p>
            <a:pPr eaLnBrk="1" hangingPunct="1">
              <a:defRPr/>
            </a:pPr>
            <a:endParaRPr lang="fr-FR" sz="1350" dirty="0"/>
          </a:p>
        </p:txBody>
      </p:sp>
      <p:pic>
        <p:nvPicPr>
          <p:cNvPr id="76804" name="Picture 2" descr="WTO.jpg"/>
          <p:cNvPicPr>
            <a:picLocks noChangeAspect="1"/>
          </p:cNvPicPr>
          <p:nvPr/>
        </p:nvPicPr>
        <p:blipFill>
          <a:blip r:embed="rId3" cstate="print">
            <a:extLst>
              <a:ext uri="{28A0092B-C50C-407E-A947-70E740481C1C}">
                <a14:useLocalDpi xmlns:a14="http://schemas.microsoft.com/office/drawing/2010/main" val="0"/>
              </a:ext>
            </a:extLst>
          </a:blip>
          <a:srcRect l="-552" t="-1901" r="66273"/>
          <a:stretch>
            <a:fillRect/>
          </a:stretch>
        </p:blipFill>
        <p:spPr bwMode="auto">
          <a:xfrm>
            <a:off x="1193023" y="176762"/>
            <a:ext cx="627758" cy="55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083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80878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17" y="549892"/>
            <a:ext cx="7169727" cy="994172"/>
          </a:xfrm>
        </p:spPr>
        <p:txBody>
          <a:bodyPr/>
          <a:lstStyle/>
          <a:p>
            <a:r>
              <a:rPr lang="fr-FR" smtClean="0"/>
              <a:t>Principe de la non-discrimination:</a:t>
            </a:r>
            <a:r>
              <a:t/>
            </a:r>
            <a:br/>
            <a:endParaRPr lang="fr-FR" dirty="0"/>
          </a:p>
        </p:txBody>
      </p:sp>
      <p:sp>
        <p:nvSpPr>
          <p:cNvPr id="3" name="Content Placeholder 2"/>
          <p:cNvSpPr>
            <a:spLocks noGrp="1"/>
          </p:cNvSpPr>
          <p:nvPr>
            <p:ph idx="1"/>
          </p:nvPr>
        </p:nvSpPr>
        <p:spPr>
          <a:xfrm>
            <a:off x="1298415" y="1679770"/>
            <a:ext cx="7169729" cy="3118475"/>
          </a:xfrm>
        </p:spPr>
        <p:txBody>
          <a:bodyPr>
            <a:normAutofit/>
          </a:bodyPr>
          <a:lstStyle/>
          <a:p>
            <a:pPr marL="1200150" lvl="1" indent="-457200">
              <a:buFont typeface="+mj-lt"/>
              <a:buAutoNum type="arabicParenR"/>
              <a:defRPr/>
            </a:pPr>
            <a:r>
              <a:rPr lang="fr-FR" sz="3200" dirty="0" smtClean="0"/>
              <a:t>Principe de la nation la plus favorisée</a:t>
            </a:r>
          </a:p>
          <a:p>
            <a:pPr marL="1200150" lvl="1" indent="-457200">
              <a:buFont typeface="+mj-lt"/>
              <a:buAutoNum type="arabicParenR"/>
              <a:defRPr/>
            </a:pPr>
            <a:r>
              <a:rPr lang="fr-FR" sz="3200" dirty="0"/>
              <a:t>Principe du </a:t>
            </a:r>
            <a:r>
              <a:rPr lang="fr-FR" sz="3200" dirty="0" smtClean="0"/>
              <a:t>traitement national</a:t>
            </a:r>
            <a:endParaRPr lang="fr-FR" sz="3200" dirty="0"/>
          </a:p>
          <a:p>
            <a:endParaRPr lang="fr-FR" sz="2800" dirty="0"/>
          </a:p>
        </p:txBody>
      </p:sp>
      <p:sp>
        <p:nvSpPr>
          <p:cNvPr id="4" name="Title 1"/>
          <p:cNvSpPr txBox="1">
            <a:spLocks/>
          </p:cNvSpPr>
          <p:nvPr/>
        </p:nvSpPr>
        <p:spPr>
          <a:xfrm>
            <a:off x="1157516" y="3393732"/>
            <a:ext cx="7169727"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200" b="0" kern="1200" baseline="0">
                <a:solidFill>
                  <a:schemeClr val="accent1"/>
                </a:solidFill>
                <a:latin typeface="+mj-lt"/>
                <a:ea typeface="+mj-ea"/>
                <a:cs typeface="+mj-cs"/>
              </a:defRPr>
            </a:lvl1pPr>
          </a:lstStyle>
          <a:p>
            <a:r>
              <a:rPr lang="fr-FR" i="1" dirty="0" smtClean="0">
                <a:solidFill>
                  <a:srgbClr val="FF0000"/>
                </a:solidFill>
              </a:rPr>
              <a:t>Réflexion: y a-t-il des exceptions au principe de non-discrimination?</a:t>
            </a:r>
            <a:endParaRPr lang="fr-FR" i="1" dirty="0">
              <a:solidFill>
                <a:srgbClr val="FF0000"/>
              </a:solidFill>
            </a:endParaRPr>
          </a:p>
        </p:txBody>
      </p:sp>
    </p:spTree>
    <p:extLst>
      <p:ext uri="{BB962C8B-B14F-4D97-AF65-F5344CB8AC3E}">
        <p14:creationId xmlns:p14="http://schemas.microsoft.com/office/powerpoint/2010/main" val="1601208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Content Placeholder 2"/>
          <p:cNvSpPr>
            <a:spLocks noGrp="1"/>
          </p:cNvSpPr>
          <p:nvPr>
            <p:ph sz="half" idx="4294967295"/>
          </p:nvPr>
        </p:nvSpPr>
        <p:spPr>
          <a:xfrm>
            <a:off x="922284" y="1411014"/>
            <a:ext cx="3563006" cy="3106012"/>
          </a:xfrm>
        </p:spPr>
        <p:txBody>
          <a:bodyPr>
            <a:noAutofit/>
          </a:bodyPr>
          <a:lstStyle/>
          <a:p>
            <a:pPr marL="0" indent="0" algn="just">
              <a:lnSpc>
                <a:spcPct val="100000"/>
              </a:lnSpc>
              <a:spcBef>
                <a:spcPts val="0"/>
              </a:spcBef>
              <a:buNone/>
              <a:defRPr/>
            </a:pPr>
            <a:r>
              <a:rPr lang="fr-FR" sz="1300" b="1" dirty="0" smtClean="0"/>
              <a:t>L’Accord sur l’application des mesures sanitaires et phytosanitaires (Accord SPS)</a:t>
            </a:r>
            <a:endParaRPr lang="fr-FR" sz="1300" b="1" dirty="0"/>
          </a:p>
          <a:p>
            <a:pPr algn="just">
              <a:lnSpc>
                <a:spcPct val="100000"/>
              </a:lnSpc>
              <a:spcAft>
                <a:spcPts val="338"/>
              </a:spcAft>
              <a:buNone/>
              <a:defRPr/>
            </a:pPr>
            <a:r>
              <a:rPr lang="fr-FR" sz="1300" dirty="0" smtClean="0"/>
              <a:t>L’Accord </a:t>
            </a:r>
            <a:r>
              <a:rPr lang="fr-FR" sz="1300" dirty="0"/>
              <a:t>SPS régit:</a:t>
            </a:r>
          </a:p>
          <a:p>
            <a:pPr marL="0" lvl="1" indent="0" algn="just">
              <a:lnSpc>
                <a:spcPct val="100000"/>
              </a:lnSpc>
              <a:spcAft>
                <a:spcPts val="338"/>
              </a:spcAft>
              <a:buNone/>
              <a:defRPr/>
            </a:pPr>
            <a:r>
              <a:rPr lang="fr-FR" sz="1300" dirty="0"/>
              <a:t>T</a:t>
            </a:r>
            <a:r>
              <a:rPr lang="fr-FR" sz="1300" dirty="0" smtClean="0"/>
              <a:t>oute </a:t>
            </a:r>
            <a:r>
              <a:rPr lang="fr-FR" sz="1300" dirty="0"/>
              <a:t>mesure nécessaire à la protection de </a:t>
            </a:r>
            <a:r>
              <a:rPr lang="fr-FR" altLang="en-US" sz="1300" b="1" u="sng" dirty="0" smtClean="0"/>
              <a:t>la santé et de la vie des personnes et des animaux ou à la préservation des végétaux</a:t>
            </a:r>
            <a:r>
              <a:rPr lang="fr-FR" sz="1300" dirty="0"/>
              <a:t> contre certains risques SPS dans le pays exportateur.</a:t>
            </a:r>
          </a:p>
          <a:p>
            <a:pPr marL="0" lvl="1" indent="0" algn="just">
              <a:lnSpc>
                <a:spcPct val="100000"/>
              </a:lnSpc>
              <a:spcBef>
                <a:spcPts val="0"/>
              </a:spcBef>
              <a:buNone/>
              <a:defRPr/>
            </a:pPr>
            <a:r>
              <a:rPr lang="fr-FR" sz="1300" dirty="0" smtClean="0"/>
              <a:t>Par </a:t>
            </a:r>
            <a:r>
              <a:rPr lang="fr-FR" sz="1300" dirty="0"/>
              <a:t>exemple:</a:t>
            </a:r>
          </a:p>
          <a:p>
            <a:pPr marL="192881" lvl="1" indent="-192881" algn="just">
              <a:lnSpc>
                <a:spcPct val="100000"/>
              </a:lnSpc>
              <a:spcBef>
                <a:spcPts val="218"/>
              </a:spcBef>
              <a:spcAft>
                <a:spcPts val="338"/>
              </a:spcAft>
              <a:defRPr/>
            </a:pPr>
            <a:r>
              <a:rPr lang="fr-FR" sz="1300" dirty="0"/>
              <a:t>l’exigence que les produits proviennent de zones indemnes </a:t>
            </a:r>
            <a:r>
              <a:rPr lang="fr-FR" sz="1300" dirty="0" smtClean="0"/>
              <a:t>d’organismes nuisibles</a:t>
            </a:r>
          </a:p>
          <a:p>
            <a:pPr marL="192881" lvl="1" indent="-192881" algn="just">
              <a:lnSpc>
                <a:spcPct val="100000"/>
              </a:lnSpc>
              <a:spcBef>
                <a:spcPts val="218"/>
              </a:spcBef>
              <a:spcAft>
                <a:spcPts val="338"/>
              </a:spcAft>
              <a:defRPr/>
            </a:pPr>
            <a:r>
              <a:rPr lang="fr-FR" sz="1300" dirty="0" smtClean="0"/>
              <a:t>le </a:t>
            </a:r>
            <a:r>
              <a:rPr lang="fr-FR" sz="1300" dirty="0"/>
              <a:t>fait d’exiger des certifications ou des procédures/normes d’inspection de la part des services </a:t>
            </a:r>
            <a:r>
              <a:rPr lang="fr-FR" sz="1300" dirty="0" smtClean="0"/>
              <a:t>phytosanitaires/vétérinaires</a:t>
            </a:r>
            <a:endParaRPr lang="fr-FR" sz="1300" dirty="0"/>
          </a:p>
          <a:p>
            <a:pPr marL="0" indent="0">
              <a:lnSpc>
                <a:spcPct val="100000"/>
              </a:lnSpc>
              <a:buNone/>
              <a:defRPr/>
            </a:pPr>
            <a:endParaRPr lang="fr-FR" sz="1400" dirty="0"/>
          </a:p>
        </p:txBody>
      </p:sp>
      <p:sp>
        <p:nvSpPr>
          <p:cNvPr id="77828" name="Rectangle 3"/>
          <p:cNvSpPr>
            <a:spLocks noChangeArrowheads="1"/>
          </p:cNvSpPr>
          <p:nvPr/>
        </p:nvSpPr>
        <p:spPr bwMode="auto">
          <a:xfrm>
            <a:off x="4936332" y="2085976"/>
            <a:ext cx="1316236" cy="15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94">
              <a:latin typeface="Verdana" panose="020B0604030504040204" pitchFamily="34" charset="0"/>
            </a:endParaRPr>
          </a:p>
        </p:txBody>
      </p:sp>
      <p:sp>
        <p:nvSpPr>
          <p:cNvPr id="77829" name="Text Box 4"/>
          <p:cNvSpPr txBox="1">
            <a:spLocks noChangeArrowheads="1"/>
          </p:cNvSpPr>
          <p:nvPr/>
        </p:nvSpPr>
        <p:spPr bwMode="auto">
          <a:xfrm>
            <a:off x="4889842" y="1385297"/>
            <a:ext cx="3185113" cy="27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fr-FR" altLang="en-US" sz="1300" b="1" dirty="0" smtClean="0">
                <a:latin typeface="+mn-lt"/>
              </a:rPr>
              <a:t>L’Accord sur les obstacles techniques au commerce (Accord OTC)</a:t>
            </a:r>
            <a:endParaRPr lang="fr-FR" altLang="en-US" sz="1300" b="1" dirty="0">
              <a:latin typeface="+mn-lt"/>
              <a:cs typeface="Arial" panose="020B0604020202020204" pitchFamily="34" charset="0"/>
            </a:endParaRPr>
          </a:p>
          <a:p>
            <a:pPr algn="just"/>
            <a:endParaRPr lang="fr-FR" altLang="en-US" sz="1300" dirty="0">
              <a:latin typeface="+mn-lt"/>
              <a:cs typeface="Arial" panose="020B0604020202020204" pitchFamily="34" charset="0"/>
            </a:endParaRPr>
          </a:p>
          <a:p>
            <a:pPr algn="just"/>
            <a:r>
              <a:rPr lang="fr-FR" altLang="en-US" sz="1300" dirty="0">
                <a:latin typeface="+mn-lt"/>
              </a:rPr>
              <a:t>L’Accord OTC dispose:</a:t>
            </a:r>
          </a:p>
          <a:p>
            <a:pPr algn="just"/>
            <a:r>
              <a:rPr lang="fr-FR" altLang="en-US" sz="1300" i="1" dirty="0">
                <a:latin typeface="+mn-lt"/>
              </a:rPr>
              <a:t>«1.3 Tous les produits, </a:t>
            </a:r>
            <a:r>
              <a:rPr lang="fr-FR" altLang="en-US" sz="1300" i="1" dirty="0" smtClean="0">
                <a:latin typeface="+mn-lt"/>
              </a:rPr>
              <a:t>c’est‑à‑dire </a:t>
            </a:r>
            <a:r>
              <a:rPr lang="fr-FR" altLang="en-US" sz="1300" i="1" dirty="0">
                <a:latin typeface="+mn-lt"/>
              </a:rPr>
              <a:t>les produits industriels et les produits agricoles, seront assujettis aux dispositions du présent accord.»</a:t>
            </a:r>
          </a:p>
          <a:p>
            <a:pPr algn="just"/>
            <a:r>
              <a:rPr lang="fr-FR" altLang="en-US" sz="1300" dirty="0">
                <a:latin typeface="+mn-lt"/>
              </a:rPr>
              <a:t>Par exemple:</a:t>
            </a:r>
          </a:p>
          <a:p>
            <a:pPr algn="just"/>
            <a:r>
              <a:rPr lang="fr-FR" altLang="en-US" sz="1300" dirty="0">
                <a:latin typeface="+mn-lt"/>
              </a:rPr>
              <a:t>les règlements techniques qui concernent la taille, la forme, la conception, l’étiquetage ou l’emballage d’un produit.</a:t>
            </a:r>
          </a:p>
          <a:p>
            <a:pPr>
              <a:spcBef>
                <a:spcPct val="20000"/>
              </a:spcBef>
              <a:buClr>
                <a:srgbClr val="A50021"/>
              </a:buClr>
            </a:pPr>
            <a:endParaRPr lang="fr-FR" altLang="en-US" sz="1300" dirty="0">
              <a:cs typeface="Arial" panose="020B0604020202020204" pitchFamily="34" charset="0"/>
            </a:endParaRPr>
          </a:p>
        </p:txBody>
      </p:sp>
      <p:pic>
        <p:nvPicPr>
          <p:cNvPr id="77831" name="Picture 2" descr="WTO.jpg"/>
          <p:cNvPicPr>
            <a:picLocks noChangeAspect="1"/>
          </p:cNvPicPr>
          <p:nvPr/>
        </p:nvPicPr>
        <p:blipFill>
          <a:blip r:embed="rId3" cstate="print">
            <a:extLst>
              <a:ext uri="{28A0092B-C50C-407E-A947-70E740481C1C}">
                <a14:useLocalDpi xmlns:a14="http://schemas.microsoft.com/office/drawing/2010/main" val="0"/>
              </a:ext>
            </a:extLst>
          </a:blip>
          <a:srcRect l="-552" t="-1901" r="66273"/>
          <a:stretch>
            <a:fillRect/>
          </a:stretch>
        </p:blipFill>
        <p:spPr bwMode="auto">
          <a:xfrm>
            <a:off x="1322451" y="446038"/>
            <a:ext cx="627758" cy="55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2025868" y="500955"/>
            <a:ext cx="6542690" cy="445592"/>
          </a:xfrm>
          <a:prstGeom prst="rect">
            <a:avLst/>
          </a:prstGeom>
          <a:solidFill>
            <a:schemeClr val="bg1">
              <a:alpha val="59999"/>
            </a:scheme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noAutofit/>
          </a:bodyPr>
          <a:lstStyle>
            <a:lvl1pPr algn="l" defTabSz="685800" rtl="0" eaLnBrk="1" latinLnBrk="0" hangingPunct="1">
              <a:lnSpc>
                <a:spcPct val="90000"/>
              </a:lnSpc>
              <a:spcBef>
                <a:spcPct val="0"/>
              </a:spcBef>
              <a:buNone/>
              <a:defRPr sz="3300" b="0" kern="1200">
                <a:solidFill>
                  <a:schemeClr val="accent1"/>
                </a:solidFill>
                <a:latin typeface="+mj-lt"/>
                <a:ea typeface="+mj-ea"/>
                <a:cs typeface="+mj-cs"/>
              </a:defRPr>
            </a:lvl1pPr>
          </a:lstStyle>
          <a:p>
            <a:r>
              <a:rPr lang="fr-FR" altLang="en-US" b="1" dirty="0" smtClean="0"/>
              <a:t>Organisation mondiale du commerce</a:t>
            </a:r>
            <a:endParaRPr lang="fr-FR" altLang="en-US" b="1" dirty="0">
              <a:ea typeface="ＭＳ Ｐゴシック" panose="020B0600070205080204" pitchFamily="34" charset="-128"/>
            </a:endParaRPr>
          </a:p>
        </p:txBody>
      </p:sp>
    </p:spTree>
    <p:extLst>
      <p:ext uri="{BB962C8B-B14F-4D97-AF65-F5344CB8AC3E}">
        <p14:creationId xmlns:p14="http://schemas.microsoft.com/office/powerpoint/2010/main" val="3163698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330" y="273844"/>
            <a:ext cx="8300545" cy="701068"/>
          </a:xfrm>
        </p:spPr>
        <p:txBody>
          <a:bodyPr>
            <a:normAutofit fontScale="90000"/>
          </a:bodyPr>
          <a:lstStyle/>
          <a:p>
            <a:r>
              <a:rPr lang="fr-FR" b="1" dirty="0"/>
              <a:t>Comment savoir s’il s’agit d’une mesure SPS ou OTC? </a:t>
            </a:r>
            <a:endParaRPr lang="fr-FR" dirty="0"/>
          </a:p>
        </p:txBody>
      </p:sp>
      <p:sp>
        <p:nvSpPr>
          <p:cNvPr id="3" name="Content Placeholder 2"/>
          <p:cNvSpPr>
            <a:spLocks noGrp="1"/>
          </p:cNvSpPr>
          <p:nvPr>
            <p:ph idx="1"/>
          </p:nvPr>
        </p:nvSpPr>
        <p:spPr>
          <a:xfrm>
            <a:off x="880781" y="1133896"/>
            <a:ext cx="7960659" cy="3391039"/>
          </a:xfrm>
        </p:spPr>
        <p:txBody>
          <a:bodyPr>
            <a:normAutofit fontScale="77500" lnSpcReduction="20000"/>
          </a:bodyPr>
          <a:lstStyle/>
          <a:p>
            <a:pPr marL="0" indent="0">
              <a:buNone/>
            </a:pPr>
            <a:r>
              <a:rPr lang="fr-FR" dirty="0" smtClean="0"/>
              <a:t>Elles ont un champ d’application et des objectifs différents: </a:t>
            </a:r>
          </a:p>
          <a:p>
            <a:r>
              <a:rPr lang="fr-FR" dirty="0" smtClean="0"/>
              <a:t>L’Accord SPS vise toutes les mesures ayant pour but de protéger:  </a:t>
            </a:r>
          </a:p>
          <a:p>
            <a:pPr lvl="2"/>
            <a:r>
              <a:rPr lang="fr-FR" dirty="0" smtClean="0"/>
              <a:t>la santé humaine ou animale des risques alimentaires;</a:t>
            </a:r>
          </a:p>
          <a:p>
            <a:pPr lvl="2"/>
            <a:r>
              <a:rPr lang="fr-FR" dirty="0" smtClean="0"/>
              <a:t>la santé humaine des maladies transmises par les animaux ou les végétaux;</a:t>
            </a:r>
          </a:p>
          <a:p>
            <a:pPr lvl="2"/>
            <a:r>
              <a:rPr lang="fr-FR" dirty="0" smtClean="0"/>
              <a:t>les animaux et les végétaux des organismes nuisibles et des maladies;</a:t>
            </a:r>
          </a:p>
          <a:p>
            <a:pPr marL="0" indent="0">
              <a:buNone/>
            </a:pPr>
            <a:r>
              <a:rPr lang="fr-FR" dirty="0" smtClean="0"/>
              <a:t>que ces mesures constituent ou non des exigences techniques.  </a:t>
            </a:r>
          </a:p>
          <a:p>
            <a:r>
              <a:rPr lang="fr-FR" dirty="0" smtClean="0"/>
              <a:t>C’est </a:t>
            </a:r>
            <a:r>
              <a:rPr lang="fr-FR" b="1" u="sng" dirty="0"/>
              <a:t>l</a:t>
            </a:r>
            <a:r>
              <a:rPr lang="fr-FR" b="1" u="sng" dirty="0" smtClean="0"/>
              <a:t>a finalité</a:t>
            </a:r>
            <a:r>
              <a:rPr lang="fr-FR" dirty="0" smtClean="0"/>
              <a:t> de la mesure qui détermine si une mesure est assujettie à l’Accord SPS. </a:t>
            </a:r>
          </a:p>
          <a:p>
            <a:r>
              <a:rPr lang="fr-FR" dirty="0" smtClean="0"/>
              <a:t>L’accord </a:t>
            </a:r>
            <a:r>
              <a:rPr lang="fr-FR" b="1" dirty="0"/>
              <a:t>OTC </a:t>
            </a:r>
            <a:r>
              <a:rPr lang="fr-FR" dirty="0" smtClean="0"/>
              <a:t>(obstacles techniques au commerce) vise </a:t>
            </a:r>
          </a:p>
          <a:p>
            <a:pPr lvl="1"/>
            <a:r>
              <a:rPr lang="fr-FR" dirty="0" smtClean="0"/>
              <a:t>tous les règlements techniques, normes volontaires et procédures qui permettent de garantir que ces mesures sont conformes, sauf lorsqu’il s’agit de mesures sanitaires ou phytosanitaires qui sont définies par l’Accord SPS. </a:t>
            </a:r>
          </a:p>
          <a:p>
            <a:r>
              <a:rPr lang="fr-FR" dirty="0" smtClean="0"/>
              <a:t>C’est le </a:t>
            </a:r>
            <a:r>
              <a:rPr lang="fr-FR" b="1" dirty="0"/>
              <a:t>type de mesure</a:t>
            </a:r>
            <a:r>
              <a:rPr lang="fr-FR" dirty="0" smtClean="0"/>
              <a:t> qui détermine si une mesure entre dans le cadre de l’Accord OTC.</a:t>
            </a:r>
          </a:p>
        </p:txBody>
      </p:sp>
    </p:spTree>
    <p:extLst>
      <p:ext uri="{BB962C8B-B14F-4D97-AF65-F5344CB8AC3E}">
        <p14:creationId xmlns:p14="http://schemas.microsoft.com/office/powerpoint/2010/main" val="14833266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SOUND" val="Swing"/>
  <p:tag name="POWER3D IMAGE0" val="PWRTRANS.TGA"/>
  <p:tag name="POWER3D OPTIONS" val="Medium "/>
  <p:tag name="POWER3D TRANSITION" val="DemoSwing.p3d 6"/>
</p:tagLst>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6C217F"/>
      </a:accent1>
      <a:accent2>
        <a:srgbClr val="CFC2D9"/>
      </a:accent2>
      <a:accent3>
        <a:srgbClr val="006E31"/>
      </a:accent3>
      <a:accent4>
        <a:srgbClr val="FF66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2953</TotalTime>
  <Words>1475</Words>
  <Application>Microsoft Office PowerPoint</Application>
  <PresentationFormat>On-screen Show (16:9)</PresentationFormat>
  <Paragraphs>163</Paragraphs>
  <Slides>21</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ＭＳ Ｐゴシック</vt:lpstr>
      <vt:lpstr>Arial</vt:lpstr>
      <vt:lpstr>Calibri</vt:lpstr>
      <vt:lpstr>Tahoma</vt:lpstr>
      <vt:lpstr>Times New Roman</vt:lpstr>
      <vt:lpstr>Verdana</vt:lpstr>
      <vt:lpstr>Wingdings</vt:lpstr>
      <vt:lpstr>Office Theme</vt:lpstr>
      <vt:lpstr>Slide</vt:lpstr>
      <vt:lpstr>PowerPoint Presentation</vt:lpstr>
      <vt:lpstr>Sommaire</vt:lpstr>
      <vt:lpstr>Instruments juridiques internationaux</vt:lpstr>
      <vt:lpstr>Cadre international: l’Accord SPS de l’OMC</vt:lpstr>
      <vt:lpstr>Organisation mondiale du commerce</vt:lpstr>
      <vt:lpstr>PowerPoint Presentation</vt:lpstr>
      <vt:lpstr>Principe de la non-discrimination: </vt:lpstr>
      <vt:lpstr>PowerPoint Presentation</vt:lpstr>
      <vt:lpstr>Comment savoir s’il s’agit d’une mesure SPS ou OTC? </vt:lpstr>
      <vt:lpstr>Exercice 1  Par groupe de deux ou trois</vt:lpstr>
      <vt:lpstr>PowerPoint Presentation</vt:lpstr>
      <vt:lpstr>PowerPoint Presentation</vt:lpstr>
      <vt:lpstr>Dispositions principales de l’Accord SPS</vt:lpstr>
      <vt:lpstr>PowerPoint Presentation</vt:lpstr>
      <vt:lpstr>Dispositions principales de l’Accord SPS</vt:lpstr>
      <vt:lpstr>PowerPoint Presentation</vt:lpstr>
      <vt:lpstr>Dispositions principales de l’Accord SPS</vt:lpstr>
      <vt:lpstr>Dispositions principales de l’Accord SPS</vt:lpstr>
      <vt:lpstr>Dispositions principales de l’Accord SPS</vt:lpstr>
      <vt:lpstr>Responsabilité des gouvernements dans la mise en œuvre de l’Accord SPS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Philpot</dc:creator>
  <cp:lastModifiedBy>Brunel, Sarah (AGDI)</cp:lastModifiedBy>
  <cp:revision>128</cp:revision>
  <cp:lastPrinted>2016-01-16T17:31:26Z</cp:lastPrinted>
  <dcterms:created xsi:type="dcterms:W3CDTF">2015-12-01T15:06:03Z</dcterms:created>
  <dcterms:modified xsi:type="dcterms:W3CDTF">2018-01-09T15:04:42Z</dcterms:modified>
</cp:coreProperties>
</file>