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13" r:id="rId3"/>
    <p:sldId id="314" r:id="rId4"/>
    <p:sldId id="328" r:id="rId5"/>
    <p:sldId id="315" r:id="rId6"/>
    <p:sldId id="317" r:id="rId7"/>
    <p:sldId id="318" r:id="rId8"/>
    <p:sldId id="32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9144000" cy="5143500" type="screen16x9"/>
  <p:notesSz cx="6794500" cy="9906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ouser01" initials="F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2540" autoAdjust="0"/>
  </p:normalViewPr>
  <p:slideViewPr>
    <p:cSldViewPr snapToGrid="0" snapToObjects="1">
      <p:cViewPr varScale="1">
        <p:scale>
          <a:sx n="133" d="100"/>
          <a:sy n="133" d="100"/>
        </p:scale>
        <p:origin x="132" y="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10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9CD8-43C3-408D-9368-FDBE42C7EDFE}" type="datetimeFigureOut">
              <a:rPr lang="en-GB" smtClean="0"/>
              <a:t>09/01/2018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3137-96A3-48AD-B4BE-ACD569C4C195}" type="slidenum">
              <a:rPr lang="en-GB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39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8E99-B454-B548-A324-6AB8EBF83957}" type="datetimeFigureOut">
              <a:rPr lang="en-US" smtClean="0"/>
              <a:pPr/>
              <a:t>1/9/2018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8E2D-82E9-4B40-B463-526FA93C539E}" type="slidenum">
              <a:rPr lang="en-US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6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05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4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72" y="906511"/>
            <a:ext cx="7167016" cy="10061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36722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2772" y="1975064"/>
            <a:ext cx="716701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1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04410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2818" y="273844"/>
            <a:ext cx="5126557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FAO</a:t>
            </a:r>
            <a:r>
              <a:rPr lang="en-GB">
                <a:solidFill>
                  <a:srgbClr val="B0D3EE"/>
                </a:solidFill>
              </a:rPr>
              <a:t> </a:t>
            </a:r>
            <a:r>
              <a:rPr lang="en-GB"/>
              <a:t>Legal Office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1D39-B6C7-4C94-9CBB-2968F9A49E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551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FAO</a:t>
            </a:r>
            <a:r>
              <a:rPr lang="en-GB">
                <a:solidFill>
                  <a:srgbClr val="B0D3EE"/>
                </a:solidFill>
              </a:rPr>
              <a:t> </a:t>
            </a:r>
            <a:r>
              <a:rPr lang="en-GB"/>
              <a:t>Legal Office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2D81-78CC-4FB6-8026-69F32059B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1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 defTabSz="901800">
              <a:spcAft>
                <a:spcPts val="600"/>
              </a:spcAft>
              <a:tabLst>
                <a:tab pos="719138" algn="l"/>
              </a:tabLst>
              <a:defRPr/>
            </a:lvl1pPr>
            <a:lvl2pPr marL="577850" indent="-234950">
              <a:spcAft>
                <a:spcPts val="600"/>
              </a:spcAft>
              <a:tabLst/>
              <a:defRPr/>
            </a:lvl2pPr>
            <a:lvl3pPr marL="892175" indent="-206375">
              <a:spcAft>
                <a:spcPts val="600"/>
              </a:spcAft>
              <a:tabLst/>
              <a:defRPr/>
            </a:lvl3pPr>
            <a:lvl4pPr marL="1244600" indent="-215900">
              <a:spcAft>
                <a:spcPts val="600"/>
              </a:spcAft>
              <a:tabLst/>
              <a:defRPr/>
            </a:lvl4pPr>
            <a:lvl5pPr marL="1558925" indent="-187325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008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8760"/>
            <a:ext cx="7164388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78554"/>
            <a:ext cx="716438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2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69219"/>
            <a:ext cx="3518854" cy="31380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554" y="1369219"/>
            <a:ext cx="3539590" cy="31380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844"/>
            <a:ext cx="7164388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60872"/>
            <a:ext cx="351027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78807"/>
            <a:ext cx="3510278" cy="2652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6647" y="1260872"/>
            <a:ext cx="35231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6647" y="1878807"/>
            <a:ext cx="3523142" cy="2652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85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1539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63" y="740569"/>
            <a:ext cx="424062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1539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39667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43439" y="740569"/>
            <a:ext cx="421634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3966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16" y="1369219"/>
            <a:ext cx="7169729" cy="311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765" y="4846709"/>
            <a:ext cx="434908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047E-932E-D046-B526-ECC9278DC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42862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28625" y="0"/>
            <a:ext cx="1935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367360" y="4602216"/>
            <a:ext cx="856040" cy="4427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 flipV="1">
            <a:off x="1298416" y="4832851"/>
            <a:ext cx="2936360" cy="13858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369011" y="4832851"/>
            <a:ext cx="3099133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98416" y="274638"/>
            <a:ext cx="71697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Picture 11" descr="http://intranet.fao.org/fileadmin/images/FAO_LOGO/FAO_logo_Blue_3lines_fr.jpg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26" y="4517553"/>
            <a:ext cx="1778967" cy="547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laina.Ravelomanantsoa@fao.org" TargetMode="External"/><Relationship Id="rId2" Type="http://schemas.openxmlformats.org/officeDocument/2006/relationships/hyperlink" Target="mailto:Carmen.Bullon@fao.or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://derecho.laguia2000.com/wp-content/uploads/2008/07/common-la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Les </a:t>
            </a:r>
            <a:r>
              <a:rPr lang="fr-FR" b="1" dirty="0" smtClean="0"/>
              <a:t>éléments d’un texte législatif sur la protection des végétaux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188466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sz="1800" b="1" dirty="0"/>
              <a:t>Secrétariat de la CIPV</a:t>
            </a:r>
          </a:p>
          <a:p>
            <a:r>
              <a:rPr lang="fr-FR" sz="1800" b="1" dirty="0"/>
              <a:t>avec l’appui financier du projet 401 du STDF</a:t>
            </a:r>
          </a:p>
          <a:p>
            <a:endParaRPr lang="fr-FR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3911" y="4040841"/>
            <a:ext cx="7169727" cy="4116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Formation de facilitateurs de l’évaluation des capacités phytosanitaires (ECP)</a:t>
            </a:r>
          </a:p>
        </p:txBody>
      </p:sp>
    </p:spTree>
    <p:extLst>
      <p:ext uri="{BB962C8B-B14F-4D97-AF65-F5344CB8AC3E}">
        <p14:creationId xmlns:p14="http://schemas.microsoft.com/office/powerpoint/2010/main" val="48880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900" y="121745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3000" b="1" dirty="0"/>
              <a:t>Importations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62900" y="1318232"/>
            <a:ext cx="7374276" cy="348257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fr-FR" sz="2000" dirty="0"/>
              <a:t>Le pays </a:t>
            </a:r>
            <a:r>
              <a:rPr lang="fr-FR" sz="2000" dirty="0" smtClean="0"/>
              <a:t>a </a:t>
            </a:r>
            <a:r>
              <a:rPr lang="fr-FR" sz="2000" dirty="0"/>
              <a:t>l’autorité souveraine de réglementer l’entrée des végétaux et des produits végétaux (exigences à l’importation)</a:t>
            </a:r>
          </a:p>
          <a:p>
            <a:pPr algn="just" eaLnBrk="1" hangingPunct="1"/>
            <a:r>
              <a:rPr lang="fr-FR" sz="2000" dirty="0"/>
              <a:t>Droit de prescrire et d’appliquer des mesures phytosanitaires, sur la base: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fr-FR" sz="2000" dirty="0"/>
              <a:t>d’une analyse du risque phytosanitaire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fr-FR" sz="2000" dirty="0"/>
              <a:t>d’inspections ou d’actions phytosanitaires à effectuer le plus rapidement possible.</a:t>
            </a:r>
          </a:p>
        </p:txBody>
      </p:sp>
    </p:spTree>
    <p:extLst>
      <p:ext uri="{BB962C8B-B14F-4D97-AF65-F5344CB8AC3E}">
        <p14:creationId xmlns:p14="http://schemas.microsoft.com/office/powerpoint/2010/main" val="110413331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07" y="13330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3000" b="1" dirty="0"/>
              <a:t>Certification phytosanitaire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1058807" y="1467972"/>
            <a:ext cx="7466628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fr-FR" sz="2200" dirty="0"/>
              <a:t>Conforme au modèle de la CIPV </a:t>
            </a:r>
          </a:p>
          <a:p>
            <a:pPr algn="just" eaLnBrk="1" hangingPunct="1">
              <a:lnSpc>
                <a:spcPct val="80000"/>
              </a:lnSpc>
            </a:pPr>
            <a:r>
              <a:rPr lang="fr-FR" sz="2200" dirty="0"/>
              <a:t>Tient compte des normes internationales (NIMP 12)</a:t>
            </a:r>
          </a:p>
          <a:p>
            <a:pPr algn="just" eaLnBrk="1" hangingPunct="1">
              <a:lnSpc>
                <a:spcPct val="80000"/>
              </a:lnSpc>
            </a:pPr>
            <a:r>
              <a:rPr lang="fr-FR" sz="2200" dirty="0"/>
              <a:t>Sur la base de l’inspection réalisée sous l’autorité de l’ONPV 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Décrit la certification phytosanitaire pour l’exportation et la réexportation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/>
              <a:t>Réglemente les envois </a:t>
            </a:r>
            <a:r>
              <a:rPr lang="fr-FR" sz="2200" b="1" dirty="0"/>
              <a:t>en transit </a:t>
            </a:r>
          </a:p>
          <a:p>
            <a:pPr algn="just" eaLnBrk="1" hangingPunct="1">
              <a:lnSpc>
                <a:spcPct val="80000"/>
              </a:lnSpc>
            </a:pPr>
            <a:endParaRPr lang="fr-FR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98868"/>
              </p:ext>
            </p:extLst>
          </p:nvPr>
        </p:nvGraphicFramePr>
        <p:xfrm>
          <a:off x="7436224" y="313275"/>
          <a:ext cx="1314450" cy="90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3387240" imgH="2323440" progId="">
                  <p:embed/>
                </p:oleObj>
              </mc:Choice>
              <mc:Fallback>
                <p:oleObj name="Clip" r:id="rId3" imgW="3387240" imgH="2323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224" y="313275"/>
                        <a:ext cx="1314450" cy="901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81507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1026400" y="145467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3000" b="1" dirty="0" smtClean="0"/>
              <a:t>Mesures de coercition</a:t>
            </a:r>
            <a:endParaRPr lang="fr-FR" sz="3000" b="1" dirty="0"/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719417" y="819957"/>
            <a:ext cx="3869371" cy="329207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dirty="0">
                <a:latin typeface="Calibri" pitchFamily="34" charset="0"/>
              </a:rPr>
              <a:t>Infractions et sanctions</a:t>
            </a:r>
          </a:p>
          <a:p>
            <a:pPr eaLnBrk="1" hangingPunct="1"/>
            <a:r>
              <a:rPr lang="fr-FR" sz="2000" dirty="0">
                <a:latin typeface="Calibri" pitchFamily="34" charset="0"/>
              </a:rPr>
              <a:t>Infractions et sanctions spécifiques pour les inspecteurs ou les fonctionnaires</a:t>
            </a:r>
          </a:p>
          <a:p>
            <a:pPr eaLnBrk="1" hangingPunct="1"/>
            <a:r>
              <a:rPr lang="fr-FR" sz="2000" dirty="0">
                <a:latin typeface="Calibri" pitchFamily="34" charset="0"/>
              </a:rPr>
              <a:t>Recours/appels</a:t>
            </a:r>
          </a:p>
          <a:p>
            <a:pPr eaLnBrk="1" hangingPunct="1"/>
            <a:r>
              <a:rPr lang="fr-FR" sz="2000" dirty="0">
                <a:latin typeface="Calibri" pitchFamily="34" charset="0"/>
              </a:rPr>
              <a:t>Dérogations</a:t>
            </a:r>
          </a:p>
          <a:p>
            <a:pPr eaLnBrk="1" hangingPunct="1"/>
            <a:endParaRPr lang="fr-FR" sz="15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40414" y="775606"/>
            <a:ext cx="4246385" cy="35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fr-FR" sz="2000" dirty="0">
                <a:latin typeface="Calibri" pitchFamily="34" charset="0"/>
              </a:rPr>
              <a:t>Dispositions visant à améliorer la coordination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fr-FR" sz="2000" dirty="0">
                <a:latin typeface="Calibri" pitchFamily="34" charset="0"/>
              </a:rPr>
              <a:t>Devoir de collaboration des autres institutions (informations, données)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fr-FR" sz="2000" dirty="0">
                <a:latin typeface="Calibri" pitchFamily="34" charset="0"/>
              </a:rPr>
              <a:t>Dispositions relatives à la participation du secteur privé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Annexes </a:t>
            </a:r>
            <a:r>
              <a:rPr lang="fr-FR" sz="2000" dirty="0">
                <a:latin typeface="Calibri" pitchFamily="34" charset="0"/>
              </a:rPr>
              <a:t>(modèles de certificats, comme le certificat phytosanitaire et le certificat de réexportation)</a:t>
            </a:r>
          </a:p>
          <a:p>
            <a:pPr marL="273050" indent="-273050" algn="just" defTabSz="901800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charset="2"/>
              <a:buChar char="§"/>
              <a:tabLst>
                <a:tab pos="719138" algn="l"/>
              </a:tabLst>
              <a:defRPr/>
            </a:pPr>
            <a:r>
              <a:rPr lang="fr-FR" sz="2000" dirty="0">
                <a:latin typeface="Calibri" pitchFamily="34" charset="0"/>
              </a:rPr>
              <a:t>Réglementations</a:t>
            </a:r>
          </a:p>
          <a:p>
            <a:pPr marL="204788" indent="-204788" defTabSz="68580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fr-FR" sz="15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77242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110" y="53579"/>
            <a:ext cx="4390094" cy="43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718" y="4165377"/>
            <a:ext cx="4374486" cy="9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38908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734" y="0"/>
            <a:ext cx="50720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283259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108080"/>
            <a:ext cx="3253133" cy="44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515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48704" y="735547"/>
            <a:ext cx="5829300" cy="1125140"/>
          </a:xfrm>
        </p:spPr>
        <p:txBody>
          <a:bodyPr/>
          <a:lstStyle/>
          <a:p>
            <a:r>
              <a:rPr lang="fr-FR" sz="3300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208033" y="4767263"/>
            <a:ext cx="21717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dirty="0" smtClean="0"/>
              <a:t>Bureau juridique de la FAO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1493658" y="2193709"/>
            <a:ext cx="61566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1500" b="1" dirty="0">
                <a:solidFill>
                  <a:schemeClr val="tx2"/>
                </a:solidFill>
              </a:rPr>
              <a:t>Carmen Bullon  - </a:t>
            </a:r>
            <a:r>
              <a:rPr lang="fr-FR" sz="1500" b="1" dirty="0">
                <a:solidFill>
                  <a:schemeClr val="tx2"/>
                </a:solidFill>
                <a:hlinkClick r:id="rId2"/>
              </a:rPr>
              <a:t>Carmen.Bullon@fao.org</a:t>
            </a:r>
            <a:endParaRPr lang="fr-FR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fr-FR" sz="1500" b="1" dirty="0">
                <a:solidFill>
                  <a:schemeClr val="tx2"/>
                </a:solidFill>
              </a:rPr>
              <a:t>Lalaina Ravelomanantsoa - </a:t>
            </a:r>
            <a:r>
              <a:rPr lang="fr-FR" sz="1500" b="1" dirty="0">
                <a:solidFill>
                  <a:schemeClr val="tx2"/>
                </a:solidFill>
                <a:hlinkClick r:id="rId3"/>
              </a:rPr>
              <a:t>Lalaina.Ravelomanantsoa@fao.org</a:t>
            </a:r>
            <a:endParaRPr lang="fr-FR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endParaRPr lang="fr-FR" sz="1500" b="1" dirty="0">
              <a:solidFill>
                <a:schemeClr val="tx2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fr-FR" sz="2100" b="1" dirty="0">
                <a:solidFill>
                  <a:schemeClr val="tx2"/>
                </a:solidFill>
              </a:rPr>
              <a:t>Juristes - Service droit et développement (FAO)</a:t>
            </a:r>
          </a:p>
        </p:txBody>
      </p:sp>
      <p:pic>
        <p:nvPicPr>
          <p:cNvPr id="10" name="Picture 6" descr="Agrandir l’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79269" y="0"/>
            <a:ext cx="2421731" cy="23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48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809382" y="301288"/>
            <a:ext cx="6858000" cy="6534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000" b="1" dirty="0">
                <a:latin typeface="+mn-lt"/>
              </a:rPr>
              <a:t>Loi relative à la protection des végétaux - Éléments fondamentaux</a:t>
            </a:r>
            <a:r>
              <a:rPr dirty="0"/>
              <a:t/>
            </a:r>
            <a:br>
              <a:rPr dirty="0"/>
            </a:br>
            <a:endParaRPr lang="fr-FR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6971" y="1167514"/>
            <a:ext cx="3518854" cy="313804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INTRODUCTION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Préambule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Champ d’application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Définitions</a:t>
            </a:r>
          </a:p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 I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Administration (ONPV, Inspections, laboratoires, Coordination)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Obligations des inspecteurs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Pouvoirs des inspecteurs</a:t>
            </a:r>
          </a:p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 II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Importation</a:t>
            </a:r>
          </a:p>
          <a:p>
            <a:pPr eaLnBrk="1" hangingPunct="1"/>
            <a:endParaRPr lang="fr-FR" sz="11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fr-FR" sz="11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fr-FR" sz="11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412" name="4 Marcador de contenido"/>
          <p:cNvSpPr>
            <a:spLocks noGrp="1"/>
          </p:cNvSpPr>
          <p:nvPr>
            <p:ph sz="half" idx="2"/>
          </p:nvPr>
        </p:nvSpPr>
        <p:spPr>
          <a:xfrm>
            <a:off x="5022684" y="1158409"/>
            <a:ext cx="3771692" cy="313804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 III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Exportation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Certification phytosanitaire pour l’exportation</a:t>
            </a:r>
          </a:p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 IV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Surveillance et lutte contre les organismes nuisibles</a:t>
            </a:r>
          </a:p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 V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Infractions et sanctions</a:t>
            </a:r>
          </a:p>
          <a:p>
            <a:pPr eaLnBrk="1" hangingPunct="1">
              <a:buFontTx/>
              <a:buNone/>
            </a:pPr>
            <a:r>
              <a:rPr lang="fr-FR" sz="1400" dirty="0">
                <a:latin typeface="Calibri" pitchFamily="34" charset="0"/>
              </a:rPr>
              <a:t>PARTIE VI</a:t>
            </a:r>
          </a:p>
          <a:p>
            <a:pPr eaLnBrk="1" hangingPunct="1"/>
            <a:r>
              <a:rPr lang="fr-FR" sz="1400" dirty="0">
                <a:latin typeface="Calibri" pitchFamily="34" charset="0"/>
              </a:rPr>
              <a:t>Divers </a:t>
            </a:r>
            <a:r>
              <a:rPr lang="fr-FR" sz="1400" dirty="0" smtClean="0">
                <a:latin typeface="Calibri" pitchFamily="34" charset="0"/>
              </a:rPr>
              <a:t>(régime de responsabilité, </a:t>
            </a:r>
            <a:r>
              <a:rPr lang="fr-FR" sz="1400" dirty="0">
                <a:latin typeface="Calibri" pitchFamily="34" charset="0"/>
              </a:rPr>
              <a:t>recours, abrogation et clause de sauvegarde, pouvoir de réglementer)</a:t>
            </a:r>
          </a:p>
        </p:txBody>
      </p:sp>
      <p:sp>
        <p:nvSpPr>
          <p:cNvPr id="17413" name="4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143000" y="4767263"/>
            <a:ext cx="25146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rgbClr val="002060"/>
                </a:solidFill>
              </a:rPr>
              <a:t>Bureau juridique de la FAO</a:t>
            </a:r>
          </a:p>
        </p:txBody>
      </p:sp>
    </p:spTree>
    <p:extLst>
      <p:ext uri="{BB962C8B-B14F-4D97-AF65-F5344CB8AC3E}">
        <p14:creationId xmlns:p14="http://schemas.microsoft.com/office/powerpoint/2010/main" val="135410635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174" y="213191"/>
            <a:ext cx="6172200" cy="857250"/>
          </a:xfrm>
          <a:noFill/>
        </p:spPr>
        <p:txBody>
          <a:bodyPr/>
          <a:lstStyle/>
          <a:p>
            <a:pPr eaLnBrk="1" hangingPunct="1"/>
            <a:r>
              <a:rPr lang="fr-FR" sz="3000" b="1" dirty="0"/>
              <a:t>CHAMP D’APPLICATION (CIPV)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747" y="750094"/>
            <a:ext cx="7212457" cy="3394472"/>
          </a:xfrm>
        </p:spPr>
        <p:txBody>
          <a:bodyPr/>
          <a:lstStyle/>
          <a:p>
            <a:pPr eaLnBrk="1" hangingPunct="1"/>
            <a:endParaRPr lang="fr-FR" sz="1800" dirty="0">
              <a:solidFill>
                <a:srgbClr val="002060"/>
              </a:solidFill>
            </a:endParaRPr>
          </a:p>
          <a:p>
            <a:pPr eaLnBrk="1" hangingPunct="1"/>
            <a:endParaRPr lang="fr-FR" dirty="0">
              <a:solidFill>
                <a:srgbClr val="002060"/>
              </a:solidFill>
            </a:endParaRPr>
          </a:p>
          <a:p>
            <a:pPr eaLnBrk="1" hangingPunct="1"/>
            <a:r>
              <a:rPr lang="fr-FR" dirty="0" smtClean="0"/>
              <a:t>Végétaux cultivés</a:t>
            </a:r>
          </a:p>
          <a:p>
            <a:pPr eaLnBrk="1" hangingPunct="1"/>
            <a:r>
              <a:rPr lang="fr-FR" dirty="0" smtClean="0"/>
              <a:t>Flore naturelle</a:t>
            </a:r>
          </a:p>
          <a:p>
            <a:pPr eaLnBrk="1" hangingPunct="1"/>
            <a:r>
              <a:rPr lang="fr-FR" dirty="0" smtClean="0"/>
              <a:t>Produits végétaux</a:t>
            </a:r>
          </a:p>
          <a:p>
            <a:pPr eaLnBrk="1" hangingPunct="1"/>
            <a:r>
              <a:rPr lang="fr-FR" dirty="0" smtClean="0"/>
              <a:t>Matériels susceptibles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fr-FR" dirty="0" smtClean="0"/>
              <a:t>d’abriter des organismes nuisibles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fr-FR" dirty="0" smtClean="0"/>
              <a:t>(Facultatif)</a:t>
            </a:r>
          </a:p>
          <a:p>
            <a:pPr eaLnBrk="1" hangingPunct="1"/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/>
            <a:endParaRPr lang="fr-FR" sz="1800" dirty="0"/>
          </a:p>
          <a:p>
            <a:pPr eaLnBrk="1" hangingPunct="1">
              <a:buFontTx/>
              <a:buNone/>
            </a:pP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6150" name="plant"/>
          <p:cNvSpPr>
            <a:spLocks noEditPoints="1" noChangeArrowheads="1"/>
          </p:cNvSpPr>
          <p:nvPr/>
        </p:nvSpPr>
        <p:spPr bwMode="auto">
          <a:xfrm>
            <a:off x="5706666" y="2031206"/>
            <a:ext cx="1357313" cy="135731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ES" sz="1053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0400" y="2343150"/>
            <a:ext cx="2743200" cy="3084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dirty="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686219058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0174" y="213191"/>
            <a:ext cx="6172200" cy="857250"/>
          </a:xfrm>
          <a:noFill/>
        </p:spPr>
        <p:txBody>
          <a:bodyPr/>
          <a:lstStyle/>
          <a:p>
            <a:pPr eaLnBrk="1" hangingPunct="1"/>
            <a:r>
              <a:rPr lang="fr-FR" sz="3000" b="1" dirty="0"/>
              <a:t>DÉFINITIONS (INTERPRÉTATION)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747" y="750094"/>
            <a:ext cx="7212457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fr-FR" sz="1800" dirty="0">
              <a:solidFill>
                <a:srgbClr val="002060"/>
              </a:solidFill>
            </a:endParaRPr>
          </a:p>
          <a:p>
            <a:pPr eaLnBrk="1" hangingPunct="1"/>
            <a:endParaRPr lang="fr-FR" dirty="0">
              <a:solidFill>
                <a:srgbClr val="002060"/>
              </a:solidFill>
            </a:endParaRPr>
          </a:p>
          <a:p>
            <a:r>
              <a:rPr lang="fr-FR" sz="2400" dirty="0"/>
              <a:t>Fondées sur la CIPV, la NIMP 5, l’Accord SPS et d’autres accords internationaux</a:t>
            </a:r>
          </a:p>
          <a:p>
            <a:r>
              <a:rPr lang="fr-FR" sz="2400" dirty="0" smtClean="0">
                <a:solidFill>
                  <a:srgbClr val="000000"/>
                </a:solidFill>
              </a:rPr>
              <a:t>Servent à l’interprétation du contenu du texte</a:t>
            </a:r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 Doivent être limitées aux termes référés </a:t>
            </a:r>
            <a:r>
              <a:rPr lang="fr-FR" sz="2400" dirty="0">
                <a:solidFill>
                  <a:srgbClr val="000000"/>
                </a:solidFill>
              </a:rPr>
              <a:t>dans le texte et </a:t>
            </a:r>
            <a:r>
              <a:rPr lang="fr-FR" sz="2400" dirty="0" smtClean="0">
                <a:solidFill>
                  <a:srgbClr val="000000"/>
                </a:solidFill>
              </a:rPr>
              <a:t>pouvant être sujets </a:t>
            </a:r>
            <a:r>
              <a:rPr lang="fr-FR" sz="2400" dirty="0">
                <a:solidFill>
                  <a:srgbClr val="000000"/>
                </a:solidFill>
              </a:rPr>
              <a:t>à interprétation</a:t>
            </a:r>
          </a:p>
          <a:p>
            <a:pPr marL="0" indent="0">
              <a:buNone/>
            </a:pP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00400" y="2343150"/>
            <a:ext cx="2743200" cy="3084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fr-FR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33653526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7 Título"/>
          <p:cNvSpPr>
            <a:spLocks noGrp="1"/>
          </p:cNvSpPr>
          <p:nvPr>
            <p:ph type="title"/>
          </p:nvPr>
        </p:nvSpPr>
        <p:spPr>
          <a:xfrm>
            <a:off x="1089212" y="161776"/>
            <a:ext cx="6172200" cy="857250"/>
          </a:xfrm>
        </p:spPr>
        <p:txBody>
          <a:bodyPr/>
          <a:lstStyle/>
          <a:p>
            <a:pPr eaLnBrk="1" hangingPunct="1"/>
            <a:r>
              <a:rPr lang="fr-FR" sz="3600" b="1" dirty="0"/>
              <a:t>Administration</a:t>
            </a:r>
          </a:p>
        </p:txBody>
      </p:sp>
      <p:sp>
        <p:nvSpPr>
          <p:cNvPr id="21507" name="8 Marcador de texto"/>
          <p:cNvSpPr>
            <a:spLocks noGrp="1"/>
          </p:cNvSpPr>
          <p:nvPr>
            <p:ph type="body" sz="half" idx="1"/>
          </p:nvPr>
        </p:nvSpPr>
        <p:spPr>
          <a:xfrm>
            <a:off x="995082" y="1155671"/>
            <a:ext cx="7698442" cy="3501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dirty="0"/>
              <a:t>La loi </a:t>
            </a:r>
            <a:r>
              <a:rPr lang="fr-FR" sz="1600" dirty="0" smtClean="0"/>
              <a:t>précise </a:t>
            </a:r>
            <a:r>
              <a:rPr lang="fr-FR" sz="1600" dirty="0"/>
              <a:t>les mandats, les rôles et les règles de base:</a:t>
            </a:r>
          </a:p>
          <a:p>
            <a:pPr marL="342900" indent="-342900">
              <a:buFontTx/>
              <a:buAutoNum type="arabicPeriod"/>
            </a:pPr>
            <a:r>
              <a:rPr lang="fr-FR" sz="1600" dirty="0"/>
              <a:t>L’organe ou les organes responsables de l’administration du système phytosanitaire; </a:t>
            </a:r>
            <a:r>
              <a:rPr lang="fr-FR" sz="1600" b="1" dirty="0"/>
              <a:t>ONPV</a:t>
            </a:r>
          </a:p>
          <a:p>
            <a:pPr marL="342900" indent="-342900">
              <a:buFontTx/>
              <a:buAutoNum type="arabicPeriod"/>
            </a:pPr>
            <a:r>
              <a:rPr lang="fr-FR" sz="1600" dirty="0"/>
              <a:t>Les services </a:t>
            </a:r>
            <a:r>
              <a:rPr lang="fr-FR" sz="1600" dirty="0" smtClean="0"/>
              <a:t>d’inspection, les </a:t>
            </a:r>
            <a:r>
              <a:rPr lang="fr-FR" sz="1600" dirty="0"/>
              <a:t>pouvoirs et les responsabilités des inspecteurs phytosanitaires; </a:t>
            </a:r>
          </a:p>
          <a:p>
            <a:pPr marL="342900" indent="-342900">
              <a:buFontTx/>
              <a:buAutoNum type="arabicPeriod"/>
            </a:pPr>
            <a:r>
              <a:rPr lang="fr-FR" sz="1600" dirty="0"/>
              <a:t>Le système national des laboratoires et les laboratoires de référence.</a:t>
            </a:r>
          </a:p>
          <a:p>
            <a:pPr marL="342900" indent="-342900">
              <a:buNone/>
            </a:pPr>
            <a:endParaRPr lang="fr-FR" sz="1600" i="1" dirty="0"/>
          </a:p>
          <a:p>
            <a:pPr marL="342900" indent="-342900">
              <a:buNone/>
            </a:pPr>
            <a:r>
              <a:rPr lang="fr-FR" sz="1600" i="1" dirty="0" smtClean="0"/>
              <a:t>Services décentralisés/déconcentrés? </a:t>
            </a:r>
            <a:endParaRPr lang="fr-FR" sz="1600" i="1" dirty="0"/>
          </a:p>
          <a:p>
            <a:pPr marL="342900" indent="-342900">
              <a:buNone/>
            </a:pPr>
            <a:r>
              <a:rPr lang="fr-FR" sz="1600" i="1" dirty="0"/>
              <a:t>Coordination/application</a:t>
            </a:r>
          </a:p>
          <a:p>
            <a:pPr lvl="1" eaLnBrk="1" hangingPunct="1"/>
            <a:r>
              <a:rPr lang="fr-FR" sz="1600" dirty="0"/>
              <a:t>Comités </a:t>
            </a:r>
            <a:r>
              <a:rPr lang="fr-FR" sz="1600" dirty="0" smtClean="0"/>
              <a:t>consultatifs</a:t>
            </a:r>
            <a:endParaRPr lang="fr-FR" sz="1600" dirty="0"/>
          </a:p>
          <a:p>
            <a:pPr lvl="1" eaLnBrk="1" hangingPunct="1"/>
            <a:r>
              <a:rPr lang="fr-FR" sz="1600" dirty="0" smtClean="0"/>
              <a:t>Décentralisation/déconcentration</a:t>
            </a:r>
            <a:endParaRPr lang="fr-FR" sz="1600" dirty="0"/>
          </a:p>
          <a:p>
            <a:pPr lvl="1" eaLnBrk="1" hangingPunct="1"/>
            <a:r>
              <a:rPr lang="fr-FR" sz="1600" dirty="0"/>
              <a:t>Manuels d’inspection</a:t>
            </a:r>
          </a:p>
          <a:p>
            <a:pPr marL="342900" indent="-342900">
              <a:buNone/>
            </a:pPr>
            <a:endParaRPr lang="fr-FR" sz="110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7949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1065679" y="195486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600" b="1" dirty="0"/>
              <a:t>Les services d'inspection</a:t>
            </a:r>
          </a:p>
        </p:txBody>
      </p:sp>
      <p:sp>
        <p:nvSpPr>
          <p:cNvPr id="27651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21358" y="1365571"/>
            <a:ext cx="7370460" cy="3394472"/>
          </a:xfrm>
        </p:spPr>
        <p:txBody>
          <a:bodyPr/>
          <a:lstStyle/>
          <a:p>
            <a:pPr eaLnBrk="1" hangingPunct="1"/>
            <a:r>
              <a:rPr lang="fr-FR" sz="2200" dirty="0"/>
              <a:t>Nomination des </a:t>
            </a:r>
            <a:r>
              <a:rPr lang="fr-FR" sz="2200" dirty="0" smtClean="0"/>
              <a:t>inspecteurs, leur mandat, leurs qualifications </a:t>
            </a:r>
            <a:r>
              <a:rPr lang="fr-FR" sz="2200" dirty="0"/>
              <a:t>(inspecteurs nommés autorisés officiels)</a:t>
            </a:r>
          </a:p>
          <a:p>
            <a:pPr eaLnBrk="1" hangingPunct="1"/>
            <a:r>
              <a:rPr lang="fr-FR" sz="2200" dirty="0"/>
              <a:t>Délégation/Coordination</a:t>
            </a:r>
          </a:p>
          <a:p>
            <a:pPr eaLnBrk="1" hangingPunct="1"/>
            <a:r>
              <a:rPr lang="fr-FR" sz="2200" dirty="0"/>
              <a:t>Pouvoirs et obligations des inspecteurs</a:t>
            </a:r>
          </a:p>
          <a:p>
            <a:pPr eaLnBrk="1" hangingPunct="1"/>
            <a:r>
              <a:rPr lang="fr-FR" sz="2200" dirty="0" smtClean="0"/>
              <a:t>Indentification des inspecteurs</a:t>
            </a:r>
            <a:endParaRPr lang="fr-FR" sz="2200" dirty="0"/>
          </a:p>
          <a:p>
            <a:pPr eaLnBrk="1" hangingPunct="1"/>
            <a:r>
              <a:rPr lang="fr-FR" sz="2200" dirty="0" smtClean="0"/>
              <a:t>Devoir </a:t>
            </a:r>
            <a:r>
              <a:rPr lang="fr-FR" sz="2200" dirty="0"/>
              <a:t>d’assister les inspecteurs</a:t>
            </a:r>
          </a:p>
          <a:p>
            <a:pPr eaLnBrk="1" hangingPunct="1"/>
            <a:endParaRPr lang="fr-FR" sz="1800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fr-FR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fr-FR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/>
            <a:endParaRPr lang="fr-FR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fr-FR" sz="18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endParaRPr lang="fr-FR" sz="18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6829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1132285" y="207757"/>
            <a:ext cx="61722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000" b="1" dirty="0"/>
              <a:t>Obligations des inspecteurs</a:t>
            </a:r>
          </a:p>
        </p:txBody>
      </p:sp>
      <p:sp>
        <p:nvSpPr>
          <p:cNvPr id="28675" name="2 Marcador de texto"/>
          <p:cNvSpPr>
            <a:spLocks noGrp="1"/>
          </p:cNvSpPr>
          <p:nvPr>
            <p:ph type="body" sz="half" idx="1"/>
          </p:nvPr>
        </p:nvSpPr>
        <p:spPr>
          <a:xfrm>
            <a:off x="966298" y="845508"/>
            <a:ext cx="7095214" cy="3536156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endParaRPr lang="fr-FR" sz="2700" dirty="0">
              <a:solidFill>
                <a:srgbClr val="002060"/>
              </a:solidFill>
              <a:latin typeface="Calibri" pitchFamily="34" charset="0"/>
            </a:endParaRPr>
          </a:p>
          <a:p>
            <a:pPr lvl="1" algn="just" eaLnBrk="1" hangingPunct="1"/>
            <a:r>
              <a:rPr lang="fr-FR" sz="2000" dirty="0"/>
              <a:t>Inspecter les envois, les végétaux ou les produits végétaux cultivés, dans la nature, entreposés ou en cours de transit, afin de signaler l’existence, l’apparition d’un foyer ou la dissémination d’organismes </a:t>
            </a:r>
            <a:r>
              <a:rPr lang="fr-FR" sz="2000" dirty="0" smtClean="0"/>
              <a:t>nuisibles;</a:t>
            </a:r>
            <a:endParaRPr lang="fr-FR" sz="2000" dirty="0"/>
          </a:p>
          <a:p>
            <a:pPr lvl="1" algn="just" eaLnBrk="1" hangingPunct="1"/>
            <a:r>
              <a:rPr lang="fr-FR" sz="2000" dirty="0"/>
              <a:t>Inspection des envois à l’exportation et à </a:t>
            </a:r>
            <a:r>
              <a:rPr lang="fr-FR" sz="2000" dirty="0" smtClean="0"/>
              <a:t>l’importation;</a:t>
            </a:r>
            <a:endParaRPr lang="fr-FR" sz="2000" dirty="0"/>
          </a:p>
          <a:p>
            <a:pPr lvl="1" algn="just" eaLnBrk="1" hangingPunct="1"/>
            <a:r>
              <a:rPr lang="fr-FR" sz="2000" dirty="0"/>
              <a:t>Inspection des installations d’entreposage et de </a:t>
            </a:r>
            <a:r>
              <a:rPr lang="fr-FR" sz="2000" dirty="0" smtClean="0"/>
              <a:t>transport;</a:t>
            </a:r>
            <a:endParaRPr lang="fr-FR" sz="2000" dirty="0"/>
          </a:p>
          <a:p>
            <a:pPr lvl="1" algn="just" eaLnBrk="1" hangingPunct="1"/>
            <a:r>
              <a:rPr lang="fr-FR" sz="2000" dirty="0"/>
              <a:t>Désinfection des </a:t>
            </a:r>
            <a:r>
              <a:rPr lang="fr-FR" sz="2000" dirty="0" smtClean="0"/>
              <a:t>envois;</a:t>
            </a:r>
            <a:endParaRPr lang="fr-FR" sz="2000" dirty="0"/>
          </a:p>
          <a:p>
            <a:pPr lvl="1" algn="just" eaLnBrk="1" hangingPunct="1"/>
            <a:r>
              <a:rPr lang="fr-FR" sz="2000" dirty="0"/>
              <a:t>Contrôle des déchets qui sont évacués des aéronefs, des navires ou des locaux </a:t>
            </a:r>
            <a:r>
              <a:rPr lang="fr-FR" sz="2000" dirty="0" smtClean="0"/>
              <a:t>;</a:t>
            </a:r>
            <a:endParaRPr lang="fr-FR" sz="2000" dirty="0"/>
          </a:p>
          <a:p>
            <a:pPr lvl="1" algn="just" eaLnBrk="1" hangingPunct="1"/>
            <a:r>
              <a:rPr lang="fr-FR" sz="2000" dirty="0"/>
              <a:t>Délivrance de certificats phytosanitaires (fonctionnaires autorisés par l’ONPV</a:t>
            </a:r>
            <a:r>
              <a:rPr lang="fr-FR" sz="2000" dirty="0" smtClean="0"/>
              <a:t>).</a:t>
            </a:r>
            <a:endParaRPr lang="fr-FR" sz="2000" dirty="0"/>
          </a:p>
          <a:p>
            <a:pPr algn="just" eaLnBrk="1" hangingPunct="1">
              <a:buFontTx/>
              <a:buNone/>
            </a:pPr>
            <a:endParaRPr lang="fr-FR" sz="27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8676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1232338" y="4767263"/>
            <a:ext cx="3352800" cy="273844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dirty="0">
                <a:solidFill>
                  <a:srgbClr val="002060"/>
                </a:solidFill>
                <a:latin typeface="Calibri" pitchFamily="34" charset="0"/>
              </a:rPr>
              <a:t>Bureau juridique de la FAO</a:t>
            </a:r>
          </a:p>
        </p:txBody>
      </p:sp>
    </p:spTree>
    <p:extLst>
      <p:ext uri="{BB962C8B-B14F-4D97-AF65-F5344CB8AC3E}">
        <p14:creationId xmlns:p14="http://schemas.microsoft.com/office/powerpoint/2010/main" val="527258910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1082488" y="1221600"/>
            <a:ext cx="7516906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fr-FR" sz="2600" i="1" kern="0" dirty="0">
                <a:solidFill>
                  <a:srgbClr val="FF0000"/>
                </a:solidFill>
              </a:rPr>
              <a:t>En groupes de 4 ou 5 (dont un juriste), recenser les principaux pouvoirs des inspecteurs qui devraient figurer dans la législation nationale (10 minutes)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fr-FR" sz="2600" i="1" kern="0" dirty="0">
                <a:solidFill>
                  <a:srgbClr val="FF0000"/>
                </a:solidFill>
              </a:rPr>
              <a:t>(Changez de groupe!)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fr-FR" sz="2600" i="1" kern="0" dirty="0">
                <a:solidFill>
                  <a:srgbClr val="FF0000"/>
                </a:solidFill>
              </a:rPr>
              <a:t>Groupe 1: à la frontière (route)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fr-FR" sz="2600" i="1" kern="0" dirty="0">
                <a:solidFill>
                  <a:srgbClr val="FF0000"/>
                </a:solidFill>
              </a:rPr>
              <a:t>Groupe 2: quarantaine interne</a:t>
            </a:r>
          </a:p>
          <a:p>
            <a:pPr marL="428625" indent="-428625" algn="just" eaLnBrk="0" hangingPunct="0">
              <a:buFont typeface="Arial" panose="020B0604020202020204" pitchFamily="34" charset="0"/>
              <a:buChar char="•"/>
              <a:defRPr/>
            </a:pPr>
            <a:r>
              <a:rPr lang="fr-FR" sz="2600" i="1" kern="0" dirty="0">
                <a:solidFill>
                  <a:srgbClr val="FF0000"/>
                </a:solidFill>
              </a:rPr>
              <a:t>Groupe 3: à</a:t>
            </a:r>
            <a:r>
              <a:rPr lang="fr-FR" smtClean="0"/>
              <a:t> </a:t>
            </a:r>
            <a:r>
              <a:rPr lang="fr-FR" sz="2600" i="1" kern="0" dirty="0">
                <a:solidFill>
                  <a:srgbClr val="FF0000"/>
                </a:solidFill>
              </a:rPr>
              <a:t>l’aéroport </a:t>
            </a:r>
          </a:p>
          <a:p>
            <a:pPr algn="r" eaLnBrk="0" hangingPunct="0">
              <a:defRPr/>
            </a:pPr>
            <a:r>
              <a:rPr lang="fr-FR" smtClean="0"/>
              <a:t> </a:t>
            </a:r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1021266" y="22216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3000" b="1" dirty="0" smtClean="0">
                <a:solidFill>
                  <a:srgbClr val="FF0000"/>
                </a:solidFill>
              </a:rPr>
              <a:t>Exercice</a:t>
            </a:r>
            <a:r>
              <a:rPr lang="fr-FR" sz="3000" b="1" dirty="0" smtClean="0"/>
              <a:t>: Pouvoirs des inspecteurs</a:t>
            </a:r>
          </a:p>
        </p:txBody>
      </p:sp>
    </p:spTree>
    <p:extLst>
      <p:ext uri="{BB962C8B-B14F-4D97-AF65-F5344CB8AC3E}">
        <p14:creationId xmlns:p14="http://schemas.microsoft.com/office/powerpoint/2010/main" val="579562436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578223" y="851098"/>
            <a:ext cx="7570694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just" eaLnBrk="0" hangingPunct="0">
              <a:spcBef>
                <a:spcPct val="20000"/>
              </a:spcBef>
              <a:defRPr/>
            </a:pPr>
            <a:r>
              <a:rPr lang="fr-FR" sz="1500" kern="0" dirty="0"/>
              <a:t>L’inspecteur, en tant que représentant d’une autorité publique, doit être doté des pouvoirs:</a:t>
            </a:r>
          </a:p>
          <a:p>
            <a:pPr marL="557213" lvl="1" indent="-214313" algn="just" eaLnBrk="0" hangingPunct="0">
              <a:spcBef>
                <a:spcPct val="20000"/>
              </a:spcBef>
              <a:defRPr/>
            </a:pPr>
            <a:endParaRPr lang="fr-FR" sz="1500" kern="0" dirty="0"/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kern="0" dirty="0"/>
              <a:t>de pénétrer dans les zones ou les locaux, de les fouiller et de demander tout document exigé par la loi;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kern="0" dirty="0"/>
              <a:t>d’inspecter, d’examiner et de faire des copies de ces documents, d’accéder à des extraits des registres ou à des enregistrements et de les saisir;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kern="0" dirty="0"/>
              <a:t>d’arrêter et de fouiller toute personne, tout bagage, emballage, moyen de transport ou autre article réglementé, aux fins de l’application de la loi;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kern="0" dirty="0"/>
              <a:t>de faire cesser, pendant un certain temps, la distribution, la vente ou l’utilisation de tout végétal, produit végétal ou autre article réglementé dont l’inspecteur a de bonnes raisons de penser qu’il abrite un organisme nuisible réglementé;</a:t>
            </a:r>
          </a:p>
          <a:p>
            <a:pPr marL="628650" lvl="1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kern="0" dirty="0"/>
              <a:t>de saisir, de détruire, de détenir, de traiter ou d’évacuer tout végétal, produit végétal ou autre article réglementé, ou de donner l’ordre qu’une telle mesure soit prise.</a:t>
            </a:r>
          </a:p>
          <a:p>
            <a:pPr marL="257175" indent="-257175" algn="just" eaLnBrk="0" hangingPunct="0">
              <a:spcBef>
                <a:spcPct val="20000"/>
              </a:spcBef>
              <a:defRPr/>
            </a:pPr>
            <a:endParaRPr lang="fr-FR" sz="1500" kern="0" dirty="0"/>
          </a:p>
        </p:txBody>
      </p:sp>
      <p:sp>
        <p:nvSpPr>
          <p:cNvPr id="29699" name="1 Título"/>
          <p:cNvSpPr>
            <a:spLocks noGrp="1"/>
          </p:cNvSpPr>
          <p:nvPr>
            <p:ph type="title"/>
          </p:nvPr>
        </p:nvSpPr>
        <p:spPr>
          <a:xfrm>
            <a:off x="887506" y="-6152"/>
            <a:ext cx="6172200" cy="85725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z="3000" b="1" dirty="0"/>
              <a:t>Pouvoirs des inspecteurs</a:t>
            </a:r>
          </a:p>
        </p:txBody>
      </p:sp>
    </p:spTree>
    <p:extLst>
      <p:ext uri="{BB962C8B-B14F-4D97-AF65-F5344CB8AC3E}">
        <p14:creationId xmlns:p14="http://schemas.microsoft.com/office/powerpoint/2010/main" val="278444906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2510</TotalTime>
  <Words>701</Words>
  <Application>Microsoft Office PowerPoint</Application>
  <PresentationFormat>On-screen Show (16:9)</PresentationFormat>
  <Paragraphs>120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Office Theme</vt:lpstr>
      <vt:lpstr>Clip</vt:lpstr>
      <vt:lpstr>Les éléments d’un texte législatif sur la protection des végétaux</vt:lpstr>
      <vt:lpstr>Loi relative à la protection des végétaux - Éléments fondamentaux </vt:lpstr>
      <vt:lpstr>CHAMP D’APPLICATION (CIPV)</vt:lpstr>
      <vt:lpstr>DÉFINITIONS (INTERPRÉTATION)</vt:lpstr>
      <vt:lpstr>Administration</vt:lpstr>
      <vt:lpstr>Les services d'inspection</vt:lpstr>
      <vt:lpstr>Obligations des inspecteurs</vt:lpstr>
      <vt:lpstr>Exercice: Pouvoirs des inspecteurs</vt:lpstr>
      <vt:lpstr>Pouvoirs des inspecteurs</vt:lpstr>
      <vt:lpstr>Importations</vt:lpstr>
      <vt:lpstr>Certification phytosanitaire</vt:lpstr>
      <vt:lpstr>Mesures de coercition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Philpot</dc:creator>
  <cp:lastModifiedBy>Brunel, Sarah (AGDI)</cp:lastModifiedBy>
  <cp:revision>127</cp:revision>
  <cp:lastPrinted>2016-01-16T17:31:26Z</cp:lastPrinted>
  <dcterms:created xsi:type="dcterms:W3CDTF">2015-12-01T15:06:03Z</dcterms:created>
  <dcterms:modified xsi:type="dcterms:W3CDTF">2018-01-09T15:09:04Z</dcterms:modified>
</cp:coreProperties>
</file>