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8_6C3A3C64.xml" ContentType="application/vnd.ms-powerpoint.comments+xml"/>
  <Override PartName="/ppt/comments/modernComment_106_650D4182.xml" ContentType="application/vnd.ms-powerpoint.comments+xml"/>
  <Override PartName="/ppt/comments/modernComment_10B_240AEA56.xml" ContentType="application/vnd.ms-powerpoint.comments+xml"/>
  <Override PartName="/ppt/comments/modernComment_11A_3CCD422C.xml" ContentType="application/vnd.ms-powerpoint.comments+xml"/>
  <Override PartName="/ppt/comments/modernComment_10C_E4FBC5B7.xml" ContentType="application/vnd.ms-powerpoint.comments+xml"/>
  <Override PartName="/ppt/comments/modernComment_114_FF4FAF58.xml" ContentType="application/vnd.ms-powerpoint.comments+xml"/>
  <Override PartName="/ppt/comments/modernComment_117_D75F9724.xml" ContentType="application/vnd.ms-powerpoint.comments+xml"/>
  <Override PartName="/ppt/comments/modernComment_119_145E6142.xml" ContentType="application/vnd.ms-powerpoint.comments+xml"/>
  <Override PartName="/ppt/comments/modernComment_115_9E3AB83F.xml" ContentType="application/vnd.ms-powerpoint.comments+xml"/>
  <Override PartName="/ppt/comments/modernComment_112_50D6F944.xml" ContentType="application/vnd.ms-powerpoint.comment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5"/>
    <p:sldMasterId id="2147483944" r:id="rId6"/>
  </p:sldMasterIdLst>
  <p:notesMasterIdLst>
    <p:notesMasterId r:id="rId26"/>
  </p:notesMasterIdLst>
  <p:handoutMasterIdLst>
    <p:handoutMasterId r:id="rId27"/>
  </p:handoutMasterIdLst>
  <p:sldIdLst>
    <p:sldId id="263" r:id="rId7"/>
    <p:sldId id="262"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64" r:id="rId25"/>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 id="3" name="Leonardo Scarton - leonardo.scarton@studio.unibo.it" initials="LS-l" lastIdx="1" clrIdx="3">
    <p:extLst>
      <p:ext uri="{19B8F6BF-5375-455C-9EA6-DF929625EA0E}">
        <p15:presenceInfo xmlns:p15="http://schemas.microsoft.com/office/powerpoint/2012/main" userId="Leonardo Scarton - leonardo.scarton@studio.unibo.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E3B"/>
    <a:srgbClr val="00825F"/>
    <a:srgbClr val="AB967C"/>
    <a:srgbClr val="5792C9"/>
    <a:srgbClr val="79B9CF"/>
    <a:srgbClr val="DDA63A"/>
    <a:srgbClr val="1A648C"/>
    <a:srgbClr val="EFA91F"/>
    <a:srgbClr val="EF791F"/>
    <a:srgbClr val="5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0D24F-D526-8E46-99B2-604127B64F5F}" v="13" dt="2021-06-25T09:12:32.718"/>
  </p1510:revLst>
</p1510:revInfo>
</file>

<file path=ppt/tableStyles.xml><?xml version="1.0" encoding="utf-8"?>
<a:tblStyleLst xmlns:a="http://schemas.openxmlformats.org/drawingml/2006/main" def="{5C22544A-7EE6-4342-B048-85BDC9FD1C3A}">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69" autoAdjust="0"/>
    <p:restoredTop sz="86408" autoAdjust="0"/>
  </p:normalViewPr>
  <p:slideViewPr>
    <p:cSldViewPr>
      <p:cViewPr varScale="1">
        <p:scale>
          <a:sx n="81" d="100"/>
          <a:sy n="81" d="100"/>
        </p:scale>
        <p:origin x="38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69" d="100"/>
          <a:sy n="169" d="100"/>
        </p:scale>
        <p:origin x="216" y="6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ni, Cristiana (NSAD)" userId="c6694839-0d3f-40a4-8025-a43006f75b9a" providerId="ADAL" clId="{2730D24F-D526-8E46-99B2-604127B64F5F}"/>
    <pc:docChg chg="undo custSel addSld delSld modSld modMainMaster">
      <pc:chgData name="Giovannini, Cristiana (NSAD)" userId="c6694839-0d3f-40a4-8025-a43006f75b9a" providerId="ADAL" clId="{2730D24F-D526-8E46-99B2-604127B64F5F}" dt="2021-06-25T09:12:35.433" v="124" actId="3626"/>
      <pc:docMkLst>
        <pc:docMk/>
      </pc:docMkLst>
      <pc:sldChg chg="del">
        <pc:chgData name="Giovannini, Cristiana (NSAD)" userId="c6694839-0d3f-40a4-8025-a43006f75b9a" providerId="ADAL" clId="{2730D24F-D526-8E46-99B2-604127B64F5F}" dt="2021-06-23T15:15:39.654" v="88" actId="2696"/>
        <pc:sldMkLst>
          <pc:docMk/>
          <pc:sldMk cId="120517215" sldId="257"/>
        </pc:sldMkLst>
      </pc:sldChg>
      <pc:sldChg chg="addSp delSp modSp mod chgLayout">
        <pc:chgData name="Giovannini, Cristiana (NSAD)" userId="c6694839-0d3f-40a4-8025-a43006f75b9a" providerId="ADAL" clId="{2730D24F-D526-8E46-99B2-604127B64F5F}" dt="2021-06-23T15:15:26.042" v="87" actId="700"/>
        <pc:sldMkLst>
          <pc:docMk/>
          <pc:sldMk cId="2518539011" sldId="263"/>
        </pc:sldMkLst>
        <pc:spChg chg="add del mod">
          <ac:chgData name="Giovannini, Cristiana (NSAD)" userId="c6694839-0d3f-40a4-8025-a43006f75b9a" providerId="ADAL" clId="{2730D24F-D526-8E46-99B2-604127B64F5F}" dt="2021-06-23T15:13:48.740" v="40" actId="931"/>
          <ac:spMkLst>
            <pc:docMk/>
            <pc:sldMk cId="2518539011" sldId="263"/>
            <ac:spMk id="3" creationId="{8CCAB7F1-42D4-7746-96C0-18000AFE7B91}"/>
          </ac:spMkLst>
        </pc:spChg>
        <pc:spChg chg="del mod">
          <ac:chgData name="Giovannini, Cristiana (NSAD)" userId="c6694839-0d3f-40a4-8025-a43006f75b9a" providerId="ADAL" clId="{2730D24F-D526-8E46-99B2-604127B64F5F}" dt="2021-06-23T15:15:26.042" v="87" actId="700"/>
          <ac:spMkLst>
            <pc:docMk/>
            <pc:sldMk cId="2518539011" sldId="263"/>
            <ac:spMk id="5" creationId="{08E76816-12C4-6B47-9C43-1E7AA82E4FB5}"/>
          </ac:spMkLst>
        </pc:spChg>
        <pc:spChg chg="add del">
          <ac:chgData name="Giovannini, Cristiana (NSAD)" userId="c6694839-0d3f-40a4-8025-a43006f75b9a" providerId="ADAL" clId="{2730D24F-D526-8E46-99B2-604127B64F5F}" dt="2021-06-23T14:34:29.815" v="7"/>
          <ac:spMkLst>
            <pc:docMk/>
            <pc:sldMk cId="2518539011" sldId="263"/>
            <ac:spMk id="6" creationId="{BCCA8AD8-4487-0145-8C71-6363159DB447}"/>
          </ac:spMkLst>
        </pc:spChg>
        <pc:spChg chg="add mod ord">
          <ac:chgData name="Giovannini, Cristiana (NSAD)" userId="c6694839-0d3f-40a4-8025-a43006f75b9a" providerId="ADAL" clId="{2730D24F-D526-8E46-99B2-604127B64F5F}" dt="2021-06-23T15:15:26.042" v="87" actId="700"/>
          <ac:spMkLst>
            <pc:docMk/>
            <pc:sldMk cId="2518539011" sldId="263"/>
            <ac:spMk id="7" creationId="{7F00055F-E0E9-4F4D-B87B-8E8D531A57DF}"/>
          </ac:spMkLst>
        </pc:spChg>
        <pc:spChg chg="del mod">
          <ac:chgData name="Giovannini, Cristiana (NSAD)" userId="c6694839-0d3f-40a4-8025-a43006f75b9a" providerId="ADAL" clId="{2730D24F-D526-8E46-99B2-604127B64F5F}" dt="2021-06-23T15:15:26.042" v="87" actId="700"/>
          <ac:spMkLst>
            <pc:docMk/>
            <pc:sldMk cId="2518539011" sldId="263"/>
            <ac:spMk id="8" creationId="{7A2AA9C2-F9A3-C249-97F7-FA5CEF8FD39F}"/>
          </ac:spMkLst>
        </pc:spChg>
        <pc:spChg chg="add del mod">
          <ac:chgData name="Giovannini, Cristiana (NSAD)" userId="c6694839-0d3f-40a4-8025-a43006f75b9a" providerId="ADAL" clId="{2730D24F-D526-8E46-99B2-604127B64F5F}" dt="2021-06-23T14:34:39.077" v="9" actId="478"/>
          <ac:spMkLst>
            <pc:docMk/>
            <pc:sldMk cId="2518539011" sldId="263"/>
            <ac:spMk id="9" creationId="{02A25674-D1E0-1747-B122-CD306417D9D6}"/>
          </ac:spMkLst>
        </pc:spChg>
        <pc:spChg chg="add mod ord">
          <ac:chgData name="Giovannini, Cristiana (NSAD)" userId="c6694839-0d3f-40a4-8025-a43006f75b9a" providerId="ADAL" clId="{2730D24F-D526-8E46-99B2-604127B64F5F}" dt="2021-06-23T15:15:26.042" v="87" actId="700"/>
          <ac:spMkLst>
            <pc:docMk/>
            <pc:sldMk cId="2518539011" sldId="263"/>
            <ac:spMk id="9" creationId="{B80FD00C-FDF7-C641-83A3-7A869D10956B}"/>
          </ac:spMkLst>
        </pc:spChg>
        <pc:spChg chg="add del mod">
          <ac:chgData name="Giovannini, Cristiana (NSAD)" userId="c6694839-0d3f-40a4-8025-a43006f75b9a" providerId="ADAL" clId="{2730D24F-D526-8E46-99B2-604127B64F5F}" dt="2021-06-23T14:39:43.211" v="18" actId="931"/>
          <ac:spMkLst>
            <pc:docMk/>
            <pc:sldMk cId="2518539011" sldId="263"/>
            <ac:spMk id="12" creationId="{E3297AA0-2AFC-BB4B-8BB1-82F684E6DD5D}"/>
          </ac:spMkLst>
        </pc:spChg>
        <pc:spChg chg="add del mod">
          <ac:chgData name="Giovannini, Cristiana (NSAD)" userId="c6694839-0d3f-40a4-8025-a43006f75b9a" providerId="ADAL" clId="{2730D24F-D526-8E46-99B2-604127B64F5F}" dt="2021-06-23T14:50:26.145" v="28" actId="931"/>
          <ac:spMkLst>
            <pc:docMk/>
            <pc:sldMk cId="2518539011" sldId="263"/>
            <ac:spMk id="16" creationId="{D29FC662-EED8-7342-BCAB-38B6AD7DFC99}"/>
          </ac:spMkLst>
        </pc:spChg>
        <pc:spChg chg="add del mod">
          <ac:chgData name="Giovannini, Cristiana (NSAD)" userId="c6694839-0d3f-40a4-8025-a43006f75b9a" providerId="ADAL" clId="{2730D24F-D526-8E46-99B2-604127B64F5F}" dt="2021-06-23T14:51:16.436" v="35" actId="931"/>
          <ac:spMkLst>
            <pc:docMk/>
            <pc:sldMk cId="2518539011" sldId="263"/>
            <ac:spMk id="21" creationId="{24166AFC-D88E-944A-BFE5-92BF63C6329F}"/>
          </ac:spMkLst>
        </pc:spChg>
        <pc:picChg chg="add del mod">
          <ac:chgData name="Giovannini, Cristiana (NSAD)" userId="c6694839-0d3f-40a4-8025-a43006f75b9a" providerId="ADAL" clId="{2730D24F-D526-8E46-99B2-604127B64F5F}" dt="2021-06-23T14:33:31.661" v="6" actId="931"/>
          <ac:picMkLst>
            <pc:docMk/>
            <pc:sldMk cId="2518539011" sldId="263"/>
            <ac:picMk id="3" creationId="{E3332421-C18A-A54B-823A-13E4180B1E43}"/>
          </ac:picMkLst>
        </pc:picChg>
        <pc:picChg chg="add mod ord modCrop">
          <ac:chgData name="Giovannini, Cristiana (NSAD)" userId="c6694839-0d3f-40a4-8025-a43006f75b9a" providerId="ADAL" clId="{2730D24F-D526-8E46-99B2-604127B64F5F}" dt="2021-06-23T15:15:26.042" v="87" actId="700"/>
          <ac:picMkLst>
            <pc:docMk/>
            <pc:sldMk cId="2518539011" sldId="263"/>
            <ac:picMk id="6" creationId="{81B27332-5712-094F-8972-6FC711E18B06}"/>
          </ac:picMkLst>
        </pc:picChg>
        <pc:picChg chg="add del mod">
          <ac:chgData name="Giovannini, Cristiana (NSAD)" userId="c6694839-0d3f-40a4-8025-a43006f75b9a" providerId="ADAL" clId="{2730D24F-D526-8E46-99B2-604127B64F5F}" dt="2021-06-23T14:34:37.302" v="8" actId="478"/>
          <ac:picMkLst>
            <pc:docMk/>
            <pc:sldMk cId="2518539011" sldId="263"/>
            <ac:picMk id="7" creationId="{8C0C6DCA-D244-B344-9BD6-1055FB6BBB41}"/>
          </ac:picMkLst>
        </pc:picChg>
        <pc:picChg chg="add del mod">
          <ac:chgData name="Giovannini, Cristiana (NSAD)" userId="c6694839-0d3f-40a4-8025-a43006f75b9a" providerId="ADAL" clId="{2730D24F-D526-8E46-99B2-604127B64F5F}" dt="2021-06-23T14:37:37.938" v="17" actId="478"/>
          <ac:picMkLst>
            <pc:docMk/>
            <pc:sldMk cId="2518539011" sldId="263"/>
            <ac:picMk id="10" creationId="{0E6C82C9-8904-904E-8746-1BF41442E5D1}"/>
          </ac:picMkLst>
        </pc:picChg>
        <pc:picChg chg="add del mod">
          <ac:chgData name="Giovannini, Cristiana (NSAD)" userId="c6694839-0d3f-40a4-8025-a43006f75b9a" providerId="ADAL" clId="{2730D24F-D526-8E46-99B2-604127B64F5F}" dt="2021-06-23T14:42:20.932" v="23" actId="478"/>
          <ac:picMkLst>
            <pc:docMk/>
            <pc:sldMk cId="2518539011" sldId="263"/>
            <ac:picMk id="14" creationId="{1FBCF403-803E-E748-B867-04CE56B75474}"/>
          </ac:picMkLst>
        </pc:picChg>
        <pc:picChg chg="add del mod">
          <ac:chgData name="Giovannini, Cristiana (NSAD)" userId="c6694839-0d3f-40a4-8025-a43006f75b9a" providerId="ADAL" clId="{2730D24F-D526-8E46-99B2-604127B64F5F}" dt="2021-06-23T14:50:05.416" v="27" actId="478"/>
          <ac:picMkLst>
            <pc:docMk/>
            <pc:sldMk cId="2518539011" sldId="263"/>
            <ac:picMk id="17" creationId="{1D43825C-05A4-E843-905C-C91053E8FEB1}"/>
          </ac:picMkLst>
        </pc:picChg>
        <pc:picChg chg="add del mod">
          <ac:chgData name="Giovannini, Cristiana (NSAD)" userId="c6694839-0d3f-40a4-8025-a43006f75b9a" providerId="ADAL" clId="{2730D24F-D526-8E46-99B2-604127B64F5F}" dt="2021-06-23T14:50:47.969" v="31" actId="478"/>
          <ac:picMkLst>
            <pc:docMk/>
            <pc:sldMk cId="2518539011" sldId="263"/>
            <ac:picMk id="19" creationId="{0EAB54FA-FA0F-4540-959B-BDE4B498F5AA}"/>
          </ac:picMkLst>
        </pc:picChg>
        <pc:picChg chg="add del mod">
          <ac:chgData name="Giovannini, Cristiana (NSAD)" userId="c6694839-0d3f-40a4-8025-a43006f75b9a" providerId="ADAL" clId="{2730D24F-D526-8E46-99B2-604127B64F5F}" dt="2021-06-23T15:13:37.297" v="39" actId="478"/>
          <ac:picMkLst>
            <pc:docMk/>
            <pc:sldMk cId="2518539011" sldId="263"/>
            <ac:picMk id="23" creationId="{531AB5CD-FA5C-4E43-B9F2-56450C200104}"/>
          </ac:picMkLst>
        </pc:picChg>
      </pc:sldChg>
      <pc:sldChg chg="modSp mod">
        <pc:chgData name="Giovannini, Cristiana (NSAD)" userId="c6694839-0d3f-40a4-8025-a43006f75b9a" providerId="ADAL" clId="{2730D24F-D526-8E46-99B2-604127B64F5F}" dt="2021-06-25T09:12:35.433" v="124" actId="3626"/>
        <pc:sldMkLst>
          <pc:docMk/>
          <pc:sldMk cId="2602049988" sldId="264"/>
        </pc:sldMkLst>
        <pc:spChg chg="mod">
          <ac:chgData name="Giovannini, Cristiana (NSAD)" userId="c6694839-0d3f-40a4-8025-a43006f75b9a" providerId="ADAL" clId="{2730D24F-D526-8E46-99B2-604127B64F5F}" dt="2021-06-25T09:12:35.433" v="124" actId="3626"/>
          <ac:spMkLst>
            <pc:docMk/>
            <pc:sldMk cId="2602049988" sldId="264"/>
            <ac:spMk id="3" creationId="{A5343FCF-8DD9-BC48-8DE5-A30633EF8F93}"/>
          </ac:spMkLst>
        </pc:spChg>
      </pc:sldChg>
      <pc:sldChg chg="new">
        <pc:chgData name="Giovannini, Cristiana (NSAD)" userId="c6694839-0d3f-40a4-8025-a43006f75b9a" providerId="ADAL" clId="{2730D24F-D526-8E46-99B2-604127B64F5F}" dt="2021-06-23T15:15:47.836" v="89" actId="680"/>
        <pc:sldMkLst>
          <pc:docMk/>
          <pc:sldMk cId="3601118071" sldId="265"/>
        </pc:sldMkLst>
      </pc:sldChg>
      <pc:sldChg chg="new">
        <pc:chgData name="Giovannini, Cristiana (NSAD)" userId="c6694839-0d3f-40a4-8025-a43006f75b9a" providerId="ADAL" clId="{2730D24F-D526-8E46-99B2-604127B64F5F}" dt="2021-06-23T15:15:52.198" v="90" actId="680"/>
        <pc:sldMkLst>
          <pc:docMk/>
          <pc:sldMk cId="3688008491" sldId="266"/>
        </pc:sldMkLst>
      </pc:sldChg>
      <pc:sldMasterChg chg="modSldLayout">
        <pc:chgData name="Giovannini, Cristiana (NSAD)" userId="c6694839-0d3f-40a4-8025-a43006f75b9a" providerId="ADAL" clId="{2730D24F-D526-8E46-99B2-604127B64F5F}" dt="2021-06-23T15:15:12.848" v="86" actId="1076"/>
        <pc:sldMasterMkLst>
          <pc:docMk/>
          <pc:sldMasterMk cId="721018584" sldId="2147483912"/>
        </pc:sldMasterMkLst>
        <pc:sldLayoutChg chg="modSp mod">
          <pc:chgData name="Giovannini, Cristiana (NSAD)" userId="c6694839-0d3f-40a4-8025-a43006f75b9a" providerId="ADAL" clId="{2730D24F-D526-8E46-99B2-604127B64F5F}" dt="2021-06-23T15:15:12.848" v="86" actId="1076"/>
          <pc:sldLayoutMkLst>
            <pc:docMk/>
            <pc:sldMasterMk cId="721018584" sldId="2147483912"/>
            <pc:sldLayoutMk cId="1990089659" sldId="2147483955"/>
          </pc:sldLayoutMkLst>
          <pc:spChg chg="mod">
            <ac:chgData name="Giovannini, Cristiana (NSAD)" userId="c6694839-0d3f-40a4-8025-a43006f75b9a" providerId="ADAL" clId="{2730D24F-D526-8E46-99B2-604127B64F5F}" dt="2021-06-23T15:14:54.622" v="85" actId="20577"/>
            <ac:spMkLst>
              <pc:docMk/>
              <pc:sldMasterMk cId="721018584" sldId="2147483912"/>
              <pc:sldLayoutMk cId="1990089659" sldId="2147483955"/>
              <ac:spMk id="4" creationId="{00000000-0000-0000-0000-000000000000}"/>
            </ac:spMkLst>
          </pc:spChg>
          <pc:spChg chg="mod">
            <ac:chgData name="Giovannini, Cristiana (NSAD)" userId="c6694839-0d3f-40a4-8025-a43006f75b9a" providerId="ADAL" clId="{2730D24F-D526-8E46-99B2-604127B64F5F}" dt="2021-06-23T15:15:12.848" v="86" actId="1076"/>
            <ac:spMkLst>
              <pc:docMk/>
              <pc:sldMasterMk cId="721018584" sldId="2147483912"/>
              <pc:sldLayoutMk cId="1990089659" sldId="2147483955"/>
              <ac:spMk id="5" creationId="{00000000-0000-0000-0000-000000000000}"/>
            </ac:spMkLst>
          </pc:spChg>
        </pc:sldLayoutChg>
      </pc:sldMasterChg>
      <pc:sldMasterChg chg="addSp delSp modSp mod">
        <pc:chgData name="Giovannini, Cristiana (NSAD)" userId="c6694839-0d3f-40a4-8025-a43006f75b9a" providerId="ADAL" clId="{2730D24F-D526-8E46-99B2-604127B64F5F}" dt="2021-06-24T09:16:48.332" v="121" actId="207"/>
        <pc:sldMasterMkLst>
          <pc:docMk/>
          <pc:sldMasterMk cId="333290649" sldId="2147483944"/>
        </pc:sldMasterMkLst>
        <pc:spChg chg="add mod">
          <ac:chgData name="Giovannini, Cristiana (NSAD)" userId="c6694839-0d3f-40a4-8025-a43006f75b9a" providerId="ADAL" clId="{2730D24F-D526-8E46-99B2-604127B64F5F}" dt="2021-06-24T09:16:48.332" v="121" actId="207"/>
          <ac:spMkLst>
            <pc:docMk/>
            <pc:sldMasterMk cId="333290649" sldId="2147483944"/>
            <ac:spMk id="2" creationId="{1EBFC24B-5A00-3A48-A356-A78F1A7ABB14}"/>
          </ac:spMkLst>
        </pc:spChg>
        <pc:spChg chg="del mod">
          <ac:chgData name="Giovannini, Cristiana (NSAD)" userId="c6694839-0d3f-40a4-8025-a43006f75b9a" providerId="ADAL" clId="{2730D24F-D526-8E46-99B2-604127B64F5F}" dt="2021-06-24T09:13:21.927" v="92" actId="478"/>
          <ac:spMkLst>
            <pc:docMk/>
            <pc:sldMasterMk cId="333290649" sldId="2147483944"/>
            <ac:spMk id="11" creationId="{A133ADE3-A5A0-2645-9D97-F63324C4A172}"/>
          </ac:spMkLst>
        </pc:spChg>
        <pc:spChg chg="mod">
          <ac:chgData name="Giovannini, Cristiana (NSAD)" userId="c6694839-0d3f-40a4-8025-a43006f75b9a" providerId="ADAL" clId="{2730D24F-D526-8E46-99B2-604127B64F5F}" dt="2021-06-24T09:15:25.242" v="114" actId="20577"/>
          <ac:spMkLst>
            <pc:docMk/>
            <pc:sldMasterMk cId="333290649" sldId="2147483944"/>
            <ac:spMk id="12" creationId="{93A70C91-02C0-F544-835F-4CAE731E29B0}"/>
          </ac:spMkLst>
        </pc:spChg>
      </pc:sldMasterChg>
    </pc:docChg>
  </pc:docChgLst>
</pc:chgInfo>
</file>

<file path=ppt/comments/modernComment_106_650D4182.xml><?xml version="1.0" encoding="utf-8"?>
<p188:cmLst xmlns:a="http://schemas.openxmlformats.org/drawingml/2006/main" xmlns:r="http://schemas.openxmlformats.org/officeDocument/2006/relationships" xmlns:p188="http://schemas.microsoft.com/office/powerpoint/2018/8/main">
  <p188:cm id="{03E11DA9-E3F9-4B59-9603-EAA1222201D9}" authorId="{EB0C4F6B-9387-3D2F-5580-224C15786E80}" created="2021-06-15T21:04:19.896">
    <ac:deMkLst xmlns:ac="http://schemas.microsoft.com/office/drawing/2013/main/command">
      <pc:docMk xmlns:pc="http://schemas.microsoft.com/office/powerpoint/2013/main/command"/>
      <pc:sldMk xmlns:pc="http://schemas.microsoft.com/office/powerpoint/2013/main/command" cId="1695367554" sldId="262"/>
      <ac:graphicFrameMk id="7" creationId="{00000000-0000-0000-0000-000000000000}"/>
    </ac:deMkLst>
    <p188:replyLst/>
    <p188:txBody>
      <a:bodyPr/>
      <a:lstStyle/>
      <a:p>
        <a:r>
          <a:rPr lang="en-US"/>
          <a:t>Update with Ringolds information?</a:t>
        </a:r>
      </a:p>
    </p188:txBody>
  </p188:cm>
</p188:cmLst>
</file>

<file path=ppt/comments/modernComment_10B_240AEA56.xml><?xml version="1.0" encoding="utf-8"?>
<p188:cmLst xmlns:a="http://schemas.openxmlformats.org/drawingml/2006/main" xmlns:r="http://schemas.openxmlformats.org/officeDocument/2006/relationships" xmlns:p188="http://schemas.microsoft.com/office/powerpoint/2018/8/main">
  <p188:cm id="{4B0E26CE-E9CB-4397-B545-EF2C797D80A5}" authorId="{EB0C4F6B-9387-3D2F-5580-224C15786E80}" created="2021-06-15T20:48:52.073">
    <ac:deMkLst xmlns:ac="http://schemas.microsoft.com/office/drawing/2013/main/command">
      <pc:docMk xmlns:pc="http://schemas.microsoft.com/office/powerpoint/2013/main/command"/>
      <pc:sldMk xmlns:pc="http://schemas.microsoft.com/office/powerpoint/2013/main/command" cId="604695126" sldId="267"/>
      <ac:graphicFrameMk id="5" creationId="{00000000-0000-0000-0000-000000000000}"/>
    </ac:deMkLst>
    <p188:txBody>
      <a:bodyPr/>
      <a:lstStyle/>
      <a:p>
        <a:r>
          <a:rPr lang="en-US"/>
          <a:t>There are also active IC Teams on:  Guides and training materials and Contributed resources. 
I don't think there actually is a DAS SG these days. Perhaps it should be removed or moved to the bottom of the list?</a:t>
        </a:r>
      </a:p>
    </p188:txBody>
  </p188:cm>
</p188:cmLst>
</file>

<file path=ppt/comments/modernComment_10C_E4FBC5B7.xml><?xml version="1.0" encoding="utf-8"?>
<p188:cmLst xmlns:a="http://schemas.openxmlformats.org/drawingml/2006/main" xmlns:r="http://schemas.openxmlformats.org/officeDocument/2006/relationships" xmlns:p188="http://schemas.microsoft.com/office/powerpoint/2018/8/main">
  <p188:cm id="{6155F28F-9C6E-4587-ABD6-3FCC40F77433}" authorId="{EB0C4F6B-9387-3D2F-5580-224C15786E80}" created="2021-06-15T20:10:53.703">
    <ac:deMkLst xmlns:ac="http://schemas.microsoft.com/office/drawing/2013/main/command">
      <pc:docMk xmlns:pc="http://schemas.microsoft.com/office/powerpoint/2013/main/command"/>
      <pc:sldMk xmlns:pc="http://schemas.microsoft.com/office/powerpoint/2013/main/command" cId="3841705399" sldId="268"/>
      <ac:spMk id="4" creationId="{BEB40CB4-ABBC-4C5A-B976-260109FC890F}"/>
    </ac:deMkLst>
    <p188:txBody>
      <a:bodyPr/>
      <a:lstStyle/>
      <a:p>
        <a:r>
          <a:rPr lang="en-US"/>
          <a:t>Groups together all relevant materials (and counting) concerning specific... (and counting) has been deleted</a:t>
        </a:r>
      </a:p>
    </p188:txBody>
  </p188:cm>
  <p188:cm id="{5D6FDA3E-699B-4782-9319-28F8112B93DC}" authorId="{EB0C4F6B-9387-3D2F-5580-224C15786E80}" created="2021-06-15T20:12:48.486">
    <ac:deMkLst xmlns:ac="http://schemas.microsoft.com/office/drawing/2013/main/command">
      <pc:docMk xmlns:pc="http://schemas.microsoft.com/office/powerpoint/2013/main/command"/>
      <pc:sldMk xmlns:pc="http://schemas.microsoft.com/office/powerpoint/2013/main/command" cId="3841705399" sldId="268"/>
      <ac:spMk id="4" creationId="{BEB40CB4-ABBC-4C5A-B976-260109FC890F}"/>
    </ac:deMkLst>
    <p188:txBody>
      <a:bodyPr/>
      <a:lstStyle/>
      <a:p>
        <a:r>
          <a:rPr lang="en-US"/>
          <a:t>Related guides, manuals, contributed resources.​ changed to "Relevant IPPC Guides and training materials" and a new bullet, "Relevant contributed resources"</a:t>
        </a:r>
      </a:p>
    </p188:txBody>
  </p188:cm>
  <p188:cm id="{7CFD772A-120B-4180-AA57-3D3966A2F21C}" authorId="{EB0C4F6B-9387-3D2F-5580-224C15786E80}" created="2021-06-15T20:14:49.753">
    <ac:deMkLst xmlns:ac="http://schemas.microsoft.com/office/drawing/2013/main/command">
      <pc:docMk xmlns:pc="http://schemas.microsoft.com/office/powerpoint/2013/main/command"/>
      <pc:sldMk xmlns:pc="http://schemas.microsoft.com/office/powerpoint/2013/main/command" cId="3841705399" sldId="268"/>
      <ac:spMk id="4" creationId="{BEB40CB4-ABBC-4C5A-B976-260109FC890F}"/>
    </ac:deMkLst>
    <p188:txBody>
      <a:bodyPr/>
      <a:lstStyle/>
      <a:p>
        <a:r>
          <a:rPr lang="en-US"/>
          <a:t>Love the addition of QR codes! Is the web link still needed?</a:t>
        </a:r>
      </a:p>
    </p188:txBody>
  </p188:cm>
</p188:cmLst>
</file>

<file path=ppt/comments/modernComment_112_50D6F944.xml><?xml version="1.0" encoding="utf-8"?>
<p188:cmLst xmlns:a="http://schemas.openxmlformats.org/drawingml/2006/main" xmlns:r="http://schemas.openxmlformats.org/officeDocument/2006/relationships" xmlns:p188="http://schemas.microsoft.com/office/powerpoint/2018/8/main">
  <p188:cm id="{72EA6891-A2E9-48F3-BA04-1C0A2F099482}" authorId="{1091926F-67D4-3BC5-A5F0-DAF61CF50C3C}" created="2021-06-16T09:18:47.413">
    <ac:deMkLst xmlns:ac="http://schemas.microsoft.com/office/drawing/2013/main/command">
      <pc:docMk xmlns:pc="http://schemas.microsoft.com/office/powerpoint/2013/main/command"/>
      <pc:sldMk xmlns:pc="http://schemas.microsoft.com/office/powerpoint/2013/main/command" cId="1356265796" sldId="274"/>
      <ac:spMk id="3" creationId="{00000000-0000-0000-0000-000000000000}"/>
    </ac:deMkLst>
    <p188:txBody>
      <a:bodyPr/>
      <a:lstStyle/>
      <a:p>
        <a:r>
          <a:rPr lang="en-US"/>
          <a:t>Page number is missing.</a:t>
        </a:r>
      </a:p>
    </p188:txBody>
  </p188:cm>
</p188:cmLst>
</file>

<file path=ppt/comments/modernComment_114_FF4FAF58.xml><?xml version="1.0" encoding="utf-8"?>
<p188:cmLst xmlns:a="http://schemas.openxmlformats.org/drawingml/2006/main" xmlns:r="http://schemas.openxmlformats.org/officeDocument/2006/relationships" xmlns:p188="http://schemas.microsoft.com/office/powerpoint/2018/8/main">
  <p188:cm id="{662E6F64-F059-4D6C-8890-4DBCB2475F70}" authorId="{EB0C4F6B-9387-3D2F-5580-224C15786E80}" created="2021-06-15T20:16:50.582">
    <ac:deMkLst xmlns:ac="http://schemas.microsoft.com/office/drawing/2013/main/command">
      <pc:docMk xmlns:pc="http://schemas.microsoft.com/office/powerpoint/2013/main/command"/>
      <pc:sldMk xmlns:pc="http://schemas.microsoft.com/office/powerpoint/2013/main/command" cId="4283412312" sldId="276"/>
      <ac:spMk id="3" creationId="{00000000-0000-0000-0000-000000000000}"/>
    </ac:deMkLst>
    <p188:replyLst>
      <p188:reply id="{152437C2-0649-4972-B6AD-6552DB7DD9E3}" authorId="{24CC5248-DA85-724F-2C80-9F47FDB18887}" created="2021-06-22T09:26:07.455">
        <p188:txBody>
          <a:bodyPr/>
          <a:lstStyle/>
          <a:p>
            <a:r>
              <a:rPr lang="en-GB"/>
              <a:t>Thanks, Barbar. it is oK for me to delete it </a:t>
            </a:r>
          </a:p>
        </p188:txBody>
      </p188:reply>
    </p188:replyLst>
    <p188:txBody>
      <a:bodyPr/>
      <a:lstStyle/>
      <a:p>
        <a:r>
          <a:rPr lang="en-US"/>
          <a:t>Does it really matter how many meetings? I suggest removing this bullet.</a:t>
        </a:r>
      </a:p>
    </p188:txBody>
  </p188:cm>
  <p188:cm id="{CEC73F9F-F752-405D-8208-2F75360D48E4}" authorId="{EB0C4F6B-9387-3D2F-5580-224C15786E80}" created="2021-06-15T20:19:28.006">
    <ac:deMkLst xmlns:ac="http://schemas.microsoft.com/office/drawing/2013/main/command">
      <pc:docMk xmlns:pc="http://schemas.microsoft.com/office/powerpoint/2013/main/command"/>
      <pc:sldMk xmlns:pc="http://schemas.microsoft.com/office/powerpoint/2013/main/command" cId="4283412312" sldId="276"/>
      <ac:spMk id="3" creationId="{00000000-0000-0000-0000-000000000000}"/>
    </ac:deMkLst>
    <p188:replyLst>
      <p188:reply id="{106944BA-9397-44D0-AA0D-24A47CF71140}" authorId="{24CC5248-DA85-724F-2C80-9F47FDB18887}" created="2021-06-22T09:21:06.008">
        <p188:txBody>
          <a:bodyPr/>
          <a:lstStyle/>
          <a:p>
            <a:r>
              <a:rPr lang="en-GB"/>
              <a:t>Thanks , Barbara.  there are two issues: one is update values, the other is map the old value and new values.  So i prefer keep the content after "and"</a:t>
            </a:r>
          </a:p>
        </p188:txBody>
      </p188:reply>
    </p188:replyLst>
    <p188:txBody>
      <a:bodyPr/>
      <a:lstStyle/>
      <a:p>
        <a:r>
          <a:rPr lang="en-US"/>
          <a:t>suggest revising to:
"Update the pest status categories on the IPP country page to align with the revised ISPM 8 that was adopted by CPM 15."</a:t>
        </a:r>
      </a:p>
    </p188:txBody>
  </p188:cm>
  <p188:cm id="{4924B709-673F-47F4-BA8B-47AF670D2969}" authorId="{EB0C4F6B-9387-3D2F-5580-224C15786E80}" created="2021-06-15T20:23:52.587">
    <ac:deMkLst xmlns:ac="http://schemas.microsoft.com/office/drawing/2013/main/command">
      <pc:docMk xmlns:pc="http://schemas.microsoft.com/office/powerpoint/2013/main/command"/>
      <pc:sldMk xmlns:pc="http://schemas.microsoft.com/office/powerpoint/2013/main/command" cId="4283412312" sldId="276"/>
      <ac:spMk id="3" creationId="{00000000-0000-0000-0000-000000000000}"/>
    </ac:deMkLst>
    <p188:replyLst>
      <p188:reply id="{4EE15B57-1B55-4ABF-9915-6B45364E96A5}" authorId="{24CC5248-DA85-724F-2C80-9F47FDB18887}" created="2021-06-22T09:21:43.743">
        <p188:txBody>
          <a:bodyPr/>
          <a:lstStyle/>
          <a:p>
            <a:r>
              <a:rPr lang="en-GB"/>
              <a:t>agree</a:t>
            </a:r>
          </a:p>
        </p188:txBody>
      </p188:reply>
    </p188:replyLst>
    <p188:txBody>
      <a:bodyPr/>
      <a:lstStyle/>
      <a:p>
        <a:r>
          <a:rPr lang="en-US"/>
          <a:t>Suggest revising to; 
"Existing IC Team on NRO is expected to be replaced by an IC Subgroup in 2022."
The speaking notes could include additional information like: The ToR for the new sub-group are currently out for consultation and are expected to be presented to CPM-16 for approval. A call for nominations to participate in the sub-group will be issued next year. Encourage interested individuals to submit their candidature.</a:t>
        </a:r>
      </a:p>
    </p188:txBody>
  </p188:cm>
  <p188:cm id="{FD64D805-69DC-4B88-BFA6-10B969AD24BA}" authorId="{EB0C4F6B-9387-3D2F-5580-224C15786E80}" created="2021-06-15T20:24:49.744">
    <ac:deMkLst xmlns:ac="http://schemas.microsoft.com/office/drawing/2013/main/command">
      <pc:docMk xmlns:pc="http://schemas.microsoft.com/office/powerpoint/2013/main/command"/>
      <pc:sldMk xmlns:pc="http://schemas.microsoft.com/office/powerpoint/2013/main/command" cId="4283412312" sldId="276"/>
      <ac:spMk id="3" creationId="{00000000-0000-0000-0000-000000000000}"/>
    </ac:deMkLst>
    <p188:replyLst>
      <p188:reply id="{5C189363-44DE-4468-8A0E-08A0340A724E}" authorId="{24CC5248-DA85-724F-2C80-9F47FDB18887}" created="2021-06-22T09:25:39.282">
        <p188:txBody>
          <a:bodyPr/>
          <a:lstStyle/>
          <a:p>
            <a:r>
              <a:rPr lang="en-GB"/>
              <a:t>This one just to be in accordance with the NROs presentation for RW 2021</a:t>
            </a:r>
          </a:p>
        </p188:txBody>
      </p188:reply>
    </p188:replyLst>
    <p188:txBody>
      <a:bodyPr/>
      <a:lstStyle/>
      <a:p>
        <a:r>
          <a:rPr lang="en-US"/>
          <a:t>"present pest reports visually using maps"</a:t>
        </a:r>
      </a:p>
    </p188:txBody>
  </p188:cm>
</p188:cmLst>
</file>

<file path=ppt/comments/modernComment_115_9E3AB83F.xml><?xml version="1.0" encoding="utf-8"?>
<p188:cmLst xmlns:a="http://schemas.openxmlformats.org/drawingml/2006/main" xmlns:r="http://schemas.openxmlformats.org/officeDocument/2006/relationships" xmlns:p188="http://schemas.microsoft.com/office/powerpoint/2018/8/main">
  <p188:cm id="{39753A15-37B5-434A-94CE-EB8E6EA8C7CB}" authorId="{EB0C4F6B-9387-3D2F-5580-224C15786E80}" created="2021-06-15T20:37:18.643">
    <ac:deMkLst xmlns:ac="http://schemas.microsoft.com/office/drawing/2013/main/command">
      <pc:docMk xmlns:pc="http://schemas.microsoft.com/office/powerpoint/2013/main/command"/>
      <pc:sldMk xmlns:pc="http://schemas.microsoft.com/office/powerpoint/2013/main/command" cId="2654648383" sldId="277"/>
      <ac:spMk id="3" creationId="{00000000-0000-0000-0000-000000000000}"/>
    </ac:deMkLst>
    <p188:txBody>
      <a:bodyPr/>
      <a:lstStyle/>
      <a:p>
        <a:r>
          <a:rPr lang="en-US"/>
          <a:t>A survey on PFAs is being used to evaluate the impact of the PFA guide and PFA symposium on the use of PFAs?
It isn't very clear in the slide.</a:t>
        </a:r>
      </a:p>
    </p188:txBody>
  </p188:cm>
  <p188:cm id="{DA0EF8D8-0CF2-4DEF-9382-242793D6B982}" authorId="{EB0C4F6B-9387-3D2F-5580-224C15786E80}" created="2021-06-15T20:39:34.879">
    <ac:deMkLst xmlns:ac="http://schemas.microsoft.com/office/drawing/2013/main/command">
      <pc:docMk xmlns:pc="http://schemas.microsoft.com/office/powerpoint/2013/main/command"/>
      <pc:sldMk xmlns:pc="http://schemas.microsoft.com/office/powerpoint/2013/main/command" cId="2654648383" sldId="277"/>
      <ac:spMk id="3" creationId="{00000000-0000-0000-0000-000000000000}"/>
    </ac:deMkLst>
    <p188:txBody>
      <a:bodyPr/>
      <a:lstStyle/>
      <a:p>
        <a:r>
          <a:rPr lang="en-US"/>
          <a:t>what does this mean? to identify areas where additional implementation support and capacity development is needed?</a:t>
        </a:r>
      </a:p>
    </p188:txBody>
  </p188:cm>
  <p188:cm id="{963CB81A-9937-458A-8280-3D8FF88C5BC4}" authorId="{EB0C4F6B-9387-3D2F-5580-224C15786E80}" created="2021-06-15T20:41:00.865">
    <ac:deMkLst xmlns:ac="http://schemas.microsoft.com/office/drawing/2013/main/command">
      <pc:docMk xmlns:pc="http://schemas.microsoft.com/office/powerpoint/2013/main/command"/>
      <pc:sldMk xmlns:pc="http://schemas.microsoft.com/office/powerpoint/2013/main/command" cId="2654648383" sldId="277"/>
      <ac:spMk id="3" creationId="{00000000-0000-0000-0000-000000000000}"/>
    </ac:deMkLst>
    <p188:txBody>
      <a:bodyPr/>
      <a:lstStyle/>
      <a:p>
        <a:r>
          <a:rPr lang="en-US"/>
          <a:t>and the 1st call for IRSS topics closed in June 2021. 
Presumably the submissions will be evaluated and priority topics will be  added to the IRSS workplan</a:t>
        </a:r>
      </a:p>
    </p188:txBody>
  </p188:cm>
  <p188:cm id="{82D55811-15B8-4137-A2DA-A79BD7AB2E85}" authorId="{EB0C4F6B-9387-3D2F-5580-224C15786E80}" created="2021-06-15T20:53:31.186">
    <ac:deMkLst xmlns:ac="http://schemas.microsoft.com/office/drawing/2013/main/command">
      <pc:docMk xmlns:pc="http://schemas.microsoft.com/office/powerpoint/2013/main/command"/>
      <pc:sldMk xmlns:pc="http://schemas.microsoft.com/office/powerpoint/2013/main/command" cId="2654648383" sldId="277"/>
      <ac:spMk id="2" creationId="{00000000-0000-0000-0000-000000000000}"/>
    </ac:deMkLst>
    <p188:txBody>
      <a:bodyPr/>
      <a:lstStyle/>
      <a:p>
        <a:r>
          <a:rPr lang="en-US"/>
          <a:t>spell out IRSS</a:t>
        </a:r>
      </a:p>
    </p188:txBody>
  </p188:cm>
  <p188:cm id="{D82BEFD6-8A28-4AA4-AAB6-63D63CDE524C}" authorId="{1091926F-67D4-3BC5-A5F0-DAF61CF50C3C}" created="2021-06-16T09:18:37.851">
    <ac:deMkLst xmlns:ac="http://schemas.microsoft.com/office/drawing/2013/main/command">
      <pc:docMk xmlns:pc="http://schemas.microsoft.com/office/powerpoint/2013/main/command"/>
      <pc:sldMk xmlns:pc="http://schemas.microsoft.com/office/powerpoint/2013/main/command" cId="2654648383" sldId="277"/>
      <ac:spMk id="3" creationId="{00000000-0000-0000-0000-000000000000}"/>
    </ac:deMkLst>
    <p188:txBody>
      <a:bodyPr/>
      <a:lstStyle/>
      <a:p>
        <a:r>
          <a:rPr lang="en-US"/>
          <a:t>Page number is missing.</a:t>
        </a:r>
      </a:p>
    </p188:txBody>
  </p188:cm>
</p188:cmLst>
</file>

<file path=ppt/comments/modernComment_117_D75F9724.xml><?xml version="1.0" encoding="utf-8"?>
<p188:cmLst xmlns:a="http://schemas.openxmlformats.org/drawingml/2006/main" xmlns:r="http://schemas.openxmlformats.org/officeDocument/2006/relationships" xmlns:p188="http://schemas.microsoft.com/office/powerpoint/2018/8/main">
  <p188:cm id="{8AEEAC82-1A12-43FD-872D-5AF3A99F0E24}" authorId="{EB0C4F6B-9387-3D2F-5580-224C15786E80}" created="2021-06-15T20:53:14.639">
    <ac:deMkLst xmlns:ac="http://schemas.microsoft.com/office/drawing/2013/main/command">
      <pc:docMk xmlns:pc="http://schemas.microsoft.com/office/powerpoint/2013/main/command"/>
      <pc:sldMk xmlns:pc="http://schemas.microsoft.com/office/powerpoint/2013/main/command" cId="3613366052" sldId="279"/>
      <ac:spMk id="2" creationId="{00000000-0000-0000-0000-000000000000}"/>
    </ac:deMkLst>
    <p188:txBody>
      <a:bodyPr/>
      <a:lstStyle/>
      <a:p>
        <a:r>
          <a:rPr lang="en-US"/>
          <a:t>spell out PCE</a:t>
        </a:r>
      </a:p>
    </p188:txBody>
  </p188:cm>
</p188:cmLst>
</file>

<file path=ppt/comments/modernComment_118_6C3A3C64.xml><?xml version="1.0" encoding="utf-8"?>
<p188:cmLst xmlns:a="http://schemas.openxmlformats.org/drawingml/2006/main" xmlns:r="http://schemas.openxmlformats.org/officeDocument/2006/relationships" xmlns:p188="http://schemas.microsoft.com/office/powerpoint/2018/8/main">
  <p188:cm id="{CC7D5A62-5494-4CFC-BD29-77184F7DC86B}" authorId="{EB0C4F6B-9387-3D2F-5580-224C15786E80}" created="2021-06-15T21:05:25.350">
    <ac:deMkLst xmlns:ac="http://schemas.microsoft.com/office/drawing/2013/main/command">
      <pc:docMk xmlns:pc="http://schemas.microsoft.com/office/powerpoint/2013/main/command"/>
      <pc:sldMk xmlns:pc="http://schemas.microsoft.com/office/powerpoint/2013/main/command" cId="1815755876" sldId="280"/>
      <ac:spMk id="4" creationId="{00000000-0000-0000-0000-000000000000}"/>
    </ac:deMkLst>
    <p188:txBody>
      <a:bodyPr/>
      <a:lstStyle/>
      <a:p>
        <a:r>
          <a:rPr lang="en-US"/>
          <a:t>Is this a quote? Will there be some context in the speaking notes for other presenters?</a:t>
        </a:r>
      </a:p>
    </p188:txBody>
  </p188:cm>
</p188:cmLst>
</file>

<file path=ppt/comments/modernComment_119_145E6142.xml><?xml version="1.0" encoding="utf-8"?>
<p188:cmLst xmlns:a="http://schemas.openxmlformats.org/drawingml/2006/main" xmlns:r="http://schemas.openxmlformats.org/officeDocument/2006/relationships" xmlns:p188="http://schemas.microsoft.com/office/powerpoint/2018/8/main">
  <p188:cm id="{FC9B2935-9E57-487E-BBC8-10F833724562}" authorId="{1091926F-67D4-3BC5-A5F0-DAF61CF50C3C}" created="2021-06-16T09:18:16.209">
    <ac:deMkLst xmlns:ac="http://schemas.microsoft.com/office/drawing/2013/main/command">
      <pc:docMk xmlns:pc="http://schemas.microsoft.com/office/powerpoint/2013/main/command"/>
      <pc:sldMk xmlns:pc="http://schemas.microsoft.com/office/powerpoint/2013/main/command" cId="341729602" sldId="281"/>
      <ac:spMk id="3" creationId="{00000000-0000-0000-0000-000000000000}"/>
    </ac:deMkLst>
    <p188:txBody>
      <a:bodyPr/>
      <a:lstStyle/>
      <a:p>
        <a:r>
          <a:rPr lang="en-US"/>
          <a:t>Page number is missing.</a:t>
        </a:r>
      </a:p>
    </p188:txBody>
  </p188:cm>
</p188:cmLst>
</file>

<file path=ppt/comments/modernComment_11A_3CCD422C.xml><?xml version="1.0" encoding="utf-8"?>
<p188:cmLst xmlns:a="http://schemas.openxmlformats.org/drawingml/2006/main" xmlns:r="http://schemas.openxmlformats.org/officeDocument/2006/relationships" xmlns:p188="http://schemas.microsoft.com/office/powerpoint/2018/8/main">
  <p188:cm id="{835E479A-19EE-4D4C-BF8C-FA58EC64BF89}" authorId="{EB0C4F6B-9387-3D2F-5580-224C15786E80}" created="2021-06-15T17:26:29.432">
    <ac:deMkLst xmlns:ac="http://schemas.microsoft.com/office/drawing/2013/main/command">
      <pc:docMk xmlns:pc="http://schemas.microsoft.com/office/powerpoint/2013/main/command"/>
      <pc:sldMk xmlns:pc="http://schemas.microsoft.com/office/powerpoint/2013/main/command" cId="1020084780" sldId="282"/>
      <ac:spMk id="7" creationId="{00000000-0000-0000-0000-000000000000}"/>
    </ac:deMkLst>
    <p188:txBody>
      <a:bodyPr/>
      <a:lstStyle/>
      <a:p>
        <a:r>
          <a:rPr lang="en-US"/>
          <a:t>Information has been updated to align with IC VM15.
The numbering in the 2nd column should start at 1 or at 7 (but not 10).
Authorization, risk-based inspection and PCE training kit should be added as remaining high priority topics.
The two Xylella topics and the seed topic are priority 1 but pending so I moved them to the bottom of the list. 
The IC recommends that the Plant health surveillance, Portal be submitted as a contributed resources and deleted from the LOT. Perhaps it should be removed from this slide?</a:t>
        </a:r>
      </a:p>
    </p188:txBody>
  </p188:cm>
  <p188:cm id="{34A631FD-26AC-4EF1-8AE1-694A60B9DAE0}" authorId="{EB0C4F6B-9387-3D2F-5580-224C15786E80}" created="2021-06-15T21:12:20.258">
    <ac:deMkLst xmlns:ac="http://schemas.microsoft.com/office/drawing/2013/main/command">
      <pc:docMk xmlns:pc="http://schemas.microsoft.com/office/powerpoint/2013/main/command"/>
      <pc:sldMk xmlns:pc="http://schemas.microsoft.com/office/powerpoint/2013/main/command" cId="1020084780" sldId="282"/>
      <ac:spMk id="3" creationId="{00000000-0000-0000-0000-000000000000}"/>
    </ac:deMkLst>
    <p188:txBody>
      <a:bodyPr/>
      <a:lstStyle/>
      <a:p>
        <a:r>
          <a:rPr lang="en-US"/>
          <a:t>Speaking notes should highlight that these 6 draft Specifications are out for consultation until the end of August 2021 and that these will be the next ones to be developed. Also, there is a separate RW presentation on the development of IPPC Guides and training materials. (Agenda item 7.4)</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01/07/2021</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‹N°›</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01/07/2021</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‹N°›</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2020</a:t>
            </a:r>
            <a:endParaRPr lang="en-CA"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IC VM07_ IC Sub-group: IRSS and Programme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IC VM08_ Elections of IC Chairperson and Vice-Chairperson / Review of list of ICD topics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IC VM09_ IC Sub-group and Team &amp; 2021 IFU work plan</a:t>
            </a:r>
          </a:p>
          <a:p>
            <a:pPr lvl="0"/>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2021</a:t>
            </a:r>
            <a:endParaRPr lang="en-CA"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IC VM10_ Presentation of the results of the Design Thinking study/ Review of IC e-decisions summary for 2020/ Selection of Observers to invite for discussions on Projects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IC VM11_ Sea Containers Task Force work plan / Design Thinking study/ Beyond Compliance/ e- Commerce work plan.</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IC VM12_ Development of Guides and Training Materials / Update from the Standards Committee / NROs work plan.</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IC VM13_ IPPC Regional workshops / IST update / ePhyto Solution / ICD web resources.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IC VM14_ Projects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IC VM15_ Contributes resources / Review of ICD list of topics / Framework for implementation and standards.</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45AA9BB-807A-4561-87A7-BC99D2019E94}" type="slidenum">
              <a:rPr lang="en-CA" smtClean="0"/>
              <a:t>5</a:t>
            </a:fld>
            <a:endParaRPr lang="en-CA"/>
          </a:p>
        </p:txBody>
      </p:sp>
    </p:spTree>
    <p:extLst>
      <p:ext uri="{BB962C8B-B14F-4D97-AF65-F5344CB8AC3E}">
        <p14:creationId xmlns:p14="http://schemas.microsoft.com/office/powerpoint/2010/main" val="341518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IPPC Secretariat maintains the Implementation and Capacity Development (ICD) List of Topics (LOT). </a:t>
            </a:r>
          </a:p>
          <a:p>
            <a:endParaRPr lang="en-US" dirty="0"/>
          </a:p>
          <a:p>
            <a:r>
              <a:rPr lang="en-US" dirty="0"/>
              <a:t>The topics on the LOT generally originate from the Call for Topics, but they may also arise out of projects where the IPPC Secretariat</a:t>
            </a:r>
            <a:r>
              <a:rPr lang="en-US" baseline="0" dirty="0"/>
              <a:t> provides technical support or the IC may recommend that an existing Guide or training materials should be updated (such as if there is a revision to an ISPM)</a:t>
            </a:r>
            <a:endParaRPr lang="en-US" dirty="0"/>
          </a:p>
          <a:p>
            <a:endParaRPr lang="en-US" dirty="0"/>
          </a:p>
          <a:p>
            <a:r>
              <a:rPr lang="en-US" dirty="0"/>
              <a:t>The IC nominates an IC lead for each topic to help facilitate the development of the guide or training material.</a:t>
            </a:r>
          </a:p>
          <a:p>
            <a:endParaRPr lang="en-US" dirty="0"/>
          </a:p>
          <a:p>
            <a:r>
              <a:rPr lang="en-US" dirty="0"/>
              <a:t>The IC reviews the LOT as needed, normally once a year, and recommends adjustments, including the addition, deletion, splitting or combining of topics. </a:t>
            </a:r>
          </a:p>
          <a:p>
            <a:endParaRPr lang="en-US" dirty="0"/>
          </a:p>
          <a:p>
            <a:r>
              <a:rPr lang="en-US" dirty="0"/>
              <a:t>The IC sets the priority level of the topics and recommends changes to the LOT to CPM such as adding new topics, merging topics or removing topics when they are completed.</a:t>
            </a:r>
          </a:p>
          <a:p>
            <a:endParaRPr lang="en-US" dirty="0"/>
          </a:p>
          <a:p>
            <a:r>
              <a:rPr lang="en-US" dirty="0"/>
              <a:t>CPM is requested to adopt the topics on the LOT and to note the priority levels assigned by the IC. </a:t>
            </a:r>
          </a:p>
          <a:p>
            <a:endParaRPr lang="en-US" dirty="0"/>
          </a:p>
          <a:p>
            <a:r>
              <a:rPr lang="en-US" dirty="0"/>
              <a:t>The CPM-adopted LOT is posted on the IPP.</a:t>
            </a:r>
          </a:p>
          <a:p>
            <a:endParaRPr lang="en-CA" dirty="0"/>
          </a:p>
        </p:txBody>
      </p:sp>
      <p:sp>
        <p:nvSpPr>
          <p:cNvPr id="4" name="Slide Number Placeholder 3"/>
          <p:cNvSpPr>
            <a:spLocks noGrp="1"/>
          </p:cNvSpPr>
          <p:nvPr>
            <p:ph type="sldNum" sz="quarter" idx="10"/>
          </p:nvPr>
        </p:nvSpPr>
        <p:spPr/>
        <p:txBody>
          <a:bodyPr/>
          <a:lstStyle/>
          <a:p>
            <a:fld id="{4F8F6A07-1E98-4EF3-87DA-8D162CCB6866}" type="slidenum">
              <a:rPr lang="en-CA" smtClean="0"/>
              <a:t>7</a:t>
            </a:fld>
            <a:endParaRPr lang="en-CA"/>
          </a:p>
        </p:txBody>
      </p:sp>
    </p:spTree>
    <p:extLst>
      <p:ext uri="{BB962C8B-B14F-4D97-AF65-F5344CB8AC3E}">
        <p14:creationId xmlns:p14="http://schemas.microsoft.com/office/powerpoint/2010/main" val="134566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solidFill>
                  <a:srgbClr val="FF0000"/>
                </a:solidFill>
              </a:rPr>
              <a:t>Update this slide following IC_VM15 (right-hand</a:t>
            </a:r>
            <a:r>
              <a:rPr lang="en-CA" b="1" baseline="0" dirty="0">
                <a:solidFill>
                  <a:srgbClr val="FF0000"/>
                </a:solidFill>
              </a:rPr>
              <a:t> list)</a:t>
            </a:r>
            <a:endParaRPr lang="en-CA" b="1" dirty="0">
              <a:solidFill>
                <a:srgbClr val="FF0000"/>
              </a:solidFill>
            </a:endParaRPr>
          </a:p>
          <a:p>
            <a:endParaRPr lang="en-CA" dirty="0"/>
          </a:p>
          <a:p>
            <a:r>
              <a:rPr lang="en-CA" dirty="0"/>
              <a:t>The</a:t>
            </a:r>
            <a:r>
              <a:rPr lang="en-CA" baseline="0" dirty="0"/>
              <a:t> d</a:t>
            </a:r>
            <a:r>
              <a:rPr lang="en-CA" dirty="0"/>
              <a:t>raft Specifications for the</a:t>
            </a:r>
            <a:r>
              <a:rPr lang="en-CA" baseline="0" dirty="0"/>
              <a:t> 6 topics listed on the left side of the slide are available for NPPO and RPPO during the 2021 consultation period. The deadline for comments in 31 August.</a:t>
            </a:r>
          </a:p>
          <a:p>
            <a:endParaRPr lang="en-CA" baseline="0" dirty="0"/>
          </a:p>
          <a:p>
            <a:r>
              <a:rPr lang="en-CA" baseline="0" dirty="0"/>
              <a:t>The topics listed on the right-hand side have been identified as high priorities by the IC and are next in the queue for development, contingent on securing the necessary funding and when adequate human resources are available.</a:t>
            </a:r>
          </a:p>
          <a:p>
            <a:endParaRPr lang="en-CA" baseline="0" dirty="0"/>
          </a:p>
          <a:p>
            <a:r>
              <a:rPr lang="en-CA" baseline="0" dirty="0"/>
              <a:t>Additional topics may arise from the 2021 Call for Topics, but these would only be added to the List of Topics following approval by CPM.</a:t>
            </a:r>
            <a:endParaRPr lang="en-CA" dirty="0"/>
          </a:p>
        </p:txBody>
      </p:sp>
      <p:sp>
        <p:nvSpPr>
          <p:cNvPr id="4" name="Slide Number Placeholder 3"/>
          <p:cNvSpPr>
            <a:spLocks noGrp="1"/>
          </p:cNvSpPr>
          <p:nvPr>
            <p:ph type="sldNum" sz="quarter" idx="10"/>
          </p:nvPr>
        </p:nvSpPr>
        <p:spPr/>
        <p:txBody>
          <a:bodyPr/>
          <a:lstStyle/>
          <a:p>
            <a:fld id="{4F8F6A07-1E98-4EF3-87DA-8D162CCB6866}" type="slidenum">
              <a:rPr lang="en-CA" smtClean="0"/>
              <a:t>8</a:t>
            </a:fld>
            <a:endParaRPr lang="en-CA"/>
          </a:p>
        </p:txBody>
      </p:sp>
    </p:spTree>
    <p:extLst>
      <p:ext uri="{BB962C8B-B14F-4D97-AF65-F5344CB8AC3E}">
        <p14:creationId xmlns:p14="http://schemas.microsoft.com/office/powerpoint/2010/main" val="252671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a:t>
            </a:r>
            <a:r>
              <a:rPr lang="en-US" baseline="0" dirty="0"/>
              <a:t>the IPPC </a:t>
            </a:r>
            <a:r>
              <a:rPr lang="en-US" dirty="0"/>
              <a:t>Guides and training materials that were published in the last year – since the 2020 Regional Workshops</a:t>
            </a:r>
          </a:p>
          <a:p>
            <a:endParaRPr lang="en-US" dirty="0"/>
          </a:p>
          <a:p>
            <a:r>
              <a:rPr lang="en-US" dirty="0"/>
              <a:t>The Pest Status Guide to support the implementation of the revision to ISPM 8 is now available on the IPP.  (The</a:t>
            </a:r>
            <a:r>
              <a:rPr lang="en-US" baseline="0" dirty="0"/>
              <a:t> </a:t>
            </a:r>
            <a:r>
              <a:rPr lang="en-US" dirty="0"/>
              <a:t>expected publication date for the PSG is the end of July)</a:t>
            </a:r>
          </a:p>
          <a:p>
            <a:endParaRPr lang="en-US" dirty="0"/>
          </a:p>
          <a:p>
            <a:r>
              <a:rPr lang="en-US" dirty="0"/>
              <a:t>A video on fruit fly standards was also completed and posted on the IPPC YouTube channel in 2021</a:t>
            </a:r>
          </a:p>
          <a:p>
            <a:endParaRPr lang="en-US" dirty="0"/>
          </a:p>
          <a:p>
            <a:r>
              <a:rPr lang="en-US" dirty="0"/>
              <a:t>French translations of eight IPPC Guides were published in 2020 in collaboration with the Europe-Africa-Caribbean-Pacific Liaison Committee (COLEACP). </a:t>
            </a:r>
          </a:p>
          <a:p>
            <a:endParaRPr lang="en-US" dirty="0"/>
          </a:p>
          <a:p>
            <a:r>
              <a:rPr lang="en-US" dirty="0"/>
              <a:t>1. Establishing a National Plant Protection Organization</a:t>
            </a:r>
          </a:p>
          <a:p>
            <a:r>
              <a:rPr lang="en-US" dirty="0"/>
              <a:t>2. Operation of a National Plant Protection Organization</a:t>
            </a:r>
          </a:p>
          <a:p>
            <a:r>
              <a:rPr lang="en-US" dirty="0"/>
              <a:t>3. Managing Relationships with Stakeholders</a:t>
            </a:r>
          </a:p>
          <a:p>
            <a:r>
              <a:rPr lang="en-US" dirty="0"/>
              <a:t>4. Import Verification</a:t>
            </a:r>
          </a:p>
          <a:p>
            <a:r>
              <a:rPr lang="en-US" dirty="0"/>
              <a:t>5. Export Certification</a:t>
            </a:r>
          </a:p>
          <a:p>
            <a:r>
              <a:rPr lang="en-US" dirty="0"/>
              <a:t>6. Plant Pest Surveillance</a:t>
            </a:r>
          </a:p>
          <a:p>
            <a:r>
              <a:rPr lang="en-US" dirty="0"/>
              <a:t>7. Guide to Delivering Phytosanitary Diagnostic Services</a:t>
            </a:r>
          </a:p>
          <a:p>
            <a:r>
              <a:rPr lang="en-US" dirty="0"/>
              <a:t>8. Guide to Pest Risk Communication</a:t>
            </a:r>
          </a:p>
          <a:p>
            <a:endParaRPr lang="en-CA" dirty="0"/>
          </a:p>
          <a:p>
            <a:endParaRPr lang="en-CA" dirty="0"/>
          </a:p>
        </p:txBody>
      </p:sp>
      <p:sp>
        <p:nvSpPr>
          <p:cNvPr id="4" name="Slide Number Placeholder 3"/>
          <p:cNvSpPr>
            <a:spLocks noGrp="1"/>
          </p:cNvSpPr>
          <p:nvPr>
            <p:ph type="sldNum" sz="quarter" idx="10"/>
          </p:nvPr>
        </p:nvSpPr>
        <p:spPr/>
        <p:txBody>
          <a:bodyPr/>
          <a:lstStyle/>
          <a:p>
            <a:fld id="{4F8F6A07-1E98-4EF3-87DA-8D162CCB6866}" type="slidenum">
              <a:rPr lang="en-CA" smtClean="0"/>
              <a:t>9</a:t>
            </a:fld>
            <a:endParaRPr lang="en-CA"/>
          </a:p>
        </p:txBody>
      </p:sp>
    </p:spTree>
    <p:extLst>
      <p:ext uri="{BB962C8B-B14F-4D97-AF65-F5344CB8AC3E}">
        <p14:creationId xmlns:p14="http://schemas.microsoft.com/office/powerpoint/2010/main" val="74139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Plant pest surveillance guide is being revised to align with the revision to ISPM 6 and to include country case studies. It</a:t>
            </a:r>
            <a:r>
              <a:rPr lang="en-CA" baseline="0" dirty="0"/>
              <a:t> </a:t>
            </a:r>
            <a:r>
              <a:rPr lang="en-CA" dirty="0"/>
              <a:t>will be published later this year.</a:t>
            </a:r>
          </a:p>
          <a:p>
            <a:endParaRPr lang="en-CA" dirty="0"/>
          </a:p>
          <a:p>
            <a:r>
              <a:rPr lang="en-CA" dirty="0"/>
              <a:t>There is also a FAW training kit</a:t>
            </a:r>
            <a:r>
              <a:rPr lang="en-CA" baseline="0" dirty="0"/>
              <a:t> and two e-learning courses that are scheduled to be completed this year.</a:t>
            </a:r>
          </a:p>
          <a:p>
            <a:endParaRPr lang="en-CA" baseline="0" dirty="0"/>
          </a:p>
          <a:p>
            <a:r>
              <a:rPr lang="en-CA" baseline="0" dirty="0"/>
              <a:t>The ISPM 15 Guide and the e-Commerce Guide are under development and expected to be published in 2022.</a:t>
            </a:r>
          </a:p>
          <a:p>
            <a:endParaRPr lang="en-CA" baseline="0" dirty="0"/>
          </a:p>
          <a:p>
            <a:r>
              <a:rPr lang="en-CA" baseline="0" dirty="0"/>
              <a:t>More information on the development of IPPC guides and training materials can be found on this webpage: https://www.ippc.int/en/core-activities/capacity-development/guides-and-training-materials/development-guides-and-training-materials/ </a:t>
            </a:r>
          </a:p>
          <a:p>
            <a:endParaRPr lang="en-CA" dirty="0"/>
          </a:p>
        </p:txBody>
      </p:sp>
      <p:sp>
        <p:nvSpPr>
          <p:cNvPr id="4" name="Slide Number Placeholder 3"/>
          <p:cNvSpPr>
            <a:spLocks noGrp="1"/>
          </p:cNvSpPr>
          <p:nvPr>
            <p:ph type="sldNum" sz="quarter" idx="10"/>
          </p:nvPr>
        </p:nvSpPr>
        <p:spPr/>
        <p:txBody>
          <a:bodyPr/>
          <a:lstStyle/>
          <a:p>
            <a:fld id="{4F8F6A07-1E98-4EF3-87DA-8D162CCB6866}" type="slidenum">
              <a:rPr lang="en-CA" smtClean="0"/>
              <a:t>10</a:t>
            </a:fld>
            <a:endParaRPr lang="en-CA"/>
          </a:p>
        </p:txBody>
      </p:sp>
    </p:spTree>
    <p:extLst>
      <p:ext uri="{BB962C8B-B14F-4D97-AF65-F5344CB8AC3E}">
        <p14:creationId xmlns:p14="http://schemas.microsoft.com/office/powerpoint/2010/main" val="27872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e-Commerce has been identified as one of 8 developmental agenda items that</a:t>
            </a:r>
            <a:r>
              <a:rPr lang="en-CA" baseline="0" dirty="0"/>
              <a:t> make up the IPPC Strategic Framework for 2020 to 2030</a:t>
            </a:r>
          </a:p>
          <a:p>
            <a:endParaRPr lang="en-CA" baseline="0" dirty="0"/>
          </a:p>
          <a:p>
            <a:r>
              <a:rPr lang="en-CA" baseline="0" dirty="0"/>
              <a:t>The IC approved a workplan for e-Commerce. This workplan includes the following elements: </a:t>
            </a:r>
          </a:p>
          <a:p>
            <a:endParaRPr lang="en-CA" baseline="0" dirty="0"/>
          </a:p>
          <a:p>
            <a:pPr marL="171450" indent="-171450">
              <a:buFont typeface="Arial" panose="020B0604020202020204" pitchFamily="34" charset="0"/>
              <a:buChar char="•"/>
            </a:pPr>
            <a:r>
              <a:rPr lang="en-US" dirty="0"/>
              <a:t>A</a:t>
            </a:r>
            <a:r>
              <a:rPr lang="en-US" baseline="0" dirty="0"/>
              <a:t>n </a:t>
            </a:r>
            <a:r>
              <a:rPr lang="en-US" dirty="0"/>
              <a:t>informal network of e-Commerce experts which is a</a:t>
            </a:r>
            <a:r>
              <a:rPr lang="en-US" baseline="0" dirty="0"/>
              <a:t> </a:t>
            </a:r>
            <a:r>
              <a:rPr lang="en-US" dirty="0"/>
              <a:t>discussion forum</a:t>
            </a:r>
            <a:r>
              <a:rPr lang="en-US" baseline="0" dirty="0"/>
              <a:t> for experts from </a:t>
            </a:r>
            <a:endParaRPr lang="en-US" dirty="0"/>
          </a:p>
          <a:p>
            <a:pPr marL="171450" indent="-171450">
              <a:buFont typeface="Arial" panose="020B0604020202020204" pitchFamily="34" charset="0"/>
              <a:buChar char="•"/>
            </a:pPr>
            <a:r>
              <a:rPr lang="en-US" dirty="0"/>
              <a:t>Increasing collaboration between the IPPC Secretariat and other key international organizations that have responsibilities related to e-Commerce, such as the World Customs Organization and the Universal Postal Union</a:t>
            </a:r>
          </a:p>
          <a:p>
            <a:pPr marL="171450" indent="-171450">
              <a:buFont typeface="Arial" panose="020B0604020202020204" pitchFamily="34" charset="0"/>
              <a:buChar char="•"/>
            </a:pPr>
            <a:r>
              <a:rPr lang="en-US" dirty="0"/>
              <a:t>Creating a new</a:t>
            </a:r>
            <a:r>
              <a:rPr lang="en-US" baseline="0" dirty="0"/>
              <a:t> e-Commerce webpage on the International Phytosanitary Portal </a:t>
            </a:r>
            <a:r>
              <a:rPr lang="en-US" dirty="0"/>
              <a:t>for sharing information and relevant contributed resources with the IPPC community </a:t>
            </a:r>
          </a:p>
          <a:p>
            <a:pPr marL="171450" indent="-171450">
              <a:buFont typeface="Arial" panose="020B0604020202020204" pitchFamily="34" charset="0"/>
              <a:buChar char="•"/>
            </a:pPr>
            <a:r>
              <a:rPr lang="en-US" dirty="0"/>
              <a:t>The</a:t>
            </a:r>
            <a:r>
              <a:rPr lang="en-US" baseline="0" dirty="0"/>
              <a:t> draft Specification for the </a:t>
            </a:r>
            <a:r>
              <a:rPr lang="en-US" dirty="0"/>
              <a:t>e-Commerce Guide went for consultation in 2020.</a:t>
            </a:r>
            <a:r>
              <a:rPr lang="en-US" baseline="0" dirty="0"/>
              <a:t> A </a:t>
            </a:r>
            <a:r>
              <a:rPr lang="en-US" dirty="0"/>
              <a:t>WG has been established and has started drafting the guide, which is expected to be published in 2022.</a:t>
            </a:r>
          </a:p>
          <a:p>
            <a:endParaRPr lang="en-CA" dirty="0"/>
          </a:p>
        </p:txBody>
      </p:sp>
      <p:sp>
        <p:nvSpPr>
          <p:cNvPr id="4" name="Slide Number Placeholder 3"/>
          <p:cNvSpPr>
            <a:spLocks noGrp="1"/>
          </p:cNvSpPr>
          <p:nvPr>
            <p:ph type="sldNum" sz="quarter" idx="10"/>
          </p:nvPr>
        </p:nvSpPr>
        <p:spPr/>
        <p:txBody>
          <a:bodyPr/>
          <a:lstStyle/>
          <a:p>
            <a:fld id="{4F8F6A07-1E98-4EF3-87DA-8D162CCB6866}" type="slidenum">
              <a:rPr lang="en-CA" smtClean="0"/>
              <a:t>15</a:t>
            </a:fld>
            <a:endParaRPr lang="en-CA"/>
          </a:p>
        </p:txBody>
      </p:sp>
    </p:spTree>
    <p:extLst>
      <p:ext uri="{BB962C8B-B14F-4D97-AF65-F5344CB8AC3E}">
        <p14:creationId xmlns:p14="http://schemas.microsoft.com/office/powerpoint/2010/main" val="216987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Plant Pest Surveillance Guide:</a:t>
            </a:r>
            <a:r>
              <a:rPr lang="fr-CA" baseline="0" dirty="0"/>
              <a:t> </a:t>
            </a:r>
            <a:r>
              <a:rPr lang="en-US" sz="1200" kern="1200" dirty="0">
                <a:solidFill>
                  <a:schemeClr val="tx1"/>
                </a:solidFill>
                <a:effectLst/>
                <a:latin typeface="+mn-lt"/>
                <a:ea typeface="+mn-ea"/>
                <a:cs typeface="+mn-cs"/>
              </a:rPr>
              <a:t>The draft will be sent to the designer as soon as the editing is finished, its expected to be published before the RWs.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45AA9BB-807A-4561-87A7-BC99D2019E94}" type="slidenum">
              <a:rPr lang="en-CA" smtClean="0"/>
              <a:t>17</a:t>
            </a:fld>
            <a:endParaRPr lang="en-CA"/>
          </a:p>
        </p:txBody>
      </p:sp>
    </p:spTree>
    <p:extLst>
      <p:ext uri="{BB962C8B-B14F-4D97-AF65-F5344CB8AC3E}">
        <p14:creationId xmlns:p14="http://schemas.microsoft.com/office/powerpoint/2010/main" val="274280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12" name="Picture Placeholder 9"/>
          <p:cNvSpPr>
            <a:spLocks noGrp="1"/>
          </p:cNvSpPr>
          <p:nvPr>
            <p:ph type="pic" sz="quarter" idx="10" hasCustomPrompt="1"/>
          </p:nvPr>
        </p:nvSpPr>
        <p:spPr>
          <a:xfrm>
            <a:off x="-1200" y="3810000"/>
            <a:ext cx="12193200" cy="3048000"/>
          </a:xfrm>
          <a:prstGeom prst="rect">
            <a:avLst/>
          </a:prstGeom>
          <a:solidFill>
            <a:schemeClr val="bg1">
              <a:lumMod val="95000"/>
            </a:schemeClr>
          </a:solidFill>
        </p:spPr>
        <p:txBody>
          <a:bodyPr anchor="ctr" anchorCtr="1"/>
          <a:lstStyle>
            <a:lvl1pPr>
              <a:defRPr sz="2000" b="0">
                <a:solidFill>
                  <a:schemeClr val="tx1"/>
                </a:solidFill>
              </a:defRPr>
            </a:lvl1pPr>
          </a:lstStyle>
          <a:p>
            <a:r>
              <a:rPr lang="en-US" dirty="0"/>
              <a:t>Picture</a:t>
            </a:r>
          </a:p>
        </p:txBody>
      </p:sp>
      <p:sp>
        <p:nvSpPr>
          <p:cNvPr id="4" name="Title 1"/>
          <p:cNvSpPr>
            <a:spLocks noGrp="1"/>
          </p:cNvSpPr>
          <p:nvPr>
            <p:ph type="ctrTitle" hasCustomPrompt="1"/>
          </p:nvPr>
        </p:nvSpPr>
        <p:spPr>
          <a:xfrm>
            <a:off x="-1200" y="2057400"/>
            <a:ext cx="12192000" cy="1066800"/>
          </a:xfrm>
          <a:prstGeom prst="rect">
            <a:avLst/>
          </a:prstGeom>
          <a:noFill/>
        </p:spPr>
        <p:txBody>
          <a:bodyPr lIns="1224000" tIns="46800" rIns="1224000" bIns="0" anchor="t" anchorCtr="0"/>
          <a:lstStyle>
            <a:lvl1pPr algn="l">
              <a:defRPr sz="3800">
                <a:solidFill>
                  <a:srgbClr val="00825F"/>
                </a:solidFill>
              </a:defRPr>
            </a:lvl1pPr>
          </a:lstStyle>
          <a:p>
            <a:r>
              <a:rPr lang="en-US" dirty="0"/>
              <a:t>Click to edit Master title style </a:t>
            </a:r>
            <a:br>
              <a:rPr lang="en-US" dirty="0"/>
            </a:br>
            <a:r>
              <a:rPr lang="en-US" dirty="0"/>
              <a:t>Long title in two lines</a:t>
            </a:r>
          </a:p>
        </p:txBody>
      </p:sp>
      <p:sp>
        <p:nvSpPr>
          <p:cNvPr id="5" name="Subtitle 2"/>
          <p:cNvSpPr>
            <a:spLocks noGrp="1"/>
          </p:cNvSpPr>
          <p:nvPr>
            <p:ph type="subTitle" idx="1"/>
          </p:nvPr>
        </p:nvSpPr>
        <p:spPr>
          <a:xfrm>
            <a:off x="-4513" y="339587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dirty="0"/>
              <a:t>Click to edit </a:t>
            </a:r>
            <a:br>
              <a:rPr lang="en-US" dirty="0"/>
            </a:br>
            <a:r>
              <a:rPr lang="en-US" dirty="0"/>
              <a:t>Thank you</a:t>
            </a:r>
          </a:p>
        </p:txBody>
      </p:sp>
      <p:sp>
        <p:nvSpPr>
          <p:cNvPr id="2" name="Rectangle 1">
            <a:extLst>
              <a:ext uri="{FF2B5EF4-FFF2-40B4-BE49-F238E27FC236}">
                <a16:creationId xmlns="" xmlns:a16="http://schemas.microsoft.com/office/drawing/2014/main"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7" name="Subtitle 2">
            <a:extLst>
              <a:ext uri="{FF2B5EF4-FFF2-40B4-BE49-F238E27FC236}">
                <a16:creationId xmlns=""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dirty="0"/>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9898" y="1036993"/>
            <a:ext cx="10506350" cy="11430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61966" y="2362558"/>
            <a:ext cx="10454285" cy="3466710"/>
          </a:xfrm>
          <a:prstGeom prst="rect">
            <a:avLst/>
          </a:prstGeom>
        </p:spPr>
        <p:txBody>
          <a:bodyPr/>
          <a:lstStyle>
            <a:lvl1pPr>
              <a:defRPr sz="2903" baseline="0"/>
            </a:lvl1pPr>
            <a:lvl2pPr>
              <a:defRPr sz="2613"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4780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7" name="Immagine 6">
            <a:extLst>
              <a:ext uri="{FF2B5EF4-FFF2-40B4-BE49-F238E27FC236}">
                <a16:creationId xmlns="" xmlns:a16="http://schemas.microsoft.com/office/drawing/2014/main" id="{F5941514-6A3A-7E4E-8480-6FB87E586C6C}"/>
              </a:ext>
            </a:extLst>
          </p:cNvPr>
          <p:cNvPicPr>
            <a:picLocks noChangeAspect="1"/>
          </p:cNvPicPr>
          <p:nvPr userDrawn="1"/>
        </p:nvPicPr>
        <p:blipFill rotWithShape="1">
          <a:blip r:embed="rId5"/>
          <a:srcRect r="29216"/>
          <a:stretch/>
        </p:blipFill>
        <p:spPr>
          <a:xfrm>
            <a:off x="615797" y="432546"/>
            <a:ext cx="2660803" cy="710454"/>
          </a:xfrm>
          <a:prstGeom prst="rect">
            <a:avLst/>
          </a:prstGeom>
        </p:spPr>
      </p:pic>
      <p:pic>
        <p:nvPicPr>
          <p:cNvPr id="5" name="Picture 4">
            <a:extLst>
              <a:ext uri="{FF2B5EF4-FFF2-40B4-BE49-F238E27FC236}">
                <a16:creationId xmlns="" xmlns:a16="http://schemas.microsoft.com/office/drawing/2014/main" id="{24D43C4A-D199-2340-A53A-D845A4878334}"/>
              </a:ext>
            </a:extLst>
          </p:cNvPr>
          <p:cNvPicPr>
            <a:picLocks noChangeAspect="1"/>
          </p:cNvPicPr>
          <p:nvPr userDrawn="1"/>
        </p:nvPicPr>
        <p:blipFill>
          <a:blip r:embed="rId6"/>
          <a:stretch>
            <a:fillRect/>
          </a:stretch>
        </p:blipFill>
        <p:spPr>
          <a:xfrm>
            <a:off x="9011558" y="449606"/>
            <a:ext cx="2564645" cy="656427"/>
          </a:xfrm>
          <a:prstGeom prst="rect">
            <a:avLst/>
          </a:prstGeom>
        </p:spPr>
      </p:pic>
      <p:sp>
        <p:nvSpPr>
          <p:cNvPr id="4" name="Rectangle 3">
            <a:extLst>
              <a:ext uri="{FF2B5EF4-FFF2-40B4-BE49-F238E27FC236}">
                <a16:creationId xmlns="" xmlns:a16="http://schemas.microsoft.com/office/drawing/2014/main"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 id="2147483954" r:id="rId2"/>
  </p:sldLayoutIdLst>
  <p:hf hdr="0" dt="0"/>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 xmlns:a16="http://schemas.microsoft.com/office/drawing/2014/main"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solidFill>
                  <a:srgbClr val="00825F"/>
                </a:solidFill>
              </a:rPr>
              <a:t>ICD Update to the 2021 Regional Workshops</a:t>
            </a:r>
            <a:endParaRPr lang="en-US" dirty="0">
              <a:solidFill>
                <a:srgbClr val="00825F"/>
              </a:solidFill>
            </a:endParaRPr>
          </a:p>
        </p:txBody>
      </p:sp>
      <p:pic>
        <p:nvPicPr>
          <p:cNvPr id="10" name="Immagine 9">
            <a:extLst>
              <a:ext uri="{FF2B5EF4-FFF2-40B4-BE49-F238E27FC236}">
                <a16:creationId xmlns="" xmlns:a16="http://schemas.microsoft.com/office/drawing/2014/main" id="{7234DD0C-95AB-7940-8105-0A1AE1800F5F}"/>
              </a:ext>
            </a:extLst>
          </p:cNvPr>
          <p:cNvPicPr>
            <a:picLocks noChangeAspect="1"/>
          </p:cNvPicPr>
          <p:nvPr userDrawn="1"/>
        </p:nvPicPr>
        <p:blipFill rotWithShape="1">
          <a:blip r:embed="rId8"/>
          <a:srcRect r="29216"/>
          <a:stretch/>
        </p:blipFill>
        <p:spPr>
          <a:xfrm>
            <a:off x="539598" y="218898"/>
            <a:ext cx="1877238" cy="516014"/>
          </a:xfrm>
          <a:prstGeom prst="rect">
            <a:avLst/>
          </a:prstGeom>
        </p:spPr>
      </p:pic>
      <p:pic>
        <p:nvPicPr>
          <p:cNvPr id="3" name="Picture 2">
            <a:extLst>
              <a:ext uri="{FF2B5EF4-FFF2-40B4-BE49-F238E27FC236}">
                <a16:creationId xmlns="" xmlns:a16="http://schemas.microsoft.com/office/drawing/2014/main" id="{2C4EF50D-19C0-874B-B58B-28F04C603057}"/>
              </a:ext>
            </a:extLst>
          </p:cNvPr>
          <p:cNvPicPr>
            <a:picLocks noChangeAspect="1"/>
          </p:cNvPicPr>
          <p:nvPr userDrawn="1"/>
        </p:nvPicPr>
        <p:blipFill>
          <a:blip r:embed="rId9"/>
          <a:stretch>
            <a:fillRect/>
          </a:stretch>
        </p:blipFill>
        <p:spPr>
          <a:xfrm>
            <a:off x="9806784" y="233705"/>
            <a:ext cx="2016059" cy="516015"/>
          </a:xfrm>
          <a:prstGeom prst="rect">
            <a:avLst/>
          </a:prstGeom>
        </p:spPr>
      </p:pic>
      <p:sp>
        <p:nvSpPr>
          <p:cNvPr id="14" name="Rectangle 13">
            <a:extLst>
              <a:ext uri="{FF2B5EF4-FFF2-40B4-BE49-F238E27FC236}">
                <a16:creationId xmlns="" xmlns:a16="http://schemas.microsoft.com/office/drawing/2014/main"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xtBox 1">
            <a:extLst>
              <a:ext uri="{FF2B5EF4-FFF2-40B4-BE49-F238E27FC236}">
                <a16:creationId xmlns="" xmlns:a16="http://schemas.microsoft.com/office/drawing/2014/main" id="{1EBFC24B-5A00-3A48-A356-A78F1A7ABB14}"/>
              </a:ext>
            </a:extLst>
          </p:cNvPr>
          <p:cNvSpPr txBox="1"/>
          <p:nvPr userDrawn="1"/>
        </p:nvSpPr>
        <p:spPr>
          <a:xfrm>
            <a:off x="10287000" y="6413091"/>
            <a:ext cx="1905000" cy="353943"/>
          </a:xfrm>
          <a:prstGeom prst="rect">
            <a:avLst/>
          </a:prstGeom>
        </p:spPr>
        <p:txBody>
          <a:bodyPr wrap="square" lIns="540000" tIns="0" rIns="360000" rtlCol="0" anchor="t" anchorCtr="0">
            <a:spAutoFit/>
          </a:bodyPr>
          <a:lstStyle/>
          <a:p>
            <a:fld id="{B782F2B3-BF2A-3042-AED2-C560A5FC06BC}" type="slidenum">
              <a:rPr lang="x-none" sz="2000" smtClean="0">
                <a:solidFill>
                  <a:srgbClr val="A81E3B"/>
                </a:solidFill>
              </a:rPr>
              <a:t>‹N°›</a:t>
            </a:fld>
            <a:r>
              <a:rPr lang="it-IT" sz="2000" dirty="0" smtClean="0">
                <a:solidFill>
                  <a:srgbClr val="A81E3B"/>
                </a:solidFill>
              </a:rPr>
              <a:t>/19</a:t>
            </a:r>
            <a:endParaRPr lang="x-none" dirty="0">
              <a:solidFill>
                <a:srgbClr val="A81E3B"/>
              </a:solidFill>
            </a:endParaRPr>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 id="2147483956"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ppc.int/en/core-activities/capacity-development/phytosanitary-system/" TargetMode="External"/><Relationship Id="rId1" Type="http://schemas.openxmlformats.org/officeDocument/2006/relationships/slideLayout" Target="../slideLayouts/slideLayout7.xml"/><Relationship Id="rId5" Type="http://schemas.microsoft.com/office/2018/10/relationships/comments" Target="../comments/modernComment_10C_E4FBC5B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14_FF4FAF58.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7_D75F9724.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18/10/relationships/comments" Target="../comments/modernComment_119_145E614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5_9E3AB83F.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18/10/relationships/comments" Target="../comments/modernComment_112_50D6F944.xml"/></Relationships>
</file>

<file path=ppt/slides/_rels/slide18.xml.rels><?xml version="1.0" encoding="UTF-8" standalone="yes"?>
<Relationships xmlns="http://schemas.openxmlformats.org/package/2006/relationships"><Relationship Id="rId3" Type="http://schemas.openxmlformats.org/officeDocument/2006/relationships/hyperlink" Target="https://www.ippc.int/fr/core-activities/capacity-development/capacity-development-committee/"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18_6C3A3C6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6_650D418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B_240AEA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A_3CCD422C.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yellow flower with green leaves&#10;&#10;Description automatically generated with low confidence">
            <a:extLst>
              <a:ext uri="{FF2B5EF4-FFF2-40B4-BE49-F238E27FC236}">
                <a16:creationId xmlns="" xmlns:a16="http://schemas.microsoft.com/office/drawing/2014/main" id="{81B27332-5712-094F-8972-6FC711E18B0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96" b="2296"/>
          <a:stretch/>
        </p:blipFill>
        <p:spPr/>
      </p:pic>
      <p:sp>
        <p:nvSpPr>
          <p:cNvPr id="7" name="Title 6">
            <a:extLst>
              <a:ext uri="{FF2B5EF4-FFF2-40B4-BE49-F238E27FC236}">
                <a16:creationId xmlns="" xmlns:a16="http://schemas.microsoft.com/office/drawing/2014/main" id="{7F00055F-E0E9-4F4D-B87B-8E8D531A57DF}"/>
              </a:ext>
            </a:extLst>
          </p:cNvPr>
          <p:cNvSpPr>
            <a:spLocks noGrp="1"/>
          </p:cNvSpPr>
          <p:nvPr>
            <p:ph type="ctrTitle"/>
          </p:nvPr>
        </p:nvSpPr>
        <p:spPr/>
        <p:txBody>
          <a:bodyPr/>
          <a:lstStyle/>
          <a:p>
            <a:r>
              <a:rPr lang="fr-CA" dirty="0"/>
              <a:t>2021 </a:t>
            </a:r>
            <a:r>
              <a:rPr lang="fr-FR" dirty="0"/>
              <a:t>Mise à jour du Comité de mise en œuvre et de développement des capacités</a:t>
            </a:r>
            <a:r>
              <a:rPr lang="fr-CA" dirty="0" smtClean="0"/>
              <a:t>(IC</a:t>
            </a:r>
            <a:r>
              <a:rPr lang="fr-CA" dirty="0"/>
              <a:t>)</a:t>
            </a:r>
            <a:r>
              <a:rPr lang="it-IT" dirty="0"/>
              <a:t/>
            </a:r>
            <a:br>
              <a:rPr lang="it-IT" dirty="0"/>
            </a:br>
            <a:endParaRPr lang="x-none" dirty="0"/>
          </a:p>
        </p:txBody>
      </p:sp>
    </p:spTree>
    <p:extLst>
      <p:ext uri="{BB962C8B-B14F-4D97-AF65-F5344CB8AC3E}">
        <p14:creationId xmlns:p14="http://schemas.microsoft.com/office/powerpoint/2010/main" val="251853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177" y="1159665"/>
            <a:ext cx="7848600" cy="719789"/>
          </a:xfrm>
        </p:spPr>
        <p:txBody>
          <a:bodyPr/>
          <a:lstStyle/>
          <a:p>
            <a:r>
              <a:rPr lang="fr-FR" dirty="0"/>
              <a:t>Guides et supports de formation</a:t>
            </a:r>
            <a:endParaRPr lang="en-CA" dirty="0"/>
          </a:p>
        </p:txBody>
      </p:sp>
      <p:sp>
        <p:nvSpPr>
          <p:cNvPr id="3" name="Content Placeholder 2"/>
          <p:cNvSpPr>
            <a:spLocks noGrp="1"/>
          </p:cNvSpPr>
          <p:nvPr>
            <p:ph idx="1"/>
          </p:nvPr>
        </p:nvSpPr>
        <p:spPr>
          <a:xfrm>
            <a:off x="8763000" y="2416124"/>
            <a:ext cx="2814033" cy="1562538"/>
          </a:xfrm>
          <a:ln w="28575">
            <a:solidFill>
              <a:schemeClr val="accent2"/>
            </a:solidFill>
          </a:ln>
        </p:spPr>
        <p:txBody>
          <a:bodyPr/>
          <a:lstStyle/>
          <a:p>
            <a:pPr marL="0" indent="0">
              <a:buNone/>
            </a:pPr>
            <a:r>
              <a:rPr lang="en-CA" sz="2333" b="1" dirty="0" smtClean="0"/>
              <a:t>Publication </a:t>
            </a:r>
            <a:r>
              <a:rPr lang="en-CA" sz="2333" b="1" dirty="0" err="1" smtClean="0"/>
              <a:t>attendue</a:t>
            </a:r>
            <a:endParaRPr lang="en-CA" sz="2333" b="1" dirty="0" smtClean="0"/>
          </a:p>
          <a:p>
            <a:pPr lvl="1"/>
            <a:r>
              <a:rPr lang="en-CA" sz="2333" b="1" dirty="0" smtClean="0">
                <a:solidFill>
                  <a:schemeClr val="accent3">
                    <a:lumMod val="75000"/>
                  </a:schemeClr>
                </a:solidFill>
              </a:rPr>
              <a:t>2021</a:t>
            </a:r>
          </a:p>
          <a:p>
            <a:pPr lvl="1"/>
            <a:r>
              <a:rPr lang="en-CA" sz="2333" b="1" dirty="0" smtClean="0">
                <a:solidFill>
                  <a:schemeClr val="accent5">
                    <a:lumMod val="75000"/>
                  </a:schemeClr>
                </a:solidFill>
              </a:rPr>
              <a:t>2022</a:t>
            </a:r>
            <a:endParaRPr lang="en-CA" sz="2333" b="1" dirty="0">
              <a:solidFill>
                <a:schemeClr val="accent5">
                  <a:lumMod val="75000"/>
                </a:schemeClr>
              </a:solidFill>
            </a:endParaRPr>
          </a:p>
          <a:p>
            <a:pPr lvl="1"/>
            <a:endParaRPr lang="en-CA" sz="2000" dirty="0"/>
          </a:p>
        </p:txBody>
      </p:sp>
      <p:sp>
        <p:nvSpPr>
          <p:cNvPr id="4" name="Content Placeholder 2"/>
          <p:cNvSpPr txBox="1">
            <a:spLocks/>
          </p:cNvSpPr>
          <p:nvPr/>
        </p:nvSpPr>
        <p:spPr bwMode="auto">
          <a:xfrm>
            <a:off x="611948" y="1981200"/>
            <a:ext cx="7994230" cy="341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9147" tIns="59573" rIns="119147" bIns="59573" numCol="1" anchor="t" anchorCtr="0" compatLnSpc="1">
            <a:prstTxWarp prst="textNoShape">
              <a:avLst/>
            </a:prstTxWarp>
          </a:bodyPr>
          <a:lstStyle>
            <a:lvl1pPr marL="232349" indent="-232349" algn="l" defTabSz="622364" rtl="0" eaLnBrk="0" fontAlgn="base" hangingPunct="0">
              <a:spcBef>
                <a:spcPct val="20000"/>
              </a:spcBef>
              <a:spcAft>
                <a:spcPct val="0"/>
              </a:spcAft>
              <a:buFont typeface="Arial" charset="0"/>
              <a:buChar char="•"/>
              <a:defRPr sz="1742" kern="1200" baseline="0">
                <a:solidFill>
                  <a:schemeClr val="tx1"/>
                </a:solidFill>
                <a:latin typeface="+mn-lt"/>
                <a:ea typeface="+mn-ea"/>
                <a:cs typeface="+mn-cs"/>
              </a:defRPr>
            </a:lvl1pPr>
            <a:lvl2pPr marL="504806" indent="-193624" algn="l" defTabSz="622364" rtl="0" eaLnBrk="0" fontAlgn="base" hangingPunct="0">
              <a:spcBef>
                <a:spcPct val="20000"/>
              </a:spcBef>
              <a:spcAft>
                <a:spcPct val="0"/>
              </a:spcAft>
              <a:buFont typeface="Arial" charset="0"/>
              <a:buChar char="–"/>
              <a:defRPr sz="1568" kern="1200" baseline="0">
                <a:solidFill>
                  <a:schemeClr val="tx1"/>
                </a:solidFill>
                <a:latin typeface="+mn-lt"/>
                <a:ea typeface="+mn-ea"/>
                <a:cs typeface="+mn-cs"/>
              </a:defRPr>
            </a:lvl2pPr>
            <a:lvl3pPr marL="777263" indent="-154899" algn="l" defTabSz="622364" rtl="0" eaLnBrk="0" fontAlgn="base" hangingPunct="0">
              <a:spcBef>
                <a:spcPct val="20000"/>
              </a:spcBef>
              <a:spcAft>
                <a:spcPct val="0"/>
              </a:spcAft>
              <a:buFont typeface="Arial" charset="0"/>
              <a:buChar char="•"/>
              <a:defRPr sz="1655" kern="1200">
                <a:solidFill>
                  <a:schemeClr val="tx1"/>
                </a:solidFill>
                <a:latin typeface="+mn-lt"/>
                <a:ea typeface="+mn-ea"/>
                <a:cs typeface="+mn-cs"/>
              </a:defRPr>
            </a:lvl3pPr>
            <a:lvl4pPr marL="1089828"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4pPr>
            <a:lvl5pPr marL="1401010"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5pPr>
            <a:lvl6pPr marL="1712704"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6pPr>
            <a:lvl7pPr marL="2024105"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7pPr>
            <a:lvl8pPr marL="2335506"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8pPr>
            <a:lvl9pPr marL="2646907"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9pPr>
          </a:lstStyle>
          <a:p>
            <a:pPr marL="0" indent="0">
              <a:buNone/>
            </a:pPr>
            <a:r>
              <a:rPr lang="en-US" sz="2333" b="1" dirty="0" err="1"/>
              <a:t>En</a:t>
            </a:r>
            <a:r>
              <a:rPr lang="en-US" sz="2333" b="1" dirty="0"/>
              <a:t> </a:t>
            </a:r>
            <a:r>
              <a:rPr lang="en-US" sz="2333" b="1" dirty="0" err="1"/>
              <a:t>cours</a:t>
            </a:r>
            <a:r>
              <a:rPr lang="en-US" sz="2333" b="1" dirty="0"/>
              <a:t> de </a:t>
            </a:r>
            <a:r>
              <a:rPr lang="en-US" sz="2333" b="1" dirty="0" err="1" smtClean="0"/>
              <a:t>développement</a:t>
            </a:r>
            <a:endParaRPr lang="en-US" sz="2333" b="1" dirty="0" smtClean="0"/>
          </a:p>
          <a:p>
            <a:pPr marL="840333" lvl="1" indent="-321740"/>
            <a:r>
              <a:rPr lang="fr-FR" sz="2333" b="1" dirty="0">
                <a:solidFill>
                  <a:schemeClr val="accent3">
                    <a:lumMod val="75000"/>
                  </a:schemeClr>
                </a:solidFill>
              </a:rPr>
              <a:t>Guide de surveillance des </a:t>
            </a:r>
            <a:r>
              <a:rPr lang="fr-FR" sz="2333" b="1" dirty="0" smtClean="0">
                <a:solidFill>
                  <a:schemeClr val="accent3">
                    <a:lumMod val="75000"/>
                  </a:schemeClr>
                </a:solidFill>
              </a:rPr>
              <a:t>organismes nuisibles des végétaux </a:t>
            </a:r>
            <a:r>
              <a:rPr lang="fr-FR" sz="2333" b="1" dirty="0">
                <a:solidFill>
                  <a:schemeClr val="accent3">
                    <a:lumMod val="75000"/>
                  </a:schemeClr>
                </a:solidFill>
              </a:rPr>
              <a:t>(révision)</a:t>
            </a:r>
          </a:p>
          <a:p>
            <a:pPr marL="840333" lvl="1" indent="-321740"/>
            <a:r>
              <a:rPr lang="fr-FR" sz="2333" b="1" dirty="0">
                <a:solidFill>
                  <a:schemeClr val="accent3">
                    <a:lumMod val="75000"/>
                  </a:schemeClr>
                </a:solidFill>
              </a:rPr>
              <a:t>Trousse de formation sur la prévention de la légionnaire d'automne</a:t>
            </a:r>
          </a:p>
          <a:p>
            <a:pPr marL="840333" lvl="1" indent="-321740"/>
            <a:r>
              <a:rPr lang="fr-FR" sz="2333" b="1" dirty="0">
                <a:solidFill>
                  <a:schemeClr val="accent3">
                    <a:lumMod val="75000"/>
                  </a:schemeClr>
                </a:solidFill>
              </a:rPr>
              <a:t>Formation en ligne sur l'analyse du risque phytosanitaire</a:t>
            </a:r>
          </a:p>
          <a:p>
            <a:pPr marL="840333" lvl="1" indent="-321740"/>
            <a:r>
              <a:rPr lang="fr-FR" sz="2333" b="1" dirty="0">
                <a:solidFill>
                  <a:schemeClr val="accent3">
                    <a:lumMod val="75000"/>
                  </a:schemeClr>
                </a:solidFill>
              </a:rPr>
              <a:t>Formation en ligne sur la certification phytosanitaire à l'exportation</a:t>
            </a:r>
          </a:p>
          <a:p>
            <a:pPr marL="840333" lvl="1" indent="-321740"/>
            <a:r>
              <a:rPr lang="fr-FR" sz="2333" b="1" dirty="0">
                <a:solidFill>
                  <a:schemeClr val="accent2">
                    <a:lumMod val="75000"/>
                  </a:schemeClr>
                </a:solidFill>
              </a:rPr>
              <a:t>Guide pour soutenir la mise en œuvre de la NIMP 15</a:t>
            </a:r>
          </a:p>
          <a:p>
            <a:pPr marL="840333" lvl="1" indent="-321740"/>
            <a:r>
              <a:rPr lang="fr-FR" sz="2333" b="1" dirty="0">
                <a:solidFill>
                  <a:schemeClr val="accent2">
                    <a:lumMod val="75000"/>
                  </a:schemeClr>
                </a:solidFill>
              </a:rPr>
              <a:t>Guide du commerce électronique</a:t>
            </a:r>
            <a:endParaRPr lang="en-CA" sz="2000" dirty="0">
              <a:solidFill>
                <a:schemeClr val="accent2">
                  <a:lumMod val="75000"/>
                </a:schemeClr>
              </a:solidFill>
            </a:endParaRPr>
          </a:p>
        </p:txBody>
      </p:sp>
      <p:pic>
        <p:nvPicPr>
          <p:cNvPr id="5" name="Picture 4"/>
          <p:cNvPicPr>
            <a:picLocks noChangeAspect="1"/>
          </p:cNvPicPr>
          <p:nvPr/>
        </p:nvPicPr>
        <p:blipFill>
          <a:blip r:embed="rId3"/>
          <a:stretch>
            <a:fillRect/>
          </a:stretch>
        </p:blipFill>
        <p:spPr>
          <a:xfrm>
            <a:off x="10385017" y="4253345"/>
            <a:ext cx="1402173" cy="1800000"/>
          </a:xfrm>
          <a:prstGeom prst="rect">
            <a:avLst/>
          </a:prstGeom>
        </p:spPr>
      </p:pic>
    </p:spTree>
    <p:extLst>
      <p:ext uri="{BB962C8B-B14F-4D97-AF65-F5344CB8AC3E}">
        <p14:creationId xmlns:p14="http://schemas.microsoft.com/office/powerpoint/2010/main" val="312873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7217"/>
            <a:ext cx="10506350" cy="845595"/>
          </a:xfrm>
        </p:spPr>
        <p:txBody>
          <a:bodyPr/>
          <a:lstStyle/>
          <a:p>
            <a:r>
              <a:rPr lang="fr-FR" sz="4000" dirty="0"/>
              <a:t>Systèmes </a:t>
            </a:r>
            <a:r>
              <a:rPr lang="fr-FR" sz="4000" dirty="0" smtClean="0"/>
              <a:t>phytosanitaires-pages </a:t>
            </a:r>
            <a:r>
              <a:rPr lang="fr-FR" sz="4000" dirty="0"/>
              <a:t>des composants</a:t>
            </a:r>
            <a:endParaRPr lang="et-EE" sz="4000" dirty="0"/>
          </a:p>
        </p:txBody>
      </p:sp>
      <p:sp>
        <p:nvSpPr>
          <p:cNvPr id="4" name="Subtitle 2">
            <a:extLst>
              <a:ext uri="{FF2B5EF4-FFF2-40B4-BE49-F238E27FC236}">
                <a16:creationId xmlns="" xmlns:a16="http://schemas.microsoft.com/office/drawing/2014/main" id="{BEB40CB4-ABBC-4C5A-B976-260109FC890F}"/>
              </a:ext>
            </a:extLst>
          </p:cNvPr>
          <p:cNvSpPr>
            <a:spLocks noGrp="1"/>
          </p:cNvSpPr>
          <p:nvPr>
            <p:ph idx="1"/>
          </p:nvPr>
        </p:nvSpPr>
        <p:spPr>
          <a:xfrm>
            <a:off x="381000" y="1649893"/>
            <a:ext cx="8305800" cy="4841705"/>
          </a:xfrm>
        </p:spPr>
        <p:txBody>
          <a:bodyPr>
            <a:normAutofit fontScale="47500" lnSpcReduction="20000"/>
          </a:bodyPr>
          <a:lstStyle/>
          <a:p>
            <a:pPr marL="571511" indent="-571511">
              <a:lnSpc>
                <a:spcPct val="120000"/>
              </a:lnSpc>
              <a:buFont typeface="Arial" panose="020B0604020202020204" pitchFamily="34" charset="0"/>
              <a:buChar char="•"/>
            </a:pPr>
            <a:r>
              <a:rPr lang="fr-FR" sz="4667" dirty="0" smtClean="0"/>
              <a:t>Regroupe tous les documents pertinents concernant des systèmes phytosanitaires spécifiques pour aider les parties contractantes et les autres parties prenantes de la CIPV à localiser et à utiliser efficacement </a:t>
            </a:r>
            <a:r>
              <a:rPr lang="fr-FR" sz="4667" dirty="0"/>
              <a:t>ces </a:t>
            </a:r>
            <a:r>
              <a:rPr lang="fr-FR" sz="4667" dirty="0" smtClean="0"/>
              <a:t>documents.</a:t>
            </a:r>
            <a:endParaRPr lang="fr-FR" sz="4667" dirty="0" smtClean="0"/>
          </a:p>
          <a:p>
            <a:pPr marL="571511" indent="-571511">
              <a:lnSpc>
                <a:spcPct val="120000"/>
              </a:lnSpc>
              <a:buFont typeface="Arial" panose="020B0604020202020204" pitchFamily="34" charset="0"/>
              <a:buChar char="•"/>
            </a:pPr>
            <a:r>
              <a:rPr lang="fr-FR" sz="4667" dirty="0" smtClean="0"/>
              <a:t>Des exemples de systèmes phytosanitaires comprennent l'analyse du risque phytosanitaire (ARP), la surveillance, la déclaration des organismes nuisibles, l'inspection, etc.</a:t>
            </a:r>
          </a:p>
          <a:p>
            <a:pPr marL="571511" indent="-571511">
              <a:lnSpc>
                <a:spcPct val="120000"/>
              </a:lnSpc>
              <a:buFont typeface="Arial" panose="020B0604020202020204" pitchFamily="34" charset="0"/>
              <a:buChar char="•"/>
            </a:pPr>
            <a:r>
              <a:rPr lang="fr-FR" sz="4667" dirty="0" smtClean="0"/>
              <a:t>Chaque </a:t>
            </a:r>
            <a:r>
              <a:rPr lang="fr-FR" sz="4667" dirty="0"/>
              <a:t>page de composant </a:t>
            </a:r>
            <a:r>
              <a:rPr lang="fr-FR" sz="4667" dirty="0" smtClean="0"/>
              <a:t>comprend</a:t>
            </a:r>
            <a:r>
              <a:rPr lang="en-US" sz="4667" dirty="0" smtClean="0"/>
              <a:t>:</a:t>
            </a:r>
          </a:p>
          <a:p>
            <a:pPr marL="1412872" lvl="1" indent="-571511">
              <a:lnSpc>
                <a:spcPct val="120000"/>
              </a:lnSpc>
              <a:buFont typeface="Arial" panose="020B0604020202020204" pitchFamily="34" charset="0"/>
              <a:buChar char="•"/>
            </a:pPr>
            <a:r>
              <a:rPr lang="fr-FR" sz="3565" dirty="0" smtClean="0"/>
              <a:t>les NIMP </a:t>
            </a:r>
            <a:r>
              <a:rPr lang="fr-FR" sz="3565" dirty="0"/>
              <a:t>connexes</a:t>
            </a:r>
          </a:p>
          <a:p>
            <a:pPr marL="1412872" lvl="1" indent="-571511">
              <a:lnSpc>
                <a:spcPct val="120000"/>
              </a:lnSpc>
              <a:buFont typeface="Arial" panose="020B0604020202020204" pitchFamily="34" charset="0"/>
              <a:buChar char="•"/>
            </a:pPr>
            <a:r>
              <a:rPr lang="fr-FR" sz="3565" dirty="0"/>
              <a:t>l</a:t>
            </a:r>
            <a:r>
              <a:rPr lang="fr-FR" sz="3565" dirty="0" smtClean="0"/>
              <a:t>es Guides </a:t>
            </a:r>
            <a:r>
              <a:rPr lang="fr-FR" sz="3565" dirty="0"/>
              <a:t>IPPC et matériels de formation pertinents</a:t>
            </a:r>
          </a:p>
          <a:p>
            <a:pPr marL="1412872" lvl="1" indent="-571511">
              <a:lnSpc>
                <a:spcPct val="120000"/>
              </a:lnSpc>
              <a:buFont typeface="Arial" panose="020B0604020202020204" pitchFamily="34" charset="0"/>
              <a:buChar char="•"/>
            </a:pPr>
            <a:r>
              <a:rPr lang="fr-FR" sz="3565" dirty="0"/>
              <a:t>l</a:t>
            </a:r>
            <a:r>
              <a:rPr lang="fr-FR" sz="3565" dirty="0" smtClean="0"/>
              <a:t>es Ressources pertinentes.</a:t>
            </a:r>
            <a:endParaRPr lang="en-US" sz="3500" dirty="0" smtClean="0">
              <a:cs typeface="Arial"/>
            </a:endParaRPr>
          </a:p>
          <a:p>
            <a:pPr marL="571511" indent="-571511">
              <a:lnSpc>
                <a:spcPct val="120000"/>
              </a:lnSpc>
              <a:buFont typeface="Arial" panose="020B0604020202020204" pitchFamily="34" charset="0"/>
              <a:buChar char="•"/>
            </a:pPr>
            <a:r>
              <a:rPr lang="en-US" sz="4000" dirty="0" smtClean="0">
                <a:hlinkClick r:id="rId2"/>
              </a:rPr>
              <a:t>https://www.ippc.int/en/core-activities/capacity-development/phytosanitary-system/</a:t>
            </a:r>
            <a:endParaRPr lang="en-US" sz="4000" dirty="0"/>
          </a:p>
        </p:txBody>
      </p:sp>
      <p:sp>
        <p:nvSpPr>
          <p:cNvPr id="5" name="TextBox 4"/>
          <p:cNvSpPr txBox="1"/>
          <p:nvPr/>
        </p:nvSpPr>
        <p:spPr>
          <a:xfrm>
            <a:off x="5663074" y="6076587"/>
            <a:ext cx="958917" cy="348878"/>
          </a:xfrm>
          <a:prstGeom prst="rect">
            <a:avLst/>
          </a:prstGeom>
          <a:noFill/>
        </p:spPr>
        <p:txBody>
          <a:bodyPr wrap="none" rtlCol="0">
            <a:spAutoFit/>
          </a:bodyPr>
          <a:lstStyle/>
          <a:p>
            <a:fld id="{474CF177-0A0F-4EE3-9ABF-A9EAA7B92E61}" type="slidenum">
              <a:rPr lang="en-GB" sz="1667"/>
              <a:t>11</a:t>
            </a:fld>
            <a:r>
              <a:rPr lang="en-GB" sz="1667" dirty="0"/>
              <a:t> of 13</a:t>
            </a:r>
            <a:endParaRPr lang="en-US" sz="1667" dirty="0"/>
          </a:p>
        </p:txBody>
      </p:sp>
      <p:pic>
        <p:nvPicPr>
          <p:cNvPr id="3" name="Picture 2"/>
          <p:cNvPicPr>
            <a:picLocks noChangeAspect="1"/>
          </p:cNvPicPr>
          <p:nvPr/>
        </p:nvPicPr>
        <p:blipFill>
          <a:blip r:embed="rId3"/>
          <a:stretch>
            <a:fillRect/>
          </a:stretch>
        </p:blipFill>
        <p:spPr>
          <a:xfrm>
            <a:off x="8588966" y="2061188"/>
            <a:ext cx="3409437" cy="2196355"/>
          </a:xfrm>
          <a:prstGeom prst="rect">
            <a:avLst/>
          </a:prstGeom>
        </p:spPr>
      </p:pic>
      <p:pic>
        <p:nvPicPr>
          <p:cNvPr id="7" name="Picture 6"/>
          <p:cNvPicPr>
            <a:picLocks noChangeAspect="1"/>
          </p:cNvPicPr>
          <p:nvPr/>
        </p:nvPicPr>
        <p:blipFill>
          <a:blip r:embed="rId4"/>
          <a:stretch>
            <a:fillRect/>
          </a:stretch>
        </p:blipFill>
        <p:spPr>
          <a:xfrm>
            <a:off x="10619678" y="4451026"/>
            <a:ext cx="1378725" cy="1800000"/>
          </a:xfrm>
          <a:prstGeom prst="rect">
            <a:avLst/>
          </a:prstGeom>
        </p:spPr>
      </p:pic>
    </p:spTree>
    <p:extLst>
      <p:ext uri="{BB962C8B-B14F-4D97-AF65-F5344CB8AC3E}">
        <p14:creationId xmlns:p14="http://schemas.microsoft.com/office/powerpoint/2010/main" val="695088093"/>
      </p:ext>
    </p:extLst>
  </p:cSld>
  <p:clrMapOvr>
    <a:masterClrMapping/>
  </p:clrMapOvr>
  <p:extLst mod="1">
    <p:ext uri="{6950BFC3-D8DA-4A85-94F7-54DA5524770B}">
      <p188:commentRel xmlns="" xmlns:p188="http://schemas.microsoft.com/office/powerpoint/2018/8/main" r:id="rId5"/>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10887350" cy="852132"/>
          </a:xfrm>
        </p:spPr>
        <p:txBody>
          <a:bodyPr/>
          <a:lstStyle/>
          <a:p>
            <a:r>
              <a:rPr lang="fr-FR" sz="4000" dirty="0"/>
              <a:t>Programme </a:t>
            </a:r>
            <a:r>
              <a:rPr lang="fr-FR" sz="4000" dirty="0" smtClean="0"/>
              <a:t>d'obligations </a:t>
            </a:r>
            <a:r>
              <a:rPr lang="fr-FR" sz="4000" dirty="0" smtClean="0"/>
              <a:t>nationales </a:t>
            </a:r>
            <a:r>
              <a:rPr lang="fr-FR" sz="4000" dirty="0"/>
              <a:t>de </a:t>
            </a:r>
            <a:r>
              <a:rPr lang="fr-FR" sz="4000" dirty="0"/>
              <a:t>déclaration</a:t>
            </a:r>
            <a:endParaRPr lang="en-CA" sz="4000" dirty="0"/>
          </a:p>
        </p:txBody>
      </p:sp>
      <p:sp>
        <p:nvSpPr>
          <p:cNvPr id="3" name="Content Placeholder 2"/>
          <p:cNvSpPr>
            <a:spLocks noGrp="1"/>
          </p:cNvSpPr>
          <p:nvPr>
            <p:ph idx="1"/>
          </p:nvPr>
        </p:nvSpPr>
        <p:spPr>
          <a:xfrm>
            <a:off x="452321" y="2060850"/>
            <a:ext cx="10008092" cy="4393485"/>
          </a:xfrm>
        </p:spPr>
        <p:txBody>
          <a:bodyPr/>
          <a:lstStyle/>
          <a:p>
            <a:pPr marL="571511" indent="-571511">
              <a:buFont typeface="Arial" panose="020B0604020202020204" pitchFamily="34" charset="0"/>
              <a:buChar char="•"/>
            </a:pPr>
            <a:r>
              <a:rPr lang="fr-FR" sz="2333" dirty="0"/>
              <a:t>5 réunions virtuelles (à partir de juillet 2021)</a:t>
            </a:r>
          </a:p>
          <a:p>
            <a:pPr marL="571511" indent="-571511">
              <a:buFont typeface="Arial" panose="020B0604020202020204" pitchFamily="34" charset="0"/>
              <a:buChar char="•"/>
            </a:pPr>
            <a:r>
              <a:rPr lang="fr-FR" sz="2333" dirty="0" smtClean="0"/>
              <a:t>Mise </a:t>
            </a:r>
            <a:r>
              <a:rPr lang="fr-FR" sz="2333" dirty="0"/>
              <a:t>à jour les valeurs de statut d'organisme nuisible conformément à la nouvelle NIMP 8 sur </a:t>
            </a:r>
            <a:r>
              <a:rPr lang="fr-FR" sz="2333" dirty="0" smtClean="0"/>
              <a:t>le PPI et inclusion du </a:t>
            </a:r>
            <a:r>
              <a:rPr lang="fr-FR" sz="2333" dirty="0"/>
              <a:t>statut d'organisme nuisible dans la base de données des rapports sur les organismes nuisibles de la </a:t>
            </a:r>
            <a:r>
              <a:rPr lang="fr-FR" sz="2333" dirty="0" smtClean="0"/>
              <a:t>NIMP 8 </a:t>
            </a:r>
            <a:r>
              <a:rPr lang="fr-FR" sz="2333" dirty="0"/>
              <a:t>révoquée à la nouvelle 8.</a:t>
            </a:r>
          </a:p>
          <a:p>
            <a:pPr marL="571511" indent="-571511">
              <a:buFont typeface="Arial" panose="020B0604020202020204" pitchFamily="34" charset="0"/>
              <a:buChar char="•"/>
            </a:pPr>
            <a:r>
              <a:rPr lang="fr-FR" sz="2333" dirty="0" smtClean="0"/>
              <a:t>Activation du sous-groupe </a:t>
            </a:r>
            <a:r>
              <a:rPr lang="fr-FR" sz="2333" dirty="0"/>
              <a:t>IC sur les NRO</a:t>
            </a:r>
          </a:p>
          <a:p>
            <a:pPr marL="571511" indent="-571511">
              <a:buFont typeface="Arial" panose="020B0604020202020204" pitchFamily="34" charset="0"/>
              <a:buChar char="•"/>
            </a:pPr>
            <a:r>
              <a:rPr lang="fr-FR" sz="2333" dirty="0" smtClean="0"/>
              <a:t>Exploration </a:t>
            </a:r>
            <a:r>
              <a:rPr lang="fr-FR" sz="2333" dirty="0"/>
              <a:t>des façons de visualiser les rapports sur les nuisibles</a:t>
            </a:r>
          </a:p>
          <a:p>
            <a:pPr marL="571511" indent="-571511">
              <a:buFont typeface="Arial" panose="020B0604020202020204" pitchFamily="34" charset="0"/>
              <a:buChar char="•"/>
            </a:pPr>
            <a:r>
              <a:rPr lang="fr-FR" sz="2333" dirty="0" smtClean="0"/>
              <a:t>Assistance aux </a:t>
            </a:r>
            <a:r>
              <a:rPr lang="fr-FR" sz="2333" dirty="0"/>
              <a:t>points de contact </a:t>
            </a:r>
            <a:r>
              <a:rPr lang="fr-FR" sz="2333" dirty="0" smtClean="0"/>
              <a:t>CIPV pour les </a:t>
            </a:r>
            <a:r>
              <a:rPr lang="fr-FR" sz="2333" dirty="0"/>
              <a:t>rapports via </a:t>
            </a:r>
            <a:r>
              <a:rPr lang="fr-FR" sz="2333" dirty="0" smtClean="0"/>
              <a:t>le </a:t>
            </a:r>
            <a:r>
              <a:rPr lang="fr-FR" sz="2333" dirty="0" smtClean="0"/>
              <a:t>PPI;</a:t>
            </a:r>
            <a:endParaRPr lang="fr-FR" sz="2333" dirty="0"/>
          </a:p>
          <a:p>
            <a:pPr marL="571511" indent="-571511">
              <a:buFont typeface="Arial" panose="020B0604020202020204" pitchFamily="34" charset="0"/>
              <a:buChar char="•"/>
            </a:pPr>
            <a:r>
              <a:rPr lang="fr-FR" sz="2333" dirty="0" smtClean="0"/>
              <a:t>Tenue </a:t>
            </a:r>
            <a:r>
              <a:rPr lang="fr-FR" sz="2333" dirty="0"/>
              <a:t>à jour </a:t>
            </a:r>
            <a:r>
              <a:rPr lang="fr-FR" sz="2333" dirty="0" smtClean="0"/>
              <a:t>du bulletin </a:t>
            </a:r>
            <a:r>
              <a:rPr lang="fr-FR" sz="2333" dirty="0"/>
              <a:t>de rapport sur les </a:t>
            </a:r>
            <a:r>
              <a:rPr lang="fr-FR" sz="2333" dirty="0" smtClean="0"/>
              <a:t>organismes nuisibles.</a:t>
            </a:r>
            <a:endParaRPr lang="fr-FR" sz="2333" dirty="0"/>
          </a:p>
          <a:p>
            <a:pPr marL="571511" indent="-571511">
              <a:buFont typeface="Arial" panose="020B0604020202020204" pitchFamily="34" charset="0"/>
              <a:buChar char="•"/>
            </a:pPr>
            <a:r>
              <a:rPr lang="fr-FR" sz="2333" dirty="0" smtClean="0"/>
              <a:t>Finalisation </a:t>
            </a:r>
            <a:r>
              <a:rPr lang="fr-FR" sz="2333" dirty="0"/>
              <a:t>et </a:t>
            </a:r>
            <a:r>
              <a:rPr lang="fr-FR" sz="2333" dirty="0" smtClean="0"/>
              <a:t>mise </a:t>
            </a:r>
            <a:r>
              <a:rPr lang="fr-FR" sz="2333" dirty="0"/>
              <a:t>à disposition sur </a:t>
            </a:r>
            <a:r>
              <a:rPr lang="fr-FR" sz="2333" dirty="0"/>
              <a:t>le PPI en 2020 du </a:t>
            </a:r>
            <a:r>
              <a:rPr lang="fr-FR" sz="2333" dirty="0" smtClean="0"/>
              <a:t>cours </a:t>
            </a:r>
            <a:r>
              <a:rPr lang="fr-FR" sz="2333" dirty="0"/>
              <a:t>en ligne </a:t>
            </a:r>
            <a:r>
              <a:rPr lang="fr-FR" sz="2333" dirty="0" smtClean="0"/>
              <a:t>NRO</a:t>
            </a:r>
            <a:r>
              <a:rPr lang="en-US" sz="2333" dirty="0" smtClean="0"/>
              <a:t>.</a:t>
            </a:r>
            <a:endParaRPr lang="en-CA" dirty="0"/>
          </a:p>
        </p:txBody>
      </p:sp>
      <p:pic>
        <p:nvPicPr>
          <p:cNvPr id="4" name="Picture 3"/>
          <p:cNvPicPr>
            <a:picLocks noChangeAspect="1"/>
          </p:cNvPicPr>
          <p:nvPr/>
        </p:nvPicPr>
        <p:blipFill>
          <a:blip r:embed="rId2"/>
          <a:stretch>
            <a:fillRect/>
          </a:stretch>
        </p:blipFill>
        <p:spPr>
          <a:xfrm>
            <a:off x="10460413" y="4257593"/>
            <a:ext cx="1387155" cy="1800000"/>
          </a:xfrm>
          <a:prstGeom prst="rect">
            <a:avLst/>
          </a:prstGeom>
        </p:spPr>
      </p:pic>
    </p:spTree>
    <p:extLst>
      <p:ext uri="{BB962C8B-B14F-4D97-AF65-F5344CB8AC3E}">
        <p14:creationId xmlns:p14="http://schemas.microsoft.com/office/powerpoint/2010/main" val="965987054"/>
      </p:ext>
    </p:extLst>
  </p:cSld>
  <p:clrMapOvr>
    <a:masterClrMapping/>
  </p:clrMapOvr>
  <p:extLst mod="1">
    <p:ext uri="{6950BFC3-D8DA-4A85-94F7-54DA5524770B}">
      <p188:commentRel xmlns=""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08" y="1447800"/>
            <a:ext cx="10506350" cy="1143000"/>
          </a:xfrm>
        </p:spPr>
        <p:txBody>
          <a:bodyPr lIns="152400" tIns="76200" rIns="152400" bIns="76200" anchor="t"/>
          <a:lstStyle/>
          <a:p>
            <a:r>
              <a:rPr lang="fr-CA" sz="4000" dirty="0"/>
              <a:t>Évaluation des capacités phytosanitaires </a:t>
            </a:r>
            <a:r>
              <a:rPr lang="fr-CA" sz="4000" dirty="0" smtClean="0"/>
              <a:t>(</a:t>
            </a:r>
            <a:r>
              <a:rPr lang="fr-CA" sz="4000" dirty="0" smtClean="0"/>
              <a:t>E</a:t>
            </a:r>
            <a:r>
              <a:rPr lang="fr-CA" sz="4000" dirty="0"/>
              <a:t>C</a:t>
            </a:r>
            <a:r>
              <a:rPr lang="fr-CA" sz="4000" dirty="0" smtClean="0"/>
              <a:t>P)</a:t>
            </a:r>
            <a:endParaRPr lang="en-CA" sz="4000" dirty="0"/>
          </a:p>
        </p:txBody>
      </p:sp>
      <p:sp>
        <p:nvSpPr>
          <p:cNvPr id="3" name="Content Placeholder 2"/>
          <p:cNvSpPr>
            <a:spLocks noGrp="1"/>
          </p:cNvSpPr>
          <p:nvPr>
            <p:ph idx="1"/>
          </p:nvPr>
        </p:nvSpPr>
        <p:spPr>
          <a:xfrm>
            <a:off x="422908" y="2590800"/>
            <a:ext cx="10235917" cy="3649275"/>
          </a:xfrm>
        </p:spPr>
        <p:txBody>
          <a:bodyPr/>
          <a:lstStyle/>
          <a:p>
            <a:r>
              <a:rPr lang="fr-FR" dirty="0"/>
              <a:t>IC a approuvé une stratégie </a:t>
            </a:r>
            <a:r>
              <a:rPr lang="fr-FR" dirty="0" smtClean="0"/>
              <a:t>E</a:t>
            </a:r>
            <a:r>
              <a:rPr lang="fr-FR" dirty="0"/>
              <a:t>C</a:t>
            </a:r>
            <a:r>
              <a:rPr lang="fr-FR" dirty="0" smtClean="0"/>
              <a:t>P </a:t>
            </a:r>
            <a:r>
              <a:rPr lang="fr-FR" dirty="0"/>
              <a:t>pour 2020-2030.</a:t>
            </a:r>
          </a:p>
          <a:p>
            <a:r>
              <a:rPr lang="fr-FR" dirty="0" smtClean="0"/>
              <a:t>Une page </a:t>
            </a:r>
            <a:r>
              <a:rPr lang="fr-FR" dirty="0"/>
              <a:t>Web </a:t>
            </a:r>
            <a:r>
              <a:rPr lang="fr-FR" dirty="0" smtClean="0"/>
              <a:t>est sur le PPI pour </a:t>
            </a:r>
            <a:r>
              <a:rPr lang="fr-FR" dirty="0"/>
              <a:t>fournir des informations sur cet outil.</a:t>
            </a:r>
          </a:p>
          <a:p>
            <a:r>
              <a:rPr lang="fr-FR" dirty="0"/>
              <a:t>Au cours des 2 dernières années, des </a:t>
            </a:r>
            <a:r>
              <a:rPr lang="fr-FR" dirty="0" smtClean="0"/>
              <a:t>ECP </a:t>
            </a:r>
            <a:r>
              <a:rPr lang="fr-FR" dirty="0"/>
              <a:t>ont été </a:t>
            </a:r>
            <a:r>
              <a:rPr lang="fr-FR" dirty="0" smtClean="0"/>
              <a:t>achevées </a:t>
            </a:r>
            <a:r>
              <a:rPr lang="fr-FR" dirty="0"/>
              <a:t>au Nicaragua et </a:t>
            </a:r>
            <a:r>
              <a:rPr lang="fr-FR" dirty="0" smtClean="0"/>
              <a:t>d’autres ont </a:t>
            </a:r>
            <a:r>
              <a:rPr lang="fr-FR" dirty="0"/>
              <a:t>été </a:t>
            </a:r>
            <a:r>
              <a:rPr lang="fr-FR" dirty="0" smtClean="0"/>
              <a:t>lancées </a:t>
            </a:r>
            <a:r>
              <a:rPr lang="fr-FR" dirty="0"/>
              <a:t>au Sri Lanka, en Sierra Leone, aux Bahamas, à la Dominique, à Sainte-Lucie et à Trinité-et-Tobago.</a:t>
            </a:r>
          </a:p>
          <a:p>
            <a:r>
              <a:rPr lang="fr-FR" dirty="0" smtClean="0"/>
              <a:t>De nouveaux </a:t>
            </a:r>
            <a:r>
              <a:rPr lang="fr-FR" dirty="0"/>
              <a:t>E</a:t>
            </a:r>
            <a:r>
              <a:rPr lang="fr-FR" dirty="0" smtClean="0"/>
              <a:t>CP </a:t>
            </a:r>
            <a:r>
              <a:rPr lang="fr-FR" dirty="0"/>
              <a:t>en : Biélorussie, Cambodge et Népal</a:t>
            </a:r>
            <a:r>
              <a:rPr lang="en-US" dirty="0" smtClean="0"/>
              <a:t>.</a:t>
            </a:r>
            <a:endParaRPr lang="en-US" dirty="0"/>
          </a:p>
          <a:p>
            <a:endParaRPr lang="en-CA" dirty="0"/>
          </a:p>
        </p:txBody>
      </p:sp>
      <p:pic>
        <p:nvPicPr>
          <p:cNvPr id="4" name="Picture 3"/>
          <p:cNvPicPr>
            <a:picLocks noChangeAspect="1"/>
          </p:cNvPicPr>
          <p:nvPr/>
        </p:nvPicPr>
        <p:blipFill>
          <a:blip r:embed="rId2"/>
          <a:stretch>
            <a:fillRect/>
          </a:stretch>
        </p:blipFill>
        <p:spPr>
          <a:xfrm>
            <a:off x="10452472" y="4211833"/>
            <a:ext cx="1409907" cy="1800000"/>
          </a:xfrm>
          <a:prstGeom prst="rect">
            <a:avLst/>
          </a:prstGeom>
        </p:spPr>
      </p:pic>
    </p:spTree>
    <p:extLst>
      <p:ext uri="{BB962C8B-B14F-4D97-AF65-F5344CB8AC3E}">
        <p14:creationId xmlns:p14="http://schemas.microsoft.com/office/powerpoint/2010/main" val="2963447349"/>
      </p:ext>
    </p:extLst>
  </p:cSld>
  <p:clrMapOvr>
    <a:masterClrMapping/>
  </p:clrMapOvr>
  <p:extLst mod="1">
    <p:ext uri="{6950BFC3-D8DA-4A85-94F7-54DA5524770B}">
      <p188:commentRel xmlns=""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57" y="1105909"/>
            <a:ext cx="11725550" cy="925193"/>
          </a:xfrm>
        </p:spPr>
        <p:txBody>
          <a:bodyPr lIns="152400" tIns="76200" rIns="152400" bIns="76200" anchor="t"/>
          <a:lstStyle/>
          <a:p>
            <a:r>
              <a:rPr lang="fr-FR" sz="4000" dirty="0"/>
              <a:t>Groupe de travail sur les conteneurs maritimes</a:t>
            </a:r>
            <a:r>
              <a:rPr lang="en-US" sz="4000" dirty="0" smtClean="0"/>
              <a:t> </a:t>
            </a:r>
            <a:r>
              <a:rPr lang="en-US" sz="4000" dirty="0"/>
              <a:t>- SCTF</a:t>
            </a:r>
            <a:endParaRPr lang="et-EE" sz="4000" dirty="0"/>
          </a:p>
        </p:txBody>
      </p:sp>
      <p:sp>
        <p:nvSpPr>
          <p:cNvPr id="4" name="Subtitle 2">
            <a:extLst>
              <a:ext uri="{FF2B5EF4-FFF2-40B4-BE49-F238E27FC236}">
                <a16:creationId xmlns="" xmlns:a16="http://schemas.microsoft.com/office/drawing/2014/main" id="{BEB40CB4-ABBC-4C5A-B976-260109FC890F}"/>
              </a:ext>
            </a:extLst>
          </p:cNvPr>
          <p:cNvSpPr>
            <a:spLocks noGrp="1"/>
          </p:cNvSpPr>
          <p:nvPr>
            <p:ph idx="1"/>
          </p:nvPr>
        </p:nvSpPr>
        <p:spPr bwMode="auto">
          <a:xfrm>
            <a:off x="11875" y="1750409"/>
            <a:ext cx="5946588" cy="404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152400" tIns="76200" rIns="152400" bIns="76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11" indent="-571511" algn="l" defTabSz="1524030">
              <a:spcBef>
                <a:spcPts val="1667"/>
              </a:spcBef>
              <a:buFont typeface="Arial" panose="020B0604020202020204" pitchFamily="34" charset="0"/>
              <a:buChar char="•"/>
              <a:defRPr/>
            </a:pPr>
            <a:r>
              <a:rPr lang="fr-FR" sz="2333" dirty="0">
                <a:solidFill>
                  <a:sysClr val="windowText" lastClr="000000"/>
                </a:solidFill>
              </a:rPr>
              <a:t>Une présentation distincte mettant à jour les activités du SCTF sera fournie lors des ateliers régionaux de la CIPV</a:t>
            </a:r>
          </a:p>
          <a:p>
            <a:pPr marL="571511" indent="-571511" algn="l" defTabSz="1524030">
              <a:spcBef>
                <a:spcPts val="1667"/>
              </a:spcBef>
              <a:buFont typeface="Arial" panose="020B0604020202020204" pitchFamily="34" charset="0"/>
              <a:buChar char="•"/>
              <a:defRPr/>
            </a:pPr>
            <a:r>
              <a:rPr lang="fr-FR" sz="2333" dirty="0">
                <a:solidFill>
                  <a:sysClr val="windowText" lastClr="000000"/>
                </a:solidFill>
              </a:rPr>
              <a:t>Le Bureau a accordé une prolongation d'un an au mandat de la SCTF </a:t>
            </a:r>
            <a:r>
              <a:rPr lang="fr-FR" sz="2333" dirty="0" smtClean="0">
                <a:solidFill>
                  <a:sysClr val="windowText" lastClr="000000"/>
                </a:solidFill>
              </a:rPr>
              <a:t>(Fin en décembre </a:t>
            </a:r>
            <a:r>
              <a:rPr lang="fr-FR" sz="2333" dirty="0">
                <a:solidFill>
                  <a:sysClr val="windowText" lastClr="000000"/>
                </a:solidFill>
              </a:rPr>
              <a:t>2021)</a:t>
            </a:r>
          </a:p>
          <a:p>
            <a:pPr marL="571511" indent="-571511" algn="l" defTabSz="1524030">
              <a:spcBef>
                <a:spcPts val="1667"/>
              </a:spcBef>
              <a:buFont typeface="Arial" panose="020B0604020202020204" pitchFamily="34" charset="0"/>
              <a:buChar char="•"/>
              <a:defRPr/>
            </a:pPr>
            <a:r>
              <a:rPr lang="fr-FR" sz="2333" dirty="0">
                <a:solidFill>
                  <a:sysClr val="windowText" lastClr="000000"/>
                </a:solidFill>
              </a:rPr>
              <a:t>La CMP a adopté un programme de travail plus ciblé pour aider le SCTF à parvenir à des conclusions, y compris la révision de la recommandation de la CMP, </a:t>
            </a:r>
            <a:endParaRPr lang="fr-FR" sz="2333" dirty="0" smtClean="0">
              <a:solidFill>
                <a:sysClr val="windowText" lastClr="000000"/>
              </a:solidFill>
            </a:endParaRPr>
          </a:p>
          <a:p>
            <a:pPr marL="571511" indent="-571511" algn="l" defTabSz="1524030">
              <a:spcBef>
                <a:spcPts val="1667"/>
              </a:spcBef>
              <a:buFont typeface="Arial" panose="020B0604020202020204" pitchFamily="34" charset="0"/>
              <a:buChar char="•"/>
              <a:defRPr/>
            </a:pPr>
            <a:r>
              <a:rPr lang="fr-FR" sz="2333" dirty="0" smtClean="0">
                <a:solidFill>
                  <a:sysClr val="windowText" lastClr="000000"/>
                </a:solidFill>
              </a:rPr>
              <a:t>un </a:t>
            </a:r>
            <a:r>
              <a:rPr lang="fr-FR" sz="2333" dirty="0">
                <a:solidFill>
                  <a:sysClr val="windowText" lastClr="000000"/>
                </a:solidFill>
              </a:rPr>
              <a:t>atelier international </a:t>
            </a:r>
            <a:r>
              <a:rPr lang="fr-FR" sz="2333" dirty="0" smtClean="0">
                <a:solidFill>
                  <a:sysClr val="windowText" lastClr="000000"/>
                </a:solidFill>
              </a:rPr>
              <a:t>pourrait avoir lieu vers fin 2021</a:t>
            </a:r>
            <a:r>
              <a:rPr lang="fr-FR" sz="2333" dirty="0">
                <a:solidFill>
                  <a:sysClr val="windowText" lastClr="000000"/>
                </a:solidFill>
              </a:rPr>
              <a:t> </a:t>
            </a:r>
            <a:r>
              <a:rPr lang="en-US" sz="2333" dirty="0" smtClean="0">
                <a:solidFill>
                  <a:sysClr val="windowText" lastClr="000000"/>
                </a:solidFill>
                <a:latin typeface="Calibri" panose="020F0502020204030204"/>
              </a:rPr>
              <a:t> </a:t>
            </a:r>
            <a:r>
              <a:rPr lang="en-US" sz="2333" dirty="0">
                <a:solidFill>
                  <a:sysClr val="windowText" lastClr="000000"/>
                </a:solidFill>
                <a:latin typeface="Calibri" panose="020F0502020204030204"/>
              </a:rPr>
              <a:t>(?)</a:t>
            </a:r>
          </a:p>
        </p:txBody>
      </p:sp>
      <p:pic>
        <p:nvPicPr>
          <p:cNvPr id="5" name="Picture 4"/>
          <p:cNvPicPr>
            <a:picLocks noChangeAspect="1"/>
          </p:cNvPicPr>
          <p:nvPr/>
        </p:nvPicPr>
        <p:blipFill>
          <a:blip r:embed="rId2"/>
          <a:stretch>
            <a:fillRect/>
          </a:stretch>
        </p:blipFill>
        <p:spPr>
          <a:xfrm>
            <a:off x="6368757" y="2783006"/>
            <a:ext cx="3894210" cy="2963782"/>
          </a:xfrm>
          <a:prstGeom prst="rect">
            <a:avLst/>
          </a:prstGeom>
        </p:spPr>
      </p:pic>
      <p:sp>
        <p:nvSpPr>
          <p:cNvPr id="6" name="TextBox 5"/>
          <p:cNvSpPr txBox="1"/>
          <p:nvPr/>
        </p:nvSpPr>
        <p:spPr>
          <a:xfrm>
            <a:off x="5663074" y="6076587"/>
            <a:ext cx="958917" cy="348878"/>
          </a:xfrm>
          <a:prstGeom prst="rect">
            <a:avLst/>
          </a:prstGeom>
          <a:noFill/>
        </p:spPr>
        <p:txBody>
          <a:bodyPr wrap="none" rtlCol="0">
            <a:spAutoFit/>
          </a:bodyPr>
          <a:lstStyle/>
          <a:p>
            <a:fld id="{474CF177-0A0F-4EE3-9ABF-A9EAA7B92E61}" type="slidenum">
              <a:rPr lang="en-GB" sz="1667"/>
              <a:t>14</a:t>
            </a:fld>
            <a:r>
              <a:rPr lang="en-GB" sz="1667" dirty="0"/>
              <a:t> of 13</a:t>
            </a:r>
            <a:endParaRPr lang="en-US" sz="1667" dirty="0"/>
          </a:p>
        </p:txBody>
      </p:sp>
      <p:pic>
        <p:nvPicPr>
          <p:cNvPr id="3" name="Picture 2"/>
          <p:cNvPicPr>
            <a:picLocks noChangeAspect="1"/>
          </p:cNvPicPr>
          <p:nvPr/>
        </p:nvPicPr>
        <p:blipFill>
          <a:blip r:embed="rId3"/>
          <a:stretch>
            <a:fillRect/>
          </a:stretch>
        </p:blipFill>
        <p:spPr>
          <a:xfrm>
            <a:off x="10514200" y="4264897"/>
            <a:ext cx="1382927" cy="1800000"/>
          </a:xfrm>
          <a:prstGeom prst="rect">
            <a:avLst/>
          </a:prstGeom>
        </p:spPr>
      </p:pic>
    </p:spTree>
    <p:extLst>
      <p:ext uri="{BB962C8B-B14F-4D97-AF65-F5344CB8AC3E}">
        <p14:creationId xmlns:p14="http://schemas.microsoft.com/office/powerpoint/2010/main" val="1277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73462"/>
            <a:ext cx="10506350" cy="883882"/>
          </a:xfrm>
        </p:spPr>
        <p:txBody>
          <a:bodyPr lIns="152400" tIns="76200" rIns="152400" bIns="76200" anchor="t"/>
          <a:lstStyle/>
          <a:p>
            <a:r>
              <a:rPr lang="fr-CA" sz="4000" dirty="0"/>
              <a:t>Programme de commerce électronique</a:t>
            </a:r>
            <a:endParaRPr lang="en-CA" sz="4000" dirty="0"/>
          </a:p>
        </p:txBody>
      </p:sp>
      <p:sp>
        <p:nvSpPr>
          <p:cNvPr id="3" name="Content Placeholder 2"/>
          <p:cNvSpPr>
            <a:spLocks noGrp="1"/>
          </p:cNvSpPr>
          <p:nvPr>
            <p:ph idx="1"/>
          </p:nvPr>
        </p:nvSpPr>
        <p:spPr>
          <a:xfrm>
            <a:off x="461965" y="2157344"/>
            <a:ext cx="9988455" cy="4072938"/>
          </a:xfrm>
        </p:spPr>
        <p:txBody>
          <a:bodyPr/>
          <a:lstStyle/>
          <a:p>
            <a:pPr marL="571511" indent="-571511">
              <a:buFont typeface="Arial" panose="020B0604020202020204" pitchFamily="34" charset="0"/>
              <a:buChar char="•"/>
            </a:pPr>
            <a:r>
              <a:rPr lang="fr-FR" sz="2667" dirty="0"/>
              <a:t>L'un des huit programmes de développement du Cadre stratégique de la CIPV (2020-2030)</a:t>
            </a:r>
          </a:p>
          <a:p>
            <a:pPr marL="571511" indent="-571511">
              <a:buFont typeface="Arial" panose="020B0604020202020204" pitchFamily="34" charset="0"/>
              <a:buChar char="•"/>
            </a:pPr>
            <a:r>
              <a:rPr lang="fr-FR" sz="2667" dirty="0" smtClean="0"/>
              <a:t>Le programme</a:t>
            </a:r>
            <a:r>
              <a:rPr lang="fr-FR" sz="2667" dirty="0" smtClean="0"/>
              <a:t> </a:t>
            </a:r>
            <a:r>
              <a:rPr lang="fr-FR" sz="2667" dirty="0"/>
              <a:t>de travail </a:t>
            </a:r>
            <a:r>
              <a:rPr lang="en-CA" sz="2667" dirty="0" smtClean="0"/>
              <a:t>:</a:t>
            </a:r>
            <a:endParaRPr lang="en-CA" sz="2667" dirty="0"/>
          </a:p>
          <a:p>
            <a:pPr marL="1412872" lvl="1" indent="-571511">
              <a:spcBef>
                <a:spcPts val="1000"/>
              </a:spcBef>
              <a:buFont typeface="Arial" panose="020B0604020202020204" pitchFamily="34" charset="0"/>
              <a:buChar char="•"/>
            </a:pPr>
            <a:r>
              <a:rPr lang="fr-FR" sz="2333" dirty="0"/>
              <a:t>réseau informel d'experts en commerce électronique – </a:t>
            </a:r>
            <a:r>
              <a:rPr lang="fr-FR" sz="2333" i="1" dirty="0"/>
              <a:t>en cours</a:t>
            </a:r>
          </a:p>
          <a:p>
            <a:pPr marL="1412872" lvl="1" indent="-571511">
              <a:spcBef>
                <a:spcPts val="1000"/>
              </a:spcBef>
              <a:buFont typeface="Arial" panose="020B0604020202020204" pitchFamily="34" charset="0"/>
              <a:buChar char="•"/>
            </a:pPr>
            <a:r>
              <a:rPr lang="fr-FR" sz="2333" dirty="0"/>
              <a:t>accroître la collaboration avec d'autres organisations internationales clés – </a:t>
            </a:r>
            <a:r>
              <a:rPr lang="fr-FR" sz="2333" i="1" dirty="0"/>
              <a:t>en cours</a:t>
            </a:r>
          </a:p>
          <a:p>
            <a:pPr marL="1412872" lvl="1" indent="-571511">
              <a:spcBef>
                <a:spcPts val="1000"/>
              </a:spcBef>
              <a:buFont typeface="Arial" panose="020B0604020202020204" pitchFamily="34" charset="0"/>
              <a:buChar char="•"/>
            </a:pPr>
            <a:r>
              <a:rPr lang="fr-FR" sz="2333" dirty="0"/>
              <a:t>rassembler et partager des ressources pertinentes avec la communauté </a:t>
            </a:r>
            <a:r>
              <a:rPr lang="fr-FR" sz="2333" dirty="0" smtClean="0"/>
              <a:t>CIPV– </a:t>
            </a:r>
            <a:r>
              <a:rPr lang="fr-FR" sz="2333" i="1" dirty="0"/>
              <a:t>en cours</a:t>
            </a:r>
          </a:p>
          <a:p>
            <a:pPr marL="1412872" lvl="1" indent="-571511">
              <a:spcBef>
                <a:spcPts val="1000"/>
              </a:spcBef>
              <a:buFont typeface="Arial" panose="020B0604020202020204" pitchFamily="34" charset="0"/>
              <a:buChar char="•"/>
            </a:pPr>
            <a:r>
              <a:rPr lang="fr-FR" sz="2333" dirty="0"/>
              <a:t>Guide e-Commerce – </a:t>
            </a:r>
            <a:r>
              <a:rPr lang="fr-FR" sz="2333" i="1" dirty="0"/>
              <a:t>en cours de développement</a:t>
            </a:r>
            <a:endParaRPr lang="en-US" sz="2333" i="1" dirty="0"/>
          </a:p>
          <a:p>
            <a:pPr marL="1412872" lvl="1" indent="-571511">
              <a:spcBef>
                <a:spcPts val="1000"/>
              </a:spcBef>
              <a:buFont typeface="Arial" panose="020B0604020202020204" pitchFamily="34" charset="0"/>
              <a:buChar char="•"/>
            </a:pPr>
            <a:endParaRPr lang="en-CA" sz="2333" dirty="0"/>
          </a:p>
        </p:txBody>
      </p:sp>
      <p:pic>
        <p:nvPicPr>
          <p:cNvPr id="4" name="Picture 3"/>
          <p:cNvPicPr>
            <a:picLocks noChangeAspect="1"/>
          </p:cNvPicPr>
          <p:nvPr/>
        </p:nvPicPr>
        <p:blipFill>
          <a:blip r:embed="rId3"/>
          <a:stretch>
            <a:fillRect/>
          </a:stretch>
        </p:blipFill>
        <p:spPr>
          <a:xfrm>
            <a:off x="10450420" y="4193813"/>
            <a:ext cx="1385890" cy="1800000"/>
          </a:xfrm>
          <a:prstGeom prst="rect">
            <a:avLst/>
          </a:prstGeom>
        </p:spPr>
      </p:pic>
    </p:spTree>
    <p:extLst>
      <p:ext uri="{BB962C8B-B14F-4D97-AF65-F5344CB8AC3E}">
        <p14:creationId xmlns:p14="http://schemas.microsoft.com/office/powerpoint/2010/main" val="4158753455"/>
      </p:ext>
    </p:extLst>
  </p:cSld>
  <p:clrMapOvr>
    <a:masterClrMapping/>
  </p:clrMapOvr>
  <p:extLst mod="1">
    <p:ext uri="{6950BFC3-D8DA-4A85-94F7-54DA5524770B}">
      <p188:commentRel xmlns="" xmlns:p188="http://schemas.microsoft.com/office/powerpoint/2018/8/main" r:id="rId4"/>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313" y="1298440"/>
            <a:ext cx="10506350" cy="1143000"/>
          </a:xfrm>
        </p:spPr>
        <p:txBody>
          <a:bodyPr lIns="152400" tIns="76200" rIns="152400" bIns="76200" anchor="t"/>
          <a:lstStyle/>
          <a:p>
            <a:r>
              <a:rPr lang="fr-FR" sz="3333" dirty="0" smtClean="0"/>
              <a:t>Système d’examen </a:t>
            </a:r>
            <a:r>
              <a:rPr lang="fr-FR" sz="3333" dirty="0"/>
              <a:t>de </a:t>
            </a:r>
            <a:r>
              <a:rPr lang="fr-FR" sz="3333" dirty="0" smtClean="0"/>
              <a:t>mise </a:t>
            </a:r>
            <a:r>
              <a:rPr lang="fr-FR" sz="3333" dirty="0"/>
              <a:t>en œuvre et </a:t>
            </a:r>
            <a:r>
              <a:rPr lang="fr-FR" sz="3333" dirty="0" smtClean="0"/>
              <a:t>de </a:t>
            </a:r>
            <a:r>
              <a:rPr lang="fr-FR" sz="3333" dirty="0" smtClean="0"/>
              <a:t>soutien </a:t>
            </a:r>
            <a:r>
              <a:rPr lang="fr-CA" sz="3333" dirty="0" smtClean="0"/>
              <a:t>(IRSS</a:t>
            </a:r>
            <a:r>
              <a:rPr lang="fr-CA" sz="3333" dirty="0"/>
              <a:t>)</a:t>
            </a:r>
            <a:endParaRPr lang="en-CA" sz="3333" dirty="0">
              <a:cs typeface="Arial"/>
            </a:endParaRPr>
          </a:p>
        </p:txBody>
      </p:sp>
      <p:sp>
        <p:nvSpPr>
          <p:cNvPr id="3" name="Content Placeholder 2"/>
          <p:cNvSpPr>
            <a:spLocks noGrp="1"/>
          </p:cNvSpPr>
          <p:nvPr>
            <p:ph idx="1"/>
          </p:nvPr>
        </p:nvSpPr>
        <p:spPr>
          <a:xfrm>
            <a:off x="411757" y="2017050"/>
            <a:ext cx="10030123" cy="4458463"/>
          </a:xfrm>
        </p:spPr>
        <p:txBody>
          <a:bodyPr/>
          <a:lstStyle/>
          <a:p>
            <a:r>
              <a:rPr lang="fr-FR" sz="2333" dirty="0"/>
              <a:t>Créé pour </a:t>
            </a:r>
            <a:r>
              <a:rPr lang="fr-FR" sz="2333" dirty="0" smtClean="0"/>
              <a:t>veiller à la </a:t>
            </a:r>
            <a:r>
              <a:rPr lang="fr-FR" sz="2333" dirty="0"/>
              <a:t>mise en œuvre de la CIPV et de ses normes et pour fournir un soutien en cas de besoin.</a:t>
            </a:r>
          </a:p>
          <a:p>
            <a:r>
              <a:rPr lang="fr-FR" sz="2333" dirty="0"/>
              <a:t>Le dernier des trois cycles financés par l'UE s'est terminé en 2021, une prolongation a été accordée jusqu'en 2022.</a:t>
            </a:r>
          </a:p>
          <a:p>
            <a:r>
              <a:rPr lang="fr-FR" sz="2333" dirty="0"/>
              <a:t>Adoption d'une procédure de soumission de </a:t>
            </a:r>
            <a:r>
              <a:rPr lang="fr-FR" sz="2333" dirty="0" smtClean="0"/>
              <a:t>thèmes à </a:t>
            </a:r>
            <a:r>
              <a:rPr lang="fr-FR" sz="2333" dirty="0"/>
              <a:t>l'IRSS en 2019.</a:t>
            </a:r>
          </a:p>
          <a:p>
            <a:r>
              <a:rPr lang="fr-FR" sz="2333" dirty="0"/>
              <a:t>Publication d'une étude sur l'utilisation de l'autorisation de tiers par les ONPV (présentée lors du webinaire en octobre 2020).</a:t>
            </a:r>
          </a:p>
          <a:p>
            <a:r>
              <a:rPr lang="fr-FR" sz="2333" dirty="0"/>
              <a:t>Évaluation des 2 enquêtes générales précédentes et conception de la 3e enquête.</a:t>
            </a:r>
          </a:p>
          <a:p>
            <a:r>
              <a:rPr lang="fr-FR" sz="2333" dirty="0"/>
              <a:t>Évaluation de l'enquête sur les </a:t>
            </a:r>
            <a:r>
              <a:rPr lang="fr-FR" sz="2333" dirty="0" smtClean="0"/>
              <a:t>zones exemptes pour </a:t>
            </a:r>
            <a:r>
              <a:rPr lang="fr-FR" sz="2333" dirty="0"/>
              <a:t>évaluer l'impact du guide sur les </a:t>
            </a:r>
            <a:r>
              <a:rPr lang="fr-FR" sz="2333" dirty="0"/>
              <a:t>zones exemptes et </a:t>
            </a:r>
            <a:r>
              <a:rPr lang="fr-FR" sz="2333" dirty="0"/>
              <a:t>Symposium japonais.</a:t>
            </a:r>
            <a:endParaRPr lang="en-CA" sz="2333" dirty="0"/>
          </a:p>
        </p:txBody>
      </p:sp>
      <p:pic>
        <p:nvPicPr>
          <p:cNvPr id="4" name="Picture 3"/>
          <p:cNvPicPr>
            <a:picLocks noChangeAspect="1"/>
          </p:cNvPicPr>
          <p:nvPr/>
        </p:nvPicPr>
        <p:blipFill>
          <a:blip r:embed="rId2"/>
          <a:stretch>
            <a:fillRect/>
          </a:stretch>
        </p:blipFill>
        <p:spPr>
          <a:xfrm>
            <a:off x="10492089" y="4246282"/>
            <a:ext cx="1395455" cy="1800000"/>
          </a:xfrm>
          <a:prstGeom prst="rect">
            <a:avLst/>
          </a:prstGeom>
        </p:spPr>
      </p:pic>
    </p:spTree>
    <p:extLst>
      <p:ext uri="{BB962C8B-B14F-4D97-AF65-F5344CB8AC3E}">
        <p14:creationId xmlns:p14="http://schemas.microsoft.com/office/powerpoint/2010/main" val="2826680818"/>
      </p:ext>
    </p:extLst>
  </p:cSld>
  <p:clrMapOvr>
    <a:masterClrMapping/>
  </p:clrMapOvr>
  <p:extLst mod="1">
    <p:ext uri="{6950BFC3-D8DA-4A85-94F7-54DA5524770B}">
      <p188:commentRel xmlns=""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88" y="1447184"/>
            <a:ext cx="11350854" cy="820382"/>
          </a:xfrm>
        </p:spPr>
        <p:txBody>
          <a:bodyPr/>
          <a:lstStyle/>
          <a:p>
            <a:r>
              <a:rPr lang="fr-FR" sz="4000" dirty="0"/>
              <a:t>Programme mondial de surveillance phytosanitaire</a:t>
            </a:r>
            <a:endParaRPr lang="en-CA" dirty="0"/>
          </a:p>
        </p:txBody>
      </p:sp>
      <p:sp>
        <p:nvSpPr>
          <p:cNvPr id="3" name="Content Placeholder 2"/>
          <p:cNvSpPr>
            <a:spLocks noGrp="1"/>
          </p:cNvSpPr>
          <p:nvPr>
            <p:ph idx="1"/>
          </p:nvPr>
        </p:nvSpPr>
        <p:spPr>
          <a:xfrm>
            <a:off x="460120" y="2281446"/>
            <a:ext cx="10454285" cy="3813143"/>
          </a:xfrm>
        </p:spPr>
        <p:txBody>
          <a:bodyPr/>
          <a:lstStyle/>
          <a:p>
            <a:pPr marL="476260" indent="-476260">
              <a:buFont typeface="Arial" panose="020B0604020202020204" pitchFamily="34" charset="0"/>
              <a:buChar char="•"/>
            </a:pPr>
            <a:r>
              <a:rPr lang="en-US" sz="2200" dirty="0"/>
              <a:t>Plan de travail : </a:t>
            </a:r>
          </a:p>
          <a:p>
            <a:pPr marL="1316593" lvl="1" indent="-476260">
              <a:buFont typeface="Arial" panose="020B0604020202020204" pitchFamily="34" charset="0"/>
              <a:buChar char="•"/>
            </a:pPr>
            <a:r>
              <a:rPr lang="fr-FR" sz="2200" dirty="0"/>
              <a:t>Révision du Guide de surveillance des </a:t>
            </a:r>
            <a:r>
              <a:rPr lang="fr-FR" sz="2200" dirty="0" err="1"/>
              <a:t>phytoravageurs</a:t>
            </a:r>
            <a:r>
              <a:rPr lang="fr-FR" sz="2200" dirty="0"/>
              <a:t> – </a:t>
            </a:r>
            <a:r>
              <a:rPr lang="fr-FR" sz="2200" i="1" dirty="0"/>
              <a:t>bientôt disponible</a:t>
            </a:r>
          </a:p>
          <a:p>
            <a:pPr marL="1316593" lvl="1" indent="-476260">
              <a:buFont typeface="Arial" panose="020B0604020202020204" pitchFamily="34" charset="0"/>
              <a:buChar char="•"/>
            </a:pPr>
            <a:r>
              <a:rPr lang="fr-FR" sz="2200" dirty="0"/>
              <a:t>Page </a:t>
            </a:r>
            <a:r>
              <a:rPr lang="fr-FR" sz="2200" dirty="0" smtClean="0"/>
              <a:t>de la composante sur la surveillance postée sur </a:t>
            </a:r>
            <a:r>
              <a:rPr lang="fr-FR" sz="2200" dirty="0"/>
              <a:t>le </a:t>
            </a:r>
            <a:r>
              <a:rPr lang="fr-FR" sz="2200" dirty="0" smtClean="0"/>
              <a:t>PPI</a:t>
            </a:r>
            <a:r>
              <a:rPr lang="fr-FR" sz="2200" dirty="0" smtClean="0"/>
              <a:t> </a:t>
            </a:r>
            <a:r>
              <a:rPr lang="fr-FR" sz="2200" dirty="0"/>
              <a:t>– </a:t>
            </a:r>
            <a:r>
              <a:rPr lang="fr-FR" sz="2200" i="1" dirty="0"/>
              <a:t>complété</a:t>
            </a:r>
          </a:p>
          <a:p>
            <a:pPr marL="1316593" lvl="1" indent="-476260">
              <a:buFont typeface="Arial" panose="020B0604020202020204" pitchFamily="34" charset="0"/>
              <a:buChar char="•"/>
            </a:pPr>
            <a:r>
              <a:rPr lang="fr-FR" sz="2200" dirty="0"/>
              <a:t>Registre </a:t>
            </a:r>
            <a:r>
              <a:rPr lang="fr-FR" sz="2200" dirty="0" smtClean="0"/>
              <a:t>global des </a:t>
            </a:r>
            <a:r>
              <a:rPr lang="fr-FR" sz="2200" dirty="0"/>
              <a:t>projets de surveillance phytosanitaire – </a:t>
            </a:r>
            <a:r>
              <a:rPr lang="fr-FR" sz="2200" i="1" dirty="0"/>
              <a:t>en cours</a:t>
            </a:r>
          </a:p>
          <a:p>
            <a:pPr marL="1316593" lvl="1" indent="-476260">
              <a:buFont typeface="Arial" panose="020B0604020202020204" pitchFamily="34" charset="0"/>
              <a:buChar char="•"/>
            </a:pPr>
            <a:r>
              <a:rPr lang="fr-FR" sz="2200" dirty="0"/>
              <a:t>Symposium international sur les zones exemptes d'organismes nuisibles et la surveillance – </a:t>
            </a:r>
            <a:r>
              <a:rPr lang="fr-FR" sz="2200" i="1" dirty="0"/>
              <a:t>terminé</a:t>
            </a:r>
            <a:endParaRPr lang="en-US" sz="2200" i="1" dirty="0"/>
          </a:p>
          <a:p>
            <a:pPr marL="476260" indent="-476260">
              <a:buFont typeface="Arial" panose="020B0604020202020204" pitchFamily="34" charset="0"/>
              <a:buChar char="•"/>
            </a:pPr>
            <a:r>
              <a:rPr lang="en-US" sz="2200" dirty="0" err="1"/>
              <a:t>Dirigé</a:t>
            </a:r>
            <a:r>
              <a:rPr lang="en-US" sz="2200" dirty="0"/>
              <a:t> par </a:t>
            </a:r>
            <a:r>
              <a:rPr lang="en-US" sz="2200" dirty="0" err="1"/>
              <a:t>l'ONPV</a:t>
            </a:r>
            <a:r>
              <a:rPr lang="en-US" sz="2200" dirty="0"/>
              <a:t> </a:t>
            </a:r>
            <a:r>
              <a:rPr lang="en-US" sz="2200" dirty="0" err="1"/>
              <a:t>australienne</a:t>
            </a:r>
            <a:r>
              <a:rPr lang="en-US" sz="2200" dirty="0"/>
              <a:t> : </a:t>
            </a:r>
          </a:p>
          <a:p>
            <a:pPr marL="1317620" lvl="1" indent="-476260">
              <a:buFont typeface="Arial" panose="020B0604020202020204" pitchFamily="34" charset="0"/>
              <a:buChar char="•"/>
            </a:pPr>
            <a:r>
              <a:rPr lang="fr-FR" sz="2200" dirty="0"/>
              <a:t>Développement et livraison d'un cours de formation en ligne sur la surveillance e-learning</a:t>
            </a:r>
          </a:p>
          <a:p>
            <a:pPr marL="1317620" lvl="1" indent="-476260">
              <a:buFont typeface="Arial" panose="020B0604020202020204" pitchFamily="34" charset="0"/>
              <a:buChar char="•"/>
            </a:pPr>
            <a:r>
              <a:rPr lang="fr-FR" sz="2200" dirty="0"/>
              <a:t>Mise en place d'un registre mondial des experts en surveillance </a:t>
            </a:r>
            <a:r>
              <a:rPr lang="fr-FR" sz="2200" dirty="0" smtClean="0"/>
              <a:t>phytosanitaire.</a:t>
            </a:r>
            <a:endParaRPr lang="en-US" sz="2200" dirty="0"/>
          </a:p>
        </p:txBody>
      </p:sp>
      <p:pic>
        <p:nvPicPr>
          <p:cNvPr id="4" name="Picture 3"/>
          <p:cNvPicPr>
            <a:picLocks noChangeAspect="1"/>
          </p:cNvPicPr>
          <p:nvPr/>
        </p:nvPicPr>
        <p:blipFill>
          <a:blip r:embed="rId3"/>
          <a:stretch>
            <a:fillRect/>
          </a:stretch>
        </p:blipFill>
        <p:spPr>
          <a:xfrm>
            <a:off x="10668000" y="2667000"/>
            <a:ext cx="1380368" cy="1800000"/>
          </a:xfrm>
          <a:prstGeom prst="rect">
            <a:avLst/>
          </a:prstGeom>
        </p:spPr>
      </p:pic>
    </p:spTree>
    <p:extLst>
      <p:ext uri="{BB962C8B-B14F-4D97-AF65-F5344CB8AC3E}">
        <p14:creationId xmlns:p14="http://schemas.microsoft.com/office/powerpoint/2010/main" val="3666782357"/>
      </p:ext>
    </p:extLst>
  </p:cSld>
  <p:clrMapOvr>
    <a:masterClrMapping/>
  </p:clrMapOvr>
  <p:extLst mod="1">
    <p:ext uri="{6950BFC3-D8DA-4A85-94F7-54DA5524770B}">
      <p188:commentRel xmlns="" xmlns:p188="http://schemas.microsoft.com/office/powerpoint/2018/8/main" r:id="rId4"/>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81" y="1432269"/>
            <a:ext cx="11782102" cy="1143000"/>
          </a:xfrm>
        </p:spPr>
        <p:txBody>
          <a:bodyPr/>
          <a:lstStyle/>
          <a:p>
            <a:r>
              <a:rPr lang="fr-FR" sz="3800" dirty="0"/>
              <a:t>Page d'accueil de la mise en œuvre et du développement des capacités</a:t>
            </a:r>
            <a:r>
              <a:rPr lang="en-US" sz="3800" dirty="0"/>
              <a:t/>
            </a:r>
            <a:br>
              <a:rPr lang="en-US" sz="3800" dirty="0"/>
            </a:br>
            <a:endParaRPr lang="et-EE" sz="3800" dirty="0"/>
          </a:p>
        </p:txBody>
      </p:sp>
      <p:pic>
        <p:nvPicPr>
          <p:cNvPr id="4" name="Content Placeholder 3"/>
          <p:cNvPicPr>
            <a:picLocks noGrp="1" noChangeAspect="1"/>
          </p:cNvPicPr>
          <p:nvPr>
            <p:ph idx="1"/>
          </p:nvPr>
        </p:nvPicPr>
        <p:blipFill>
          <a:blip r:embed="rId2"/>
          <a:stretch>
            <a:fillRect/>
          </a:stretch>
        </p:blipFill>
        <p:spPr>
          <a:xfrm>
            <a:off x="409898" y="2673951"/>
            <a:ext cx="5898728" cy="3466042"/>
          </a:xfrm>
          <a:prstGeom prst="rect">
            <a:avLst/>
          </a:prstGeom>
        </p:spPr>
      </p:pic>
      <p:sp>
        <p:nvSpPr>
          <p:cNvPr id="5" name="TextBox 4"/>
          <p:cNvSpPr txBox="1"/>
          <p:nvPr/>
        </p:nvSpPr>
        <p:spPr>
          <a:xfrm>
            <a:off x="5663074" y="6076587"/>
            <a:ext cx="958917" cy="348878"/>
          </a:xfrm>
          <a:prstGeom prst="rect">
            <a:avLst/>
          </a:prstGeom>
          <a:noFill/>
        </p:spPr>
        <p:txBody>
          <a:bodyPr wrap="none" rtlCol="0">
            <a:spAutoFit/>
          </a:bodyPr>
          <a:lstStyle/>
          <a:p>
            <a:fld id="{474CF177-0A0F-4EE3-9ABF-A9EAA7B92E61}" type="slidenum">
              <a:rPr lang="en-GB" sz="1667"/>
              <a:t>18</a:t>
            </a:fld>
            <a:r>
              <a:rPr lang="en-GB" sz="1667" dirty="0"/>
              <a:t> of 13</a:t>
            </a:r>
            <a:endParaRPr lang="en-US" sz="1667" dirty="0"/>
          </a:p>
        </p:txBody>
      </p:sp>
      <p:sp>
        <p:nvSpPr>
          <p:cNvPr id="3" name="TextBox 2"/>
          <p:cNvSpPr txBox="1"/>
          <p:nvPr/>
        </p:nvSpPr>
        <p:spPr>
          <a:xfrm>
            <a:off x="7391400" y="2646003"/>
            <a:ext cx="4228353" cy="938527"/>
          </a:xfrm>
          <a:prstGeom prst="rect">
            <a:avLst/>
          </a:prstGeom>
          <a:noFill/>
        </p:spPr>
        <p:txBody>
          <a:bodyPr wrap="square" rtlCol="0">
            <a:spAutoFit/>
          </a:bodyPr>
          <a:lstStyle/>
          <a:p>
            <a:r>
              <a:rPr lang="en-CA" sz="1833" dirty="0">
                <a:hlinkClick r:id="rId3"/>
              </a:rPr>
              <a:t>https://www.ippc.int/fr/core-activities/capacity-development/capacity-development-committee/</a:t>
            </a:r>
            <a:r>
              <a:rPr lang="en-CA" sz="1833" dirty="0"/>
              <a:t> </a:t>
            </a:r>
          </a:p>
        </p:txBody>
      </p:sp>
      <p:pic>
        <p:nvPicPr>
          <p:cNvPr id="8" name="Picture 7"/>
          <p:cNvPicPr>
            <a:picLocks noChangeAspect="1"/>
          </p:cNvPicPr>
          <p:nvPr/>
        </p:nvPicPr>
        <p:blipFill>
          <a:blip r:embed="rId4"/>
          <a:stretch>
            <a:fillRect/>
          </a:stretch>
        </p:blipFill>
        <p:spPr>
          <a:xfrm>
            <a:off x="10442482" y="4276587"/>
            <a:ext cx="1400000" cy="1800000"/>
          </a:xfrm>
          <a:prstGeom prst="rect">
            <a:avLst/>
          </a:prstGeom>
        </p:spPr>
      </p:pic>
    </p:spTree>
    <p:extLst>
      <p:ext uri="{BB962C8B-B14F-4D97-AF65-F5344CB8AC3E}">
        <p14:creationId xmlns:p14="http://schemas.microsoft.com/office/powerpoint/2010/main" val="301995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 xmlns:a16="http://schemas.microsoft.com/office/drawing/2014/main" id="{58A43A09-91A0-0B4E-A1B9-69205A0FA910}"/>
              </a:ext>
            </a:extLst>
          </p:cNvPr>
          <p:cNvSpPr>
            <a:spLocks noGrp="1"/>
          </p:cNvSpPr>
          <p:nvPr>
            <p:ph type="ctrTitle"/>
          </p:nvPr>
        </p:nvSpPr>
        <p:spPr/>
        <p:txBody>
          <a:bodyPr/>
          <a:lstStyle/>
          <a:p>
            <a:pPr algn="ctr">
              <a:defRPr/>
            </a:pPr>
            <a:r>
              <a:rPr lang="it-IT" dirty="0" smtClean="0"/>
              <a:t>MERCI</a:t>
            </a:r>
            <a:endParaRPr lang="it-IT" dirty="0"/>
          </a:p>
        </p:txBody>
      </p:sp>
      <p:sp>
        <p:nvSpPr>
          <p:cNvPr id="3" name="Rectangle 2">
            <a:extLst>
              <a:ext uri="{FF2B5EF4-FFF2-40B4-BE49-F238E27FC236}">
                <a16:creationId xmlns="" xmlns:a16="http://schemas.microsoft.com/office/drawing/2014/main" id="{A5343FCF-8DD9-BC48-8DE5-A30633EF8F93}"/>
              </a:ext>
            </a:extLst>
          </p:cNvPr>
          <p:cNvSpPr/>
          <p:nvPr/>
        </p:nvSpPr>
        <p:spPr>
          <a:xfrm>
            <a:off x="4800600" y="4495800"/>
            <a:ext cx="4953000" cy="1938992"/>
          </a:xfrm>
          <a:prstGeom prst="rect">
            <a:avLst/>
          </a:prstGeom>
        </p:spPr>
        <p:txBody>
          <a:bodyPr wrap="square">
            <a:spAutoFit/>
          </a:bodyPr>
          <a:lstStyle/>
          <a:p>
            <a:r>
              <a:rPr lang="fr-FR" altLang="en-US" sz="1600" b="1" dirty="0">
                <a:solidFill>
                  <a:schemeClr val="bg1"/>
                </a:solidFill>
                <a:ea typeface="Arial Unicode MS" panose="020B0604020202020204" pitchFamily="34" charset="-128"/>
                <a:cs typeface="Arial" panose="020B0604020202020204" pitchFamily="34" charset="0"/>
              </a:rPr>
              <a:t>IPPC </a:t>
            </a:r>
            <a:r>
              <a:rPr lang="fr-FR" altLang="en-US" sz="1600" b="1" dirty="0" err="1">
                <a:solidFill>
                  <a:schemeClr val="bg1"/>
                </a:solidFill>
                <a:ea typeface="Arial Unicode MS" panose="020B0604020202020204" pitchFamily="34" charset="-128"/>
                <a:cs typeface="Arial" panose="020B0604020202020204" pitchFamily="34" charset="0"/>
              </a:rPr>
              <a:t>Secretariat</a:t>
            </a:r>
            <a:r>
              <a:rPr lang="fr-FR" altLang="en-US" sz="1600" b="1" dirty="0">
                <a:solidFill>
                  <a:schemeClr val="bg1"/>
                </a:solidFill>
                <a:ea typeface="Arial Unicode MS" panose="020B0604020202020204" pitchFamily="34" charset="-128"/>
                <a:cs typeface="Arial" panose="020B0604020202020204" pitchFamily="34" charset="0"/>
              </a:rPr>
              <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b="1" dirty="0">
                <a:solidFill>
                  <a:schemeClr val="bg1"/>
                </a:solidFill>
                <a:ea typeface="Arial Unicode MS" panose="020B0604020202020204" pitchFamily="34" charset="-128"/>
                <a:cs typeface="Arial" panose="020B0604020202020204" pitchFamily="34" charset="0"/>
              </a:rPr>
              <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Food and Agriculture </a:t>
            </a:r>
            <a:r>
              <a:rPr lang="fr-FR" altLang="en-US" sz="1600" dirty="0" err="1">
                <a:solidFill>
                  <a:schemeClr val="bg1"/>
                </a:solidFill>
                <a:ea typeface="Arial Unicode MS" panose="020B0604020202020204" pitchFamily="34" charset="-128"/>
                <a:cs typeface="Arial" panose="020B0604020202020204" pitchFamily="34" charset="0"/>
              </a:rPr>
              <a:t>Organization</a:t>
            </a:r>
            <a:r>
              <a:rPr lang="fr-FR" altLang="en-US" sz="1600" dirty="0">
                <a:solidFill>
                  <a:schemeClr val="bg1"/>
                </a:solidFill>
                <a:ea typeface="Arial Unicode MS" panose="020B0604020202020204" pitchFamily="34" charset="-128"/>
                <a:cs typeface="Arial" panose="020B0604020202020204" pitchFamily="34" charset="0"/>
              </a:rPr>
              <a:t>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of the United Nations (FAO)</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b="1" dirty="0">
                <a:solidFill>
                  <a:schemeClr val="bg1"/>
                </a:solidFill>
                <a:ea typeface="Arial Unicode MS" panose="020B0604020202020204" pitchFamily="34" charset="-128"/>
                <a:cs typeface="Arial" panose="020B0604020202020204" pitchFamily="34" charset="0"/>
              </a:rPr>
              <a:t>ippc@fao.org | www.ippc.int</a:t>
            </a:r>
            <a:r>
              <a:rPr lang="en-US" sz="5400" dirty="0">
                <a:solidFill>
                  <a:schemeClr val="bg1"/>
                </a:solidFill>
              </a:rPr>
              <a:t/>
            </a:r>
            <a:br>
              <a:rPr lang="en-US" sz="5400" dirty="0">
                <a:solidFill>
                  <a:schemeClr val="bg1"/>
                </a:solidFill>
              </a:rPr>
            </a:br>
            <a:endParaRPr lang="x-none" dirty="0">
              <a:solidFill>
                <a:schemeClr val="bg1"/>
              </a:solidFill>
            </a:endParaRPr>
          </a:p>
        </p:txBody>
      </p:sp>
    </p:spTree>
    <p:extLst>
      <p:ext uri="{BB962C8B-B14F-4D97-AF65-F5344CB8AC3E}">
        <p14:creationId xmlns:p14="http://schemas.microsoft.com/office/powerpoint/2010/main" val="260204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6CAE4D8-B039-0649-BDEF-444210836B94}"/>
              </a:ext>
            </a:extLst>
          </p:cNvPr>
          <p:cNvSpPr>
            <a:spLocks noGrp="1"/>
          </p:cNvSpPr>
          <p:nvPr>
            <p:ph type="subTitle" idx="1"/>
          </p:nvPr>
        </p:nvSpPr>
        <p:spPr>
          <a:xfrm>
            <a:off x="0" y="2286000"/>
            <a:ext cx="12192000" cy="3718057"/>
          </a:xfrm>
        </p:spPr>
        <p:txBody>
          <a:bodyPr/>
          <a:lstStyle/>
          <a:p>
            <a:pPr marL="232349" lvl="0" indent="-232349" defTabSz="622364" eaLnBrk="0" fontAlgn="base" hangingPunct="0">
              <a:lnSpc>
                <a:spcPct val="100000"/>
              </a:lnSpc>
              <a:spcBef>
                <a:spcPct val="20000"/>
              </a:spcBef>
              <a:spcAft>
                <a:spcPts val="300"/>
              </a:spcAft>
              <a:buFont typeface="Arial" charset="0"/>
              <a:buChar char="•"/>
            </a:pPr>
            <a:r>
              <a:rPr lang="fr-FR" sz="2200" dirty="0">
                <a:solidFill>
                  <a:srgbClr val="000000"/>
                </a:solidFill>
                <a:latin typeface="Arial" panose="020B0604020202020204"/>
              </a:rPr>
              <a:t>Qu'est-ce que le </a:t>
            </a:r>
            <a:r>
              <a:rPr lang="fr-FR" sz="2200" dirty="0">
                <a:solidFill>
                  <a:srgbClr val="000000"/>
                </a:solidFill>
                <a:latin typeface="Arial" panose="020B0604020202020204"/>
              </a:rPr>
              <a:t>IC </a:t>
            </a:r>
            <a:r>
              <a:rPr lang="fr-FR" sz="2200" dirty="0">
                <a:solidFill>
                  <a:srgbClr val="000000"/>
                </a:solidFill>
                <a:latin typeface="Arial" panose="020B0604020202020204"/>
              </a:rPr>
              <a:t>?</a:t>
            </a:r>
          </a:p>
          <a:p>
            <a:pPr marL="232349" lvl="0" indent="-232349" defTabSz="622364" eaLnBrk="0" fontAlgn="base" hangingPunct="0">
              <a:lnSpc>
                <a:spcPct val="100000"/>
              </a:lnSpc>
              <a:spcBef>
                <a:spcPct val="20000"/>
              </a:spcBef>
              <a:spcAft>
                <a:spcPts val="300"/>
              </a:spcAft>
              <a:buFont typeface="Arial" charset="0"/>
              <a:buChar char="•"/>
            </a:pPr>
            <a:r>
              <a:rPr lang="fr-FR" sz="2200" dirty="0" smtClean="0">
                <a:solidFill>
                  <a:srgbClr val="000000"/>
                </a:solidFill>
                <a:latin typeface="Arial" panose="020B0604020202020204"/>
              </a:rPr>
              <a:t>Membres </a:t>
            </a:r>
            <a:r>
              <a:rPr lang="fr-FR" sz="2200" dirty="0" smtClean="0">
                <a:solidFill>
                  <a:srgbClr val="000000"/>
                </a:solidFill>
                <a:latin typeface="Arial" panose="020B0604020202020204"/>
              </a:rPr>
              <a:t>de IC </a:t>
            </a:r>
          </a:p>
          <a:p>
            <a:pPr marL="232349" lvl="0" indent="-232349" defTabSz="622364" eaLnBrk="0" fontAlgn="base" hangingPunct="0">
              <a:lnSpc>
                <a:spcPct val="100000"/>
              </a:lnSpc>
              <a:spcBef>
                <a:spcPct val="20000"/>
              </a:spcBef>
              <a:spcAft>
                <a:spcPts val="300"/>
              </a:spcAft>
              <a:buFont typeface="Arial" charset="0"/>
              <a:buChar char="•"/>
            </a:pPr>
            <a:r>
              <a:rPr lang="fr-FR" sz="2200" dirty="0" smtClean="0">
                <a:solidFill>
                  <a:srgbClr val="000000"/>
                </a:solidFill>
                <a:latin typeface="Arial" panose="020B0604020202020204"/>
              </a:rPr>
              <a:t>Réunions de IC </a:t>
            </a:r>
          </a:p>
          <a:p>
            <a:pPr marL="232349" lvl="0" indent="-232349" defTabSz="622364" eaLnBrk="0" fontAlgn="base" hangingPunct="0">
              <a:lnSpc>
                <a:spcPct val="100000"/>
              </a:lnSpc>
              <a:spcBef>
                <a:spcPct val="20000"/>
              </a:spcBef>
              <a:spcAft>
                <a:spcPts val="300"/>
              </a:spcAft>
              <a:buFont typeface="Arial" charset="0"/>
              <a:buChar char="•"/>
            </a:pPr>
            <a:r>
              <a:rPr lang="fr-FR" sz="2200" dirty="0" smtClean="0">
                <a:solidFill>
                  <a:srgbClr val="000000"/>
                </a:solidFill>
                <a:latin typeface="Arial" panose="020B0604020202020204"/>
              </a:rPr>
              <a:t>Sous-groupes </a:t>
            </a:r>
            <a:r>
              <a:rPr lang="fr-FR" sz="2200" dirty="0">
                <a:solidFill>
                  <a:srgbClr val="000000"/>
                </a:solidFill>
                <a:latin typeface="Arial" panose="020B0604020202020204"/>
              </a:rPr>
              <a:t>et </a:t>
            </a:r>
            <a:r>
              <a:rPr lang="fr-FR" sz="2200" dirty="0">
                <a:solidFill>
                  <a:srgbClr val="000000"/>
                </a:solidFill>
                <a:latin typeface="Arial" panose="020B0604020202020204"/>
              </a:rPr>
              <a:t>équipes </a:t>
            </a:r>
            <a:r>
              <a:rPr lang="fr-FR" sz="2200" dirty="0" smtClean="0">
                <a:solidFill>
                  <a:srgbClr val="000000"/>
                </a:solidFill>
                <a:latin typeface="Arial" panose="020B0604020202020204"/>
              </a:rPr>
              <a:t>de IC </a:t>
            </a:r>
            <a:endParaRPr lang="fr-FR" sz="2200" dirty="0">
              <a:solidFill>
                <a:srgbClr val="000000"/>
              </a:solidFill>
              <a:latin typeface="Arial" panose="020B0604020202020204"/>
            </a:endParaRPr>
          </a:p>
          <a:p>
            <a:pPr marL="232349" lvl="0" indent="-232349" defTabSz="622364" eaLnBrk="0" fontAlgn="base" hangingPunct="0">
              <a:lnSpc>
                <a:spcPct val="100000"/>
              </a:lnSpc>
              <a:spcBef>
                <a:spcPct val="20000"/>
              </a:spcBef>
              <a:spcAft>
                <a:spcPts val="300"/>
              </a:spcAft>
              <a:buFont typeface="Arial" charset="0"/>
              <a:buChar char="•"/>
            </a:pPr>
            <a:r>
              <a:rPr lang="fr-FR" sz="2200" dirty="0">
                <a:solidFill>
                  <a:srgbClr val="000000"/>
                </a:solidFill>
                <a:latin typeface="Arial" panose="020B0604020202020204"/>
              </a:rPr>
              <a:t>Liste des </a:t>
            </a:r>
            <a:r>
              <a:rPr lang="fr-FR" sz="2200" dirty="0" smtClean="0">
                <a:solidFill>
                  <a:srgbClr val="000000"/>
                </a:solidFill>
                <a:latin typeface="Arial" panose="020B0604020202020204"/>
              </a:rPr>
              <a:t>thèmes de IC</a:t>
            </a:r>
            <a:endParaRPr lang="fr-FR" sz="2200" dirty="0">
              <a:solidFill>
                <a:srgbClr val="000000"/>
              </a:solidFill>
              <a:latin typeface="Arial" panose="020B0604020202020204"/>
            </a:endParaRPr>
          </a:p>
          <a:p>
            <a:pPr marL="232349" lvl="0" indent="-232349" defTabSz="622364" eaLnBrk="0" fontAlgn="base" hangingPunct="0">
              <a:lnSpc>
                <a:spcPct val="100000"/>
              </a:lnSpc>
              <a:spcBef>
                <a:spcPct val="20000"/>
              </a:spcBef>
              <a:spcAft>
                <a:spcPts val="300"/>
              </a:spcAft>
              <a:buFont typeface="Arial" charset="0"/>
              <a:buChar char="•"/>
            </a:pPr>
            <a:r>
              <a:rPr lang="fr-FR" sz="2200" dirty="0">
                <a:solidFill>
                  <a:srgbClr val="000000"/>
                </a:solidFill>
                <a:latin typeface="Arial" panose="020B0604020202020204"/>
              </a:rPr>
              <a:t>Guides et matériel de formation</a:t>
            </a:r>
          </a:p>
          <a:p>
            <a:pPr marL="232349" lvl="0" indent="-232349" defTabSz="622364" eaLnBrk="0" fontAlgn="base" hangingPunct="0">
              <a:lnSpc>
                <a:spcPct val="100000"/>
              </a:lnSpc>
              <a:spcBef>
                <a:spcPct val="20000"/>
              </a:spcBef>
              <a:spcAft>
                <a:spcPts val="300"/>
              </a:spcAft>
              <a:buFont typeface="Arial" charset="0"/>
              <a:buChar char="•"/>
            </a:pPr>
            <a:r>
              <a:rPr lang="fr-FR" sz="2200" dirty="0">
                <a:solidFill>
                  <a:srgbClr val="000000"/>
                </a:solidFill>
                <a:latin typeface="Arial" panose="020B0604020202020204"/>
              </a:rPr>
              <a:t>Pages des composants du système phytosanitaire</a:t>
            </a:r>
          </a:p>
          <a:p>
            <a:pPr marL="232349" lvl="0" indent="-232349" defTabSz="622364" eaLnBrk="0" fontAlgn="base" hangingPunct="0">
              <a:lnSpc>
                <a:spcPct val="100000"/>
              </a:lnSpc>
              <a:spcBef>
                <a:spcPct val="20000"/>
              </a:spcBef>
              <a:spcAft>
                <a:spcPts val="300"/>
              </a:spcAft>
              <a:buFont typeface="Arial" charset="0"/>
              <a:buChar char="•"/>
            </a:pPr>
            <a:r>
              <a:rPr lang="fr-FR" sz="2200" dirty="0">
                <a:solidFill>
                  <a:srgbClr val="000000"/>
                </a:solidFill>
                <a:latin typeface="Arial" panose="020B0604020202020204"/>
              </a:rPr>
              <a:t>Programmes </a:t>
            </a:r>
            <a:r>
              <a:rPr lang="fr-FR" sz="2200" dirty="0" smtClean="0">
                <a:solidFill>
                  <a:srgbClr val="000000"/>
                </a:solidFill>
                <a:latin typeface="Arial" panose="020B0604020202020204"/>
              </a:rPr>
              <a:t>IC </a:t>
            </a:r>
            <a:r>
              <a:rPr lang="fr-FR" sz="2200" dirty="0">
                <a:solidFill>
                  <a:srgbClr val="000000"/>
                </a:solidFill>
                <a:latin typeface="Arial" panose="020B0604020202020204"/>
              </a:rPr>
              <a:t>(NRO, </a:t>
            </a:r>
            <a:r>
              <a:rPr lang="fr-FR" sz="2200" dirty="0">
                <a:solidFill>
                  <a:srgbClr val="000000"/>
                </a:solidFill>
                <a:latin typeface="Arial" panose="020B0604020202020204"/>
              </a:rPr>
              <a:t>E</a:t>
            </a:r>
            <a:r>
              <a:rPr lang="fr-FR" sz="2200" dirty="0" smtClean="0">
                <a:solidFill>
                  <a:srgbClr val="000000"/>
                </a:solidFill>
                <a:latin typeface="Arial" panose="020B0604020202020204"/>
              </a:rPr>
              <a:t>CP</a:t>
            </a:r>
            <a:r>
              <a:rPr lang="fr-FR" sz="2200" dirty="0">
                <a:solidFill>
                  <a:srgbClr val="000000"/>
                </a:solidFill>
                <a:latin typeface="Arial" panose="020B0604020202020204"/>
              </a:rPr>
              <a:t>, </a:t>
            </a:r>
            <a:r>
              <a:rPr lang="fr-FR" sz="2200" dirty="0">
                <a:solidFill>
                  <a:srgbClr val="000000"/>
                </a:solidFill>
                <a:latin typeface="Arial" panose="020B0604020202020204"/>
              </a:rPr>
              <a:t>SCTF, Commerce électronique, Surveillance des nuisibles, IRSS)</a:t>
            </a:r>
          </a:p>
          <a:p>
            <a:pPr marL="232349" lvl="0" indent="-232349" defTabSz="622364" eaLnBrk="0" fontAlgn="base" hangingPunct="0">
              <a:lnSpc>
                <a:spcPct val="100000"/>
              </a:lnSpc>
              <a:spcBef>
                <a:spcPct val="20000"/>
              </a:spcBef>
              <a:spcAft>
                <a:spcPts val="300"/>
              </a:spcAft>
              <a:buFont typeface="Arial" charset="0"/>
              <a:buChar char="•"/>
            </a:pPr>
            <a:r>
              <a:rPr lang="fr-FR" sz="2200" dirty="0">
                <a:solidFill>
                  <a:srgbClr val="000000"/>
                </a:solidFill>
                <a:latin typeface="Arial" panose="020B0604020202020204"/>
              </a:rPr>
              <a:t>Prochaines étapes</a:t>
            </a:r>
            <a:endParaRPr lang="x-none" dirty="0"/>
          </a:p>
        </p:txBody>
      </p:sp>
      <p:sp>
        <p:nvSpPr>
          <p:cNvPr id="3" name="Title 2">
            <a:extLst>
              <a:ext uri="{FF2B5EF4-FFF2-40B4-BE49-F238E27FC236}">
                <a16:creationId xmlns="" xmlns:a16="http://schemas.microsoft.com/office/drawing/2014/main" id="{0CE68BB7-DD3C-664A-AC9D-74A5FE280DD9}"/>
              </a:ext>
            </a:extLst>
          </p:cNvPr>
          <p:cNvSpPr>
            <a:spLocks noGrp="1"/>
          </p:cNvSpPr>
          <p:nvPr>
            <p:ph type="title"/>
          </p:nvPr>
        </p:nvSpPr>
        <p:spPr/>
        <p:txBody>
          <a:bodyPr/>
          <a:lstStyle/>
          <a:p>
            <a:r>
              <a:rPr lang="it-IT" sz="3200" dirty="0" smtClean="0"/>
              <a:t>Sommaire</a:t>
            </a:r>
            <a:endParaRPr lang="x-none" sz="3200" dirty="0"/>
          </a:p>
        </p:txBody>
      </p:sp>
    </p:spTree>
    <p:extLst>
      <p:ext uri="{BB962C8B-B14F-4D97-AF65-F5344CB8AC3E}">
        <p14:creationId xmlns:p14="http://schemas.microsoft.com/office/powerpoint/2010/main" val="145585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23053"/>
            <a:ext cx="5081265" cy="571500"/>
          </a:xfrm>
        </p:spPr>
        <p:txBody>
          <a:bodyPr/>
          <a:lstStyle/>
          <a:p>
            <a:r>
              <a:rPr lang="fr-CA" dirty="0"/>
              <a:t>Qu'est-ce que le </a:t>
            </a:r>
            <a:r>
              <a:rPr lang="fr-CA" dirty="0" smtClean="0"/>
              <a:t>IC </a:t>
            </a:r>
            <a:r>
              <a:rPr lang="fr-CA" dirty="0"/>
              <a:t>?</a:t>
            </a:r>
            <a:endParaRPr lang="en-CA" dirty="0"/>
          </a:p>
        </p:txBody>
      </p:sp>
      <p:sp>
        <p:nvSpPr>
          <p:cNvPr id="3" name="Content Placeholder 2"/>
          <p:cNvSpPr>
            <a:spLocks noGrp="1"/>
          </p:cNvSpPr>
          <p:nvPr>
            <p:ph idx="1"/>
          </p:nvPr>
        </p:nvSpPr>
        <p:spPr>
          <a:xfrm>
            <a:off x="533400" y="1980303"/>
            <a:ext cx="10454285" cy="4585267"/>
          </a:xfrm>
        </p:spPr>
        <p:txBody>
          <a:bodyPr/>
          <a:lstStyle/>
          <a:p>
            <a:r>
              <a:rPr lang="fr-FR" sz="2333" dirty="0"/>
              <a:t>Organe subsidiaire de la </a:t>
            </a:r>
            <a:r>
              <a:rPr lang="fr-FR" sz="2333" dirty="0" smtClean="0"/>
              <a:t>CMP</a:t>
            </a:r>
            <a:endParaRPr lang="fr-FR" sz="2333" dirty="0"/>
          </a:p>
          <a:p>
            <a:r>
              <a:rPr lang="fr-FR" sz="2333" dirty="0"/>
              <a:t>12 membres (7 délégués régionaux + 5 experts)</a:t>
            </a:r>
          </a:p>
          <a:p>
            <a:r>
              <a:rPr lang="fr-FR" sz="2333" dirty="0"/>
              <a:t>2 </a:t>
            </a:r>
            <a:r>
              <a:rPr lang="fr-FR" sz="2333" dirty="0" smtClean="0"/>
              <a:t>Représentants </a:t>
            </a:r>
            <a:r>
              <a:rPr lang="en-US" sz="2333" dirty="0" smtClean="0"/>
              <a:t>(CN </a:t>
            </a:r>
            <a:r>
              <a:rPr lang="en-US" sz="2333" dirty="0"/>
              <a:t>+ </a:t>
            </a:r>
            <a:r>
              <a:rPr lang="en-US" sz="2333" dirty="0" smtClean="0"/>
              <a:t>CT ORPVs</a:t>
            </a:r>
            <a:r>
              <a:rPr lang="en-US" sz="2333" dirty="0"/>
              <a:t>)</a:t>
            </a:r>
            <a:endParaRPr lang="en-US" sz="2333" dirty="0">
              <a:cs typeface="Arial"/>
            </a:endParaRPr>
          </a:p>
          <a:p>
            <a:r>
              <a:rPr lang="fr-FR" sz="2333" dirty="0" smtClean="0"/>
              <a:t>Développe, suit et supervise </a:t>
            </a:r>
            <a:r>
              <a:rPr lang="fr-FR" sz="2333" dirty="0"/>
              <a:t>un programme pour </a:t>
            </a:r>
            <a:r>
              <a:rPr lang="fr-FR" sz="2333" dirty="0" smtClean="0"/>
              <a:t>: </a:t>
            </a:r>
          </a:p>
          <a:p>
            <a:pPr lvl="1"/>
            <a:r>
              <a:rPr lang="fr-FR" sz="2043" dirty="0" smtClean="0"/>
              <a:t>soutenir </a:t>
            </a:r>
            <a:r>
              <a:rPr lang="fr-FR" sz="2043" dirty="0"/>
              <a:t>la mise en œuvre de la CIPV</a:t>
            </a:r>
          </a:p>
          <a:p>
            <a:pPr lvl="1"/>
            <a:r>
              <a:rPr lang="fr-FR" sz="2043" dirty="0"/>
              <a:t>renforcer la capacité phytosanitaire des parties contractantes (PC)</a:t>
            </a:r>
          </a:p>
          <a:p>
            <a:r>
              <a:rPr lang="fr-FR" sz="2333" dirty="0"/>
              <a:t>Fait cela en :</a:t>
            </a:r>
          </a:p>
          <a:p>
            <a:pPr lvl="1"/>
            <a:r>
              <a:rPr lang="fr-FR" sz="2043" dirty="0" smtClean="0"/>
              <a:t>Identifiant la </a:t>
            </a:r>
            <a:r>
              <a:rPr lang="fr-FR" sz="2043" dirty="0"/>
              <a:t>capacité de base des parties contractantes</a:t>
            </a:r>
          </a:p>
          <a:p>
            <a:pPr lvl="1"/>
            <a:r>
              <a:rPr lang="fr-FR" sz="2043" dirty="0" smtClean="0"/>
              <a:t>Analysant </a:t>
            </a:r>
            <a:r>
              <a:rPr lang="fr-FR" sz="2043" dirty="0"/>
              <a:t>les problèmes et </a:t>
            </a:r>
            <a:r>
              <a:rPr lang="fr-FR" sz="2043" dirty="0" smtClean="0"/>
              <a:t>proposant </a:t>
            </a:r>
            <a:r>
              <a:rPr lang="fr-FR" sz="2043" dirty="0"/>
              <a:t>des solutions</a:t>
            </a:r>
          </a:p>
          <a:p>
            <a:pPr lvl="1"/>
            <a:r>
              <a:rPr lang="fr-FR" sz="2043" dirty="0" smtClean="0"/>
              <a:t>Développant </a:t>
            </a:r>
            <a:r>
              <a:rPr lang="fr-FR" sz="2043" dirty="0"/>
              <a:t>un programme de soutien </a:t>
            </a:r>
            <a:r>
              <a:rPr lang="fr-FR" sz="2043" dirty="0" smtClean="0"/>
              <a:t>pour permettre aux PC de mettre en œuvre la Convention </a:t>
            </a:r>
          </a:p>
          <a:p>
            <a:pPr lvl="1"/>
            <a:r>
              <a:rPr lang="fr-FR" sz="2000" dirty="0" smtClean="0"/>
              <a:t>Evaluant l'efficacité </a:t>
            </a:r>
            <a:r>
              <a:rPr lang="fr-FR" sz="2000" dirty="0"/>
              <a:t>des activités de </a:t>
            </a:r>
            <a:r>
              <a:rPr lang="fr-FR" sz="2000" dirty="0" smtClean="0"/>
              <a:t>IC</a:t>
            </a:r>
            <a:endParaRPr lang="en-US" sz="2000" dirty="0"/>
          </a:p>
        </p:txBody>
      </p:sp>
      <p:sp>
        <p:nvSpPr>
          <p:cNvPr id="4" name="TextBox 3"/>
          <p:cNvSpPr txBox="1"/>
          <p:nvPr/>
        </p:nvSpPr>
        <p:spPr>
          <a:xfrm>
            <a:off x="7848600" y="1694553"/>
            <a:ext cx="3773067" cy="1446550"/>
          </a:xfrm>
          <a:prstGeom prst="rect">
            <a:avLst/>
          </a:prstGeom>
          <a:solidFill>
            <a:schemeClr val="accent2">
              <a:lumMod val="40000"/>
              <a:lumOff val="60000"/>
            </a:schemeClr>
          </a:solidFill>
        </p:spPr>
        <p:txBody>
          <a:bodyPr wrap="square" rtlCol="0">
            <a:spAutoFit/>
          </a:bodyPr>
          <a:lstStyle/>
          <a:p>
            <a:r>
              <a:rPr lang="fr-FR" sz="2200" i="1" dirty="0"/>
              <a:t>Les règles sont inutiles si personne ne les comprend ni n'a la capacité de les mettre en œuvre</a:t>
            </a:r>
            <a:r>
              <a:rPr lang="fr-CA" sz="2200" i="1" dirty="0" smtClean="0"/>
              <a:t>.</a:t>
            </a:r>
            <a:endParaRPr lang="en-CA" sz="2200" i="1" dirty="0"/>
          </a:p>
        </p:txBody>
      </p:sp>
    </p:spTree>
    <p:extLst>
      <p:ext uri="{BB962C8B-B14F-4D97-AF65-F5344CB8AC3E}">
        <p14:creationId xmlns:p14="http://schemas.microsoft.com/office/powerpoint/2010/main" val="3389169042"/>
      </p:ext>
    </p:extLst>
  </p:cSld>
  <p:clrMapOvr>
    <a:masterClrMapping/>
  </p:clrMapOvr>
  <p:extLst mod="1">
    <p:ext uri="{6950BFC3-D8DA-4A85-94F7-54DA5524770B}">
      <p188:commentRel xmlns=""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898" y="9955"/>
            <a:ext cx="10506350" cy="1143000"/>
          </a:xfrm>
        </p:spPr>
        <p:txBody>
          <a:bodyPr/>
          <a:lstStyle/>
          <a:p>
            <a:pPr algn="ctr"/>
            <a:r>
              <a:rPr lang="en-GB" dirty="0"/>
              <a:t>IC membership</a:t>
            </a:r>
            <a:endParaRPr lang="et-EE" dirty="0"/>
          </a:p>
        </p:txBody>
      </p:sp>
      <p:sp>
        <p:nvSpPr>
          <p:cNvPr id="3" name="Content Placeholder 2"/>
          <p:cNvSpPr>
            <a:spLocks noGrp="1"/>
          </p:cNvSpPr>
          <p:nvPr>
            <p:ph idx="1"/>
          </p:nvPr>
        </p:nvSpPr>
        <p:spPr>
          <a:xfrm>
            <a:off x="461966" y="1927412"/>
            <a:ext cx="10454285" cy="3901857"/>
          </a:xfrm>
        </p:spPr>
        <p:txBody>
          <a:bodyPr/>
          <a:lstStyle/>
          <a:p>
            <a:r>
              <a:rPr lang="en-US" sz="2613" dirty="0"/>
              <a:t> </a:t>
            </a:r>
          </a:p>
        </p:txBody>
      </p:sp>
      <p:sp>
        <p:nvSpPr>
          <p:cNvPr id="5" name="TextBox 4"/>
          <p:cNvSpPr txBox="1"/>
          <p:nvPr/>
        </p:nvSpPr>
        <p:spPr>
          <a:xfrm>
            <a:off x="5663074" y="6076587"/>
            <a:ext cx="958917" cy="348878"/>
          </a:xfrm>
          <a:prstGeom prst="rect">
            <a:avLst/>
          </a:prstGeom>
          <a:noFill/>
        </p:spPr>
        <p:txBody>
          <a:bodyPr wrap="none" rtlCol="0">
            <a:spAutoFit/>
          </a:bodyPr>
          <a:lstStyle/>
          <a:p>
            <a:fld id="{474CF177-0A0F-4EE3-9ABF-A9EAA7B92E61}" type="slidenum">
              <a:rPr lang="en-GB" sz="1667"/>
              <a:t>4</a:t>
            </a:fld>
            <a:r>
              <a:rPr lang="en-GB" sz="1667" dirty="0"/>
              <a:t> of 13</a:t>
            </a:r>
            <a:endParaRPr lang="en-US" sz="1667" dirty="0"/>
          </a:p>
        </p:txBody>
      </p:sp>
      <p:graphicFrame>
        <p:nvGraphicFramePr>
          <p:cNvPr id="7" name="Table 6"/>
          <p:cNvGraphicFramePr>
            <a:graphicFrameLocks noGrp="1"/>
          </p:cNvGraphicFramePr>
          <p:nvPr>
            <p:extLst>
              <p:ext uri="{D42A27DB-BD31-4B8C-83A1-F6EECF244321}">
                <p14:modId xmlns:p14="http://schemas.microsoft.com/office/powerpoint/2010/main" val="1662106061"/>
              </p:ext>
            </p:extLst>
          </p:nvPr>
        </p:nvGraphicFramePr>
        <p:xfrm>
          <a:off x="-24048" y="1243865"/>
          <a:ext cx="12192000" cy="5181600"/>
        </p:xfrm>
        <a:graphic>
          <a:graphicData uri="http://schemas.openxmlformats.org/drawingml/2006/table">
            <a:tbl>
              <a:tblPr bandRow="1">
                <a:tableStyleId>{0E3FDE45-AF77-4B5C-9715-49D594BDF05E}</a:tableStyleId>
              </a:tblPr>
              <a:tblGrid>
                <a:gridCol w="3048000">
                  <a:extLst>
                    <a:ext uri="{9D8B030D-6E8A-4147-A177-3AD203B41FA5}">
                      <a16:colId xmlns="" xmlns:a16="http://schemas.microsoft.com/office/drawing/2014/main" val="590541068"/>
                    </a:ext>
                  </a:extLst>
                </a:gridCol>
                <a:gridCol w="3048000">
                  <a:extLst>
                    <a:ext uri="{9D8B030D-6E8A-4147-A177-3AD203B41FA5}">
                      <a16:colId xmlns="" xmlns:a16="http://schemas.microsoft.com/office/drawing/2014/main" val="3175269964"/>
                    </a:ext>
                  </a:extLst>
                </a:gridCol>
                <a:gridCol w="3048000">
                  <a:extLst>
                    <a:ext uri="{9D8B030D-6E8A-4147-A177-3AD203B41FA5}">
                      <a16:colId xmlns="" xmlns:a16="http://schemas.microsoft.com/office/drawing/2014/main" val="2295252377"/>
                    </a:ext>
                  </a:extLst>
                </a:gridCol>
                <a:gridCol w="3048000">
                  <a:extLst>
                    <a:ext uri="{9D8B030D-6E8A-4147-A177-3AD203B41FA5}">
                      <a16:colId xmlns="" xmlns:a16="http://schemas.microsoft.com/office/drawing/2014/main" val="2955850616"/>
                    </a:ext>
                  </a:extLst>
                </a:gridCol>
              </a:tblGrid>
              <a:tr h="451559">
                <a:tc>
                  <a:txBody>
                    <a:bodyPr/>
                    <a:lstStyle/>
                    <a:p>
                      <a:r>
                        <a:rPr lang="fr-CA" sz="1800" dirty="0" err="1"/>
                        <a:t>Africa</a:t>
                      </a:r>
                      <a:endParaRPr lang="en-CA" sz="1800" b="1" dirty="0"/>
                    </a:p>
                  </a:txBody>
                  <a:tcPr marL="152400" marR="152400" marT="76200" marB="76200"/>
                </a:tc>
                <a:tc>
                  <a:txBody>
                    <a:bodyPr/>
                    <a:lstStyle/>
                    <a:p>
                      <a:r>
                        <a:rPr lang="en-CA" sz="1800" dirty="0" err="1"/>
                        <a:t>Ms</a:t>
                      </a:r>
                      <a:r>
                        <a:rPr lang="en-CA" sz="1800" dirty="0"/>
                        <a:t> Faith NDUNGE (Kenya)</a:t>
                      </a:r>
                    </a:p>
                  </a:txBody>
                  <a:tcPr marL="152400" marR="152400" marT="76200" marB="76200"/>
                </a:tc>
                <a:tc>
                  <a:txBody>
                    <a:bodyPr/>
                    <a:lstStyle/>
                    <a:p>
                      <a:r>
                        <a:rPr lang="fr-CA" sz="1800" dirty="0"/>
                        <a:t>Expert</a:t>
                      </a:r>
                      <a:endParaRPr lang="en-CA" sz="1800" b="1" dirty="0"/>
                    </a:p>
                  </a:txBody>
                  <a:tcPr marL="152400" marR="152400" marT="76200" marB="76200"/>
                </a:tc>
                <a:tc>
                  <a:txBody>
                    <a:bodyPr/>
                    <a:lstStyle/>
                    <a:p>
                      <a:r>
                        <a:rPr lang="en-CA" sz="1800" dirty="0" err="1"/>
                        <a:t>Mr</a:t>
                      </a:r>
                      <a:r>
                        <a:rPr lang="en-CA" sz="1800" dirty="0"/>
                        <a:t> Christopher John DALE (Australia)</a:t>
                      </a:r>
                    </a:p>
                  </a:txBody>
                  <a:tcPr marL="152400" marR="152400" marT="76200" marB="76200"/>
                </a:tc>
                <a:extLst>
                  <a:ext uri="{0D108BD9-81ED-4DB2-BD59-A6C34878D82A}">
                    <a16:rowId xmlns="" xmlns:a16="http://schemas.microsoft.com/office/drawing/2014/main" val="3749649757"/>
                  </a:ext>
                </a:extLst>
              </a:tr>
              <a:tr h="451559">
                <a:tc>
                  <a:txBody>
                    <a:bodyPr/>
                    <a:lstStyle/>
                    <a:p>
                      <a:r>
                        <a:rPr lang="fr-CA" sz="1800" dirty="0"/>
                        <a:t>Asia</a:t>
                      </a:r>
                      <a:endParaRPr lang="en-CA" sz="1800" b="1" dirty="0"/>
                    </a:p>
                  </a:txBody>
                  <a:tcPr marL="152400" marR="152400" marT="76200" marB="76200"/>
                </a:tc>
                <a:tc>
                  <a:txBody>
                    <a:bodyPr/>
                    <a:lstStyle/>
                    <a:p>
                      <a:r>
                        <a:rPr lang="fr-CA" sz="1800" dirty="0"/>
                        <a:t>Ms </a:t>
                      </a:r>
                      <a:r>
                        <a:rPr lang="en-CA" sz="1800" dirty="0" err="1"/>
                        <a:t>Kyu-Ock</a:t>
                      </a:r>
                      <a:r>
                        <a:rPr lang="en-CA" sz="1800" dirty="0"/>
                        <a:t> YIM (Republic</a:t>
                      </a:r>
                      <a:r>
                        <a:rPr lang="en-CA" sz="1800" baseline="0" dirty="0"/>
                        <a:t> of Korea)</a:t>
                      </a:r>
                      <a:endParaRPr lang="en-CA" sz="1800" dirty="0"/>
                    </a:p>
                  </a:txBody>
                  <a:tcPr marL="152400" marR="152400" marT="76200" marB="76200"/>
                </a:tc>
                <a:tc>
                  <a:txBody>
                    <a:bodyPr/>
                    <a:lstStyle/>
                    <a:p>
                      <a:r>
                        <a:rPr lang="fr-CA" sz="1800" dirty="0"/>
                        <a:t>Expert</a:t>
                      </a:r>
                      <a:endParaRPr lang="en-CA" sz="1800" b="1" dirty="0"/>
                    </a:p>
                  </a:txBody>
                  <a:tcPr marL="152400" marR="152400" marT="76200" marB="76200"/>
                </a:tc>
                <a:tc>
                  <a:txBody>
                    <a:bodyPr/>
                    <a:lstStyle/>
                    <a:p>
                      <a:r>
                        <a:rPr lang="en-CA" sz="1800" dirty="0" err="1"/>
                        <a:t>Ms</a:t>
                      </a:r>
                      <a:r>
                        <a:rPr lang="en-CA" sz="1800" dirty="0"/>
                        <a:t> Ruth AREVALO MACIAS (Chile)</a:t>
                      </a:r>
                    </a:p>
                  </a:txBody>
                  <a:tcPr marL="152400" marR="152400" marT="76200" marB="76200"/>
                </a:tc>
                <a:extLst>
                  <a:ext uri="{0D108BD9-81ED-4DB2-BD59-A6C34878D82A}">
                    <a16:rowId xmlns="" xmlns:a16="http://schemas.microsoft.com/office/drawing/2014/main" val="3051379972"/>
                  </a:ext>
                </a:extLst>
              </a:tr>
              <a:tr h="561483">
                <a:tc>
                  <a:txBody>
                    <a:bodyPr/>
                    <a:lstStyle/>
                    <a:p>
                      <a:r>
                        <a:rPr lang="fr-CA" sz="1800" dirty="0"/>
                        <a:t>Europe</a:t>
                      </a:r>
                      <a:endParaRPr lang="fr-CA" sz="1800" b="1" dirty="0"/>
                    </a:p>
                  </a:txBody>
                  <a:tcPr marL="152400" marR="152400" marT="76200" marB="76200"/>
                </a:tc>
                <a:tc>
                  <a:txBody>
                    <a:bodyPr/>
                    <a:lstStyle/>
                    <a:p>
                      <a:r>
                        <a:rPr lang="en-CA" sz="1800" dirty="0" err="1"/>
                        <a:t>Ms</a:t>
                      </a:r>
                      <a:r>
                        <a:rPr lang="en-CA" sz="1800" dirty="0"/>
                        <a:t> Olga LAVRENTJEVA (Estonia)</a:t>
                      </a:r>
                    </a:p>
                  </a:txBody>
                  <a:tcPr marL="152400" marR="152400" marT="76200" marB="76200"/>
                </a:tc>
                <a:tc>
                  <a:txBody>
                    <a:bodyPr/>
                    <a:lstStyle/>
                    <a:p>
                      <a:r>
                        <a:rPr lang="fr-CA" sz="1800" dirty="0"/>
                        <a:t>Expert</a:t>
                      </a:r>
                      <a:endParaRPr lang="en-CA" sz="1800" b="1" dirty="0"/>
                    </a:p>
                  </a:txBody>
                  <a:tcPr marL="152400" marR="152400" marT="76200" marB="76200"/>
                </a:tc>
                <a:tc>
                  <a:txBody>
                    <a:bodyPr/>
                    <a:lstStyle/>
                    <a:p>
                      <a:r>
                        <a:rPr lang="en-CA" sz="1800" dirty="0" err="1"/>
                        <a:t>Ms</a:t>
                      </a:r>
                      <a:r>
                        <a:rPr lang="en-CA" sz="1800" dirty="0"/>
                        <a:t> Magda GONZALEZ ARROYO (Costa Rica)</a:t>
                      </a:r>
                    </a:p>
                  </a:txBody>
                  <a:tcPr marL="152400" marR="152400" marT="76200" marB="76200"/>
                </a:tc>
                <a:extLst>
                  <a:ext uri="{0D108BD9-81ED-4DB2-BD59-A6C34878D82A}">
                    <a16:rowId xmlns="" xmlns:a16="http://schemas.microsoft.com/office/drawing/2014/main" val="1354910061"/>
                  </a:ext>
                </a:extLst>
              </a:tr>
              <a:tr h="451559">
                <a:tc>
                  <a:txBody>
                    <a:bodyPr/>
                    <a:lstStyle/>
                    <a:p>
                      <a:r>
                        <a:rPr lang="fr-CA" sz="1800" dirty="0"/>
                        <a:t>Latin </a:t>
                      </a:r>
                      <a:r>
                        <a:rPr lang="fr-CA" sz="1800" dirty="0" err="1"/>
                        <a:t>America</a:t>
                      </a:r>
                      <a:r>
                        <a:rPr lang="fr-CA" sz="1800" baseline="0" dirty="0"/>
                        <a:t> and Caribbean</a:t>
                      </a:r>
                      <a:endParaRPr lang="en-CA" sz="1800" b="1" dirty="0"/>
                    </a:p>
                  </a:txBody>
                  <a:tcPr marL="152400" marR="152400" marT="76200" marB="76200"/>
                </a:tc>
                <a:tc>
                  <a:txBody>
                    <a:bodyPr/>
                    <a:lstStyle/>
                    <a:p>
                      <a:r>
                        <a:rPr lang="en-CA" sz="1800" dirty="0" err="1"/>
                        <a:t>Mr</a:t>
                      </a:r>
                      <a:r>
                        <a:rPr lang="en-CA" sz="1800" dirty="0"/>
                        <a:t> Francisco Adrian GUTIERREZ (Belize)</a:t>
                      </a:r>
                    </a:p>
                  </a:txBody>
                  <a:tcPr marL="152400" marR="152400" marT="76200" marB="76200"/>
                </a:tc>
                <a:tc>
                  <a:txBody>
                    <a:bodyPr/>
                    <a:lstStyle/>
                    <a:p>
                      <a:r>
                        <a:rPr lang="fr-CA" sz="1800" dirty="0"/>
                        <a:t>Expert</a:t>
                      </a:r>
                      <a:endParaRPr lang="en-CA" sz="1800" b="1" dirty="0"/>
                    </a:p>
                  </a:txBody>
                  <a:tcPr marL="152400" marR="152400" marT="76200" marB="76200"/>
                </a:tc>
                <a:tc>
                  <a:txBody>
                    <a:bodyPr/>
                    <a:lstStyle/>
                    <a:p>
                      <a:r>
                        <a:rPr lang="en-CA" sz="1800" dirty="0" err="1"/>
                        <a:t>Mr</a:t>
                      </a:r>
                      <a:r>
                        <a:rPr lang="en-CA" sz="1800" dirty="0"/>
                        <a:t> Thorwald GEUZE (The Netherlands)</a:t>
                      </a:r>
                    </a:p>
                  </a:txBody>
                  <a:tcPr marL="152400" marR="152400" marT="76200" marB="76200"/>
                </a:tc>
                <a:extLst>
                  <a:ext uri="{0D108BD9-81ED-4DB2-BD59-A6C34878D82A}">
                    <a16:rowId xmlns="" xmlns:a16="http://schemas.microsoft.com/office/drawing/2014/main" val="326016471"/>
                  </a:ext>
                </a:extLst>
              </a:tr>
              <a:tr h="804952">
                <a:tc>
                  <a:txBody>
                    <a:bodyPr/>
                    <a:lstStyle/>
                    <a:p>
                      <a:r>
                        <a:rPr lang="fr-CA" sz="1800" dirty="0"/>
                        <a:t>Near East</a:t>
                      </a:r>
                      <a:r>
                        <a:rPr lang="fr-CA" sz="1800" baseline="0" dirty="0"/>
                        <a:t> and </a:t>
                      </a:r>
                      <a:r>
                        <a:rPr lang="fr-CA" sz="1800" baseline="0" dirty="0" err="1"/>
                        <a:t>North</a:t>
                      </a:r>
                      <a:r>
                        <a:rPr lang="fr-CA" sz="1800" baseline="0" dirty="0"/>
                        <a:t> </a:t>
                      </a:r>
                      <a:r>
                        <a:rPr lang="fr-CA" sz="1800" baseline="0" dirty="0" err="1"/>
                        <a:t>Africa</a:t>
                      </a:r>
                      <a:endParaRPr lang="en-CA" sz="1800" b="1" dirty="0"/>
                    </a:p>
                  </a:txBody>
                  <a:tcPr marL="152400" marR="152400" marT="76200" marB="76200"/>
                </a:tc>
                <a:tc>
                  <a:txBody>
                    <a:bodyPr/>
                    <a:lstStyle/>
                    <a:p>
                      <a:r>
                        <a:rPr lang="en-CA" sz="1800" dirty="0" err="1"/>
                        <a:t>Mr</a:t>
                      </a:r>
                      <a:r>
                        <a:rPr lang="en-CA" sz="1800" dirty="0"/>
                        <a:t> Ahmed M. </a:t>
                      </a:r>
                      <a:r>
                        <a:rPr lang="en-CA" sz="1800" dirty="0" err="1"/>
                        <a:t>Abdellah</a:t>
                      </a:r>
                      <a:r>
                        <a:rPr lang="en-CA" sz="1800" dirty="0"/>
                        <a:t> ABDELMOTTALEB (Egypt)</a:t>
                      </a:r>
                    </a:p>
                  </a:txBody>
                  <a:tcPr marL="152400" marR="152400" marT="76200" marB="76200"/>
                </a:tc>
                <a:tc>
                  <a:txBody>
                    <a:bodyPr/>
                    <a:lstStyle/>
                    <a:p>
                      <a:r>
                        <a:rPr lang="fr-CA" sz="1800" dirty="0"/>
                        <a:t>Expert</a:t>
                      </a:r>
                    </a:p>
                    <a:p>
                      <a:endParaRPr lang="en-CA" sz="1800" b="1" dirty="0"/>
                    </a:p>
                  </a:txBody>
                  <a:tcPr marL="152400" marR="152400" marT="76200" marB="76200"/>
                </a:tc>
                <a:tc>
                  <a:txBody>
                    <a:bodyPr/>
                    <a:lstStyle/>
                    <a:p>
                      <a:r>
                        <a:rPr lang="en-CA" sz="1800" dirty="0" err="1"/>
                        <a:t>Mr</a:t>
                      </a:r>
                      <a:r>
                        <a:rPr lang="en-CA" sz="1800" dirty="0"/>
                        <a:t> Lalith </a:t>
                      </a:r>
                      <a:r>
                        <a:rPr lang="en-CA" sz="1800" dirty="0" err="1"/>
                        <a:t>Bandula</a:t>
                      </a:r>
                      <a:r>
                        <a:rPr lang="en-CA" sz="1800" dirty="0"/>
                        <a:t> KUMARASINGHE (New Zealand)</a:t>
                      </a:r>
                    </a:p>
                  </a:txBody>
                  <a:tcPr marL="152400" marR="152400" marT="76200" marB="76200"/>
                </a:tc>
                <a:extLst>
                  <a:ext uri="{0D108BD9-81ED-4DB2-BD59-A6C34878D82A}">
                    <a16:rowId xmlns="" xmlns:a16="http://schemas.microsoft.com/office/drawing/2014/main" val="2480934578"/>
                  </a:ext>
                </a:extLst>
              </a:tr>
              <a:tr h="451559">
                <a:tc>
                  <a:txBody>
                    <a:bodyPr/>
                    <a:lstStyle/>
                    <a:p>
                      <a:r>
                        <a:rPr lang="fr-CA" sz="1800" dirty="0" err="1"/>
                        <a:t>North</a:t>
                      </a:r>
                      <a:r>
                        <a:rPr lang="fr-CA" sz="1800" dirty="0"/>
                        <a:t> </a:t>
                      </a:r>
                      <a:r>
                        <a:rPr lang="fr-CA" sz="1800" dirty="0" err="1"/>
                        <a:t>America</a:t>
                      </a:r>
                      <a:endParaRPr lang="en-CA" sz="1800" b="1" dirty="0"/>
                    </a:p>
                  </a:txBody>
                  <a:tcPr marL="152400" marR="152400" marT="76200" marB="76200"/>
                </a:tc>
                <a:tc>
                  <a:txBody>
                    <a:bodyPr/>
                    <a:lstStyle/>
                    <a:p>
                      <a:r>
                        <a:rPr lang="en-CA" sz="1800" dirty="0" err="1"/>
                        <a:t>Mr</a:t>
                      </a:r>
                      <a:r>
                        <a:rPr lang="en-CA" sz="1800" dirty="0"/>
                        <a:t> Dominique PELLETIER (Canada)</a:t>
                      </a:r>
                    </a:p>
                  </a:txBody>
                  <a:tcPr marL="152400" marR="152400" marT="76200" marB="76200"/>
                </a:tc>
                <a:tc>
                  <a:txBody>
                    <a:bodyPr/>
                    <a:lstStyle/>
                    <a:p>
                      <a:r>
                        <a:rPr lang="fr-CA" sz="1800" dirty="0"/>
                        <a:t>SC </a:t>
                      </a:r>
                      <a:r>
                        <a:rPr lang="fr-CA" sz="1800" dirty="0" err="1"/>
                        <a:t>rep</a:t>
                      </a:r>
                      <a:endParaRPr lang="en-CA" sz="1800" b="1" dirty="0"/>
                    </a:p>
                  </a:txBody>
                  <a:tcPr marL="152400" marR="152400" marT="76200" marB="76200"/>
                </a:tc>
                <a:tc>
                  <a:txBody>
                    <a:bodyPr/>
                    <a:lstStyle/>
                    <a:p>
                      <a:r>
                        <a:rPr lang="en-CA" sz="1800" dirty="0" err="1"/>
                        <a:t>Mr</a:t>
                      </a:r>
                      <a:r>
                        <a:rPr lang="en-CA" sz="1800" dirty="0"/>
                        <a:t> Álvaro SEPÚLVEDA LUQUE (Chile)</a:t>
                      </a:r>
                    </a:p>
                  </a:txBody>
                  <a:tcPr marL="152400" marR="152400" marT="76200" marB="76200"/>
                </a:tc>
                <a:extLst>
                  <a:ext uri="{0D108BD9-81ED-4DB2-BD59-A6C34878D82A}">
                    <a16:rowId xmlns="" xmlns:a16="http://schemas.microsoft.com/office/drawing/2014/main" val="2522846952"/>
                  </a:ext>
                </a:extLst>
              </a:tr>
              <a:tr h="451559">
                <a:tc>
                  <a:txBody>
                    <a:bodyPr/>
                    <a:lstStyle/>
                    <a:p>
                      <a:pPr marL="0" marR="0" lvl="0" indent="0" algn="l" defTabSz="622802" rtl="0" eaLnBrk="1" fontAlgn="auto" latinLnBrk="0" hangingPunct="1">
                        <a:lnSpc>
                          <a:spcPct val="100000"/>
                        </a:lnSpc>
                        <a:spcBef>
                          <a:spcPts val="0"/>
                        </a:spcBef>
                        <a:spcAft>
                          <a:spcPts val="0"/>
                        </a:spcAft>
                        <a:buClrTx/>
                        <a:buSzTx/>
                        <a:buFontTx/>
                        <a:buNone/>
                        <a:tabLst/>
                        <a:defRPr/>
                      </a:pPr>
                      <a:r>
                        <a:rPr lang="fr-CA" sz="1800" dirty="0" err="1"/>
                        <a:t>Southwest</a:t>
                      </a:r>
                      <a:r>
                        <a:rPr lang="fr-CA" sz="1800" dirty="0"/>
                        <a:t> Pacific</a:t>
                      </a:r>
                      <a:endParaRPr lang="en-CA" sz="1800" b="1" dirty="0"/>
                    </a:p>
                  </a:txBody>
                  <a:tcPr marL="152400" marR="152400" marT="76200" marB="76200"/>
                </a:tc>
                <a:tc>
                  <a:txBody>
                    <a:bodyPr/>
                    <a:lstStyle/>
                    <a:p>
                      <a:r>
                        <a:rPr lang="en-CA" sz="1800" dirty="0" err="1"/>
                        <a:t>Mr</a:t>
                      </a:r>
                      <a:r>
                        <a:rPr lang="en-CA" sz="1800" dirty="0"/>
                        <a:t> </a:t>
                      </a:r>
                      <a:r>
                        <a:rPr lang="en-CA" sz="1800" dirty="0" err="1"/>
                        <a:t>Nilesh</a:t>
                      </a:r>
                      <a:r>
                        <a:rPr lang="en-CA" sz="1800" dirty="0"/>
                        <a:t> Ami CHAND (Fiji)</a:t>
                      </a:r>
                    </a:p>
                  </a:txBody>
                  <a:tcPr marL="152400" marR="152400" marT="76200" marB="76200"/>
                </a:tc>
                <a:tc>
                  <a:txBody>
                    <a:bodyPr/>
                    <a:lstStyle/>
                    <a:p>
                      <a:r>
                        <a:rPr lang="fr-CA" sz="1800" dirty="0"/>
                        <a:t>TC </a:t>
                      </a:r>
                      <a:r>
                        <a:rPr lang="fr-CA" sz="1800" dirty="0" err="1"/>
                        <a:t>RPPOs</a:t>
                      </a:r>
                      <a:r>
                        <a:rPr lang="fr-CA" sz="1800" baseline="0" dirty="0"/>
                        <a:t> </a:t>
                      </a:r>
                      <a:r>
                        <a:rPr lang="fr-CA" sz="1800" baseline="0" dirty="0" err="1"/>
                        <a:t>rep</a:t>
                      </a:r>
                      <a:endParaRPr lang="en-CA" sz="1800" b="1" dirty="0"/>
                    </a:p>
                  </a:txBody>
                  <a:tcPr marL="152400" marR="152400" marT="76200" marB="76200"/>
                </a:tc>
                <a:tc>
                  <a:txBody>
                    <a:bodyPr/>
                    <a:lstStyle/>
                    <a:p>
                      <a:r>
                        <a:rPr lang="en-CA" sz="1800" dirty="0" err="1"/>
                        <a:t>Ms</a:t>
                      </a:r>
                      <a:r>
                        <a:rPr lang="en-CA" sz="1800" dirty="0"/>
                        <a:t> Stephanie BLOEM (NAPPO)</a:t>
                      </a:r>
                    </a:p>
                  </a:txBody>
                  <a:tcPr marL="152400" marR="152400" marT="76200" marB="76200"/>
                </a:tc>
                <a:extLst>
                  <a:ext uri="{0D108BD9-81ED-4DB2-BD59-A6C34878D82A}">
                    <a16:rowId xmlns="" xmlns:a16="http://schemas.microsoft.com/office/drawing/2014/main" val="2572028682"/>
                  </a:ext>
                </a:extLst>
              </a:tr>
            </a:tbl>
          </a:graphicData>
        </a:graphic>
      </p:graphicFrame>
    </p:spTree>
    <p:extLst>
      <p:ext uri="{BB962C8B-B14F-4D97-AF65-F5344CB8AC3E}">
        <p14:creationId xmlns:p14="http://schemas.microsoft.com/office/powerpoint/2010/main" val="1669506843"/>
      </p:ext>
    </p:extLst>
  </p:cSld>
  <p:clrMapOvr>
    <a:masterClrMapping/>
  </p:clrMapOvr>
  <p:extLst mod="1">
    <p:ext uri="{6950BFC3-D8DA-4A85-94F7-54DA5524770B}">
      <p188:commentRel xmlns=""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184" y="1543739"/>
            <a:ext cx="10506350" cy="571500"/>
          </a:xfrm>
        </p:spPr>
        <p:txBody>
          <a:bodyPr/>
          <a:lstStyle/>
          <a:p>
            <a:r>
              <a:rPr lang="fr-FR" dirty="0"/>
              <a:t>R</a:t>
            </a:r>
            <a:r>
              <a:rPr lang="et-EE" dirty="0" smtClean="0"/>
              <a:t>éunions virtuelles</a:t>
            </a:r>
            <a:r>
              <a:rPr lang="fr-FR" dirty="0" smtClean="0"/>
              <a:t> de IC</a:t>
            </a:r>
            <a:r>
              <a:rPr lang="et-EE" dirty="0"/>
              <a:t/>
            </a:r>
            <a:br>
              <a:rPr lang="et-EE" dirty="0"/>
            </a:br>
            <a:endParaRPr lang="et-EE" dirty="0"/>
          </a:p>
        </p:txBody>
      </p:sp>
      <p:sp>
        <p:nvSpPr>
          <p:cNvPr id="3" name="Content Placeholder 2"/>
          <p:cNvSpPr>
            <a:spLocks noGrp="1"/>
          </p:cNvSpPr>
          <p:nvPr>
            <p:ph idx="1"/>
          </p:nvPr>
        </p:nvSpPr>
        <p:spPr/>
        <p:txBody>
          <a:bodyPr/>
          <a:lstStyle/>
          <a:p>
            <a:pPr marL="476260" indent="-476260">
              <a:lnSpc>
                <a:spcPct val="150000"/>
              </a:lnSpc>
              <a:buFont typeface="Arial" panose="020B0604020202020204" pitchFamily="34" charset="0"/>
              <a:buChar char="•"/>
            </a:pPr>
            <a:r>
              <a:rPr lang="fr-FR" sz="3000" dirty="0" smtClean="0"/>
              <a:t>+ de 9 </a:t>
            </a:r>
            <a:r>
              <a:rPr lang="fr-FR" sz="3000" dirty="0" smtClean="0"/>
              <a:t>RV </a:t>
            </a:r>
            <a:r>
              <a:rPr lang="fr-FR" sz="3000" dirty="0"/>
              <a:t>en 2020</a:t>
            </a:r>
          </a:p>
          <a:p>
            <a:pPr marL="476260" indent="-476260">
              <a:lnSpc>
                <a:spcPct val="150000"/>
              </a:lnSpc>
              <a:buFont typeface="Arial" panose="020B0604020202020204" pitchFamily="34" charset="0"/>
              <a:buChar char="•"/>
            </a:pPr>
            <a:r>
              <a:rPr lang="fr-FR" sz="3000" dirty="0"/>
              <a:t>6 </a:t>
            </a:r>
            <a:r>
              <a:rPr lang="fr-FR" sz="3000" dirty="0"/>
              <a:t>RV </a:t>
            </a:r>
            <a:r>
              <a:rPr lang="fr-FR" sz="3000" dirty="0" smtClean="0"/>
              <a:t>en </a:t>
            </a:r>
            <a:r>
              <a:rPr lang="fr-FR" sz="3000" dirty="0" smtClean="0"/>
              <a:t>2021 </a:t>
            </a:r>
          </a:p>
          <a:p>
            <a:pPr marL="476260" indent="-476260">
              <a:lnSpc>
                <a:spcPct val="150000"/>
              </a:lnSpc>
              <a:buFont typeface="Arial" panose="020B0604020202020204" pitchFamily="34" charset="0"/>
              <a:buChar char="•"/>
            </a:pPr>
            <a:r>
              <a:rPr lang="fr-FR" sz="3000" dirty="0" smtClean="0"/>
              <a:t>1 réunion prévue </a:t>
            </a:r>
            <a:r>
              <a:rPr lang="fr-FR" sz="3000" dirty="0"/>
              <a:t>en septembre</a:t>
            </a:r>
          </a:p>
          <a:p>
            <a:pPr marL="476260" indent="-476260">
              <a:lnSpc>
                <a:spcPct val="150000"/>
              </a:lnSpc>
              <a:buFont typeface="Arial" panose="020B0604020202020204" pitchFamily="34" charset="0"/>
              <a:buChar char="•"/>
            </a:pPr>
            <a:r>
              <a:rPr lang="fr-FR" sz="3000" dirty="0"/>
              <a:t>1 réunion </a:t>
            </a:r>
            <a:r>
              <a:rPr lang="fr-FR" sz="3000" dirty="0" err="1" smtClean="0"/>
              <a:t>progrrammée</a:t>
            </a:r>
            <a:r>
              <a:rPr lang="fr-FR" sz="3000" dirty="0" smtClean="0"/>
              <a:t> en </a:t>
            </a:r>
            <a:r>
              <a:rPr lang="fr-FR" sz="3000" dirty="0"/>
              <a:t>novembre (4 jours sur 2 semaines)</a:t>
            </a:r>
            <a:endParaRPr lang="en-US" sz="3000" dirty="0"/>
          </a:p>
        </p:txBody>
      </p:sp>
      <p:sp>
        <p:nvSpPr>
          <p:cNvPr id="4" name="TextBox 3"/>
          <p:cNvSpPr txBox="1"/>
          <p:nvPr/>
        </p:nvSpPr>
        <p:spPr>
          <a:xfrm>
            <a:off x="5663074" y="6076587"/>
            <a:ext cx="958917" cy="348878"/>
          </a:xfrm>
          <a:prstGeom prst="rect">
            <a:avLst/>
          </a:prstGeom>
          <a:noFill/>
        </p:spPr>
        <p:txBody>
          <a:bodyPr wrap="none" rtlCol="0">
            <a:spAutoFit/>
          </a:bodyPr>
          <a:lstStyle/>
          <a:p>
            <a:fld id="{474CF177-0A0F-4EE3-9ABF-A9EAA7B92E61}" type="slidenum">
              <a:rPr lang="en-GB" sz="1667"/>
              <a:t>5</a:t>
            </a:fld>
            <a:r>
              <a:rPr lang="en-GB" sz="1667" dirty="0"/>
              <a:t> of 13</a:t>
            </a:r>
            <a:endParaRPr lang="en-US" sz="1667" dirty="0"/>
          </a:p>
        </p:txBody>
      </p:sp>
    </p:spTree>
    <p:extLst>
      <p:ext uri="{BB962C8B-B14F-4D97-AF65-F5344CB8AC3E}">
        <p14:creationId xmlns:p14="http://schemas.microsoft.com/office/powerpoint/2010/main" val="138922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231" y="1359619"/>
            <a:ext cx="7362502" cy="487007"/>
          </a:xfrm>
        </p:spPr>
        <p:txBody>
          <a:bodyPr/>
          <a:lstStyle/>
          <a:p>
            <a:r>
              <a:rPr lang="en-GB" sz="4000" dirty="0" smtClean="0"/>
              <a:t>Sous-</a:t>
            </a:r>
            <a:r>
              <a:rPr lang="en-GB" sz="4000" dirty="0" err="1" smtClean="0"/>
              <a:t>groupes</a:t>
            </a:r>
            <a:r>
              <a:rPr lang="en-GB" sz="4000" dirty="0" smtClean="0"/>
              <a:t> </a:t>
            </a:r>
            <a:r>
              <a:rPr lang="en-GB" sz="4000" dirty="0"/>
              <a:t>et </a:t>
            </a:r>
            <a:r>
              <a:rPr lang="en-GB" sz="4000" dirty="0" err="1" smtClean="0"/>
              <a:t>équipesc</a:t>
            </a:r>
            <a:r>
              <a:rPr lang="en-GB" sz="4000" dirty="0"/>
              <a:t> de IC </a:t>
            </a:r>
            <a:endParaRPr lang="et-EE" sz="4000" dirty="0"/>
          </a:p>
        </p:txBody>
      </p:sp>
      <p:sp>
        <p:nvSpPr>
          <p:cNvPr id="3" name="Content Placeholder 2"/>
          <p:cNvSpPr>
            <a:spLocks noGrp="1"/>
          </p:cNvSpPr>
          <p:nvPr>
            <p:ph idx="1"/>
          </p:nvPr>
        </p:nvSpPr>
        <p:spPr>
          <a:xfrm>
            <a:off x="626533" y="5884580"/>
            <a:ext cx="10972800" cy="410368"/>
          </a:xfrm>
        </p:spPr>
        <p:txBody>
          <a:bodyPr/>
          <a:lstStyle/>
          <a:p>
            <a:r>
              <a:rPr lang="en-US" sz="1750" dirty="0"/>
              <a:t>* </a:t>
            </a:r>
            <a:r>
              <a:rPr lang="fr-FR" sz="1750" dirty="0" err="1"/>
              <a:t>TdR</a:t>
            </a:r>
            <a:r>
              <a:rPr lang="fr-FR" sz="1750" dirty="0"/>
              <a:t> </a:t>
            </a:r>
            <a:r>
              <a:rPr lang="fr-FR" sz="1750" dirty="0" smtClean="0"/>
              <a:t>pour le SG </a:t>
            </a:r>
            <a:r>
              <a:rPr lang="fr-FR" sz="1750" dirty="0"/>
              <a:t>NRO </a:t>
            </a:r>
            <a:r>
              <a:rPr lang="fr-FR" sz="1750" dirty="0" smtClean="0"/>
              <a:t>approuvés </a:t>
            </a:r>
            <a:r>
              <a:rPr lang="fr-FR" sz="1750" dirty="0"/>
              <a:t>par </a:t>
            </a:r>
            <a:r>
              <a:rPr lang="fr-FR" sz="1750" dirty="0" smtClean="0"/>
              <a:t>IC et postés pour </a:t>
            </a:r>
            <a:r>
              <a:rPr lang="fr-FR" sz="1750" dirty="0"/>
              <a:t>consultation </a:t>
            </a:r>
            <a:r>
              <a:rPr lang="fr-FR" sz="1750" dirty="0"/>
              <a:t>d</a:t>
            </a:r>
            <a:r>
              <a:rPr lang="fr-FR" sz="1750" dirty="0" smtClean="0"/>
              <a:t>es </a:t>
            </a:r>
            <a:r>
              <a:rPr lang="fr-FR" sz="1750" dirty="0"/>
              <a:t>pays</a:t>
            </a:r>
            <a:endParaRPr lang="en-US" sz="1750" dirty="0"/>
          </a:p>
        </p:txBody>
      </p:sp>
      <p:sp>
        <p:nvSpPr>
          <p:cNvPr id="4" name="TextBox 3"/>
          <p:cNvSpPr txBox="1"/>
          <p:nvPr/>
        </p:nvSpPr>
        <p:spPr>
          <a:xfrm>
            <a:off x="5663074" y="6076587"/>
            <a:ext cx="958917" cy="348878"/>
          </a:xfrm>
          <a:prstGeom prst="rect">
            <a:avLst/>
          </a:prstGeom>
          <a:noFill/>
        </p:spPr>
        <p:txBody>
          <a:bodyPr wrap="none" rtlCol="0">
            <a:spAutoFit/>
          </a:bodyPr>
          <a:lstStyle/>
          <a:p>
            <a:fld id="{474CF177-0A0F-4EE3-9ABF-A9EAA7B92E61}" type="slidenum">
              <a:rPr lang="en-GB" sz="1667"/>
              <a:t>6</a:t>
            </a:fld>
            <a:r>
              <a:rPr lang="en-GB" sz="1667" dirty="0"/>
              <a:t> of 13</a:t>
            </a:r>
            <a:endParaRPr lang="en-US" sz="1667" dirty="0"/>
          </a:p>
        </p:txBody>
      </p:sp>
      <p:graphicFrame>
        <p:nvGraphicFramePr>
          <p:cNvPr id="5" name="Table 4"/>
          <p:cNvGraphicFramePr>
            <a:graphicFrameLocks noGrp="1"/>
          </p:cNvGraphicFramePr>
          <p:nvPr>
            <p:extLst>
              <p:ext uri="{D42A27DB-BD31-4B8C-83A1-F6EECF244321}">
                <p14:modId xmlns:p14="http://schemas.microsoft.com/office/powerpoint/2010/main" val="2149142687"/>
              </p:ext>
            </p:extLst>
          </p:nvPr>
        </p:nvGraphicFramePr>
        <p:xfrm>
          <a:off x="626533" y="2049502"/>
          <a:ext cx="10972800" cy="3702264"/>
        </p:xfrm>
        <a:graphic>
          <a:graphicData uri="http://schemas.openxmlformats.org/drawingml/2006/table">
            <a:tbl>
              <a:tblPr firstRow="1" bandRow="1">
                <a:tableStyleId>{5C22544A-7EE6-4342-B048-85BDC9FD1C3A}</a:tableStyleId>
              </a:tblPr>
              <a:tblGrid>
                <a:gridCol w="5486400">
                  <a:extLst>
                    <a:ext uri="{9D8B030D-6E8A-4147-A177-3AD203B41FA5}">
                      <a16:colId xmlns="" xmlns:a16="http://schemas.microsoft.com/office/drawing/2014/main" val="2635712509"/>
                    </a:ext>
                  </a:extLst>
                </a:gridCol>
                <a:gridCol w="5486400">
                  <a:extLst>
                    <a:ext uri="{9D8B030D-6E8A-4147-A177-3AD203B41FA5}">
                      <a16:colId xmlns="" xmlns:a16="http://schemas.microsoft.com/office/drawing/2014/main" val="2792360989"/>
                    </a:ext>
                  </a:extLst>
                </a:gridCol>
              </a:tblGrid>
              <a:tr h="691938">
                <a:tc>
                  <a:txBody>
                    <a:bodyPr/>
                    <a:lstStyle/>
                    <a:p>
                      <a:r>
                        <a:rPr lang="fr-CA" sz="3000" dirty="0" smtClean="0"/>
                        <a:t>Sous-Groupes</a:t>
                      </a:r>
                      <a:endParaRPr lang="en-CA" sz="3000" dirty="0"/>
                    </a:p>
                  </a:txBody>
                  <a:tcPr marL="152400" marR="152400" marT="76200" marB="76200"/>
                </a:tc>
                <a:tc>
                  <a:txBody>
                    <a:bodyPr/>
                    <a:lstStyle/>
                    <a:p>
                      <a:r>
                        <a:rPr lang="fr-CA" sz="3000" dirty="0" err="1" smtClean="0"/>
                        <a:t>Equipes</a:t>
                      </a:r>
                      <a:endParaRPr lang="en-CA" sz="3000" dirty="0"/>
                    </a:p>
                  </a:txBody>
                  <a:tcPr marL="152400" marR="152400" marT="76200" marB="76200"/>
                </a:tc>
                <a:extLst>
                  <a:ext uri="{0D108BD9-81ED-4DB2-BD59-A6C34878D82A}">
                    <a16:rowId xmlns="" xmlns:a16="http://schemas.microsoft.com/office/drawing/2014/main" val="640573333"/>
                  </a:ext>
                </a:extLst>
              </a:tr>
              <a:tr h="691938">
                <a:tc>
                  <a:txBody>
                    <a:bodyPr/>
                    <a:lstStyle/>
                    <a:p>
                      <a:pPr lvl="0"/>
                      <a:r>
                        <a:rPr lang="fr-FR" sz="2000" kern="1200" dirty="0" smtClean="0">
                          <a:solidFill>
                            <a:schemeClr val="dk1"/>
                          </a:solidFill>
                          <a:effectLst/>
                          <a:latin typeface="+mn-lt"/>
                          <a:ea typeface="+mn-ea"/>
                          <a:cs typeface="+mn-cs"/>
                        </a:rPr>
                        <a:t>Règlement </a:t>
                      </a:r>
                      <a:r>
                        <a:rPr lang="fr-FR" sz="2000" kern="1200" dirty="0" smtClean="0">
                          <a:solidFill>
                            <a:schemeClr val="dk1"/>
                          </a:solidFill>
                          <a:effectLst/>
                          <a:latin typeface="+mn-lt"/>
                          <a:ea typeface="+mn-ea"/>
                          <a:cs typeface="+mn-cs"/>
                        </a:rPr>
                        <a:t>des différends</a:t>
                      </a:r>
                      <a:r>
                        <a:rPr lang="en-US" sz="2000" kern="120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(RD)</a:t>
                      </a:r>
                      <a:endParaRPr lang="en-CA" sz="2000" kern="1200" dirty="0">
                        <a:solidFill>
                          <a:schemeClr val="dk1"/>
                        </a:solidFill>
                        <a:effectLst/>
                        <a:latin typeface="+mn-lt"/>
                        <a:ea typeface="+mn-ea"/>
                        <a:cs typeface="+mn-cs"/>
                      </a:endParaRPr>
                    </a:p>
                  </a:txBody>
                  <a:tcPr marL="152400" marR="152400" marT="76200" marB="76200"/>
                </a:tc>
                <a:tc>
                  <a:txBody>
                    <a:bodyPr/>
                    <a:lstStyle/>
                    <a:p>
                      <a:pPr lvl="0"/>
                      <a:r>
                        <a:rPr lang="en-US" sz="2000" kern="1200" dirty="0">
                          <a:solidFill>
                            <a:schemeClr val="dk1"/>
                          </a:solidFill>
                          <a:effectLst/>
                          <a:latin typeface="+mn-lt"/>
                          <a:ea typeface="+mn-ea"/>
                          <a:cs typeface="+mn-cs"/>
                        </a:rPr>
                        <a:t>PCE </a:t>
                      </a:r>
                      <a:endParaRPr lang="en-CA" sz="2000" kern="1200">
                        <a:solidFill>
                          <a:schemeClr val="dk1"/>
                        </a:solidFill>
                        <a:effectLst/>
                        <a:latin typeface="+mn-lt"/>
                        <a:ea typeface="+mn-ea"/>
                        <a:cs typeface="+mn-cs"/>
                      </a:endParaRPr>
                    </a:p>
                  </a:txBody>
                  <a:tcPr marL="152400" marR="152400" marT="76200" marB="76200"/>
                </a:tc>
                <a:extLst>
                  <a:ext uri="{0D108BD9-81ED-4DB2-BD59-A6C34878D82A}">
                    <a16:rowId xmlns="" xmlns:a16="http://schemas.microsoft.com/office/drawing/2014/main" val="242570282"/>
                  </a:ext>
                </a:extLst>
              </a:tr>
              <a:tr h="864450">
                <a:tc>
                  <a:txBody>
                    <a:bodyPr/>
                    <a:lstStyle/>
                    <a:p>
                      <a:pPr lvl="0"/>
                      <a:r>
                        <a:rPr lang="fr-FR" sz="2000" kern="1200" dirty="0" smtClean="0">
                          <a:solidFill>
                            <a:schemeClr val="dk1"/>
                          </a:solidFill>
                          <a:effectLst/>
                          <a:latin typeface="+mn-lt"/>
                          <a:ea typeface="+mn-ea"/>
                          <a:cs typeface="+mn-cs"/>
                        </a:rPr>
                        <a:t>Système de mise en œuvre, d'examen et de </a:t>
                      </a:r>
                      <a:r>
                        <a:rPr lang="fr-FR" sz="2000" kern="1200" dirty="0" smtClean="0">
                          <a:solidFill>
                            <a:schemeClr val="dk1"/>
                          </a:solidFill>
                          <a:effectLst/>
                          <a:latin typeface="+mn-lt"/>
                          <a:ea typeface="+mn-ea"/>
                          <a:cs typeface="+mn-cs"/>
                        </a:rPr>
                        <a:t>soutien </a:t>
                      </a:r>
                      <a:r>
                        <a:rPr lang="en-US" sz="2000" kern="1200" dirty="0" smtClean="0">
                          <a:solidFill>
                            <a:schemeClr val="dk1"/>
                          </a:solidFill>
                          <a:effectLst/>
                          <a:latin typeface="+mn-lt"/>
                          <a:ea typeface="+mn-ea"/>
                          <a:cs typeface="+mn-cs"/>
                        </a:rPr>
                        <a:t>(</a:t>
                      </a:r>
                      <a:r>
                        <a:rPr lang="en-US" sz="2000" kern="1200" dirty="0" smtClean="0">
                          <a:solidFill>
                            <a:schemeClr val="dk1"/>
                          </a:solidFill>
                          <a:effectLst/>
                          <a:latin typeface="+mn-lt"/>
                          <a:ea typeface="+mn-ea"/>
                          <a:cs typeface="+mn-cs"/>
                        </a:rPr>
                        <a:t>IRSS</a:t>
                      </a:r>
                      <a:r>
                        <a:rPr lang="en-US" sz="2000" kern="1200" dirty="0">
                          <a:solidFill>
                            <a:schemeClr val="dk1"/>
                          </a:solidFill>
                          <a:effectLst/>
                          <a:latin typeface="+mn-lt"/>
                          <a:ea typeface="+mn-ea"/>
                          <a:cs typeface="+mn-cs"/>
                        </a:rPr>
                        <a:t>)</a:t>
                      </a:r>
                      <a:endParaRPr lang="en-CA" sz="2000" kern="1200" dirty="0">
                        <a:solidFill>
                          <a:schemeClr val="dk1"/>
                        </a:solidFill>
                        <a:effectLst/>
                        <a:latin typeface="+mn-lt"/>
                        <a:ea typeface="+mn-ea"/>
                        <a:cs typeface="+mn-cs"/>
                      </a:endParaRPr>
                    </a:p>
                  </a:txBody>
                  <a:tcPr marL="152400" marR="152400" marT="76200" marB="76200"/>
                </a:tc>
                <a:tc>
                  <a:txBody>
                    <a:bodyPr/>
                    <a:lstStyle/>
                    <a:p>
                      <a:pPr lvl="0"/>
                      <a:r>
                        <a:rPr lang="en-US" sz="2000" kern="1200" dirty="0" smtClean="0">
                          <a:solidFill>
                            <a:schemeClr val="dk1"/>
                          </a:solidFill>
                          <a:effectLst/>
                          <a:latin typeface="+mn-lt"/>
                          <a:ea typeface="+mn-ea"/>
                          <a:cs typeface="+mn-cs"/>
                        </a:rPr>
                        <a:t>Information </a:t>
                      </a:r>
                      <a:r>
                        <a:rPr lang="en-US" sz="2000" kern="1200" dirty="0" err="1" smtClean="0">
                          <a:solidFill>
                            <a:schemeClr val="dk1"/>
                          </a:solidFill>
                          <a:effectLst/>
                          <a:latin typeface="+mn-lt"/>
                          <a:ea typeface="+mn-ea"/>
                          <a:cs typeface="+mn-cs"/>
                        </a:rPr>
                        <a:t>basée</a:t>
                      </a:r>
                      <a:r>
                        <a:rPr lang="en-US" sz="2000" kern="1200" dirty="0" smtClean="0">
                          <a:solidFill>
                            <a:schemeClr val="dk1"/>
                          </a:solidFill>
                          <a:effectLst/>
                          <a:latin typeface="+mn-lt"/>
                          <a:ea typeface="+mn-ea"/>
                          <a:cs typeface="+mn-cs"/>
                        </a:rPr>
                        <a:t> sur le web</a:t>
                      </a:r>
                      <a:endParaRPr lang="en-CA" sz="2000" kern="1200" dirty="0">
                        <a:solidFill>
                          <a:schemeClr val="dk1"/>
                        </a:solidFill>
                        <a:effectLst/>
                        <a:latin typeface="+mn-lt"/>
                        <a:ea typeface="+mn-ea"/>
                        <a:cs typeface="+mn-cs"/>
                      </a:endParaRPr>
                    </a:p>
                  </a:txBody>
                  <a:tcPr marL="152400" marR="152400" marT="76200" marB="76200"/>
                </a:tc>
                <a:extLst>
                  <a:ext uri="{0D108BD9-81ED-4DB2-BD59-A6C34878D82A}">
                    <a16:rowId xmlns="" xmlns:a16="http://schemas.microsoft.com/office/drawing/2014/main" val="141149433"/>
                  </a:ext>
                </a:extLst>
              </a:tr>
              <a:tr h="691938">
                <a:tc>
                  <a:txBody>
                    <a:bodyPr/>
                    <a:lstStyle/>
                    <a:p>
                      <a:pPr lvl="0"/>
                      <a:r>
                        <a:rPr lang="fr-FR" sz="2000" kern="1200" dirty="0" smtClean="0">
                          <a:solidFill>
                            <a:schemeClr val="dk1"/>
                          </a:solidFill>
                          <a:effectLst/>
                          <a:latin typeface="+mn-lt"/>
                          <a:ea typeface="+mn-ea"/>
                          <a:cs typeface="+mn-cs"/>
                        </a:rPr>
                        <a:t>Groupe de travail sur les conteneurs maritimes</a:t>
                      </a:r>
                      <a:r>
                        <a:rPr lang="en-US" sz="2000" kern="1200" dirty="0" smtClean="0">
                          <a:solidFill>
                            <a:schemeClr val="dk1"/>
                          </a:solidFill>
                          <a:effectLst/>
                          <a:latin typeface="+mn-lt"/>
                          <a:ea typeface="+mn-ea"/>
                          <a:cs typeface="+mn-cs"/>
                        </a:rPr>
                        <a:t>(SCTF</a:t>
                      </a:r>
                      <a:r>
                        <a:rPr lang="en-US" sz="2000" kern="1200" dirty="0">
                          <a:solidFill>
                            <a:schemeClr val="dk1"/>
                          </a:solidFill>
                          <a:effectLst/>
                          <a:latin typeface="+mn-lt"/>
                          <a:ea typeface="+mn-ea"/>
                          <a:cs typeface="+mn-cs"/>
                        </a:rPr>
                        <a:t>)</a:t>
                      </a:r>
                      <a:endParaRPr lang="en-CA" sz="2000" kern="1200" dirty="0">
                        <a:solidFill>
                          <a:schemeClr val="dk1"/>
                        </a:solidFill>
                        <a:effectLst/>
                        <a:latin typeface="+mn-lt"/>
                        <a:ea typeface="+mn-ea"/>
                        <a:cs typeface="+mn-cs"/>
                      </a:endParaRPr>
                    </a:p>
                  </a:txBody>
                  <a:tcPr marL="152400" marR="152400" marT="76200" marB="76200"/>
                </a:tc>
                <a:tc>
                  <a:txBody>
                    <a:bodyPr/>
                    <a:lstStyle/>
                    <a:p>
                      <a:pPr lvl="0"/>
                      <a:r>
                        <a:rPr lang="en-US" sz="2000" kern="1200" dirty="0" err="1" smtClean="0">
                          <a:solidFill>
                            <a:schemeClr val="dk1"/>
                          </a:solidFill>
                          <a:effectLst/>
                          <a:latin typeface="+mn-lt"/>
                          <a:ea typeface="+mn-ea"/>
                          <a:cs typeface="+mn-cs"/>
                        </a:rPr>
                        <a:t>Projets</a:t>
                      </a:r>
                      <a:endParaRPr lang="en-CA" sz="2000" kern="1200" dirty="0">
                        <a:solidFill>
                          <a:schemeClr val="dk1"/>
                        </a:solidFill>
                        <a:effectLst/>
                        <a:latin typeface="+mn-lt"/>
                        <a:ea typeface="+mn-ea"/>
                        <a:cs typeface="+mn-cs"/>
                      </a:endParaRPr>
                    </a:p>
                  </a:txBody>
                  <a:tcPr marL="152400" marR="152400" marT="76200" marB="76200"/>
                </a:tc>
                <a:extLst>
                  <a:ext uri="{0D108BD9-81ED-4DB2-BD59-A6C34878D82A}">
                    <a16:rowId xmlns="" xmlns:a16="http://schemas.microsoft.com/office/drawing/2014/main" val="2554171843"/>
                  </a:ext>
                </a:extLst>
              </a:tr>
              <a:tr h="691938">
                <a:tc>
                  <a:txBody>
                    <a:bodyPr/>
                    <a:lstStyle/>
                    <a:p>
                      <a:pPr marL="0" marR="0" lvl="0" indent="0" algn="l" defTabSz="622802"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mn-lt"/>
                          <a:ea typeface="+mn-ea"/>
                          <a:cs typeface="+mn-cs"/>
                        </a:rPr>
                        <a:t>Obligations </a:t>
                      </a:r>
                      <a:r>
                        <a:rPr lang="en-US" sz="2000" kern="1200" dirty="0" err="1" smtClean="0">
                          <a:solidFill>
                            <a:schemeClr val="dk1"/>
                          </a:solidFill>
                          <a:effectLst/>
                          <a:latin typeface="+mn-lt"/>
                          <a:ea typeface="+mn-ea"/>
                          <a:cs typeface="+mn-cs"/>
                        </a:rPr>
                        <a:t>nationales</a:t>
                      </a:r>
                      <a:r>
                        <a:rPr lang="en-US" sz="2000" kern="1200" dirty="0" smtClean="0">
                          <a:solidFill>
                            <a:schemeClr val="dk1"/>
                          </a:solidFill>
                          <a:effectLst/>
                          <a:latin typeface="+mn-lt"/>
                          <a:ea typeface="+mn-ea"/>
                          <a:cs typeface="+mn-cs"/>
                        </a:rPr>
                        <a:t> de </a:t>
                      </a:r>
                      <a:r>
                        <a:rPr lang="en-US" sz="2000" kern="1200" dirty="0" smtClean="0">
                          <a:solidFill>
                            <a:schemeClr val="dk1"/>
                          </a:solidFill>
                          <a:effectLst/>
                          <a:latin typeface="+mn-lt"/>
                          <a:ea typeface="+mn-ea"/>
                          <a:cs typeface="+mn-cs"/>
                        </a:rPr>
                        <a:t>declaration (</a:t>
                      </a:r>
                      <a:r>
                        <a:rPr lang="en-US" sz="2000" kern="1200" dirty="0" smtClean="0">
                          <a:solidFill>
                            <a:schemeClr val="dk1"/>
                          </a:solidFill>
                          <a:effectLst/>
                          <a:latin typeface="+mn-lt"/>
                          <a:ea typeface="+mn-ea"/>
                          <a:cs typeface="+mn-cs"/>
                        </a:rPr>
                        <a:t>NRO</a:t>
                      </a:r>
                      <a:r>
                        <a:rPr lang="en-US" sz="2000" kern="1200" dirty="0">
                          <a:solidFill>
                            <a:schemeClr val="dk1"/>
                          </a:solidFill>
                          <a:effectLst/>
                          <a:latin typeface="+mn-lt"/>
                          <a:ea typeface="+mn-ea"/>
                          <a:cs typeface="+mn-cs"/>
                        </a:rPr>
                        <a:t>)*</a:t>
                      </a:r>
                      <a:endParaRPr lang="en-CA" sz="2000" kern="1200" dirty="0">
                        <a:solidFill>
                          <a:schemeClr val="dk1"/>
                        </a:solidFill>
                        <a:effectLst/>
                        <a:latin typeface="+mn-lt"/>
                        <a:ea typeface="+mn-ea"/>
                        <a:cs typeface="+mn-cs"/>
                      </a:endParaRPr>
                    </a:p>
                  </a:txBody>
                  <a:tcPr marL="152400" marR="152400" marT="76200" marB="76200"/>
                </a:tc>
                <a:tc>
                  <a:txBody>
                    <a:bodyPr/>
                    <a:lstStyle/>
                    <a:p>
                      <a:pPr lvl="0"/>
                      <a:r>
                        <a:rPr lang="en-US" sz="2000" kern="1200" dirty="0">
                          <a:solidFill>
                            <a:schemeClr val="dk1"/>
                          </a:solidFill>
                          <a:effectLst/>
                          <a:latin typeface="+mn-lt"/>
                          <a:ea typeface="+mn-ea"/>
                          <a:cs typeface="+mn-cs"/>
                        </a:rPr>
                        <a:t>Fusarium </a:t>
                      </a:r>
                      <a:r>
                        <a:rPr lang="en-US" sz="2000" kern="1200" dirty="0" err="1">
                          <a:solidFill>
                            <a:schemeClr val="dk1"/>
                          </a:solidFill>
                          <a:effectLst/>
                          <a:latin typeface="+mn-lt"/>
                          <a:ea typeface="+mn-ea"/>
                          <a:cs typeface="+mn-cs"/>
                        </a:rPr>
                        <a:t>oxysporum</a:t>
                      </a:r>
                      <a:r>
                        <a:rPr lang="en-US" sz="2000" kern="1200" dirty="0">
                          <a:solidFill>
                            <a:schemeClr val="dk1"/>
                          </a:solidFill>
                          <a:effectLst/>
                          <a:latin typeface="+mn-lt"/>
                          <a:ea typeface="+mn-ea"/>
                          <a:cs typeface="+mn-cs"/>
                        </a:rPr>
                        <a:t> TR4</a:t>
                      </a:r>
                      <a:endParaRPr lang="en-CA" sz="2000" kern="1200" dirty="0">
                        <a:solidFill>
                          <a:schemeClr val="dk1"/>
                        </a:solidFill>
                        <a:effectLst/>
                        <a:latin typeface="+mn-lt"/>
                        <a:ea typeface="+mn-ea"/>
                        <a:cs typeface="+mn-cs"/>
                      </a:endParaRPr>
                    </a:p>
                  </a:txBody>
                  <a:tcPr marL="152400" marR="152400" marT="76200" marB="76200"/>
                </a:tc>
                <a:extLst>
                  <a:ext uri="{0D108BD9-81ED-4DB2-BD59-A6C34878D82A}">
                    <a16:rowId xmlns="" xmlns:a16="http://schemas.microsoft.com/office/drawing/2014/main" val="75053749"/>
                  </a:ext>
                </a:extLst>
              </a:tr>
            </a:tbl>
          </a:graphicData>
        </a:graphic>
      </p:graphicFrame>
    </p:spTree>
    <p:extLst>
      <p:ext uri="{BB962C8B-B14F-4D97-AF65-F5344CB8AC3E}">
        <p14:creationId xmlns:p14="http://schemas.microsoft.com/office/powerpoint/2010/main" val="166735351"/>
      </p:ext>
    </p:extLst>
  </p:cSld>
  <p:clrMapOvr>
    <a:masterClrMapping/>
  </p:clrMapOvr>
  <p:extLst mod="1">
    <p:ext uri="{6950BFC3-D8DA-4A85-94F7-54DA5524770B}">
      <p188:commentRel xmlns=""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0"/>
            <a:ext cx="6600501" cy="729110"/>
          </a:xfrm>
        </p:spPr>
        <p:txBody>
          <a:bodyPr/>
          <a:lstStyle/>
          <a:p>
            <a:r>
              <a:rPr lang="fr-FR" sz="4000" dirty="0"/>
              <a:t>Liste des </a:t>
            </a:r>
            <a:r>
              <a:rPr lang="fr-FR" sz="4000" dirty="0" smtClean="0"/>
              <a:t>thèmes de IC</a:t>
            </a:r>
            <a:endParaRPr lang="et-EE" sz="4000" dirty="0"/>
          </a:p>
        </p:txBody>
      </p:sp>
      <p:sp>
        <p:nvSpPr>
          <p:cNvPr id="3" name="Content Placeholder 2"/>
          <p:cNvSpPr>
            <a:spLocks noGrp="1"/>
          </p:cNvSpPr>
          <p:nvPr>
            <p:ph idx="1"/>
          </p:nvPr>
        </p:nvSpPr>
        <p:spPr>
          <a:xfrm>
            <a:off x="461964" y="2455594"/>
            <a:ext cx="10454285" cy="3767387"/>
          </a:xfrm>
        </p:spPr>
        <p:txBody>
          <a:bodyPr/>
          <a:lstStyle/>
          <a:p>
            <a:pPr marL="476260" indent="-476260">
              <a:buFont typeface="Arial" panose="020B0604020202020204" pitchFamily="34" charset="0"/>
              <a:buChar char="•"/>
            </a:pPr>
            <a:r>
              <a:rPr lang="fr-FR" sz="2667" dirty="0"/>
              <a:t>Les </a:t>
            </a:r>
            <a:r>
              <a:rPr lang="fr-FR" sz="2667" dirty="0" smtClean="0"/>
              <a:t>thèmes des </a:t>
            </a:r>
            <a:r>
              <a:rPr lang="fr-FR" sz="2667" dirty="0"/>
              <a:t>guides de la CIPV et du matériel de formation proviennent de soumissions lors de l'appel à </a:t>
            </a:r>
            <a:r>
              <a:rPr lang="fr-FR" sz="2667" dirty="0"/>
              <a:t>thèmes ou </a:t>
            </a:r>
            <a:r>
              <a:rPr lang="fr-FR" sz="2667" dirty="0"/>
              <a:t>de projets pour lesquels le Secrétariat de la CIPV fournit un soutien technique</a:t>
            </a:r>
            <a:r>
              <a:rPr lang="fr-FR" sz="2667" dirty="0" smtClean="0"/>
              <a:t>. </a:t>
            </a:r>
            <a:endParaRPr lang="fr-FR" sz="2667" dirty="0"/>
          </a:p>
          <a:p>
            <a:pPr marL="476260" indent="-476260">
              <a:buFont typeface="Arial" panose="020B0604020202020204" pitchFamily="34" charset="0"/>
              <a:buChar char="•"/>
            </a:pPr>
            <a:r>
              <a:rPr lang="fr-FR" sz="2667" dirty="0"/>
              <a:t>Le </a:t>
            </a:r>
            <a:r>
              <a:rPr lang="fr-FR" sz="2667" dirty="0" smtClean="0"/>
              <a:t>IC </a:t>
            </a:r>
            <a:r>
              <a:rPr lang="fr-FR" sz="2667" dirty="0" smtClean="0"/>
              <a:t>examine </a:t>
            </a:r>
            <a:r>
              <a:rPr lang="fr-FR" sz="2667" dirty="0"/>
              <a:t>régulièrement cette liste pour s'assurer qu'elle reflète les besoins des Parties contractantes.</a:t>
            </a:r>
          </a:p>
          <a:p>
            <a:pPr marL="476260" indent="-476260">
              <a:buFont typeface="Arial" panose="020B0604020202020204" pitchFamily="34" charset="0"/>
              <a:buChar char="•"/>
            </a:pPr>
            <a:r>
              <a:rPr lang="fr-FR" sz="2667" dirty="0"/>
              <a:t>Le </a:t>
            </a:r>
            <a:r>
              <a:rPr lang="fr-FR" sz="2667" dirty="0" smtClean="0"/>
              <a:t>IC </a:t>
            </a:r>
            <a:r>
              <a:rPr lang="fr-FR" sz="2667" dirty="0"/>
              <a:t>ajuste les priorités et recommande des ajouts et des suppressions </a:t>
            </a:r>
            <a:r>
              <a:rPr lang="fr-FR" sz="2667" dirty="0" smtClean="0"/>
              <a:t>à la </a:t>
            </a:r>
            <a:r>
              <a:rPr lang="fr-FR" sz="2667" dirty="0" smtClean="0"/>
              <a:t>CMP</a:t>
            </a:r>
            <a:r>
              <a:rPr lang="fr-FR" sz="2667" dirty="0"/>
              <a:t>.</a:t>
            </a:r>
            <a:endParaRPr lang="fr-FR" sz="2667" dirty="0"/>
          </a:p>
          <a:p>
            <a:pPr marL="476260" indent="-476260">
              <a:buFont typeface="Arial" panose="020B0604020202020204" pitchFamily="34" charset="0"/>
              <a:buChar char="•"/>
            </a:pPr>
            <a:r>
              <a:rPr lang="fr-FR" sz="2667" dirty="0"/>
              <a:t>La liste des </a:t>
            </a:r>
            <a:r>
              <a:rPr lang="fr-FR" sz="2667" dirty="0"/>
              <a:t>thèmes </a:t>
            </a:r>
            <a:r>
              <a:rPr lang="fr-FR" sz="2667" dirty="0" smtClean="0"/>
              <a:t>adoptés </a:t>
            </a:r>
            <a:r>
              <a:rPr lang="fr-FR" sz="2667" dirty="0"/>
              <a:t>par le </a:t>
            </a:r>
            <a:r>
              <a:rPr lang="fr-FR" sz="2667" dirty="0" smtClean="0"/>
              <a:t>CMP </a:t>
            </a:r>
            <a:r>
              <a:rPr lang="fr-FR" sz="2667" dirty="0"/>
              <a:t>est publiée sur </a:t>
            </a:r>
            <a:r>
              <a:rPr lang="fr-FR" sz="2667" dirty="0" smtClean="0"/>
              <a:t>le </a:t>
            </a:r>
            <a:r>
              <a:rPr lang="fr-FR" sz="2667" dirty="0" smtClean="0"/>
              <a:t>PPI.</a:t>
            </a:r>
            <a:endParaRPr lang="en-US" sz="2667" dirty="0"/>
          </a:p>
          <a:p>
            <a:pPr marL="476260" indent="-476260">
              <a:buFont typeface="Arial" panose="020B0604020202020204" pitchFamily="34" charset="0"/>
              <a:buChar char="•"/>
            </a:pPr>
            <a:endParaRPr lang="et-EE" sz="2667" dirty="0"/>
          </a:p>
        </p:txBody>
      </p:sp>
      <p:sp>
        <p:nvSpPr>
          <p:cNvPr id="4" name="TextBox 3"/>
          <p:cNvSpPr txBox="1"/>
          <p:nvPr/>
        </p:nvSpPr>
        <p:spPr>
          <a:xfrm>
            <a:off x="5663074" y="6076587"/>
            <a:ext cx="184731" cy="348878"/>
          </a:xfrm>
          <a:prstGeom prst="rect">
            <a:avLst/>
          </a:prstGeom>
          <a:noFill/>
        </p:spPr>
        <p:txBody>
          <a:bodyPr wrap="none" rtlCol="0">
            <a:spAutoFit/>
          </a:bodyPr>
          <a:lstStyle/>
          <a:p>
            <a:endParaRPr lang="en-US" sz="1667" dirty="0"/>
          </a:p>
        </p:txBody>
      </p:sp>
    </p:spTree>
    <p:extLst>
      <p:ext uri="{BB962C8B-B14F-4D97-AF65-F5344CB8AC3E}">
        <p14:creationId xmlns:p14="http://schemas.microsoft.com/office/powerpoint/2010/main" val="340783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663" y="1"/>
            <a:ext cx="10506350" cy="866588"/>
          </a:xfrm>
        </p:spPr>
        <p:txBody>
          <a:bodyPr/>
          <a:lstStyle/>
          <a:p>
            <a:pPr algn="ctr"/>
            <a:r>
              <a:rPr lang="fr-CA" dirty="0" smtClean="0"/>
              <a:t>Thèmes de IC </a:t>
            </a:r>
            <a:r>
              <a:rPr lang="et-EE" dirty="0" smtClean="0"/>
              <a:t>– </a:t>
            </a:r>
            <a:r>
              <a:rPr lang="et-EE" dirty="0" smtClean="0"/>
              <a:t>Priorit</a:t>
            </a:r>
            <a:r>
              <a:rPr lang="fr-FR" dirty="0" smtClean="0"/>
              <a:t>é</a:t>
            </a:r>
            <a:r>
              <a:rPr lang="et-EE" dirty="0" smtClean="0"/>
              <a:t> </a:t>
            </a:r>
            <a:r>
              <a:rPr lang="et-EE" dirty="0"/>
              <a:t>1</a:t>
            </a:r>
          </a:p>
        </p:txBody>
      </p:sp>
      <p:sp>
        <p:nvSpPr>
          <p:cNvPr id="3" name="Content Placeholder 2"/>
          <p:cNvSpPr>
            <a:spLocks noGrp="1"/>
          </p:cNvSpPr>
          <p:nvPr>
            <p:ph idx="1"/>
          </p:nvPr>
        </p:nvSpPr>
        <p:spPr>
          <a:xfrm>
            <a:off x="105084" y="1440366"/>
            <a:ext cx="6037448" cy="6225090"/>
          </a:xfrm>
        </p:spPr>
        <p:txBody>
          <a:bodyPr/>
          <a:lstStyle/>
          <a:p>
            <a:pPr marL="0" indent="0">
              <a:buNone/>
            </a:pPr>
            <a:r>
              <a:rPr lang="en-CA" sz="2333" b="1" dirty="0" err="1"/>
              <a:t>Spécifications</a:t>
            </a:r>
            <a:r>
              <a:rPr lang="en-CA" sz="2333" b="1" dirty="0"/>
              <a:t> </a:t>
            </a:r>
            <a:r>
              <a:rPr lang="en-CA" sz="2333" b="1" dirty="0" err="1"/>
              <a:t>en</a:t>
            </a:r>
            <a:r>
              <a:rPr lang="en-CA" sz="2333" b="1" dirty="0"/>
              <a:t> </a:t>
            </a:r>
            <a:r>
              <a:rPr lang="en-CA" sz="2333" b="1" dirty="0" err="1"/>
              <a:t>cours</a:t>
            </a:r>
            <a:r>
              <a:rPr lang="en-CA" sz="2333" b="1" dirty="0"/>
              <a:t> </a:t>
            </a:r>
            <a:r>
              <a:rPr lang="en-CA" sz="2333" b="1" dirty="0" err="1"/>
              <a:t>d'élaboration</a:t>
            </a:r>
            <a:r>
              <a:rPr lang="en-CA" sz="2333" b="1" dirty="0"/>
              <a:t> </a:t>
            </a:r>
            <a:endParaRPr lang="en-CA" sz="2333" b="1" dirty="0" smtClean="0"/>
          </a:p>
          <a:p>
            <a:pPr marL="571511" indent="-571511">
              <a:buFont typeface="+mj-lt"/>
              <a:buAutoNum type="arabicPeriod"/>
            </a:pPr>
            <a:r>
              <a:rPr lang="fr-FR" sz="2333" dirty="0"/>
              <a:t>Planification d'urgence, Guide</a:t>
            </a:r>
          </a:p>
          <a:p>
            <a:pPr marL="571511" indent="-571511">
              <a:buFont typeface="+mj-lt"/>
              <a:buAutoNum type="arabicPeriod"/>
            </a:pPr>
            <a:r>
              <a:rPr lang="fr-FR" sz="2333" dirty="0"/>
              <a:t> Cours d'apprentissage en ligne sur l'inspection</a:t>
            </a:r>
          </a:p>
          <a:p>
            <a:pPr marL="571511" indent="-571511">
              <a:buFont typeface="+mj-lt"/>
              <a:buAutoNum type="arabicPeriod"/>
            </a:pPr>
            <a:r>
              <a:rPr lang="fr-FR" sz="2333" dirty="0"/>
              <a:t>Obligations de surveillance et de déclaration, cours e-Learning</a:t>
            </a:r>
          </a:p>
          <a:p>
            <a:pPr marL="571511" indent="-571511">
              <a:buFont typeface="+mj-lt"/>
              <a:buAutoNum type="arabicPeriod"/>
            </a:pPr>
            <a:r>
              <a:rPr lang="fr-FR" sz="2333" dirty="0"/>
              <a:t>Formation des agents phytosanitaires, Curriculum</a:t>
            </a:r>
          </a:p>
          <a:p>
            <a:pPr marL="571511" indent="-571511">
              <a:buFont typeface="+mj-lt"/>
              <a:buAutoNum type="arabicPeriod"/>
            </a:pPr>
            <a:r>
              <a:rPr lang="fr-FR" sz="2333" dirty="0"/>
              <a:t>Élaboration et mise en œuvre de réglementations et législations pour gérer les risques phytosanitaires sur les articles réglementés pour les ONPV, Guide</a:t>
            </a:r>
          </a:p>
          <a:p>
            <a:pPr marL="571511" indent="-571511">
              <a:buFont typeface="+mj-lt"/>
              <a:buAutoNum type="arabicPeriod"/>
            </a:pPr>
            <a:r>
              <a:rPr lang="fr-FR" sz="2333" dirty="0"/>
              <a:t>Élaboration de procédures de sécurité phytosanitaire, guide</a:t>
            </a:r>
            <a:endParaRPr lang="fr-CA" sz="1833" dirty="0"/>
          </a:p>
          <a:p>
            <a:pPr marL="571511" indent="-571511">
              <a:buFont typeface="+mj-lt"/>
              <a:buAutoNum type="arabicPeriod"/>
            </a:pPr>
            <a:endParaRPr lang="et-EE" sz="1833" dirty="0"/>
          </a:p>
        </p:txBody>
      </p:sp>
      <p:sp>
        <p:nvSpPr>
          <p:cNvPr id="4" name="TextBox 3"/>
          <p:cNvSpPr txBox="1"/>
          <p:nvPr/>
        </p:nvSpPr>
        <p:spPr>
          <a:xfrm>
            <a:off x="5663074" y="6076587"/>
            <a:ext cx="958917" cy="348878"/>
          </a:xfrm>
          <a:prstGeom prst="rect">
            <a:avLst/>
          </a:prstGeom>
          <a:noFill/>
        </p:spPr>
        <p:txBody>
          <a:bodyPr wrap="none" rtlCol="0">
            <a:spAutoFit/>
          </a:bodyPr>
          <a:lstStyle/>
          <a:p>
            <a:fld id="{474CF177-0A0F-4EE3-9ABF-A9EAA7B92E61}" type="slidenum">
              <a:rPr lang="en-GB" sz="1667"/>
              <a:t>8</a:t>
            </a:fld>
            <a:r>
              <a:rPr lang="en-GB" sz="1667" dirty="0"/>
              <a:t> of 13</a:t>
            </a:r>
            <a:endParaRPr lang="en-US" sz="1667" dirty="0"/>
          </a:p>
        </p:txBody>
      </p:sp>
      <p:sp>
        <p:nvSpPr>
          <p:cNvPr id="7" name="Content Placeholder 2"/>
          <p:cNvSpPr txBox="1">
            <a:spLocks/>
          </p:cNvSpPr>
          <p:nvPr/>
        </p:nvSpPr>
        <p:spPr bwMode="auto">
          <a:xfrm>
            <a:off x="6166694" y="1440366"/>
            <a:ext cx="6037448" cy="520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9147" tIns="59573" rIns="119147" bIns="59573" numCol="1" anchor="t" anchorCtr="0" compatLnSpc="1">
            <a:prstTxWarp prst="textNoShape">
              <a:avLst/>
            </a:prstTxWarp>
          </a:bodyPr>
          <a:lstStyle>
            <a:lvl1pPr marL="232349" indent="-232349" algn="l" defTabSz="622364" rtl="0" eaLnBrk="0" fontAlgn="base" hangingPunct="0">
              <a:spcBef>
                <a:spcPct val="20000"/>
              </a:spcBef>
              <a:spcAft>
                <a:spcPct val="0"/>
              </a:spcAft>
              <a:buFont typeface="Arial" charset="0"/>
              <a:buChar char="•"/>
              <a:defRPr sz="1742" kern="1200" baseline="0">
                <a:solidFill>
                  <a:schemeClr val="tx1"/>
                </a:solidFill>
                <a:latin typeface="+mn-lt"/>
                <a:ea typeface="+mn-ea"/>
                <a:cs typeface="+mn-cs"/>
              </a:defRPr>
            </a:lvl1pPr>
            <a:lvl2pPr marL="504806" indent="-193624" algn="l" defTabSz="622364" rtl="0" eaLnBrk="0" fontAlgn="base" hangingPunct="0">
              <a:spcBef>
                <a:spcPct val="20000"/>
              </a:spcBef>
              <a:spcAft>
                <a:spcPct val="0"/>
              </a:spcAft>
              <a:buFont typeface="Arial" charset="0"/>
              <a:buChar char="–"/>
              <a:defRPr sz="1568" kern="1200" baseline="0">
                <a:solidFill>
                  <a:schemeClr val="tx1"/>
                </a:solidFill>
                <a:latin typeface="+mn-lt"/>
                <a:ea typeface="+mn-ea"/>
                <a:cs typeface="+mn-cs"/>
              </a:defRPr>
            </a:lvl2pPr>
            <a:lvl3pPr marL="777263" indent="-154899" algn="l" defTabSz="622364" rtl="0" eaLnBrk="0" fontAlgn="base" hangingPunct="0">
              <a:spcBef>
                <a:spcPct val="20000"/>
              </a:spcBef>
              <a:spcAft>
                <a:spcPct val="0"/>
              </a:spcAft>
              <a:buFont typeface="Arial" charset="0"/>
              <a:buChar char="•"/>
              <a:defRPr sz="1655" kern="1200">
                <a:solidFill>
                  <a:schemeClr val="tx1"/>
                </a:solidFill>
                <a:latin typeface="+mn-lt"/>
                <a:ea typeface="+mn-ea"/>
                <a:cs typeface="+mn-cs"/>
              </a:defRPr>
            </a:lvl3pPr>
            <a:lvl4pPr marL="1089828"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4pPr>
            <a:lvl5pPr marL="1401010"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5pPr>
            <a:lvl6pPr marL="1712704"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6pPr>
            <a:lvl7pPr marL="2024105"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7pPr>
            <a:lvl8pPr marL="2335506"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8pPr>
            <a:lvl9pPr marL="2646907"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9pPr>
          </a:lstStyle>
          <a:p>
            <a:pPr marL="0" indent="0">
              <a:buNone/>
            </a:pPr>
            <a:r>
              <a:rPr lang="en-US" sz="2333" b="1" dirty="0" err="1" smtClean="0"/>
              <a:t>Thèmes</a:t>
            </a:r>
            <a:r>
              <a:rPr lang="en-US" sz="2333" b="1" dirty="0" smtClean="0"/>
              <a:t> </a:t>
            </a:r>
            <a:r>
              <a:rPr lang="en-US" sz="2333" b="1" dirty="0" err="1" smtClean="0"/>
              <a:t>hautement</a:t>
            </a:r>
            <a:r>
              <a:rPr lang="en-US" sz="2333" b="1" dirty="0" smtClean="0"/>
              <a:t> </a:t>
            </a:r>
            <a:r>
              <a:rPr lang="en-US" sz="2333" b="1" dirty="0" err="1"/>
              <a:t>prioritaires</a:t>
            </a:r>
            <a:r>
              <a:rPr lang="en-US" sz="2333" b="1" dirty="0"/>
              <a:t> </a:t>
            </a:r>
            <a:r>
              <a:rPr lang="en-US" sz="2333" b="1" dirty="0" err="1" smtClean="0"/>
              <a:t>restants</a:t>
            </a:r>
            <a:endParaRPr lang="en-US" sz="2333" b="1" dirty="0" smtClean="0"/>
          </a:p>
          <a:p>
            <a:pPr marL="571511" indent="-571511">
              <a:buAutoNum type="arabicPeriod"/>
            </a:pPr>
            <a:r>
              <a:rPr lang="fr-FR" sz="2333" dirty="0">
                <a:ea typeface="+mn-lt"/>
                <a:cs typeface="+mn-lt"/>
              </a:rPr>
              <a:t>Inspection basée sur les risques des envois importés, Guide</a:t>
            </a:r>
          </a:p>
          <a:p>
            <a:pPr marL="571511" indent="-571511">
              <a:buAutoNum type="arabicPeriod"/>
            </a:pPr>
            <a:r>
              <a:rPr lang="fr-FR" sz="2333" dirty="0">
                <a:ea typeface="+mn-lt"/>
                <a:cs typeface="+mn-lt"/>
              </a:rPr>
              <a:t>Autorisation des entités à effectuer des actions phytosanitaires, Guide</a:t>
            </a:r>
          </a:p>
          <a:p>
            <a:pPr marL="571511" indent="-571511">
              <a:buAutoNum type="arabicPeriod"/>
            </a:pPr>
            <a:r>
              <a:rPr lang="fr-FR" sz="2333" dirty="0">
                <a:ea typeface="+mn-lt"/>
                <a:cs typeface="+mn-lt"/>
              </a:rPr>
              <a:t>Animateurs </a:t>
            </a:r>
            <a:r>
              <a:rPr lang="fr-FR" sz="2333" dirty="0">
                <a:ea typeface="+mn-lt"/>
                <a:cs typeface="+mn-lt"/>
              </a:rPr>
              <a:t>E</a:t>
            </a:r>
            <a:r>
              <a:rPr lang="fr-FR" sz="2333" dirty="0" smtClean="0">
                <a:ea typeface="+mn-lt"/>
                <a:cs typeface="+mn-lt"/>
              </a:rPr>
              <a:t>CP</a:t>
            </a:r>
            <a:r>
              <a:rPr lang="fr-FR" sz="2333" dirty="0">
                <a:ea typeface="+mn-lt"/>
                <a:cs typeface="+mn-lt"/>
              </a:rPr>
              <a:t>, </a:t>
            </a:r>
            <a:r>
              <a:rPr lang="fr-FR" sz="2333" dirty="0">
                <a:ea typeface="+mn-lt"/>
                <a:cs typeface="+mn-lt"/>
              </a:rPr>
              <a:t>Kit de formation</a:t>
            </a:r>
          </a:p>
          <a:p>
            <a:pPr marL="571511" indent="-571511">
              <a:buAutoNum type="arabicPeriod"/>
            </a:pPr>
            <a:r>
              <a:rPr lang="fr-FR" sz="2333" dirty="0">
                <a:ea typeface="+mn-lt"/>
                <a:cs typeface="+mn-lt"/>
              </a:rPr>
              <a:t>Inspection des envois de </a:t>
            </a:r>
            <a:r>
              <a:rPr lang="fr-FR" sz="2333" i="1" dirty="0" err="1">
                <a:ea typeface="+mn-lt"/>
                <a:cs typeface="+mn-lt"/>
              </a:rPr>
              <a:t>Xylella</a:t>
            </a:r>
            <a:r>
              <a:rPr lang="fr-FR" sz="2333" i="1" dirty="0">
                <a:ea typeface="+mn-lt"/>
                <a:cs typeface="+mn-lt"/>
              </a:rPr>
              <a:t> </a:t>
            </a:r>
            <a:r>
              <a:rPr lang="fr-FR" sz="2333" i="1" dirty="0" err="1">
                <a:ea typeface="+mn-lt"/>
                <a:cs typeface="+mn-lt"/>
              </a:rPr>
              <a:t>fastidiosa</a:t>
            </a:r>
            <a:r>
              <a:rPr lang="fr-FR" sz="2333" i="1" dirty="0">
                <a:ea typeface="+mn-lt"/>
                <a:cs typeface="+mn-lt"/>
              </a:rPr>
              <a:t> </a:t>
            </a:r>
            <a:r>
              <a:rPr lang="fr-FR" sz="2333" dirty="0">
                <a:ea typeface="+mn-lt"/>
                <a:cs typeface="+mn-lt"/>
              </a:rPr>
              <a:t>aux points d'entrée, Guide</a:t>
            </a:r>
          </a:p>
          <a:p>
            <a:pPr marL="571511" indent="-571511">
              <a:buAutoNum type="arabicPeriod"/>
            </a:pPr>
            <a:r>
              <a:rPr lang="fr-FR" sz="2333" dirty="0">
                <a:ea typeface="+mn-lt"/>
                <a:cs typeface="+mn-lt"/>
              </a:rPr>
              <a:t>Surveillance de </a:t>
            </a:r>
            <a:r>
              <a:rPr lang="fr-FR" sz="2333" i="1" dirty="0" err="1">
                <a:ea typeface="+mn-lt"/>
                <a:cs typeface="+mn-lt"/>
              </a:rPr>
              <a:t>Xylella</a:t>
            </a:r>
            <a:r>
              <a:rPr lang="fr-FR" sz="2333" i="1" dirty="0">
                <a:ea typeface="+mn-lt"/>
                <a:cs typeface="+mn-lt"/>
              </a:rPr>
              <a:t> </a:t>
            </a:r>
            <a:r>
              <a:rPr lang="fr-FR" sz="2333" i="1" dirty="0" err="1">
                <a:ea typeface="+mn-lt"/>
                <a:cs typeface="+mn-lt"/>
              </a:rPr>
              <a:t>fastidiosa</a:t>
            </a:r>
            <a:r>
              <a:rPr lang="fr-FR" sz="2333" dirty="0">
                <a:ea typeface="+mn-lt"/>
                <a:cs typeface="+mn-lt"/>
              </a:rPr>
              <a:t>, Guide</a:t>
            </a:r>
          </a:p>
          <a:p>
            <a:pPr marL="571511" indent="-571511">
              <a:buAutoNum type="arabicPeriod"/>
            </a:pPr>
            <a:r>
              <a:rPr lang="fr-FR" sz="2333" dirty="0">
                <a:ea typeface="+mn-lt"/>
                <a:cs typeface="+mn-lt"/>
              </a:rPr>
              <a:t>Évaluation du risque d'introduction </a:t>
            </a:r>
            <a:r>
              <a:rPr lang="fr-FR" sz="2333" dirty="0" smtClean="0">
                <a:ea typeface="+mn-lt"/>
                <a:cs typeface="+mn-lt"/>
              </a:rPr>
              <a:t>d’organismes nuisibles avec </a:t>
            </a:r>
            <a:r>
              <a:rPr lang="fr-FR" sz="2333" dirty="0">
                <a:ea typeface="+mn-lt"/>
                <a:cs typeface="+mn-lt"/>
              </a:rPr>
              <a:t>des semences, Guide </a:t>
            </a:r>
            <a:r>
              <a:rPr lang="en-US" sz="2333" dirty="0"/>
              <a:t>	</a:t>
            </a:r>
            <a:endParaRPr lang="en-CA" sz="1833" dirty="0"/>
          </a:p>
          <a:p>
            <a:pPr marL="571511" indent="-571511">
              <a:buAutoNum type="arabicPeriod"/>
            </a:pPr>
            <a:endParaRPr lang="en-CA" sz="1833" dirty="0">
              <a:cs typeface="Arial" panose="020B0604020202020204"/>
            </a:endParaRPr>
          </a:p>
        </p:txBody>
      </p:sp>
    </p:spTree>
    <p:extLst>
      <p:ext uri="{BB962C8B-B14F-4D97-AF65-F5344CB8AC3E}">
        <p14:creationId xmlns:p14="http://schemas.microsoft.com/office/powerpoint/2010/main" val="1252269670"/>
      </p:ext>
    </p:extLst>
  </p:cSld>
  <p:clrMapOvr>
    <a:masterClrMapping/>
  </p:clrMapOvr>
  <p:extLst mod="1">
    <p:ext uri="{6950BFC3-D8DA-4A85-94F7-54DA5524770B}">
      <p188:commentRel xmlns=""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898" y="1364199"/>
            <a:ext cx="10506350" cy="1143000"/>
          </a:xfrm>
        </p:spPr>
        <p:txBody>
          <a:bodyPr/>
          <a:lstStyle/>
          <a:p>
            <a:r>
              <a:rPr lang="fr-FR" dirty="0"/>
              <a:t>Guides et supports de formation de la CIPV</a:t>
            </a:r>
            <a:endParaRPr lang="en-CA" dirty="0"/>
          </a:p>
        </p:txBody>
      </p:sp>
      <p:sp>
        <p:nvSpPr>
          <p:cNvPr id="3" name="Content Placeholder 2"/>
          <p:cNvSpPr>
            <a:spLocks noGrp="1"/>
          </p:cNvSpPr>
          <p:nvPr>
            <p:ph idx="1"/>
          </p:nvPr>
        </p:nvSpPr>
        <p:spPr>
          <a:xfrm>
            <a:off x="5667377" y="2209216"/>
            <a:ext cx="5514883" cy="1914774"/>
          </a:xfrm>
        </p:spPr>
        <p:style>
          <a:lnRef idx="2">
            <a:schemeClr val="accent2"/>
          </a:lnRef>
          <a:fillRef idx="1">
            <a:schemeClr val="lt1"/>
          </a:fillRef>
          <a:effectRef idx="0">
            <a:schemeClr val="accent2"/>
          </a:effectRef>
          <a:fontRef idx="minor">
            <a:schemeClr val="dk1"/>
          </a:fontRef>
        </p:style>
        <p:txBody>
          <a:bodyPr/>
          <a:lstStyle/>
          <a:p>
            <a:pPr marL="0" indent="0">
              <a:spcAft>
                <a:spcPts val="1000"/>
              </a:spcAft>
              <a:buNone/>
            </a:pPr>
            <a:r>
              <a:rPr lang="en-CA" sz="2300" b="1" dirty="0" err="1" smtClean="0">
                <a:solidFill>
                  <a:srgbClr val="00B0F0"/>
                </a:solidFill>
              </a:rPr>
              <a:t>Nouvelles</a:t>
            </a:r>
            <a:r>
              <a:rPr lang="en-CA" sz="2300" b="1" dirty="0" smtClean="0">
                <a:solidFill>
                  <a:srgbClr val="00B0F0"/>
                </a:solidFill>
              </a:rPr>
              <a:t> </a:t>
            </a:r>
            <a:r>
              <a:rPr lang="en-CA" sz="2300" b="1" dirty="0">
                <a:solidFill>
                  <a:srgbClr val="00B0F0"/>
                </a:solidFill>
              </a:rPr>
              <a:t>publications</a:t>
            </a:r>
          </a:p>
          <a:p>
            <a:pPr lvl="1"/>
            <a:r>
              <a:rPr lang="fr-FR" sz="2000" dirty="0"/>
              <a:t>Guide sur le statut des </a:t>
            </a:r>
            <a:r>
              <a:rPr lang="fr-FR" sz="2000" dirty="0" smtClean="0"/>
              <a:t>organismes nuisibles</a:t>
            </a:r>
            <a:endParaRPr lang="fr-FR" sz="2000" dirty="0"/>
          </a:p>
          <a:p>
            <a:pPr lvl="1"/>
            <a:r>
              <a:rPr lang="fr-FR" sz="2000" dirty="0"/>
              <a:t>Vidéo sur les normes relatives aux mouches des fruits</a:t>
            </a:r>
            <a:endParaRPr lang="en-CA" sz="2000" dirty="0"/>
          </a:p>
        </p:txBody>
      </p:sp>
      <p:sp>
        <p:nvSpPr>
          <p:cNvPr id="4" name="Content Placeholder 2"/>
          <p:cNvSpPr txBox="1">
            <a:spLocks/>
          </p:cNvSpPr>
          <p:nvPr/>
        </p:nvSpPr>
        <p:spPr bwMode="auto">
          <a:xfrm>
            <a:off x="409898" y="2179993"/>
            <a:ext cx="6393190" cy="36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9147" tIns="59573" rIns="119147" bIns="59573" numCol="1" anchor="t" anchorCtr="0" compatLnSpc="1">
            <a:prstTxWarp prst="textNoShape">
              <a:avLst/>
            </a:prstTxWarp>
          </a:bodyPr>
          <a:lstStyle>
            <a:lvl1pPr marL="232349" indent="-232349" algn="l" defTabSz="622364" rtl="0" eaLnBrk="0" fontAlgn="base" hangingPunct="0">
              <a:spcBef>
                <a:spcPct val="20000"/>
              </a:spcBef>
              <a:spcAft>
                <a:spcPct val="0"/>
              </a:spcAft>
              <a:buFont typeface="Arial" charset="0"/>
              <a:buChar char="•"/>
              <a:defRPr sz="1742" kern="1200" baseline="0">
                <a:solidFill>
                  <a:schemeClr val="tx1"/>
                </a:solidFill>
                <a:latin typeface="+mn-lt"/>
                <a:ea typeface="+mn-ea"/>
                <a:cs typeface="+mn-cs"/>
              </a:defRPr>
            </a:lvl1pPr>
            <a:lvl2pPr marL="504806" indent="-193624" algn="l" defTabSz="622364" rtl="0" eaLnBrk="0" fontAlgn="base" hangingPunct="0">
              <a:spcBef>
                <a:spcPct val="20000"/>
              </a:spcBef>
              <a:spcAft>
                <a:spcPct val="0"/>
              </a:spcAft>
              <a:buFont typeface="Arial" charset="0"/>
              <a:buChar char="–"/>
              <a:defRPr sz="1568" kern="1200" baseline="0">
                <a:solidFill>
                  <a:schemeClr val="tx1"/>
                </a:solidFill>
                <a:latin typeface="+mn-lt"/>
                <a:ea typeface="+mn-ea"/>
                <a:cs typeface="+mn-cs"/>
              </a:defRPr>
            </a:lvl2pPr>
            <a:lvl3pPr marL="777263" indent="-154899" algn="l" defTabSz="622364" rtl="0" eaLnBrk="0" fontAlgn="base" hangingPunct="0">
              <a:spcBef>
                <a:spcPct val="20000"/>
              </a:spcBef>
              <a:spcAft>
                <a:spcPct val="0"/>
              </a:spcAft>
              <a:buFont typeface="Arial" charset="0"/>
              <a:buChar char="•"/>
              <a:defRPr sz="1655" kern="1200">
                <a:solidFill>
                  <a:schemeClr val="tx1"/>
                </a:solidFill>
                <a:latin typeface="+mn-lt"/>
                <a:ea typeface="+mn-ea"/>
                <a:cs typeface="+mn-cs"/>
              </a:defRPr>
            </a:lvl3pPr>
            <a:lvl4pPr marL="1089828"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4pPr>
            <a:lvl5pPr marL="1401010"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5pPr>
            <a:lvl6pPr marL="1712704"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6pPr>
            <a:lvl7pPr marL="2024105"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7pPr>
            <a:lvl8pPr marL="2335506"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8pPr>
            <a:lvl9pPr marL="2646907"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9pPr>
          </a:lstStyle>
          <a:p>
            <a:pPr marL="0" indent="0">
              <a:buNone/>
            </a:pPr>
            <a:r>
              <a:rPr lang="en-US" sz="2333" b="1" dirty="0" err="1"/>
              <a:t>Récemment</a:t>
            </a:r>
            <a:r>
              <a:rPr lang="en-US" sz="2333" b="1" dirty="0"/>
              <a:t> </a:t>
            </a:r>
            <a:r>
              <a:rPr lang="en-US" sz="2333" b="1" dirty="0" err="1" smtClean="0"/>
              <a:t>traduits</a:t>
            </a:r>
            <a:r>
              <a:rPr lang="en-US" sz="2333" b="1" dirty="0" smtClean="0"/>
              <a:t> </a:t>
            </a:r>
            <a:r>
              <a:rPr lang="en-US" sz="2333" b="1" dirty="0"/>
              <a:t>(</a:t>
            </a:r>
            <a:r>
              <a:rPr lang="en-US" sz="2333" b="1" dirty="0" err="1"/>
              <a:t>en</a:t>
            </a:r>
            <a:r>
              <a:rPr lang="en-US" sz="2333" b="1" dirty="0"/>
              <a:t> </a:t>
            </a:r>
            <a:r>
              <a:rPr lang="en-US" sz="2333" b="1" dirty="0" err="1"/>
              <a:t>français</a:t>
            </a:r>
            <a:r>
              <a:rPr lang="en-US" sz="2333" b="1" dirty="0" smtClean="0"/>
              <a:t>)</a:t>
            </a:r>
            <a:endParaRPr lang="en-US" sz="2333" b="1" i="1" dirty="0" smtClean="0"/>
          </a:p>
          <a:p>
            <a:pPr marL="899655" lvl="1" indent="-381008">
              <a:buFont typeface="+mj-lt"/>
              <a:buAutoNum type="arabicPeriod"/>
            </a:pPr>
            <a:r>
              <a:rPr lang="fr-FR" sz="2000" dirty="0"/>
              <a:t>Établir une ONPV</a:t>
            </a:r>
          </a:p>
          <a:p>
            <a:pPr marL="899655" lvl="1" indent="-381008">
              <a:buFont typeface="+mj-lt"/>
              <a:buAutoNum type="arabicPeriod"/>
            </a:pPr>
            <a:r>
              <a:rPr lang="fr-FR" sz="2000" dirty="0"/>
              <a:t>Exploitation d'une ONPV</a:t>
            </a:r>
          </a:p>
          <a:p>
            <a:pPr marL="899655" lvl="1" indent="-381008">
              <a:buFont typeface="+mj-lt"/>
              <a:buAutoNum type="arabicPeriod"/>
            </a:pPr>
            <a:r>
              <a:rPr lang="fr-FR" sz="2000" dirty="0"/>
              <a:t>Vérification de l'importation</a:t>
            </a:r>
          </a:p>
          <a:p>
            <a:pPr marL="899655" lvl="1" indent="-381008">
              <a:buFont typeface="+mj-lt"/>
              <a:buAutoNum type="arabicPeriod"/>
            </a:pPr>
            <a:r>
              <a:rPr lang="fr-FR" sz="2000" dirty="0"/>
              <a:t>Certification d'exportation</a:t>
            </a:r>
          </a:p>
          <a:p>
            <a:pPr marL="899655" lvl="1" indent="-381008">
              <a:buFont typeface="+mj-lt"/>
              <a:buAutoNum type="arabicPeriod"/>
            </a:pPr>
            <a:r>
              <a:rPr lang="fr-FR" sz="2000" dirty="0"/>
              <a:t>Surveillance phytosanitaire</a:t>
            </a:r>
          </a:p>
          <a:p>
            <a:pPr marL="899655" lvl="1" indent="-381008">
              <a:buFont typeface="+mj-lt"/>
              <a:buAutoNum type="arabicPeriod"/>
            </a:pPr>
            <a:r>
              <a:rPr lang="fr-FR" sz="2000" dirty="0"/>
              <a:t>Communication des risques phytosanitaires</a:t>
            </a:r>
          </a:p>
          <a:p>
            <a:pPr marL="899655" lvl="1" indent="-381008">
              <a:buFont typeface="+mj-lt"/>
              <a:buAutoNum type="arabicPeriod"/>
            </a:pPr>
            <a:r>
              <a:rPr lang="fr-FR" sz="2000" dirty="0"/>
              <a:t>Gérer les relations avec les parties prenantes</a:t>
            </a:r>
          </a:p>
          <a:p>
            <a:pPr marL="899655" lvl="1" indent="-381008">
              <a:buFont typeface="+mj-lt"/>
              <a:buAutoNum type="arabicPeriod"/>
            </a:pPr>
            <a:r>
              <a:rPr lang="fr-FR" sz="2000" dirty="0"/>
              <a:t>Prestation de services de diagnostic phytosanitaire</a:t>
            </a:r>
            <a:endParaRPr lang="en-US" sz="2000" dirty="0"/>
          </a:p>
          <a:p>
            <a:pPr lvl="1"/>
            <a:endParaRPr lang="en-CA" sz="2000" dirty="0"/>
          </a:p>
        </p:txBody>
      </p:sp>
      <p:sp>
        <p:nvSpPr>
          <p:cNvPr id="6" name="TextBox 5"/>
          <p:cNvSpPr txBox="1"/>
          <p:nvPr/>
        </p:nvSpPr>
        <p:spPr>
          <a:xfrm>
            <a:off x="409898" y="5740781"/>
            <a:ext cx="8597625" cy="430887"/>
          </a:xfrm>
          <a:prstGeom prst="rect">
            <a:avLst/>
          </a:prstGeom>
          <a:solidFill>
            <a:schemeClr val="accent2">
              <a:lumMod val="40000"/>
              <a:lumOff val="60000"/>
            </a:schemeClr>
          </a:solidFill>
        </p:spPr>
        <p:txBody>
          <a:bodyPr wrap="square" rtlCol="0">
            <a:spAutoFit/>
          </a:bodyPr>
          <a:lstStyle/>
          <a:p>
            <a:r>
              <a:rPr lang="fr-FR" sz="2200" b="1" dirty="0"/>
              <a:t>Merci au COLEACP pour le soutien </a:t>
            </a:r>
            <a:r>
              <a:rPr lang="fr-FR" sz="2200" b="1" dirty="0" smtClean="0"/>
              <a:t>à </a:t>
            </a:r>
            <a:r>
              <a:rPr lang="fr-FR" sz="2200" b="1" dirty="0"/>
              <a:t>ces traductions</a:t>
            </a:r>
            <a:r>
              <a:rPr lang="en-CA" sz="2200" b="1" dirty="0" smtClean="0"/>
              <a:t>!</a:t>
            </a:r>
            <a:endParaRPr lang="en-CA" sz="2200" b="1" dirty="0"/>
          </a:p>
        </p:txBody>
      </p:sp>
      <p:pic>
        <p:nvPicPr>
          <p:cNvPr id="7" name="Picture 6"/>
          <p:cNvPicPr>
            <a:picLocks noChangeAspect="1"/>
          </p:cNvPicPr>
          <p:nvPr/>
        </p:nvPicPr>
        <p:blipFill>
          <a:blip r:embed="rId3"/>
          <a:stretch>
            <a:fillRect/>
          </a:stretch>
        </p:blipFill>
        <p:spPr>
          <a:xfrm>
            <a:off x="10479483" y="4302800"/>
            <a:ext cx="1405555" cy="1800000"/>
          </a:xfrm>
          <a:prstGeom prst="rect">
            <a:avLst/>
          </a:prstGeom>
        </p:spPr>
      </p:pic>
    </p:spTree>
    <p:extLst>
      <p:ext uri="{BB962C8B-B14F-4D97-AF65-F5344CB8AC3E}">
        <p14:creationId xmlns:p14="http://schemas.microsoft.com/office/powerpoint/2010/main" val="2890277873"/>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a3b9c205-ff93-4b66-a73e-1385ea8adb4a">FAO42-1499232794-14</_dlc_DocId>
    <_dlc_DocIdUrl xmlns="a3b9c205-ff93-4b66-a73e-1385ea8adb4a">
      <Url>https://workspace.fao.org/so/so1/_layouts/15/DocIdRedir.aspx?ID=FAO42-1499232794-14</Url>
      <Description>FAO42-1499232794-14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CBDC8CD110D04ABC7511BE938A72AA" ma:contentTypeVersion="0" ma:contentTypeDescription="Create a new document." ma:contentTypeScope="" ma:versionID="e50e8d7655074db856c56969a59add03">
  <xsd:schema xmlns:xsd="http://www.w3.org/2001/XMLSchema" xmlns:xs="http://www.w3.org/2001/XMLSchema" xmlns:p="http://schemas.microsoft.com/office/2006/metadata/properties" xmlns:ns2="a3b9c205-ff93-4b66-a73e-1385ea8adb4a" targetNamespace="http://schemas.microsoft.com/office/2006/metadata/properties" ma:root="true" ma:fieldsID="9c741031a58b53a13146b7fc8cce4652" ns2:_="">
    <xsd:import namespace="a3b9c205-ff93-4b66-a73e-1385ea8adb4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9c205-ff93-4b66-a73e-1385ea8adb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323DA9-710D-4C08-8632-E1243AEA8C25}">
  <ds:schemaRefs>
    <ds:schemaRef ds:uri="http://schemas.microsoft.com/sharepoint/events"/>
  </ds:schemaRefs>
</ds:datastoreItem>
</file>

<file path=customXml/itemProps2.xml><?xml version="1.0" encoding="utf-8"?>
<ds:datastoreItem xmlns:ds="http://schemas.openxmlformats.org/officeDocument/2006/customXml" ds:itemID="{8B6D1CDB-15D1-4C85-BFBF-7D1270C6F64A}">
  <ds:schemaRefs>
    <ds:schemaRef ds:uri="http://schemas.microsoft.com/office/2006/documentManagement/types"/>
    <ds:schemaRef ds:uri="http://purl.org/dc/elements/1.1/"/>
    <ds:schemaRef ds:uri="http://www.w3.org/XML/1998/namespace"/>
    <ds:schemaRef ds:uri="http://purl.org/dc/dcmitype/"/>
    <ds:schemaRef ds:uri="http://purl.org/dc/terms/"/>
    <ds:schemaRef ds:uri="a3b9c205-ff93-4b66-a73e-1385ea8adb4a"/>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706D7DBF-6A2A-4301-9E2D-71C73E514E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9c205-ff93-4b66-a73e-1385ea8ad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17D6E9B-5D26-4766-B035-13FA946D28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419</TotalTime>
  <Words>2305</Words>
  <Application>Microsoft Office PowerPoint</Application>
  <PresentationFormat>Grand écran</PresentationFormat>
  <Paragraphs>247</Paragraphs>
  <Slides>19</Slides>
  <Notes>7</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19</vt:i4>
      </vt:variant>
    </vt:vector>
  </HeadingPairs>
  <TitlesOfParts>
    <vt:vector size="28" baseType="lpstr">
      <vt:lpstr>Arial Unicode MS</vt:lpstr>
      <vt:lpstr>.AppleSystemUIFont</vt:lpstr>
      <vt:lpstr>Arial</vt:lpstr>
      <vt:lpstr>Calibri</vt:lpstr>
      <vt:lpstr>Calibri Light</vt:lpstr>
      <vt:lpstr>Georgia</vt:lpstr>
      <vt:lpstr>Wingdings</vt:lpstr>
      <vt:lpstr>COVER</vt:lpstr>
      <vt:lpstr>Internal screen</vt:lpstr>
      <vt:lpstr>2021 Mise à jour du Comité de mise en œuvre et de développement des capacités(IC) </vt:lpstr>
      <vt:lpstr>Sommaire</vt:lpstr>
      <vt:lpstr>Qu'est-ce que le IC ?</vt:lpstr>
      <vt:lpstr>IC membership</vt:lpstr>
      <vt:lpstr>Réunions virtuelles de IC </vt:lpstr>
      <vt:lpstr>Sous-groupes et équipesc de IC </vt:lpstr>
      <vt:lpstr>Liste des thèmes de IC</vt:lpstr>
      <vt:lpstr>Thèmes de IC – Priorité 1</vt:lpstr>
      <vt:lpstr>Guides et supports de formation de la CIPV</vt:lpstr>
      <vt:lpstr>Guides et supports de formation</vt:lpstr>
      <vt:lpstr>Systèmes phytosanitaires-pages des composants</vt:lpstr>
      <vt:lpstr>Programme d'obligations nationales de déclaration</vt:lpstr>
      <vt:lpstr>Évaluation des capacités phytosanitaires (ECP)</vt:lpstr>
      <vt:lpstr>Groupe de travail sur les conteneurs maritimes - SCTF</vt:lpstr>
      <vt:lpstr>Programme de commerce électronique</vt:lpstr>
      <vt:lpstr>Système d’examen de mise en œuvre et de soutien (IRSS)</vt:lpstr>
      <vt:lpstr>Programme mondial de surveillance phytosanitaire</vt:lpstr>
      <vt:lpstr>Page d'accueil de la mise en œuvre et du développement des capacités </vt:lpstr>
      <vt:lpstr>MERCI</vt:lpstr>
    </vt:vector>
  </TitlesOfParts>
  <Manager/>
  <Company>FAO of the UN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LK</cp:lastModifiedBy>
  <cp:revision>28</cp:revision>
  <cp:lastPrinted>2018-12-10T09:55:32Z</cp:lastPrinted>
  <dcterms:created xsi:type="dcterms:W3CDTF">2019-07-18T08:44:31Z</dcterms:created>
  <dcterms:modified xsi:type="dcterms:W3CDTF">2021-07-01T15:18:41Z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0x01010079CBDC8CD110D04ABC7511BE938A72AA</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ies>
</file>