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41"/>
  </p:notesMasterIdLst>
  <p:handoutMasterIdLst>
    <p:handoutMasterId r:id="rId42"/>
  </p:handoutMasterIdLst>
  <p:sldIdLst>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64" r:id="rId40"/>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1" dt="2021-06-24T09:16:10.060"/>
    <p1510:client id="{EE79A5B0-00A3-EC44-8CFB-CCA18BC320C9}" v="41" dt="2021-06-23T13:16:45.00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9" autoAdjust="0"/>
    <p:restoredTop sz="86408" autoAdjust="0"/>
  </p:normalViewPr>
  <p:slideViewPr>
    <p:cSldViewPr>
      <p:cViewPr varScale="1">
        <p:scale>
          <a:sx n="69" d="100"/>
          <a:sy n="69" d="100"/>
        </p:scale>
        <p:origin x="59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4T09:16:48.332" v="121" actId="207"/>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Yangq\Desktop\New%20Microsoft%20Excel%20Workshe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Sheet1!$C$2:$C$6</c:f>
              <c:numCache>
                <c:formatCode>General</c:formatCode>
                <c:ptCount val="5"/>
                <c:pt idx="0">
                  <c:v>13</c:v>
                </c:pt>
                <c:pt idx="1">
                  <c:v>17</c:v>
                </c:pt>
                <c:pt idx="2">
                  <c:v>12</c:v>
                </c:pt>
                <c:pt idx="3">
                  <c:v>8</c:v>
                </c:pt>
                <c:pt idx="4">
                  <c:v>1</c:v>
                </c:pt>
              </c:numCache>
            </c:numRef>
          </c:val>
          <c:extLst>
            <c:ext xmlns:c16="http://schemas.microsoft.com/office/drawing/2014/chart" uri="{C3380CC4-5D6E-409C-BE32-E72D297353CC}">
              <c16:uniqueId val="{00000000-43F3-46A5-B519-5D7900E256E6}"/>
            </c:ext>
          </c:extLst>
        </c:ser>
        <c:dLbls>
          <c:dLblPos val="inEnd"/>
          <c:showLegendKey val="0"/>
          <c:showVal val="1"/>
          <c:showCatName val="0"/>
          <c:showSerName val="0"/>
          <c:showPercent val="0"/>
          <c:showBubbleSize val="0"/>
        </c:dLbls>
        <c:gapWidth val="219"/>
        <c:overlap val="-27"/>
        <c:axId val="910334528"/>
        <c:axId val="910336160"/>
      </c:barChart>
      <c:catAx>
        <c:axId val="91033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10336160"/>
        <c:crosses val="autoZero"/>
        <c:auto val="1"/>
        <c:lblAlgn val="ctr"/>
        <c:lblOffset val="100"/>
        <c:noMultiLvlLbl val="0"/>
      </c:catAx>
      <c:valAx>
        <c:axId val="91033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1033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985637200"/>
        <c:axId val="985631216"/>
      </c:barChart>
      <c:catAx>
        <c:axId val="98563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1216"/>
        <c:crosses val="autoZero"/>
        <c:auto val="1"/>
        <c:lblAlgn val="ctr"/>
        <c:lblOffset val="100"/>
        <c:noMultiLvlLbl val="0"/>
      </c:catAx>
      <c:valAx>
        <c:axId val="98563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Sheet1!$W$2:$W$6</c:f>
              <c:numCache>
                <c:formatCode>General</c:formatCode>
                <c:ptCount val="5"/>
                <c:pt idx="0">
                  <c:v>1</c:v>
                </c:pt>
                <c:pt idx="1">
                  <c:v>1</c:v>
                </c:pt>
                <c:pt idx="2">
                  <c:v>0</c:v>
                </c:pt>
                <c:pt idx="3">
                  <c:v>3</c:v>
                </c:pt>
                <c:pt idx="4">
                  <c:v>0</c:v>
                </c:pt>
              </c:numCache>
            </c:numRef>
          </c:val>
          <c:extLst>
            <c:ext xmlns:c16="http://schemas.microsoft.com/office/drawing/2014/chart" uri="{C3380CC4-5D6E-409C-BE32-E72D297353CC}">
              <c16:uniqueId val="{00000000-CF5C-4BF0-88EE-C2D26F3F89E7}"/>
            </c:ext>
          </c:extLst>
        </c:ser>
        <c:dLbls>
          <c:dLblPos val="outEnd"/>
          <c:showLegendKey val="0"/>
          <c:showVal val="1"/>
          <c:showCatName val="0"/>
          <c:showSerName val="0"/>
          <c:showPercent val="0"/>
          <c:showBubbleSize val="0"/>
        </c:dLbls>
        <c:gapWidth val="219"/>
        <c:overlap val="-27"/>
        <c:axId val="985629040"/>
        <c:axId val="985629584"/>
      </c:barChart>
      <c:catAx>
        <c:axId val="98562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9584"/>
        <c:crosses val="autoZero"/>
        <c:auto val="1"/>
        <c:lblAlgn val="ctr"/>
        <c:lblOffset val="100"/>
        <c:noMultiLvlLbl val="0"/>
      </c:catAx>
      <c:valAx>
        <c:axId val="98562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Sheet1!$V$2:$V$6</c:f>
              <c:numCache>
                <c:formatCode>General</c:formatCode>
                <c:ptCount val="5"/>
                <c:pt idx="0">
                  <c:v>1</c:v>
                </c:pt>
                <c:pt idx="1">
                  <c:v>1</c:v>
                </c:pt>
                <c:pt idx="2">
                  <c:v>0</c:v>
                </c:pt>
                <c:pt idx="3">
                  <c:v>1</c:v>
                </c:pt>
                <c:pt idx="4">
                  <c:v>0</c:v>
                </c:pt>
              </c:numCache>
            </c:numRef>
          </c:val>
          <c:extLst>
            <c:ext xmlns:c16="http://schemas.microsoft.com/office/drawing/2014/chart" uri="{C3380CC4-5D6E-409C-BE32-E72D297353CC}">
              <c16:uniqueId val="{00000000-8947-46CE-AD75-F11A6CD10DCE}"/>
            </c:ext>
          </c:extLst>
        </c:ser>
        <c:dLbls>
          <c:dLblPos val="outEnd"/>
          <c:showLegendKey val="0"/>
          <c:showVal val="1"/>
          <c:showCatName val="0"/>
          <c:showSerName val="0"/>
          <c:showPercent val="0"/>
          <c:showBubbleSize val="0"/>
        </c:dLbls>
        <c:gapWidth val="219"/>
        <c:axId val="985630672"/>
        <c:axId val="985637744"/>
      </c:barChart>
      <c:catAx>
        <c:axId val="98563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7744"/>
        <c:crosses val="autoZero"/>
        <c:auto val="1"/>
        <c:lblAlgn val="ctr"/>
        <c:lblOffset val="100"/>
        <c:noMultiLvlLbl val="0"/>
      </c:catAx>
      <c:valAx>
        <c:axId val="98563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Sheet1!$L$2:$L$6</c:f>
              <c:numCache>
                <c:formatCode>General</c:formatCode>
                <c:ptCount val="5"/>
                <c:pt idx="0">
                  <c:v>0</c:v>
                </c:pt>
                <c:pt idx="1">
                  <c:v>0</c:v>
                </c:pt>
                <c:pt idx="2">
                  <c:v>1</c:v>
                </c:pt>
                <c:pt idx="3">
                  <c:v>7</c:v>
                </c:pt>
                <c:pt idx="4">
                  <c:v>0</c:v>
                </c:pt>
              </c:numCache>
            </c:numRef>
          </c:val>
          <c:extLst>
            <c:ext xmlns:c16="http://schemas.microsoft.com/office/drawing/2014/chart" uri="{C3380CC4-5D6E-409C-BE32-E72D297353CC}">
              <c16:uniqueId val="{00000000-C5D3-4BEB-A989-9ED709ACBF56}"/>
            </c:ext>
          </c:extLst>
        </c:ser>
        <c:dLbls>
          <c:dLblPos val="outEnd"/>
          <c:showLegendKey val="0"/>
          <c:showVal val="1"/>
          <c:showCatName val="0"/>
          <c:showSerName val="0"/>
          <c:showPercent val="0"/>
          <c:showBubbleSize val="0"/>
        </c:dLbls>
        <c:gapWidth val="219"/>
        <c:overlap val="-27"/>
        <c:axId val="985631760"/>
        <c:axId val="985625232"/>
      </c:barChart>
      <c:catAx>
        <c:axId val="98563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5232"/>
        <c:crosses val="autoZero"/>
        <c:auto val="1"/>
        <c:lblAlgn val="ctr"/>
        <c:lblOffset val="100"/>
        <c:noMultiLvlLbl val="0"/>
      </c:catAx>
      <c:valAx>
        <c:axId val="98562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Sheet1!$M$2:$M$6</c:f>
              <c:numCache>
                <c:formatCode>General</c:formatCode>
                <c:ptCount val="5"/>
                <c:pt idx="0">
                  <c:v>0</c:v>
                </c:pt>
                <c:pt idx="1">
                  <c:v>0</c:v>
                </c:pt>
                <c:pt idx="2">
                  <c:v>1</c:v>
                </c:pt>
                <c:pt idx="3">
                  <c:v>3</c:v>
                </c:pt>
                <c:pt idx="4">
                  <c:v>0</c:v>
                </c:pt>
              </c:numCache>
            </c:numRef>
          </c:val>
          <c:extLst>
            <c:ext xmlns:c16="http://schemas.microsoft.com/office/drawing/2014/chart" uri="{C3380CC4-5D6E-409C-BE32-E72D297353CC}">
              <c16:uniqueId val="{00000000-8EF9-405E-82B5-0957BDFF20F8}"/>
            </c:ext>
          </c:extLst>
        </c:ser>
        <c:dLbls>
          <c:showLegendKey val="0"/>
          <c:showVal val="0"/>
          <c:showCatName val="0"/>
          <c:showSerName val="0"/>
          <c:showPercent val="0"/>
          <c:showBubbleSize val="0"/>
        </c:dLbls>
        <c:gapWidth val="219"/>
        <c:overlap val="-27"/>
        <c:axId val="985639376"/>
        <c:axId val="985632304"/>
      </c:barChart>
      <c:catAx>
        <c:axId val="9856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2304"/>
        <c:crosses val="autoZero"/>
        <c:auto val="1"/>
        <c:lblAlgn val="ctr"/>
        <c:lblOffset val="100"/>
        <c:noMultiLvlLbl val="0"/>
      </c:catAx>
      <c:valAx>
        <c:axId val="98563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Sheet1!$N$2:$N$6</c:f>
              <c:numCache>
                <c:formatCode>General</c:formatCode>
                <c:ptCount val="5"/>
                <c:pt idx="0">
                  <c:v>32</c:v>
                </c:pt>
                <c:pt idx="1">
                  <c:v>35</c:v>
                </c:pt>
                <c:pt idx="2">
                  <c:v>19</c:v>
                </c:pt>
                <c:pt idx="3">
                  <c:v>30</c:v>
                </c:pt>
                <c:pt idx="4">
                  <c:v>5</c:v>
                </c:pt>
              </c:numCache>
            </c:numRef>
          </c:val>
          <c:extLst>
            <c:ext xmlns:c16="http://schemas.microsoft.com/office/drawing/2014/chart" uri="{C3380CC4-5D6E-409C-BE32-E72D297353CC}">
              <c16:uniqueId val="{00000000-598C-451C-A7E4-D7B4CEB20B65}"/>
            </c:ext>
          </c:extLst>
        </c:ser>
        <c:dLbls>
          <c:showLegendKey val="0"/>
          <c:showVal val="0"/>
          <c:showCatName val="0"/>
          <c:showSerName val="0"/>
          <c:showPercent val="0"/>
          <c:showBubbleSize val="0"/>
        </c:dLbls>
        <c:gapWidth val="219"/>
        <c:overlap val="-27"/>
        <c:axId val="985640464"/>
        <c:axId val="985625776"/>
      </c:barChart>
      <c:catAx>
        <c:axId val="98564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5776"/>
        <c:crosses val="autoZero"/>
        <c:auto val="1"/>
        <c:lblAlgn val="ctr"/>
        <c:lblOffset val="100"/>
        <c:noMultiLvlLbl val="0"/>
      </c:catAx>
      <c:valAx>
        <c:axId val="98562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4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Sheet1!$O$2:$O$6</c:f>
              <c:numCache>
                <c:formatCode>General</c:formatCode>
                <c:ptCount val="5"/>
                <c:pt idx="0">
                  <c:v>1</c:v>
                </c:pt>
                <c:pt idx="1">
                  <c:v>2</c:v>
                </c:pt>
                <c:pt idx="2">
                  <c:v>1</c:v>
                </c:pt>
                <c:pt idx="3">
                  <c:v>2</c:v>
                </c:pt>
                <c:pt idx="4">
                  <c:v>2</c:v>
                </c:pt>
              </c:numCache>
            </c:numRef>
          </c:val>
          <c:extLst>
            <c:ext xmlns:c16="http://schemas.microsoft.com/office/drawing/2014/chart" uri="{C3380CC4-5D6E-409C-BE32-E72D297353CC}">
              <c16:uniqueId val="{00000000-BAD7-424E-9E31-71498035FB69}"/>
            </c:ext>
          </c:extLst>
        </c:ser>
        <c:dLbls>
          <c:showLegendKey val="0"/>
          <c:showVal val="0"/>
          <c:showCatName val="0"/>
          <c:showSerName val="0"/>
          <c:showPercent val="0"/>
          <c:showBubbleSize val="0"/>
        </c:dLbls>
        <c:gapWidth val="219"/>
        <c:overlap val="-27"/>
        <c:axId val="985626320"/>
        <c:axId val="985626864"/>
      </c:barChart>
      <c:catAx>
        <c:axId val="98562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6864"/>
        <c:crosses val="autoZero"/>
        <c:auto val="1"/>
        <c:lblAlgn val="ctr"/>
        <c:lblOffset val="100"/>
        <c:noMultiLvlLbl val="0"/>
      </c:catAx>
      <c:valAx>
        <c:axId val="985626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Sheet1!$P$2:$P$6</c:f>
              <c:numCache>
                <c:formatCode>General</c:formatCode>
                <c:ptCount val="5"/>
                <c:pt idx="0">
                  <c:v>25</c:v>
                </c:pt>
                <c:pt idx="1">
                  <c:v>6</c:v>
                </c:pt>
                <c:pt idx="2">
                  <c:v>8</c:v>
                </c:pt>
                <c:pt idx="3">
                  <c:v>6</c:v>
                </c:pt>
                <c:pt idx="4">
                  <c:v>4</c:v>
                </c:pt>
              </c:numCache>
            </c:numRef>
          </c:val>
          <c:extLst>
            <c:ext xmlns:c16="http://schemas.microsoft.com/office/drawing/2014/chart" uri="{C3380CC4-5D6E-409C-BE32-E72D297353CC}">
              <c16:uniqueId val="{00000000-FD0A-4880-B7EC-79B01F2B4D66}"/>
            </c:ext>
          </c:extLst>
        </c:ser>
        <c:dLbls>
          <c:showLegendKey val="0"/>
          <c:showVal val="0"/>
          <c:showCatName val="0"/>
          <c:showSerName val="0"/>
          <c:showPercent val="0"/>
          <c:showBubbleSize val="0"/>
        </c:dLbls>
        <c:gapWidth val="219"/>
        <c:overlap val="-27"/>
        <c:axId val="1019015696"/>
        <c:axId val="1019023312"/>
      </c:barChart>
      <c:catAx>
        <c:axId val="10190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9023312"/>
        <c:crosses val="autoZero"/>
        <c:auto val="1"/>
        <c:lblAlgn val="ctr"/>
        <c:lblOffset val="100"/>
        <c:noMultiLvlLbl val="0"/>
      </c:catAx>
      <c:valAx>
        <c:axId val="1019023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9015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Sheet1!$Q$2:$Q$6</c:f>
              <c:numCache>
                <c:formatCode>General</c:formatCode>
                <c:ptCount val="5"/>
                <c:pt idx="0">
                  <c:v>5</c:v>
                </c:pt>
                <c:pt idx="1">
                  <c:v>2</c:v>
                </c:pt>
                <c:pt idx="2">
                  <c:v>3</c:v>
                </c:pt>
                <c:pt idx="3">
                  <c:v>2</c:v>
                </c:pt>
                <c:pt idx="4">
                  <c:v>2</c:v>
                </c:pt>
              </c:numCache>
            </c:numRef>
          </c:val>
          <c:extLst>
            <c:ext xmlns:c16="http://schemas.microsoft.com/office/drawing/2014/chart" uri="{C3380CC4-5D6E-409C-BE32-E72D297353CC}">
              <c16:uniqueId val="{00000000-8722-4CC1-8897-EE75ED92BB9E}"/>
            </c:ext>
          </c:extLst>
        </c:ser>
        <c:dLbls>
          <c:showLegendKey val="0"/>
          <c:showVal val="0"/>
          <c:showCatName val="0"/>
          <c:showSerName val="0"/>
          <c:showPercent val="0"/>
          <c:showBubbleSize val="0"/>
        </c:dLbls>
        <c:gapWidth val="219"/>
        <c:overlap val="-27"/>
        <c:axId val="1019011888"/>
        <c:axId val="1019014608"/>
      </c:barChart>
      <c:catAx>
        <c:axId val="101901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9014608"/>
        <c:crosses val="autoZero"/>
        <c:auto val="1"/>
        <c:lblAlgn val="ctr"/>
        <c:lblOffset val="100"/>
        <c:noMultiLvlLbl val="0"/>
      </c:catAx>
      <c:valAx>
        <c:axId val="101901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1901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Sheet1!$D$2:$D$6</c:f>
              <c:numCache>
                <c:formatCode>General</c:formatCode>
                <c:ptCount val="5"/>
                <c:pt idx="0">
                  <c:v>7</c:v>
                </c:pt>
                <c:pt idx="1">
                  <c:v>4</c:v>
                </c:pt>
                <c:pt idx="2">
                  <c:v>5</c:v>
                </c:pt>
                <c:pt idx="3">
                  <c:v>4</c:v>
                </c:pt>
                <c:pt idx="4">
                  <c:v>1</c:v>
                </c:pt>
              </c:numCache>
            </c:numRef>
          </c:val>
          <c:extLst>
            <c:ext xmlns:c16="http://schemas.microsoft.com/office/drawing/2014/chart" uri="{C3380CC4-5D6E-409C-BE32-E72D297353CC}">
              <c16:uniqueId val="{00000000-A529-474A-B580-E0BA1DC74605}"/>
            </c:ext>
          </c:extLst>
        </c:ser>
        <c:dLbls>
          <c:showLegendKey val="0"/>
          <c:showVal val="0"/>
          <c:showCatName val="0"/>
          <c:showSerName val="0"/>
          <c:showPercent val="0"/>
          <c:showBubbleSize val="0"/>
        </c:dLbls>
        <c:gapWidth val="219"/>
        <c:overlap val="-27"/>
        <c:axId val="910337792"/>
        <c:axId val="985627408"/>
      </c:barChart>
      <c:catAx>
        <c:axId val="91033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7408"/>
        <c:crosses val="autoZero"/>
        <c:auto val="1"/>
        <c:lblAlgn val="ctr"/>
        <c:lblOffset val="100"/>
        <c:noMultiLvlLbl val="0"/>
      </c:catAx>
      <c:valAx>
        <c:axId val="98562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1033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Sheet1!$F$2:$F$6</c:f>
              <c:numCache>
                <c:formatCode>General</c:formatCode>
                <c:ptCount val="5"/>
                <c:pt idx="0">
                  <c:v>8</c:v>
                </c:pt>
                <c:pt idx="1">
                  <c:v>5</c:v>
                </c:pt>
                <c:pt idx="2">
                  <c:v>11</c:v>
                </c:pt>
                <c:pt idx="3">
                  <c:v>2</c:v>
                </c:pt>
                <c:pt idx="4">
                  <c:v>3</c:v>
                </c:pt>
              </c:numCache>
            </c:numRef>
          </c:val>
          <c:extLst>
            <c:ext xmlns:c16="http://schemas.microsoft.com/office/drawing/2014/chart" uri="{C3380CC4-5D6E-409C-BE32-E72D297353CC}">
              <c16:uniqueId val="{00000000-239A-46CB-903F-ADDC7EFC28AB}"/>
            </c:ext>
          </c:extLst>
        </c:ser>
        <c:dLbls>
          <c:showLegendKey val="0"/>
          <c:showVal val="0"/>
          <c:showCatName val="0"/>
          <c:showSerName val="0"/>
          <c:showPercent val="0"/>
          <c:showBubbleSize val="0"/>
        </c:dLbls>
        <c:gapWidth val="219"/>
        <c:overlap val="-27"/>
        <c:axId val="985628496"/>
        <c:axId val="985635024"/>
      </c:barChart>
      <c:catAx>
        <c:axId val="98562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5024"/>
        <c:crosses val="autoZero"/>
        <c:auto val="1"/>
        <c:lblAlgn val="ctr"/>
        <c:lblOffset val="100"/>
        <c:noMultiLvlLbl val="0"/>
      </c:catAx>
      <c:valAx>
        <c:axId val="98563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Sheet1!$G$2:$G$6</c:f>
              <c:numCache>
                <c:formatCode>General</c:formatCode>
                <c:ptCount val="5"/>
                <c:pt idx="0">
                  <c:v>6</c:v>
                </c:pt>
                <c:pt idx="1">
                  <c:v>3</c:v>
                </c:pt>
                <c:pt idx="2">
                  <c:v>9</c:v>
                </c:pt>
                <c:pt idx="3">
                  <c:v>1</c:v>
                </c:pt>
                <c:pt idx="4">
                  <c:v>1</c:v>
                </c:pt>
              </c:numCache>
            </c:numRef>
          </c:val>
          <c:extLst>
            <c:ext xmlns:c16="http://schemas.microsoft.com/office/drawing/2014/chart" uri="{C3380CC4-5D6E-409C-BE32-E72D297353CC}">
              <c16:uniqueId val="{00000000-5CFE-4226-BE0B-E1029E29BB6D}"/>
            </c:ext>
          </c:extLst>
        </c:ser>
        <c:dLbls>
          <c:showLegendKey val="0"/>
          <c:showVal val="0"/>
          <c:showCatName val="0"/>
          <c:showSerName val="0"/>
          <c:showPercent val="0"/>
          <c:showBubbleSize val="0"/>
        </c:dLbls>
        <c:gapWidth val="219"/>
        <c:overlap val="-27"/>
        <c:axId val="985630128"/>
        <c:axId val="985633392"/>
      </c:barChart>
      <c:catAx>
        <c:axId val="98563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3392"/>
        <c:crosses val="autoZero"/>
        <c:auto val="1"/>
        <c:lblAlgn val="ctr"/>
        <c:lblOffset val="100"/>
        <c:noMultiLvlLbl val="0"/>
      </c:catAx>
      <c:valAx>
        <c:axId val="98563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Sheet1!$H$2:$H$6</c:f>
              <c:numCache>
                <c:formatCode>General</c:formatCode>
                <c:ptCount val="5"/>
                <c:pt idx="0">
                  <c:v>24</c:v>
                </c:pt>
                <c:pt idx="1">
                  <c:v>8</c:v>
                </c:pt>
                <c:pt idx="2">
                  <c:v>1</c:v>
                </c:pt>
                <c:pt idx="3">
                  <c:v>3</c:v>
                </c:pt>
                <c:pt idx="4">
                  <c:v>3</c:v>
                </c:pt>
              </c:numCache>
            </c:numRef>
          </c:val>
          <c:extLst>
            <c:ext xmlns:c16="http://schemas.microsoft.com/office/drawing/2014/chart" uri="{C3380CC4-5D6E-409C-BE32-E72D297353CC}">
              <c16:uniqueId val="{00000000-F643-47A6-8F50-DBE88BD49750}"/>
            </c:ext>
          </c:extLst>
        </c:ser>
        <c:dLbls>
          <c:showLegendKey val="0"/>
          <c:showVal val="0"/>
          <c:showCatName val="0"/>
          <c:showSerName val="0"/>
          <c:showPercent val="0"/>
          <c:showBubbleSize val="0"/>
        </c:dLbls>
        <c:gapWidth val="219"/>
        <c:overlap val="-27"/>
        <c:axId val="985627952"/>
        <c:axId val="985634480"/>
      </c:barChart>
      <c:catAx>
        <c:axId val="98562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4480"/>
        <c:crosses val="autoZero"/>
        <c:auto val="1"/>
        <c:lblAlgn val="ctr"/>
        <c:lblOffset val="100"/>
        <c:noMultiLvlLbl val="0"/>
      </c:catAx>
      <c:valAx>
        <c:axId val="98563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2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Sheet1!$B$2:$B$6</c:f>
              <c:numCache>
                <c:formatCode>General</c:formatCode>
                <c:ptCount val="5"/>
                <c:pt idx="0">
                  <c:v>2017</c:v>
                </c:pt>
                <c:pt idx="1">
                  <c:v>2018</c:v>
                </c:pt>
                <c:pt idx="2">
                  <c:v>2019</c:v>
                </c:pt>
                <c:pt idx="3">
                  <c:v>2020</c:v>
                </c:pt>
                <c:pt idx="4">
                  <c:v>2021</c:v>
                </c:pt>
              </c:numCache>
            </c:numRef>
          </c:cat>
          <c:val>
            <c:numRef>
              <c:f>Sheet1!$I$2:$I$6</c:f>
              <c:numCache>
                <c:formatCode>General</c:formatCode>
                <c:ptCount val="5"/>
                <c:pt idx="0">
                  <c:v>5</c:v>
                </c:pt>
                <c:pt idx="1">
                  <c:v>6</c:v>
                </c:pt>
                <c:pt idx="2">
                  <c:v>1</c:v>
                </c:pt>
                <c:pt idx="3">
                  <c:v>2</c:v>
                </c:pt>
                <c:pt idx="4">
                  <c:v>2</c:v>
                </c:pt>
              </c:numCache>
            </c:numRef>
          </c:val>
          <c:extLst>
            <c:ext xmlns:c16="http://schemas.microsoft.com/office/drawing/2014/chart" uri="{C3380CC4-5D6E-409C-BE32-E72D297353CC}">
              <c16:uniqueId val="{00000000-FC95-4D9D-A488-2B769ECC9903}"/>
            </c:ext>
          </c:extLst>
        </c:ser>
        <c:dLbls>
          <c:dLblPos val="outEnd"/>
          <c:showLegendKey val="0"/>
          <c:showVal val="1"/>
          <c:showCatName val="0"/>
          <c:showSerName val="0"/>
          <c:showPercent val="0"/>
          <c:showBubbleSize val="0"/>
        </c:dLbls>
        <c:gapWidth val="219"/>
        <c:overlap val="-27"/>
        <c:axId val="985633936"/>
        <c:axId val="985635568"/>
      </c:barChart>
      <c:catAx>
        <c:axId val="98563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5568"/>
        <c:crosses val="autoZero"/>
        <c:auto val="1"/>
        <c:lblAlgn val="ctr"/>
        <c:lblOffset val="100"/>
        <c:noMultiLvlLbl val="0"/>
      </c:catAx>
      <c:valAx>
        <c:axId val="98563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3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Sheet1!$T$2:$T$6</c:f>
              <c:numCache>
                <c:formatCode>General</c:formatCode>
                <c:ptCount val="5"/>
                <c:pt idx="0">
                  <c:v>4</c:v>
                </c:pt>
                <c:pt idx="1">
                  <c:v>5</c:v>
                </c:pt>
                <c:pt idx="2">
                  <c:v>5</c:v>
                </c:pt>
                <c:pt idx="3">
                  <c:v>3</c:v>
                </c:pt>
                <c:pt idx="4">
                  <c:v>3</c:v>
                </c:pt>
              </c:numCache>
            </c:numRef>
          </c:val>
          <c:extLst>
            <c:ext xmlns:c16="http://schemas.microsoft.com/office/drawing/2014/chart" uri="{C3380CC4-5D6E-409C-BE32-E72D297353CC}">
              <c16:uniqueId val="{00000000-4F9C-40CE-81A6-EB851BBE7C21}"/>
            </c:ext>
          </c:extLst>
        </c:ser>
        <c:dLbls>
          <c:showLegendKey val="0"/>
          <c:showVal val="0"/>
          <c:showCatName val="0"/>
          <c:showSerName val="0"/>
          <c:showPercent val="0"/>
          <c:showBubbleSize val="0"/>
        </c:dLbls>
        <c:gapWidth val="219"/>
        <c:overlap val="-27"/>
        <c:axId val="985638288"/>
        <c:axId val="985636112"/>
      </c:barChart>
      <c:catAx>
        <c:axId val="98563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6112"/>
        <c:crosses val="autoZero"/>
        <c:auto val="1"/>
        <c:lblAlgn val="ctr"/>
        <c:lblOffset val="100"/>
        <c:noMultiLvlLbl val="0"/>
      </c:catAx>
      <c:valAx>
        <c:axId val="98563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Sheet1!$S$2:$S$6</c:f>
              <c:numCache>
                <c:formatCode>General</c:formatCode>
                <c:ptCount val="5"/>
                <c:pt idx="0">
                  <c:v>2017</c:v>
                </c:pt>
                <c:pt idx="1">
                  <c:v>2018</c:v>
                </c:pt>
                <c:pt idx="2">
                  <c:v>2019</c:v>
                </c:pt>
                <c:pt idx="3">
                  <c:v>2020</c:v>
                </c:pt>
                <c:pt idx="4">
                  <c:v>2021</c:v>
                </c:pt>
              </c:numCache>
            </c:numRef>
          </c:cat>
          <c:val>
            <c:numRef>
              <c:f>Sheet1!$U$2:$U$6</c:f>
              <c:numCache>
                <c:formatCode>General</c:formatCode>
                <c:ptCount val="5"/>
                <c:pt idx="0">
                  <c:v>6</c:v>
                </c:pt>
                <c:pt idx="1">
                  <c:v>14</c:v>
                </c:pt>
                <c:pt idx="2">
                  <c:v>5</c:v>
                </c:pt>
                <c:pt idx="3">
                  <c:v>12</c:v>
                </c:pt>
                <c:pt idx="4">
                  <c:v>6</c:v>
                </c:pt>
              </c:numCache>
            </c:numRef>
          </c:val>
          <c:extLst>
            <c:ext xmlns:c16="http://schemas.microsoft.com/office/drawing/2014/chart" uri="{C3380CC4-5D6E-409C-BE32-E72D297353CC}">
              <c16:uniqueId val="{00000000-2F11-4677-8996-D3836D522A45}"/>
            </c:ext>
          </c:extLst>
        </c:ser>
        <c:dLbls>
          <c:dLblPos val="outEnd"/>
          <c:showLegendKey val="0"/>
          <c:showVal val="1"/>
          <c:showCatName val="0"/>
          <c:showSerName val="0"/>
          <c:showPercent val="0"/>
          <c:showBubbleSize val="0"/>
        </c:dLbls>
        <c:gapWidth val="219"/>
        <c:overlap val="-27"/>
        <c:axId val="985632848"/>
        <c:axId val="985638832"/>
      </c:barChart>
      <c:catAx>
        <c:axId val="98563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8832"/>
        <c:crosses val="autoZero"/>
        <c:auto val="1"/>
        <c:lblAlgn val="ctr"/>
        <c:lblOffset val="100"/>
        <c:noMultiLvlLbl val="0"/>
      </c:catAx>
      <c:valAx>
        <c:axId val="98563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985639920"/>
        <c:axId val="985636656"/>
      </c:barChart>
      <c:catAx>
        <c:axId val="98563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6656"/>
        <c:crosses val="autoZero"/>
        <c:auto val="1"/>
        <c:lblAlgn val="ctr"/>
        <c:lblOffset val="100"/>
        <c:noMultiLvlLbl val="0"/>
      </c:catAx>
      <c:valAx>
        <c:axId val="98563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985639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13/07/2021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13/07/2021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2</a:t>
            </a:fld>
            <a:endParaRPr lang="en-US"/>
          </a:p>
        </p:txBody>
      </p:sp>
    </p:spTree>
    <p:extLst>
      <p:ext uri="{BB962C8B-B14F-4D97-AF65-F5344CB8AC3E}">
        <p14:creationId xmlns:p14="http://schemas.microsoft.com/office/powerpoint/2010/main" val="378958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a:t>
            </a:r>
            <a:r>
              <a:rPr lang="en-GB" u="sng" baseline="0" dirty="0"/>
              <a:t> displays </a:t>
            </a:r>
            <a:r>
              <a:rPr lang="en-GB" baseline="0" dirty="0"/>
              <a:t>how to navigate on NROs webpage. Open IPP and click </a:t>
            </a:r>
            <a:r>
              <a:rPr lang="en-GB" u="sng" baseline="0" dirty="0"/>
              <a:t>on</a:t>
            </a:r>
            <a:r>
              <a:rPr lang="en-GB" baseline="0" dirty="0"/>
              <a:t> Countries, then click </a:t>
            </a:r>
            <a:r>
              <a:rPr lang="en-GB" u="sng" baseline="0" dirty="0"/>
              <a:t>on</a:t>
            </a:r>
            <a:r>
              <a:rPr lang="en-GB" baseline="0" dirty="0"/>
              <a:t> NROs. </a:t>
            </a:r>
            <a:r>
              <a:rPr lang="en-GB" u="sng" baseline="0" dirty="0"/>
              <a:t>By doing this</a:t>
            </a:r>
            <a:r>
              <a:rPr lang="en-GB" baseline="0" dirty="0"/>
              <a:t>,</a:t>
            </a:r>
            <a:r>
              <a:rPr lang="en-GB" u="sng" baseline="0" dirty="0"/>
              <a:t> the  </a:t>
            </a:r>
            <a:r>
              <a:rPr lang="en-GB" baseline="0" dirty="0"/>
              <a:t>IPP will lead us to the NROs webpage </a:t>
            </a:r>
            <a:r>
              <a:rPr lang="en-GB" u="sng" baseline="0" dirty="0"/>
              <a:t>and its different components. </a:t>
            </a:r>
            <a:endParaRPr lang="en-US" u="sng" dirty="0"/>
          </a:p>
        </p:txBody>
      </p:sp>
      <p:sp>
        <p:nvSpPr>
          <p:cNvPr id="4" name="Slide Number Placeholder 3"/>
          <p:cNvSpPr>
            <a:spLocks noGrp="1"/>
          </p:cNvSpPr>
          <p:nvPr>
            <p:ph type="sldNum" sz="quarter" idx="10"/>
          </p:nvPr>
        </p:nvSpPr>
        <p:spPr/>
        <p:txBody>
          <a:bodyPr/>
          <a:lstStyle/>
          <a:p>
            <a:fld id="{77D2E642-DD37-4056-9EBE-9ECD3ED17117}" type="slidenum">
              <a:rPr lang="en-US" smtClean="0"/>
              <a:t>26</a:t>
            </a:fld>
            <a:endParaRPr lang="en-US"/>
          </a:p>
        </p:txBody>
      </p:sp>
    </p:spTree>
    <p:extLst>
      <p:ext uri="{BB962C8B-B14F-4D97-AF65-F5344CB8AC3E}">
        <p14:creationId xmlns:p14="http://schemas.microsoft.com/office/powerpoint/2010/main" val="295536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dirty="0"/>
              <a:t>NROs page, you can find NROs guide, NROs statistics,</a:t>
            </a:r>
            <a:r>
              <a:rPr lang="en-US" baseline="0" dirty="0"/>
              <a:t> Notification form. NROs year and so on.</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27</a:t>
            </a:fld>
            <a:endParaRPr lang="en-US"/>
          </a:p>
        </p:txBody>
      </p:sp>
    </p:spTree>
    <p:extLst>
      <p:ext uri="{BB962C8B-B14F-4D97-AF65-F5344CB8AC3E}">
        <p14:creationId xmlns:p14="http://schemas.microsoft.com/office/powerpoint/2010/main" val="310814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t>
            </a:r>
            <a:r>
              <a:rPr lang="en-GB" u="sng" dirty="0"/>
              <a:t>shows</a:t>
            </a:r>
            <a:r>
              <a:rPr lang="en-GB" dirty="0"/>
              <a:t> how to find</a:t>
            </a:r>
            <a:r>
              <a:rPr lang="en-GB" baseline="0" dirty="0"/>
              <a:t> </a:t>
            </a:r>
            <a:r>
              <a:rPr lang="en-GB" u="sng" dirty="0"/>
              <a:t>the </a:t>
            </a:r>
            <a:r>
              <a:rPr lang="en-GB" dirty="0"/>
              <a:t> pest report</a:t>
            </a:r>
            <a:r>
              <a:rPr lang="en-GB" baseline="0" dirty="0"/>
              <a:t> bulletin.    Pest report is one of  public obligation.   </a:t>
            </a:r>
            <a:r>
              <a:rPr lang="en-GB" u="sng" baseline="0" dirty="0"/>
              <a:t>The </a:t>
            </a:r>
            <a:r>
              <a:rPr lang="en-GB" baseline="0" dirty="0"/>
              <a:t>Pest report bulletin </a:t>
            </a:r>
            <a:r>
              <a:rPr lang="en-GB" u="sng" baseline="0" dirty="0"/>
              <a:t>allows</a:t>
            </a:r>
            <a:r>
              <a:rPr lang="en-GB" baseline="0" dirty="0"/>
              <a:t> contact points to check </a:t>
            </a:r>
            <a:r>
              <a:rPr lang="en-GB" strike="sngStrike" baseline="0" dirty="0"/>
              <a:t>the</a:t>
            </a:r>
            <a:r>
              <a:rPr lang="en-GB" baseline="0" dirty="0"/>
              <a:t> all the pest reports more easily.  </a:t>
            </a:r>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28</a:t>
            </a:fld>
            <a:endParaRPr lang="en-US"/>
          </a:p>
        </p:txBody>
      </p:sp>
    </p:spTree>
    <p:extLst>
      <p:ext uri="{BB962C8B-B14F-4D97-AF65-F5344CB8AC3E}">
        <p14:creationId xmlns:p14="http://schemas.microsoft.com/office/powerpoint/2010/main" val="274331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a:t>
            </a:r>
            <a:r>
              <a:rPr lang="en-US" u="sng" dirty="0"/>
              <a:t> the </a:t>
            </a:r>
            <a:r>
              <a:rPr lang="en-US" dirty="0"/>
              <a:t>IPPC Secretariat</a:t>
            </a:r>
            <a:r>
              <a:rPr lang="en-US" baseline="0" dirty="0"/>
              <a:t> </a:t>
            </a:r>
            <a:r>
              <a:rPr lang="en-US" u="sng" baseline="0" dirty="0"/>
              <a:t>activated </a:t>
            </a:r>
            <a:r>
              <a:rPr lang="en-US" baseline="0" dirty="0"/>
              <a:t>the process of establishing </a:t>
            </a:r>
            <a:r>
              <a:rPr lang="en-US" u="sng" baseline="0" dirty="0"/>
              <a:t>an</a:t>
            </a:r>
            <a:r>
              <a:rPr lang="en-US" baseline="0" dirty="0"/>
              <a:t> IC Subgroup on NROs, which will replace the current IC team.</a:t>
            </a:r>
          </a:p>
          <a:p>
            <a:r>
              <a:rPr lang="en-US" baseline="0" dirty="0"/>
              <a:t>In addition, </a:t>
            </a:r>
            <a:r>
              <a:rPr lang="en-US" baseline="0" dirty="0">
                <a:solidFill>
                  <a:srgbClr val="FF0000"/>
                </a:solidFill>
              </a:rPr>
              <a:t>Current pest reports are saved in database and displayed under the Contact point page.  IPPC Secretariat has been visualizing pest reports to display the pest status in a more clear and visual way</a:t>
            </a:r>
            <a:r>
              <a:rPr lang="en-US" baseline="0" dirty="0"/>
              <a:t>. There should be a new way/</a:t>
            </a:r>
            <a:r>
              <a:rPr lang="en-US" u="sng" baseline="0" dirty="0"/>
              <a:t>opportunity</a:t>
            </a:r>
            <a:r>
              <a:rPr lang="en-US" baseline="0" dirty="0"/>
              <a:t> </a:t>
            </a:r>
            <a:r>
              <a:rPr lang="en-US" u="sng" baseline="0" dirty="0"/>
              <a:t>for CPs </a:t>
            </a:r>
            <a:r>
              <a:rPr lang="en-US" baseline="0" dirty="0"/>
              <a:t>to submit </a:t>
            </a:r>
            <a:r>
              <a:rPr lang="en-US" strike="sngStrike" baseline="0" dirty="0"/>
              <a:t>pest report</a:t>
            </a:r>
            <a:r>
              <a:rPr lang="en-US" u="sng" strike="sngStrike" baseline="0" dirty="0"/>
              <a:t>s</a:t>
            </a:r>
            <a:r>
              <a:rPr lang="en-US" strike="sngStrike" baseline="0" dirty="0"/>
              <a:t> </a:t>
            </a:r>
            <a:r>
              <a:rPr lang="en-US" baseline="0" dirty="0"/>
              <a:t>and display </a:t>
            </a:r>
            <a:r>
              <a:rPr lang="en-US" u="sng" baseline="0" dirty="0"/>
              <a:t>the </a:t>
            </a:r>
            <a:r>
              <a:rPr lang="en-US" baseline="0" dirty="0"/>
              <a:t>pest reports.</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29</a:t>
            </a:fld>
            <a:endParaRPr lang="en-US"/>
          </a:p>
        </p:txBody>
      </p:sp>
    </p:spTree>
    <p:extLst>
      <p:ext uri="{BB962C8B-B14F-4D97-AF65-F5344CB8AC3E}">
        <p14:creationId xmlns:p14="http://schemas.microsoft.com/office/powerpoint/2010/main" val="40824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a:t>
            </a:r>
            <a:r>
              <a:rPr lang="en-US" u="sng" dirty="0"/>
              <a:t> the </a:t>
            </a:r>
            <a:r>
              <a:rPr lang="en-US" dirty="0"/>
              <a:t>IPPC Secretariat</a:t>
            </a:r>
            <a:r>
              <a:rPr lang="en-US" baseline="0" dirty="0"/>
              <a:t> </a:t>
            </a:r>
            <a:r>
              <a:rPr lang="en-US" u="sng" baseline="0" dirty="0"/>
              <a:t>activated </a:t>
            </a:r>
            <a:r>
              <a:rPr lang="en-US" baseline="0" dirty="0"/>
              <a:t>the process of establishing </a:t>
            </a:r>
            <a:r>
              <a:rPr lang="en-US" u="sng" baseline="0" dirty="0"/>
              <a:t>an</a:t>
            </a:r>
            <a:r>
              <a:rPr lang="en-US" baseline="0" dirty="0"/>
              <a:t> IC Subgroup on NROs, which will replace the current IC team.</a:t>
            </a:r>
          </a:p>
          <a:p>
            <a:r>
              <a:rPr lang="en-US" baseline="0" dirty="0"/>
              <a:t>In addition, </a:t>
            </a:r>
            <a:r>
              <a:rPr lang="en-US" baseline="0" dirty="0">
                <a:solidFill>
                  <a:srgbClr val="FF0000"/>
                </a:solidFill>
              </a:rPr>
              <a:t>Current pest reports are saved in database and displayed under the Contact point page.  IPPC Secretariat has been visualizing pest reports to display the pest status in a more clear and visual way</a:t>
            </a:r>
            <a:r>
              <a:rPr lang="en-US" baseline="0" dirty="0"/>
              <a:t>. There should be a new way/</a:t>
            </a:r>
            <a:r>
              <a:rPr lang="en-US" u="sng" baseline="0" dirty="0"/>
              <a:t>opportunity</a:t>
            </a:r>
            <a:r>
              <a:rPr lang="en-US" baseline="0" dirty="0"/>
              <a:t> </a:t>
            </a:r>
            <a:r>
              <a:rPr lang="en-US" u="sng" baseline="0" dirty="0"/>
              <a:t>for CPs </a:t>
            </a:r>
            <a:r>
              <a:rPr lang="en-US" baseline="0" dirty="0"/>
              <a:t>to submit and display </a:t>
            </a:r>
            <a:r>
              <a:rPr lang="en-US" u="sng" baseline="0" dirty="0"/>
              <a:t>the </a:t>
            </a:r>
            <a:r>
              <a:rPr lang="en-US" baseline="0" dirty="0"/>
              <a:t>pest reports.</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30</a:t>
            </a:fld>
            <a:endParaRPr lang="en-US"/>
          </a:p>
        </p:txBody>
      </p:sp>
    </p:spTree>
    <p:extLst>
      <p:ext uri="{BB962C8B-B14F-4D97-AF65-F5344CB8AC3E}">
        <p14:creationId xmlns:p14="http://schemas.microsoft.com/office/powerpoint/2010/main" val="202966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a:t>
            </a:r>
            <a:r>
              <a:rPr lang="en-US" u="sng" dirty="0"/>
              <a:t> the </a:t>
            </a:r>
            <a:r>
              <a:rPr lang="en-US" dirty="0"/>
              <a:t>IPPC Secretariat</a:t>
            </a:r>
            <a:r>
              <a:rPr lang="en-US" baseline="0" dirty="0"/>
              <a:t> </a:t>
            </a:r>
            <a:r>
              <a:rPr lang="en-US" u="sng" baseline="0" dirty="0"/>
              <a:t>activated </a:t>
            </a:r>
            <a:r>
              <a:rPr lang="en-US" baseline="0" dirty="0"/>
              <a:t>the process of establishing </a:t>
            </a:r>
            <a:r>
              <a:rPr lang="en-US" u="sng" baseline="0" dirty="0"/>
              <a:t>an</a:t>
            </a:r>
            <a:r>
              <a:rPr lang="en-US" baseline="0" dirty="0"/>
              <a:t> IC Subgroup on NROs, which will replace the current IC team.</a:t>
            </a:r>
          </a:p>
          <a:p>
            <a:r>
              <a:rPr lang="en-US" baseline="0" dirty="0"/>
              <a:t>In addition, </a:t>
            </a:r>
            <a:r>
              <a:rPr lang="en-US" baseline="0" dirty="0">
                <a:solidFill>
                  <a:srgbClr val="FF0000"/>
                </a:solidFill>
              </a:rPr>
              <a:t>Current pest reports are saved in database and displayed under the Contact point page.  IPPC Secretariat has been visualizing pest reports to display the pest status in a more clear and visual way</a:t>
            </a:r>
            <a:r>
              <a:rPr lang="en-US" baseline="0" dirty="0"/>
              <a:t>. There should be a new way/</a:t>
            </a:r>
            <a:r>
              <a:rPr lang="en-US" u="sng" baseline="0" dirty="0"/>
              <a:t>opportunity</a:t>
            </a:r>
            <a:r>
              <a:rPr lang="en-US" baseline="0" dirty="0"/>
              <a:t> </a:t>
            </a:r>
            <a:r>
              <a:rPr lang="en-US" u="sng" baseline="0" dirty="0"/>
              <a:t>for CPs </a:t>
            </a:r>
            <a:r>
              <a:rPr lang="en-US" baseline="0" dirty="0"/>
              <a:t>to submit </a:t>
            </a:r>
            <a:r>
              <a:rPr lang="en-US" strike="sngStrike" baseline="0" dirty="0"/>
              <a:t>pest report</a:t>
            </a:r>
            <a:r>
              <a:rPr lang="en-US" u="sng" strike="sngStrike" baseline="0" dirty="0"/>
              <a:t>s</a:t>
            </a:r>
            <a:r>
              <a:rPr lang="en-US" strike="sngStrike" baseline="0" dirty="0"/>
              <a:t> </a:t>
            </a:r>
            <a:r>
              <a:rPr lang="en-US" baseline="0" dirty="0"/>
              <a:t>and display </a:t>
            </a:r>
            <a:r>
              <a:rPr lang="en-US" u="sng" baseline="0" dirty="0"/>
              <a:t>the </a:t>
            </a:r>
            <a:r>
              <a:rPr lang="en-US" baseline="0" dirty="0"/>
              <a:t>pest reports.</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31</a:t>
            </a:fld>
            <a:endParaRPr lang="en-US"/>
          </a:p>
        </p:txBody>
      </p:sp>
    </p:spTree>
    <p:extLst>
      <p:ext uri="{BB962C8B-B14F-4D97-AF65-F5344CB8AC3E}">
        <p14:creationId xmlns:p14="http://schemas.microsoft.com/office/powerpoint/2010/main" val="314273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compiles</a:t>
            </a:r>
            <a:r>
              <a:rPr lang="en-US" baseline="0" dirty="0"/>
              <a:t>  reference links for NROs</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32</a:t>
            </a:fld>
            <a:endParaRPr lang="en-US"/>
          </a:p>
        </p:txBody>
      </p:sp>
    </p:spTree>
    <p:extLst>
      <p:ext uri="{BB962C8B-B14F-4D97-AF65-F5344CB8AC3E}">
        <p14:creationId xmlns:p14="http://schemas.microsoft.com/office/powerpoint/2010/main" val="185164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a:solidFill>
                  <a:srgbClr val="009999"/>
                </a:solidFill>
                <a:latin typeface="Times New Roman" panose="02020603050405020304" pitchFamily="18" charset="0"/>
                <a:cs typeface="Times New Roman" panose="02020603050405020304" pitchFamily="18" charset="0"/>
              </a:rPr>
              <a:t>Purpose: </a:t>
            </a:r>
            <a:r>
              <a:rPr lang="en-US" sz="1200" dirty="0">
                <a:latin typeface="Times New Roman" panose="02020603050405020304" pitchFamily="18" charset="0"/>
                <a:cs typeface="Times New Roman" panose="02020603050405020304" pitchFamily="18" charset="0"/>
              </a:rPr>
              <a:t>International cooperation in controlling pests of plants and plant products and in preventing their international spread, and especially their introduction into endangered areas. </a:t>
            </a:r>
          </a:p>
          <a:p>
            <a:endParaRPr lang="en-US" sz="12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solidFill>
                  <a:schemeClr val="accent6"/>
                </a:solidFill>
                <a:latin typeface="Times New Roman" panose="02020603050405020304" pitchFamily="18" charset="0"/>
                <a:cs typeface="Times New Roman" panose="02020603050405020304" pitchFamily="18" charset="0"/>
              </a:rPr>
              <a:t>Obligations: </a:t>
            </a:r>
            <a:r>
              <a:rPr lang="en-US" sz="1200" dirty="0">
                <a:latin typeface="Times New Roman" panose="02020603050405020304" pitchFamily="18" charset="0"/>
                <a:cs typeface="Times New Roman" panose="02020603050405020304" pitchFamily="18" charset="0"/>
              </a:rPr>
              <a:t>All countries that signed the Convention are obliged to and are responsible for the implementation of all reporting obligations. All reporting obligations have the same legal value and are of equal importance.</a:t>
            </a:r>
          </a:p>
          <a:p>
            <a:endParaRPr lang="en-US" sz="120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solidFill>
                  <a:srgbClr val="FF0000"/>
                </a:solidFill>
                <a:latin typeface="Times New Roman" panose="02020603050405020304" pitchFamily="18" charset="0"/>
                <a:cs typeface="Times New Roman" panose="02020603050405020304" pitchFamily="18" charset="0"/>
              </a:rPr>
              <a:t>Reason: </a:t>
            </a:r>
            <a:r>
              <a:rPr lang="en-US" sz="1200" strike="sngStrike" dirty="0">
                <a:latin typeface="Times New Roman" panose="02020603050405020304" pitchFamily="18" charset="0"/>
                <a:cs typeface="Times New Roman" panose="02020603050405020304" pitchFamily="18" charset="0"/>
              </a:rPr>
              <a:t>Having NROs is to ensure   </a:t>
            </a:r>
            <a:r>
              <a:rPr lang="en-US" sz="1200" strike="noStrike" dirty="0">
                <a:latin typeface="Times New Roman" panose="02020603050405020304" pitchFamily="18" charset="0"/>
                <a:cs typeface="Times New Roman" panose="02020603050405020304" pitchFamily="18" charset="0"/>
              </a:rPr>
              <a:t>NROs assure</a:t>
            </a:r>
            <a:r>
              <a:rPr lang="en-US" sz="1200" strike="noStrike"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that a minimum amount of official </a:t>
            </a:r>
            <a:r>
              <a:rPr lang="en-US" sz="1200" dirty="0" err="1">
                <a:latin typeface="Times New Roman" panose="02020603050405020304" pitchFamily="18" charset="0"/>
                <a:cs typeface="Times New Roman" panose="02020603050405020304" pitchFamily="18" charset="0"/>
              </a:rPr>
              <a:t>phytosanitary</a:t>
            </a:r>
            <a:r>
              <a:rPr lang="en-US" sz="1200" dirty="0">
                <a:latin typeface="Times New Roman" panose="02020603050405020304" pitchFamily="18" charset="0"/>
                <a:cs typeface="Times New Roman" panose="02020603050405020304" pitchFamily="18" charset="0"/>
              </a:rPr>
              <a:t> information is available </a:t>
            </a:r>
            <a:r>
              <a:rPr lang="en-US" sz="1200" strike="sngStrike" dirty="0">
                <a:latin typeface="Times New Roman" panose="02020603050405020304" pitchFamily="18" charset="0"/>
                <a:cs typeface="Times New Roman" panose="02020603050405020304" pitchFamily="18" charset="0"/>
              </a:rPr>
              <a:t>that</a:t>
            </a:r>
            <a:r>
              <a:rPr lang="en-US" sz="1200"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rPr>
              <a:t>and</a:t>
            </a:r>
            <a:r>
              <a:rPr lang="en-US" sz="1200" dirty="0">
                <a:latin typeface="Times New Roman" panose="02020603050405020304" pitchFamily="18" charset="0"/>
                <a:cs typeface="Times New Roman" panose="02020603050405020304" pitchFamily="18" charset="0"/>
              </a:rPr>
              <a:t> can be used as the basis for ensuring safe trade, safeguarding food security and protecting the environment from plant pests. </a:t>
            </a:r>
          </a:p>
          <a:p>
            <a:endParaRPr lang="en-US" dirty="0"/>
          </a:p>
        </p:txBody>
      </p:sp>
      <p:sp>
        <p:nvSpPr>
          <p:cNvPr id="4" name="Slide Number Placeholder 3"/>
          <p:cNvSpPr>
            <a:spLocks noGrp="1"/>
          </p:cNvSpPr>
          <p:nvPr>
            <p:ph type="sldNum" sz="quarter" idx="10"/>
          </p:nvPr>
        </p:nvSpPr>
        <p:spPr/>
        <p:txBody>
          <a:bodyPr/>
          <a:lstStyle/>
          <a:p>
            <a:fld id="{77D2E642-DD37-4056-9EBE-9ECD3ED17117}" type="slidenum">
              <a:rPr lang="en-US" smtClean="0"/>
              <a:t>3</a:t>
            </a:fld>
            <a:endParaRPr lang="en-US"/>
          </a:p>
        </p:txBody>
      </p:sp>
    </p:spTree>
    <p:extLst>
      <p:ext uri="{BB962C8B-B14F-4D97-AF65-F5344CB8AC3E}">
        <p14:creationId xmlns:p14="http://schemas.microsoft.com/office/powerpoint/2010/main" val="256669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Public</a:t>
            </a:r>
            <a:r>
              <a:rPr lang="en-US" altLang="zh-CN" baseline="0" dirty="0"/>
              <a:t> obligation means must, no need to be required by other contracting parties</a:t>
            </a:r>
            <a:endParaRPr lang="en-US" altLang="zh-CN" dirty="0"/>
          </a:p>
          <a:p>
            <a:pPr marL="228600" indent="-228600">
              <a:buAutoNum type="arabicPeriod"/>
            </a:pPr>
            <a:r>
              <a:rPr lang="en-US" altLang="zh-CN" dirty="0"/>
              <a:t>Contact</a:t>
            </a:r>
            <a:r>
              <a:rPr lang="en-US" altLang="zh-CN" baseline="0" dirty="0"/>
              <a:t> point is responsible for keeping their countries information on the IPP Up to date.  Nomination form need to submitted to IPPC Secretariat.</a:t>
            </a:r>
          </a:p>
          <a:p>
            <a:pPr marL="228600" indent="-228600">
              <a:buAutoNum type="arabicPeriod"/>
            </a:pPr>
            <a:r>
              <a:rPr lang="en-US" baseline="0" dirty="0"/>
              <a:t>The form of an organogram.  Description of its organizational arrangements: who is responsible for which area and what are the connections between different parts of NPPO</a:t>
            </a:r>
          </a:p>
          <a:p>
            <a:pPr marL="228600" indent="-228600">
              <a:buAutoNum type="arabicPeriod"/>
            </a:pPr>
            <a:r>
              <a:rPr lang="en-US" baseline="0" dirty="0"/>
              <a:t>CPs need published </a:t>
            </a:r>
            <a:r>
              <a:rPr lang="en-US" baseline="0" dirty="0" err="1"/>
              <a:t>phytosanitary</a:t>
            </a:r>
            <a:r>
              <a:rPr lang="en-US" baseline="0" dirty="0"/>
              <a:t> </a:t>
            </a:r>
            <a:r>
              <a:rPr lang="en-US" baseline="0" dirty="0" err="1"/>
              <a:t>requirements,restrictions</a:t>
            </a:r>
            <a:r>
              <a:rPr lang="en-US" baseline="0" dirty="0"/>
              <a:t> and prohibitions. These information could be linked through IPP If they are posted on the national  website.</a:t>
            </a:r>
          </a:p>
          <a:p>
            <a:pPr marL="228600" indent="-228600">
              <a:buAutoNum type="arabicPeriod"/>
            </a:pPr>
            <a:r>
              <a:rPr lang="en-US" baseline="0" dirty="0"/>
              <a:t>List of entry points: specified points of entry need be selected if it required specific consignments to be imported only through these points of entry. </a:t>
            </a:r>
          </a:p>
          <a:p>
            <a:pPr marL="228600" indent="-228600">
              <a:buAutoNum type="arabicPeriod"/>
            </a:pPr>
            <a:r>
              <a:rPr lang="en-US" baseline="0" dirty="0"/>
              <a:t>regulated pests: is a quarantine pest and a regulated non-quarantine pest.</a:t>
            </a:r>
          </a:p>
          <a:p>
            <a:pPr marL="228600" indent="-228600">
              <a:buAutoNum type="arabicPeriod"/>
            </a:pPr>
            <a:r>
              <a:rPr lang="en-US" dirty="0"/>
              <a:t>Pest reports: the occurrence,</a:t>
            </a:r>
            <a:r>
              <a:rPr lang="en-US" baseline="0" dirty="0"/>
              <a:t> outbreak or spread of pest that may be of immediate or potential danger should be reported via IPP. We will emphasis it and emergency later. </a:t>
            </a:r>
          </a:p>
          <a:p>
            <a:pPr marL="228600" indent="-228600">
              <a:buAutoNum type="arabicPeriod"/>
            </a:pPr>
            <a:r>
              <a:rPr lang="en-US" baseline="0" dirty="0"/>
              <a:t>Emergency action is a prompt </a:t>
            </a:r>
            <a:r>
              <a:rPr lang="en-US" baseline="0" dirty="0" err="1"/>
              <a:t>phytosanitary</a:t>
            </a:r>
            <a:r>
              <a:rPr lang="en-US" baseline="0" dirty="0"/>
              <a:t> action undertaken in a new or unexpected </a:t>
            </a:r>
            <a:r>
              <a:rPr lang="en-US" baseline="0" dirty="0" err="1"/>
              <a:t>phytosanitary</a:t>
            </a:r>
            <a:r>
              <a:rPr lang="en-US" baseline="0" dirty="0"/>
              <a:t> situation. </a:t>
            </a:r>
            <a:endParaRPr lang="en-US" dirty="0"/>
          </a:p>
          <a:p>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4</a:t>
            </a:fld>
            <a:endParaRPr lang="en-US"/>
          </a:p>
        </p:txBody>
      </p:sp>
    </p:spTree>
    <p:extLst>
      <p:ext uri="{BB962C8B-B14F-4D97-AF65-F5344CB8AC3E}">
        <p14:creationId xmlns:p14="http://schemas.microsoft.com/office/powerpoint/2010/main" val="201237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Bilateral</a:t>
            </a:r>
            <a:r>
              <a:rPr lang="en-US" baseline="0" dirty="0"/>
              <a:t> </a:t>
            </a:r>
            <a:r>
              <a:rPr lang="en-US" u="sng" baseline="0" dirty="0">
                <a:solidFill>
                  <a:srgbClr val="FF0000"/>
                </a:solidFill>
              </a:rPr>
              <a:t>obligation mean that </a:t>
            </a:r>
            <a:r>
              <a:rPr lang="en-US" baseline="0" dirty="0"/>
              <a:t>all CPs should make this information available when required by another CPs. </a:t>
            </a:r>
          </a:p>
          <a:p>
            <a:pPr marL="228600" indent="-228600">
              <a:buAutoNum type="arabicPeriod"/>
            </a:pPr>
            <a:r>
              <a:rPr lang="en-US" baseline="0" dirty="0"/>
              <a:t>It need</a:t>
            </a:r>
            <a:r>
              <a:rPr lang="en-US" u="sng" baseline="0" dirty="0"/>
              <a:t>s</a:t>
            </a:r>
            <a:r>
              <a:rPr lang="en-US" baseline="0" dirty="0"/>
              <a:t> </a:t>
            </a:r>
            <a:r>
              <a:rPr lang="en-US" u="sng" baseline="0" dirty="0"/>
              <a:t>to</a:t>
            </a:r>
            <a:r>
              <a:rPr lang="en-US" baseline="0" dirty="0"/>
              <a:t> contain a description of functions and responsibilities in relation to plant protection. It can be combined in one report with the description of a NPPO</a:t>
            </a:r>
          </a:p>
          <a:p>
            <a:pPr marL="228600" indent="-228600">
              <a:buAutoNum type="arabicPeriod"/>
            </a:pPr>
            <a:r>
              <a:rPr lang="en-US" baseline="0" dirty="0"/>
              <a:t>CPs need </a:t>
            </a:r>
            <a:r>
              <a:rPr lang="en-US" u="sng" baseline="0" dirty="0"/>
              <a:t>to </a:t>
            </a:r>
            <a:r>
              <a:rPr lang="en-US" baseline="0" dirty="0"/>
              <a:t>make available to any contracting party the rationale for </a:t>
            </a:r>
            <a:r>
              <a:rPr lang="en-US" baseline="0" dirty="0" err="1"/>
              <a:t>phytosanitary</a:t>
            </a:r>
            <a:r>
              <a:rPr lang="en-US" baseline="0" dirty="0"/>
              <a:t> requirements, restrictions and prohibitions.   This report should contain information regarding measures taken for quarantine and regulated non-quarantine pests.</a:t>
            </a:r>
          </a:p>
          <a:p>
            <a:pPr marL="0" indent="0">
              <a:buNone/>
            </a:pPr>
            <a:r>
              <a:rPr lang="en-US" baseline="0" dirty="0"/>
              <a:t>3 and 4 are linked together.  NO.3 need </a:t>
            </a:r>
            <a:r>
              <a:rPr lang="en-US" u="sng" baseline="0" dirty="0"/>
              <a:t>to </a:t>
            </a:r>
            <a:r>
              <a:rPr lang="en-US" baseline="0" dirty="0"/>
              <a:t>be reported by </a:t>
            </a:r>
            <a:r>
              <a:rPr lang="en-US" u="sng" baseline="0" dirty="0"/>
              <a:t>the </a:t>
            </a:r>
            <a:r>
              <a:rPr lang="en-US" baseline="0" dirty="0"/>
              <a:t>importing country to </a:t>
            </a:r>
            <a:r>
              <a:rPr lang="en-US" u="sng" baseline="0" dirty="0"/>
              <a:t>the </a:t>
            </a:r>
            <a:r>
              <a:rPr lang="en-US" baseline="0" dirty="0"/>
              <a:t>exporting or re-exporting  country. NO.4 should be reported back on request and related to the results of investigations. ISPM 13 contains more </a:t>
            </a:r>
            <a:r>
              <a:rPr lang="en-US" altLang="zh-CN" baseline="0" dirty="0"/>
              <a:t>guidance</a:t>
            </a:r>
            <a:r>
              <a:rPr lang="en-US" baseline="0" dirty="0"/>
              <a:t>.</a:t>
            </a:r>
          </a:p>
          <a:p>
            <a:pPr marL="0" indent="0">
              <a:buNone/>
            </a:pPr>
            <a:r>
              <a:rPr lang="en-US" baseline="0" dirty="0"/>
              <a:t>5. Countries need </a:t>
            </a:r>
            <a:r>
              <a:rPr lang="en-US" u="sng" baseline="0" dirty="0"/>
              <a:t>to </a:t>
            </a:r>
            <a:r>
              <a:rPr lang="en-US" baseline="0" dirty="0"/>
              <a:t>develop and maintain adequate information on pest status in order to support categorization of pests and for the development of appropriate </a:t>
            </a:r>
            <a:r>
              <a:rPr lang="en-US" baseline="0" dirty="0" err="1"/>
              <a:t>phytosanitary</a:t>
            </a:r>
            <a:r>
              <a:rPr lang="en-US" baseline="0" dirty="0"/>
              <a:t> measures. ISPM8  Provide more guidance.</a:t>
            </a:r>
          </a:p>
          <a:p>
            <a:pPr marL="0" indent="0">
              <a:buNone/>
            </a:pPr>
            <a:r>
              <a:rPr lang="en-US" baseline="0" dirty="0"/>
              <a:t>6. Countries need</a:t>
            </a:r>
            <a:r>
              <a:rPr lang="en-US" u="sng" baseline="0" dirty="0"/>
              <a:t> to </a:t>
            </a:r>
            <a:r>
              <a:rPr lang="en-US" baseline="0" dirty="0"/>
              <a:t>cooperate in providing the technical and biological information necessary for pest risk analysis to support the pest risk analysis process. </a:t>
            </a:r>
          </a:p>
          <a:p>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5</a:t>
            </a:fld>
            <a:endParaRPr lang="en-US"/>
          </a:p>
        </p:txBody>
      </p:sp>
    </p:spTree>
    <p:extLst>
      <p:ext uri="{BB962C8B-B14F-4D97-AF65-F5344CB8AC3E}">
        <p14:creationId xmlns:p14="http://schemas.microsoft.com/office/powerpoint/2010/main" val="153807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IPPC contact points are used for all information exchanged under the IPPC among contracting parties, between the Secretariat and</a:t>
            </a:r>
          </a:p>
          <a:p>
            <a:r>
              <a:rPr lang="en-US" dirty="0"/>
              <a:t>contracting parties and, in some cases, between contracting parties and RPPOs.</a:t>
            </a:r>
          </a:p>
          <a:p>
            <a:r>
              <a:rPr lang="en-US" dirty="0"/>
              <a:t>2. The IPPC contact point should:</a:t>
            </a:r>
          </a:p>
          <a:p>
            <a:r>
              <a:rPr lang="en-US" dirty="0"/>
              <a:t>– have the necessary authority to communicate on </a:t>
            </a:r>
            <a:r>
              <a:rPr lang="en-US" dirty="0" err="1"/>
              <a:t>phytosanitary</a:t>
            </a:r>
            <a:r>
              <a:rPr lang="en-US" dirty="0"/>
              <a:t> issues on behalf of the contracting party, i.e. as the contracting party’s</a:t>
            </a:r>
          </a:p>
          <a:p>
            <a:r>
              <a:rPr lang="en-US" dirty="0"/>
              <a:t>single IPPC enquiry point;</a:t>
            </a:r>
          </a:p>
          <a:p>
            <a:r>
              <a:rPr lang="en-US" dirty="0"/>
              <a:t>– ensure the information exchange obligations under the IPPC are implemented in a timely manner;</a:t>
            </a:r>
          </a:p>
          <a:p>
            <a:r>
              <a:rPr lang="en-US" dirty="0"/>
              <a:t>– provide coordination for all official </a:t>
            </a:r>
            <a:r>
              <a:rPr lang="en-US" dirty="0" err="1"/>
              <a:t>phytosanitary</a:t>
            </a:r>
            <a:r>
              <a:rPr lang="en-US" dirty="0"/>
              <a:t> communication between contracting parties related to the effective functioning</a:t>
            </a:r>
          </a:p>
          <a:p>
            <a:r>
              <a:rPr lang="en-US" dirty="0"/>
              <a:t>of the IPPC;</a:t>
            </a:r>
          </a:p>
          <a:p>
            <a:r>
              <a:rPr lang="en-US" dirty="0"/>
              <a:t>– redirect </a:t>
            </a:r>
            <a:r>
              <a:rPr lang="en-US" dirty="0" err="1"/>
              <a:t>phytosanitary</a:t>
            </a:r>
            <a:r>
              <a:rPr lang="en-US" dirty="0"/>
              <a:t> information received from other contracting parties and from the IPPC Secretariat to appropriate official(s);</a:t>
            </a:r>
          </a:p>
          <a:p>
            <a:r>
              <a:rPr lang="en-US" dirty="0"/>
              <a:t>– redirect requests for </a:t>
            </a:r>
            <a:r>
              <a:rPr lang="en-US" dirty="0" err="1"/>
              <a:t>phytosanitary</a:t>
            </a:r>
            <a:r>
              <a:rPr lang="en-US" dirty="0"/>
              <a:t> information from contracting parties and the IPPC Secretariat to the appropriate official(s);</a:t>
            </a:r>
          </a:p>
          <a:p>
            <a:r>
              <a:rPr lang="en-US" dirty="0"/>
              <a:t>– keep track of the status of appropriate responses to information requests that have been made to the contact point.</a:t>
            </a:r>
          </a:p>
          <a:p>
            <a:r>
              <a:rPr lang="en-US" dirty="0"/>
              <a:t>3. The role of the IPPC contact point is </a:t>
            </a:r>
            <a:r>
              <a:rPr lang="en-US" u="sng" dirty="0">
                <a:solidFill>
                  <a:srgbClr val="FF0000"/>
                </a:solidFill>
              </a:rPr>
              <a:t>C</a:t>
            </a:r>
            <a:r>
              <a:rPr lang="en-US" altLang="zh-CN" u="sng" dirty="0">
                <a:solidFill>
                  <a:srgbClr val="FF0000"/>
                </a:solidFill>
              </a:rPr>
              <a:t>entral </a:t>
            </a:r>
            <a:r>
              <a:rPr lang="en-US" dirty="0">
                <a:solidFill>
                  <a:srgbClr val="FF0000"/>
                </a:solidFill>
              </a:rPr>
              <a:t> </a:t>
            </a:r>
            <a:r>
              <a:rPr lang="en-US" dirty="0"/>
              <a:t>to the effective functioning of the IPPC, and it is important that the IPPC contact point has</a:t>
            </a:r>
          </a:p>
          <a:p>
            <a:r>
              <a:rPr lang="en-US" dirty="0"/>
              <a:t>adequate resources and sufficient authority to ensure that requests for information are dealt with appropriately and </a:t>
            </a:r>
            <a:r>
              <a:rPr lang="en-US" sz="1200" b="0" i="0" u="none" strike="noStrike" kern="1200" baseline="0" dirty="0">
                <a:solidFill>
                  <a:schemeClr val="tx1"/>
                </a:solidFill>
                <a:latin typeface="+mn-lt"/>
                <a:ea typeface="+mn-ea"/>
                <a:cs typeface="+mn-cs"/>
              </a:rPr>
              <a:t>in a timely manner.</a:t>
            </a:r>
          </a:p>
          <a:p>
            <a:r>
              <a:rPr lang="en-US" sz="1200" b="0" i="0" u="none" strike="noStrike" kern="1200" baseline="0" dirty="0">
                <a:solidFill>
                  <a:schemeClr val="tx1"/>
                </a:solidFill>
                <a:latin typeface="+mn-lt"/>
                <a:ea typeface="+mn-ea"/>
                <a:cs typeface="+mn-cs"/>
              </a:rPr>
              <a:t>4. Article VIII.2 requires contracting parties to designate a contact point, and therefore it is the contracting party which is responsible for</a:t>
            </a:r>
          </a:p>
          <a:p>
            <a:r>
              <a:rPr lang="en-US" sz="1200" b="0" i="0" u="none" strike="noStrike" kern="1200" baseline="0" dirty="0">
                <a:solidFill>
                  <a:schemeClr val="tx1"/>
                </a:solidFill>
                <a:latin typeface="+mn-lt"/>
                <a:ea typeface="+mn-ea"/>
                <a:cs typeface="+mn-cs"/>
              </a:rPr>
              <a:t>making, and informing the Secretariat of, the nomination. There can be only one contact point per contracting party.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Highlight the person who are responsible for contact point shall able to transfer the message to their contracting parties. The person shall committed the contact point </a:t>
            </a:r>
            <a:r>
              <a:rPr lang="en-US" sz="1200" b="1" i="0" u="none" strike="noStrike" kern="1200" baseline="0" dirty="0" err="1">
                <a:solidFill>
                  <a:schemeClr val="tx1"/>
                </a:solidFill>
                <a:latin typeface="+mn-lt"/>
                <a:ea typeface="+mn-ea"/>
                <a:cs typeface="+mn-cs"/>
              </a:rPr>
              <a:t>responsiblility</a:t>
            </a:r>
            <a:r>
              <a:rPr lang="en-US" sz="1200" b="1" i="0" u="none" strike="noStrike" kern="1200" baseline="0" dirty="0">
                <a:solidFill>
                  <a:schemeClr val="tx1"/>
                </a:solidFill>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77D2E642-DD37-4056-9EBE-9ECD3ED17117}" type="slidenum">
              <a:rPr lang="en-US" smtClean="0"/>
              <a:t>6</a:t>
            </a:fld>
            <a:endParaRPr lang="en-US"/>
          </a:p>
        </p:txBody>
      </p:sp>
    </p:spTree>
    <p:extLst>
      <p:ext uri="{BB962C8B-B14F-4D97-AF65-F5344CB8AC3E}">
        <p14:creationId xmlns:p14="http://schemas.microsoft.com/office/powerpoint/2010/main" val="275808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the summary statistics for Pest report.  The number of pest report increase</a:t>
            </a:r>
            <a:r>
              <a:rPr lang="en-US" baseline="0" dirty="0"/>
              <a:t>d for most region in 2020 although it is pandemic.  This may due to the IYPH and NROs training.  IPPC Secretariat organized NROs training for NENA region in 2019 and for Africa and Caribbean region in 2020. These activities raise CP’s awareness of submitting reports.</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7</a:t>
            </a:fld>
            <a:endParaRPr lang="en-US"/>
          </a:p>
        </p:txBody>
      </p:sp>
    </p:spTree>
    <p:extLst>
      <p:ext uri="{BB962C8B-B14F-4D97-AF65-F5344CB8AC3E}">
        <p14:creationId xmlns:p14="http://schemas.microsoft.com/office/powerpoint/2010/main" val="302929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10</a:t>
            </a:fld>
            <a:endParaRPr lang="en-US"/>
          </a:p>
        </p:txBody>
      </p:sp>
    </p:spTree>
    <p:extLst>
      <p:ext uri="{BB962C8B-B14F-4D97-AF65-F5344CB8AC3E}">
        <p14:creationId xmlns:p14="http://schemas.microsoft.com/office/powerpoint/2010/main" val="156387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IPPC Secretariat developed</a:t>
            </a:r>
            <a:r>
              <a:rPr lang="en-US" baseline="0" dirty="0"/>
              <a:t> one NROs guide for Contact point and IPP editor.    You can find elaborate information on the obligations, working procedure of submission of report. </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24</a:t>
            </a:fld>
            <a:endParaRPr lang="en-US"/>
          </a:p>
        </p:txBody>
      </p:sp>
    </p:spTree>
    <p:extLst>
      <p:ext uri="{BB962C8B-B14F-4D97-AF65-F5344CB8AC3E}">
        <p14:creationId xmlns:p14="http://schemas.microsoft.com/office/powerpoint/2010/main" val="83281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IPPC Secretariat also developed </a:t>
            </a:r>
            <a:r>
              <a:rPr lang="en-US" u="sng" dirty="0"/>
              <a:t>an </a:t>
            </a:r>
            <a:r>
              <a:rPr lang="en-US" dirty="0"/>
              <a:t> e-learning course.</a:t>
            </a:r>
            <a:r>
              <a:rPr lang="en-US" baseline="0" dirty="0"/>
              <a:t> This course contains 5 </a:t>
            </a:r>
            <a:r>
              <a:rPr lang="en-US" u="sng" baseline="0" dirty="0"/>
              <a:t>modules</a:t>
            </a:r>
            <a:r>
              <a:rPr lang="en-US" baseline="0" dirty="0"/>
              <a:t>. Each </a:t>
            </a:r>
            <a:r>
              <a:rPr lang="en-US" u="sng" baseline="0" dirty="0"/>
              <a:t>module </a:t>
            </a:r>
            <a:r>
              <a:rPr lang="en-US" baseline="0" dirty="0"/>
              <a:t>contain a quiz.   After </a:t>
            </a:r>
            <a:r>
              <a:rPr lang="en-US" u="sng" baseline="0" dirty="0"/>
              <a:t>completing</a:t>
            </a:r>
            <a:r>
              <a:rPr lang="en-US" baseline="0" dirty="0"/>
              <a:t> the course, you can get </a:t>
            </a:r>
            <a:r>
              <a:rPr lang="en-US" u="sng" baseline="0" dirty="0"/>
              <a:t>a</a:t>
            </a:r>
            <a:r>
              <a:rPr lang="en-US" baseline="0" dirty="0"/>
              <a:t> </a:t>
            </a:r>
            <a:r>
              <a:rPr lang="en-US" u="sng" baseline="0" dirty="0"/>
              <a:t>certificate</a:t>
            </a:r>
            <a:r>
              <a:rPr lang="en-US" baseline="0" dirty="0"/>
              <a:t>. </a:t>
            </a:r>
            <a:endParaRPr lang="en-US" dirty="0"/>
          </a:p>
        </p:txBody>
      </p:sp>
      <p:sp>
        <p:nvSpPr>
          <p:cNvPr id="4" name="Slide Number Placeholder 3"/>
          <p:cNvSpPr>
            <a:spLocks noGrp="1"/>
          </p:cNvSpPr>
          <p:nvPr>
            <p:ph type="sldNum" sz="quarter" idx="10"/>
          </p:nvPr>
        </p:nvSpPr>
        <p:spPr/>
        <p:txBody>
          <a:bodyPr/>
          <a:lstStyle/>
          <a:p>
            <a:fld id="{95D9ED2A-0D5A-4B61-B72A-CE5A17D75801}" type="slidenum">
              <a:rPr lang="en-US" smtClean="0"/>
              <a:t>25</a:t>
            </a:fld>
            <a:endParaRPr lang="en-US"/>
          </a:p>
        </p:txBody>
      </p:sp>
    </p:spTree>
    <p:extLst>
      <p:ext uri="{BB962C8B-B14F-4D97-AF65-F5344CB8AC3E}">
        <p14:creationId xmlns:p14="http://schemas.microsoft.com/office/powerpoint/2010/main" val="56031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8179" y="513670"/>
            <a:ext cx="511629" cy="333830"/>
          </a:xfrm>
          <a:prstGeom prst="rect">
            <a:avLst/>
          </a:prstGeom>
        </p:spPr>
        <p:txBody>
          <a:bodyPr/>
          <a:lstStyle/>
          <a:p>
            <a:fld id="{752B27FF-FAB0-40D1-80D1-96A0DB7ECFA2}" type="slidenum">
              <a:rPr lang="en-GB" smtClean="0"/>
              <a:t>‹#›</a:t>
            </a:fld>
            <a:endParaRPr lang="en-GB"/>
          </a:p>
        </p:txBody>
      </p:sp>
      <p:sp>
        <p:nvSpPr>
          <p:cNvPr id="10" name="Title 1"/>
          <p:cNvSpPr txBox="1">
            <a:spLocks/>
          </p:cNvSpPr>
          <p:nvPr userDrawn="1"/>
        </p:nvSpPr>
        <p:spPr>
          <a:xfrm>
            <a:off x="500184" y="599835"/>
            <a:ext cx="11254155"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400" b="1" dirty="0">
              <a:solidFill>
                <a:srgbClr val="165A30"/>
              </a:solidFill>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8866745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solidFill>
                  <a:srgbClr val="00825F"/>
                </a:solidFill>
              </a:rPr>
              <a:t>National Reporting Obligations</a:t>
            </a:r>
            <a:endParaRPr lang="en-US" dirty="0">
              <a:solidFill>
                <a:srgbClr val="00825F"/>
              </a:solidFill>
            </a:endParaRP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ippc.int/en/publications/80405/" TargetMode="External"/><Relationship Id="rId5" Type="http://schemas.openxmlformats.org/officeDocument/2006/relationships/image" Target="../media/image10.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https://www.ippc.int/en/e-learni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hyperlink" Target="https://www.ippc.int/en/countries/all/pestreport/" TargetMode="External"/><Relationship Id="rId3" Type="http://schemas.openxmlformats.org/officeDocument/2006/relationships/hyperlink" Target="https://www.ippc.int/en/publications/80405/" TargetMode="External"/><Relationship Id="rId7" Type="http://schemas.openxmlformats.org/officeDocument/2006/relationships/hyperlink" Target="https://www.ippc.int/en/nro-reports-and-statistic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ippc.int/en/countries/" TargetMode="External"/><Relationship Id="rId5" Type="http://schemas.openxmlformats.org/officeDocument/2006/relationships/hyperlink" Target="https://www.ippc.int/en/core-activities/information-exchange/nro/" TargetMode="External"/><Relationship Id="rId4" Type="http://schemas.openxmlformats.org/officeDocument/2006/relationships/hyperlink" Target="https://www.ippc.int/en/countries/reportingsystem-summary/all/" TargetMode="External"/><Relationship Id="rId9" Type="http://schemas.openxmlformats.org/officeDocument/2006/relationships/hyperlink" Target="https://www.ippc.int/en/e-learnin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id="{7F00055F-E0E9-4F4D-B87B-8E8D531A57DF}"/>
              </a:ext>
            </a:extLst>
          </p:cNvPr>
          <p:cNvSpPr>
            <a:spLocks noGrp="1"/>
          </p:cNvSpPr>
          <p:nvPr>
            <p:ph type="ctrTitle"/>
          </p:nvPr>
        </p:nvSpPr>
        <p:spPr/>
        <p:txBody>
          <a:bodyPr/>
          <a:lstStyle/>
          <a:p>
            <a:r>
              <a:rPr lang="it-IT" dirty="0"/>
              <a:t>Obligations nationales de déclaration</a:t>
            </a:r>
            <a:endParaRPr lang="x-none" dirty="0"/>
          </a:p>
        </p:txBody>
      </p:sp>
      <p:sp>
        <p:nvSpPr>
          <p:cNvPr id="9" name="Subtitle 8">
            <a:extLst>
              <a:ext uri="{FF2B5EF4-FFF2-40B4-BE49-F238E27FC236}">
                <a16:creationId xmlns:a16="http://schemas.microsoft.com/office/drawing/2014/main" id="{B80FD00C-FDF7-C641-83A3-7A869D10956B}"/>
              </a:ext>
            </a:extLst>
          </p:cNvPr>
          <p:cNvSpPr>
            <a:spLocks noGrp="1"/>
          </p:cNvSpPr>
          <p:nvPr>
            <p:ph type="subTitle" idx="1"/>
          </p:nvPr>
        </p:nvSpPr>
        <p:spPr/>
        <p:txBody>
          <a:bodyPr/>
          <a:lstStyle/>
          <a:p>
            <a:r>
              <a:rPr lang="it-IT" dirty="0"/>
              <a:t>Atelier régional CIPV 2021</a:t>
            </a:r>
            <a:endParaRPr lang="x-none" dirty="0"/>
          </a:p>
        </p:txBody>
      </p:sp>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251295"/>
            <a:ext cx="6548916"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1.4.1 </a:t>
            </a:r>
            <a:r>
              <a:rPr lang="fr-FR" sz="255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les organismes nuisibles</a:t>
            </a:r>
          </a:p>
          <a:p>
            <a:pPr algn="ctr" defTabSz="685800">
              <a:defRPr/>
            </a:pPr>
            <a:r>
              <a:rPr lang="fr-FR" sz="2550" b="1" dirty="0">
                <a:solidFill>
                  <a:srgbClr val="165A30"/>
                </a:solidFill>
                <a:latin typeface="Calibri"/>
                <a:ea typeface="Arial Unicode MS" panose="020B0604020202020204" pitchFamily="34" charset="-128"/>
                <a:cs typeface="Arial" panose="020B0604020202020204" pitchFamily="34" charset="0"/>
              </a:rPr>
              <a:t>soumis par </a:t>
            </a:r>
            <a:r>
              <a:rPr lang="fr-FR" sz="2550" b="1" dirty="0" smtClean="0">
                <a:solidFill>
                  <a:srgbClr val="165A30"/>
                </a:solidFill>
                <a:latin typeface="Calibri"/>
                <a:ea typeface="Arial Unicode MS" panose="020B0604020202020204" pitchFamily="34" charset="-128"/>
                <a:cs typeface="Arial" panose="020B0604020202020204" pitchFamily="34" charset="0"/>
              </a:rPr>
              <a:t>la région </a:t>
            </a:r>
            <a:r>
              <a:rPr lang="fr-FR" sz="2550" b="1" dirty="0">
                <a:solidFill>
                  <a:srgbClr val="165A30"/>
                </a:solidFill>
                <a:latin typeface="Calibri"/>
                <a:ea typeface="Arial Unicode MS" panose="020B0604020202020204" pitchFamily="34" charset="-128"/>
                <a:cs typeface="Arial" panose="020B0604020202020204" pitchFamily="34" charset="0"/>
              </a:rPr>
              <a:t>Asie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380249" y="5529415"/>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630370" y="5529415"/>
            <a:ext cx="4787208" cy="707886"/>
          </a:xfrm>
          <a:prstGeom prst="rect">
            <a:avLst/>
          </a:prstGeom>
          <a:noFill/>
        </p:spPr>
        <p:txBody>
          <a:bodyPr wrap="none" rtlCol="0">
            <a:spAutoFit/>
          </a:bodyPr>
          <a:lstStyle/>
          <a:p>
            <a:pPr algn="ctr"/>
            <a:r>
              <a:rPr lang="fr-FR" sz="2000" b="1" dirty="0"/>
              <a:t>Nombre de </a:t>
            </a:r>
            <a:r>
              <a:rPr lang="fr-FR" sz="2000" b="1" dirty="0" smtClean="0"/>
              <a:t>PC </a:t>
            </a:r>
            <a:r>
              <a:rPr lang="fr-FR" sz="2000" b="1" dirty="0"/>
              <a:t>qui ont soumis des rapports </a:t>
            </a:r>
          </a:p>
          <a:p>
            <a:pPr algn="ctr"/>
            <a:r>
              <a:rPr lang="fr-FR" sz="2000" b="1" dirty="0"/>
              <a:t>d'organismes nuisibles</a:t>
            </a:r>
            <a:endParaRPr lang="en-US" sz="2000" b="1" dirty="0"/>
          </a:p>
        </p:txBody>
      </p:sp>
      <p:graphicFrame>
        <p:nvGraphicFramePr>
          <p:cNvPr id="7" name="Chart 6"/>
          <p:cNvGraphicFramePr>
            <a:graphicFrameLocks/>
          </p:cNvGraphicFramePr>
          <p:nvPr>
            <p:extLst>
              <p:ext uri="{D42A27DB-BD31-4B8C-83A1-F6EECF244321}">
                <p14:modId xmlns:p14="http://schemas.microsoft.com/office/powerpoint/2010/main" val="319694052"/>
              </p:ext>
            </p:extLst>
          </p:nvPr>
        </p:nvGraphicFramePr>
        <p:xfrm>
          <a:off x="990600" y="1599562"/>
          <a:ext cx="4376790" cy="3795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918844322"/>
              </p:ext>
            </p:extLst>
          </p:nvPr>
        </p:nvGraphicFramePr>
        <p:xfrm>
          <a:off x="6781800" y="1590285"/>
          <a:ext cx="4315145" cy="37958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261748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1524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smtClean="0">
                <a:solidFill>
                  <a:srgbClr val="165A30"/>
                </a:solidFill>
                <a:latin typeface="Calibri"/>
                <a:ea typeface="Arial Unicode MS" panose="020B0604020202020204" pitchFamily="34" charset="-128"/>
                <a:cs typeface="Arial" panose="020B0604020202020204" pitchFamily="34" charset="0"/>
              </a:rPr>
              <a:t>Pays </a:t>
            </a:r>
            <a:r>
              <a:rPr lang="fr-FR" sz="2550" b="1" dirty="0">
                <a:solidFill>
                  <a:srgbClr val="165A30"/>
                </a:solidFill>
                <a:latin typeface="Calibri"/>
                <a:ea typeface="Arial Unicode MS" panose="020B0604020202020204" pitchFamily="34" charset="-128"/>
                <a:cs typeface="Arial" panose="020B0604020202020204" pitchFamily="34" charset="0"/>
              </a:rPr>
              <a:t>qui ont mis à jour le rapport d'organismes nuisibles dans la région </a:t>
            </a:r>
            <a:r>
              <a:rPr lang="en-US" sz="2550" b="1" dirty="0" err="1" smtClean="0">
                <a:solidFill>
                  <a:srgbClr val="165A30"/>
                </a:solidFill>
                <a:latin typeface="Calibri"/>
                <a:ea typeface="Arial Unicode MS" panose="020B0604020202020204" pitchFamily="34" charset="-128"/>
                <a:cs typeface="Arial" panose="020B0604020202020204" pitchFamily="34" charset="0"/>
              </a:rPr>
              <a:t>Asie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66638825"/>
              </p:ext>
            </p:extLst>
          </p:nvPr>
        </p:nvGraphicFramePr>
        <p:xfrm>
          <a:off x="2542782" y="2256972"/>
          <a:ext cx="6960447" cy="3534228"/>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République</a:t>
                      </a:r>
                      <a:r>
                        <a:rPr lang="en-US" sz="1800" kern="1200" baseline="0" dirty="0" smtClean="0">
                          <a:effectLst/>
                        </a:rPr>
                        <a:t> de </a:t>
                      </a:r>
                      <a:r>
                        <a:rPr lang="en-US" sz="1800" kern="1200" dirty="0" smtClean="0">
                          <a:effectLst/>
                        </a:rPr>
                        <a:t> </a:t>
                      </a:r>
                      <a:r>
                        <a:rPr lang="en-US" sz="1800" kern="1200" dirty="0" err="1" smtClean="0">
                          <a:effectLst/>
                        </a:rPr>
                        <a:t>Korée</a:t>
                      </a:r>
                      <a:endParaRPr lang="en-US" dirty="0"/>
                    </a:p>
                  </a:txBody>
                  <a:tcPr/>
                </a:tc>
                <a:extLst>
                  <a:ext uri="{0D108BD9-81ED-4DB2-BD59-A6C34878D82A}">
                    <a16:rowId xmlns:a16="http://schemas.microsoft.com/office/drawing/2014/main" val="3196378452"/>
                  </a:ext>
                </a:extLst>
              </a:tr>
              <a:tr h="883557">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effectLst/>
                        </a:rPr>
                        <a:t>Indonesie</a:t>
                      </a:r>
                      <a:r>
                        <a:rPr lang="en-US" sz="1800" kern="1200" dirty="0" smtClean="0">
                          <a:effectLst/>
                        </a:rPr>
                        <a:t>, </a:t>
                      </a:r>
                      <a:r>
                        <a:rPr lang="en-US" sz="1800" kern="1200" dirty="0" err="1" smtClean="0">
                          <a:effectLst/>
                        </a:rPr>
                        <a:t>Japon</a:t>
                      </a:r>
                      <a:r>
                        <a:rPr lang="en-US" sz="1800" kern="1200" dirty="0" smtClean="0">
                          <a:effectLst/>
                        </a:rPr>
                        <a:t>, </a:t>
                      </a:r>
                      <a:r>
                        <a:rPr lang="en-US" sz="1800" kern="1200" dirty="0" err="1" smtClean="0">
                          <a:effectLst/>
                        </a:rPr>
                        <a:t>Malaysie</a:t>
                      </a:r>
                      <a:r>
                        <a:rPr lang="en-US" sz="1800" kern="1200" dirty="0" smtClean="0">
                          <a:effectLst/>
                        </a:rPr>
                        <a:t>, Myanmar, Nepal, Philippines, </a:t>
                      </a:r>
                      <a:r>
                        <a:rPr lang="en-US" sz="1800" kern="1200" dirty="0" err="1" smtClean="0">
                          <a:effectLst/>
                        </a:rPr>
                        <a:t>Republique</a:t>
                      </a:r>
                      <a:r>
                        <a:rPr lang="en-US" sz="1800" kern="1200" baseline="0" dirty="0" smtClean="0">
                          <a:effectLst/>
                        </a:rPr>
                        <a:t> de </a:t>
                      </a:r>
                      <a:r>
                        <a:rPr lang="en-US" sz="1800" kern="1200" dirty="0" err="1" smtClean="0">
                          <a:effectLst/>
                        </a:rPr>
                        <a:t>Korée</a:t>
                      </a:r>
                      <a:r>
                        <a:rPr lang="en-US" sz="1800" kern="1200" dirty="0" smtClean="0">
                          <a:effectLst/>
                        </a:rPr>
                        <a:t>, </a:t>
                      </a:r>
                      <a:r>
                        <a:rPr lang="en-US" sz="1800" kern="1200" dirty="0" err="1" smtClean="0">
                          <a:effectLst/>
                        </a:rPr>
                        <a:t>Singapour</a:t>
                      </a:r>
                      <a:r>
                        <a:rPr lang="en-US" sz="1800" kern="1200" dirty="0" smtClean="0">
                          <a:effectLst/>
                        </a:rPr>
                        <a:t>, </a:t>
                      </a:r>
                      <a:r>
                        <a:rPr lang="en-US" sz="1800" kern="1200" dirty="0" err="1" smtClean="0">
                          <a:effectLst/>
                        </a:rPr>
                        <a:t>Thailande</a:t>
                      </a:r>
                      <a:endParaRPr lang="en-US" dirty="0"/>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Japon</a:t>
                      </a:r>
                      <a:r>
                        <a:rPr lang="en-US" sz="1800" kern="1200" dirty="0">
                          <a:effectLst/>
                        </a:rPr>
                        <a:t>, Sri Lanka, </a:t>
                      </a:r>
                      <a:r>
                        <a:rPr lang="en-US" sz="1800" kern="1200" dirty="0" err="1" smtClean="0">
                          <a:effectLst/>
                        </a:rPr>
                        <a:t>Thailande</a:t>
                      </a:r>
                      <a:endParaRPr lang="en-US" dirty="0"/>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278139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5017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1.4.1 </a:t>
            </a:r>
            <a:r>
              <a:rPr lang="fr-FR" sz="255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a:t>
            </a:r>
            <a:r>
              <a:rPr lang="fr-FR" sz="2550" b="1" dirty="0" smtClean="0">
                <a:solidFill>
                  <a:srgbClr val="165A30"/>
                </a:solidFill>
                <a:latin typeface="Calibri"/>
                <a:ea typeface="Arial Unicode MS" panose="020B0604020202020204" pitchFamily="34" charset="-128"/>
                <a:cs typeface="Arial" panose="020B0604020202020204" pitchFamily="34" charset="0"/>
              </a:rPr>
              <a:t>les </a:t>
            </a:r>
            <a:r>
              <a:rPr lang="fr-FR" sz="2550" b="1" dirty="0">
                <a:solidFill>
                  <a:srgbClr val="165A30"/>
                </a:solidFill>
                <a:latin typeface="Calibri"/>
                <a:ea typeface="Arial Unicode MS" panose="020B0604020202020204" pitchFamily="34" charset="-128"/>
                <a:cs typeface="Arial" panose="020B0604020202020204" pitchFamily="34" charset="0"/>
              </a:rPr>
              <a:t>organismes nuisibles soumis par la région </a:t>
            </a:r>
            <a:r>
              <a:rPr lang="en-US" sz="2550" b="1" dirty="0" smtClean="0">
                <a:solidFill>
                  <a:srgbClr val="165A30"/>
                </a:solidFill>
                <a:latin typeface="Calibri"/>
                <a:ea typeface="Arial Unicode MS" panose="020B0604020202020204" pitchFamily="34" charset="-128"/>
                <a:cs typeface="Arial" panose="020B0604020202020204" pitchFamily="34" charset="0"/>
              </a:rPr>
              <a:t>Europe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357720" y="5518677"/>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422902" y="5518677"/>
            <a:ext cx="4787208" cy="707886"/>
          </a:xfrm>
          <a:prstGeom prst="rect">
            <a:avLst/>
          </a:prstGeom>
          <a:noFill/>
        </p:spPr>
        <p:txBody>
          <a:bodyPr wrap="none" rtlCol="0">
            <a:spAutoFit/>
          </a:bodyPr>
          <a:lstStyle/>
          <a:p>
            <a:pPr algn="ctr"/>
            <a:r>
              <a:rPr lang="fr-FR" sz="2000" b="1" dirty="0"/>
              <a:t>Nombre de CP qui ont soumis des rapports </a:t>
            </a:r>
            <a:endParaRPr lang="fr-FR" sz="2000" b="1" dirty="0" smtClean="0"/>
          </a:p>
          <a:p>
            <a:pPr algn="ctr"/>
            <a:r>
              <a:rPr lang="fr-FR" sz="2000" b="1" dirty="0" smtClean="0"/>
              <a:t>d'organismes </a:t>
            </a:r>
            <a:r>
              <a:rPr lang="fr-FR" sz="2000" b="1" dirty="0"/>
              <a:t>nuisibles</a:t>
            </a:r>
            <a:endParaRPr lang="en-US" sz="2000" b="1" dirty="0"/>
          </a:p>
        </p:txBody>
      </p:sp>
      <p:graphicFrame>
        <p:nvGraphicFramePr>
          <p:cNvPr id="10" name="Chart 9"/>
          <p:cNvGraphicFramePr>
            <a:graphicFrameLocks/>
          </p:cNvGraphicFramePr>
          <p:nvPr>
            <p:extLst>
              <p:ext uri="{D42A27DB-BD31-4B8C-83A1-F6EECF244321}">
                <p14:modId xmlns:p14="http://schemas.microsoft.com/office/powerpoint/2010/main" val="1638577386"/>
              </p:ext>
            </p:extLst>
          </p:nvPr>
        </p:nvGraphicFramePr>
        <p:xfrm>
          <a:off x="1143000" y="1508665"/>
          <a:ext cx="4183123" cy="3924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267931249"/>
              </p:ext>
            </p:extLst>
          </p:nvPr>
        </p:nvGraphicFramePr>
        <p:xfrm>
          <a:off x="6477000" y="1592971"/>
          <a:ext cx="4228992" cy="37992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178564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70105" y="152400"/>
            <a:ext cx="8305800"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smtClean="0">
                <a:solidFill>
                  <a:srgbClr val="165A30"/>
                </a:solidFill>
                <a:latin typeface="Calibri"/>
                <a:ea typeface="Arial Unicode MS" panose="020B0604020202020204" pitchFamily="34" charset="-128"/>
                <a:cs typeface="Arial" panose="020B0604020202020204" pitchFamily="34" charset="0"/>
              </a:rPr>
              <a:t>Pays </a:t>
            </a:r>
            <a:r>
              <a:rPr lang="fr-FR" sz="2550" b="1" dirty="0">
                <a:solidFill>
                  <a:srgbClr val="165A30"/>
                </a:solidFill>
                <a:latin typeface="Calibri"/>
                <a:ea typeface="Arial Unicode MS" panose="020B0604020202020204" pitchFamily="34" charset="-128"/>
                <a:cs typeface="Arial" panose="020B0604020202020204" pitchFamily="34" charset="0"/>
              </a:rPr>
              <a:t>qui ont mis à jour le rapport </a:t>
            </a:r>
            <a:r>
              <a:rPr lang="fr-FR" sz="2550" b="1" dirty="0" smtClean="0">
                <a:solidFill>
                  <a:srgbClr val="165A30"/>
                </a:solidFill>
                <a:latin typeface="Calibri"/>
                <a:ea typeface="Arial Unicode MS" panose="020B0604020202020204" pitchFamily="34" charset="-128"/>
                <a:cs typeface="Arial" panose="020B0604020202020204" pitchFamily="34" charset="0"/>
              </a:rPr>
              <a:t>d'organismes nuisibles</a:t>
            </a:r>
            <a:r>
              <a:rPr lang="fr-FR" sz="2550" b="1" dirty="0">
                <a:solidFill>
                  <a:srgbClr val="165A30"/>
                </a:solidFill>
                <a:latin typeface="Calibri"/>
                <a:ea typeface="Arial Unicode MS" panose="020B0604020202020204" pitchFamily="34" charset="-128"/>
                <a:cs typeface="Arial" panose="020B0604020202020204" pitchFamily="34" charset="0"/>
              </a:rPr>
              <a:t> </a:t>
            </a:r>
            <a:r>
              <a:rPr lang="fr-FR" sz="2550" b="1" dirty="0" smtClean="0">
                <a:solidFill>
                  <a:srgbClr val="165A30"/>
                </a:solidFill>
                <a:latin typeface="Calibri"/>
                <a:ea typeface="Arial Unicode MS" panose="020B0604020202020204" pitchFamily="34" charset="-128"/>
                <a:cs typeface="Arial" panose="020B0604020202020204" pitchFamily="34" charset="0"/>
              </a:rPr>
              <a:t>dans </a:t>
            </a:r>
            <a:r>
              <a:rPr lang="fr-FR" sz="2550" b="1" dirty="0">
                <a:solidFill>
                  <a:srgbClr val="165A30"/>
                </a:solidFill>
                <a:latin typeface="Calibri"/>
                <a:ea typeface="Arial Unicode MS" panose="020B0604020202020204" pitchFamily="34" charset="-128"/>
                <a:cs typeface="Arial" panose="020B0604020202020204" pitchFamily="34" charset="0"/>
              </a:rPr>
              <a:t>la région Europe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9415046"/>
              </p:ext>
            </p:extLst>
          </p:nvPr>
        </p:nvGraphicFramePr>
        <p:xfrm>
          <a:off x="2542782" y="2256972"/>
          <a:ext cx="6960447" cy="3534228"/>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 </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Autriche</a:t>
                      </a:r>
                      <a:r>
                        <a:rPr lang="en-US" sz="1800" kern="1200" dirty="0" smtClean="0">
                          <a:effectLst/>
                        </a:rPr>
                        <a:t>, </a:t>
                      </a:r>
                      <a:r>
                        <a:rPr lang="en-US" sz="1800" kern="1200" dirty="0" err="1" smtClean="0">
                          <a:effectLst/>
                        </a:rPr>
                        <a:t>Lithuanie</a:t>
                      </a:r>
                      <a:endParaRPr lang="en-US" dirty="0"/>
                    </a:p>
                  </a:txBody>
                  <a:tcPr/>
                </a:tc>
                <a:extLst>
                  <a:ext uri="{0D108BD9-81ED-4DB2-BD59-A6C34878D82A}">
                    <a16:rowId xmlns:a16="http://schemas.microsoft.com/office/drawing/2014/main" val="3196378452"/>
                  </a:ext>
                </a:extLst>
              </a:tr>
              <a:tr h="883557">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Lithuanie</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Belarus, </a:t>
                      </a:r>
                      <a:r>
                        <a:rPr lang="en-US" sz="1800" kern="1200" dirty="0" err="1" smtClean="0">
                          <a:effectLst/>
                        </a:rPr>
                        <a:t>Croatie</a:t>
                      </a:r>
                      <a:r>
                        <a:rPr lang="en-US" sz="1800" kern="1200" dirty="0" smtClean="0">
                          <a:effectLst/>
                        </a:rPr>
                        <a:t>, </a:t>
                      </a:r>
                      <a:r>
                        <a:rPr lang="en-US" sz="1800" kern="1200" dirty="0" err="1" smtClean="0">
                          <a:effectLst/>
                        </a:rPr>
                        <a:t>Allemagne</a:t>
                      </a:r>
                      <a:r>
                        <a:rPr lang="en-US" sz="1800" kern="1200" dirty="0" smtClean="0">
                          <a:effectLst/>
                        </a:rPr>
                        <a:t>, </a:t>
                      </a:r>
                      <a:r>
                        <a:rPr lang="en-US" sz="1800" kern="1200" dirty="0" err="1" smtClean="0">
                          <a:effectLst/>
                        </a:rPr>
                        <a:t>Hongrie</a:t>
                      </a:r>
                      <a:r>
                        <a:rPr lang="en-US" sz="1800" kern="1200" dirty="0" smtClean="0">
                          <a:effectLst/>
                        </a:rPr>
                        <a:t>, </a:t>
                      </a:r>
                      <a:r>
                        <a:rPr lang="en-US" sz="1800" kern="1200" dirty="0">
                          <a:effectLst/>
                        </a:rPr>
                        <a:t>Montenegro, </a:t>
                      </a:r>
                      <a:r>
                        <a:rPr lang="en-US" sz="1800" kern="1200" dirty="0" err="1" smtClean="0">
                          <a:effectLst/>
                        </a:rPr>
                        <a:t>Sloveniae</a:t>
                      </a:r>
                      <a:endParaRPr lang="en-US" dirty="0"/>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397382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53668" y="87392"/>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1.4.1 </a:t>
            </a:r>
            <a:r>
              <a:rPr lang="fr-FR" sz="255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a:t>
            </a:r>
            <a:r>
              <a:rPr lang="fr-FR" sz="2550" b="1" dirty="0" smtClean="0">
                <a:solidFill>
                  <a:srgbClr val="165A30"/>
                </a:solidFill>
                <a:latin typeface="Calibri"/>
                <a:ea typeface="Arial Unicode MS" panose="020B0604020202020204" pitchFamily="34" charset="-128"/>
                <a:cs typeface="Arial" panose="020B0604020202020204" pitchFamily="34" charset="0"/>
              </a:rPr>
              <a:t>les </a:t>
            </a:r>
            <a:r>
              <a:rPr lang="fr-FR" sz="2550" b="1" dirty="0">
                <a:solidFill>
                  <a:srgbClr val="165A30"/>
                </a:solidFill>
                <a:latin typeface="Calibri"/>
                <a:ea typeface="Arial Unicode MS" panose="020B0604020202020204" pitchFamily="34" charset="-128"/>
                <a:cs typeface="Arial" panose="020B0604020202020204" pitchFamily="34" charset="0"/>
              </a:rPr>
              <a:t>organismes nuisibles soumis par la région </a:t>
            </a:r>
            <a:r>
              <a:rPr lang="fr-FR" sz="2550" b="1" dirty="0" smtClean="0">
                <a:solidFill>
                  <a:srgbClr val="165A30"/>
                </a:solidFill>
                <a:latin typeface="Calibri"/>
                <a:ea typeface="Arial Unicode MS" panose="020B0604020202020204" pitchFamily="34" charset="-128"/>
                <a:cs typeface="Arial" panose="020B0604020202020204" pitchFamily="34" charset="0"/>
              </a:rPr>
              <a:t>Amérique </a:t>
            </a:r>
            <a:r>
              <a:rPr lang="en-US" sz="2550" b="1" dirty="0" err="1" smtClean="0">
                <a:solidFill>
                  <a:srgbClr val="165A30"/>
                </a:solidFill>
                <a:latin typeface="Calibri"/>
                <a:ea typeface="Arial Unicode MS" panose="020B0604020202020204" pitchFamily="34" charset="-128"/>
                <a:cs typeface="Arial" panose="020B0604020202020204" pitchFamily="34" charset="0"/>
              </a:rPr>
              <a:t>Latine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066800" y="5328046"/>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172200" y="5328046"/>
            <a:ext cx="5798793" cy="707886"/>
          </a:xfrm>
          <a:prstGeom prst="rect">
            <a:avLst/>
          </a:prstGeom>
          <a:noFill/>
        </p:spPr>
        <p:txBody>
          <a:bodyPr wrap="square" rtlCol="0">
            <a:spAutoFit/>
          </a:bodyPr>
          <a:lstStyle/>
          <a:p>
            <a:pPr algn="ctr"/>
            <a:r>
              <a:rPr lang="fr-FR" sz="2000" b="1" dirty="0"/>
              <a:t>Nombre de CP qui ont soumis des rapports d'organismes nuisibles</a:t>
            </a:r>
            <a:endParaRPr lang="en-US" sz="2000" b="1" dirty="0"/>
          </a:p>
        </p:txBody>
      </p:sp>
      <p:graphicFrame>
        <p:nvGraphicFramePr>
          <p:cNvPr id="7" name="Chart 6"/>
          <p:cNvGraphicFramePr>
            <a:graphicFrameLocks/>
          </p:cNvGraphicFramePr>
          <p:nvPr>
            <p:extLst>
              <p:ext uri="{D42A27DB-BD31-4B8C-83A1-F6EECF244321}">
                <p14:modId xmlns:p14="http://schemas.microsoft.com/office/powerpoint/2010/main" val="1177630868"/>
              </p:ext>
            </p:extLst>
          </p:nvPr>
        </p:nvGraphicFramePr>
        <p:xfrm>
          <a:off x="6705600" y="1402856"/>
          <a:ext cx="4430485" cy="3925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4147763595"/>
              </p:ext>
            </p:extLst>
          </p:nvPr>
        </p:nvGraphicFramePr>
        <p:xfrm>
          <a:off x="838200" y="1440947"/>
          <a:ext cx="4474030" cy="374167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227516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1524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a:solidFill>
                  <a:srgbClr val="165A30"/>
                </a:solidFill>
                <a:latin typeface="Calibri"/>
                <a:ea typeface="Arial Unicode MS" panose="020B0604020202020204" pitchFamily="34" charset="-128"/>
                <a:cs typeface="Arial" panose="020B0604020202020204" pitchFamily="34" charset="0"/>
              </a:rPr>
              <a:t>Pays qui ont mis à jour le rapport d'organismes nuisibles dans la région </a:t>
            </a:r>
            <a:r>
              <a:rPr lang="fr-FR" sz="2550" b="1" dirty="0" err="1" smtClean="0">
                <a:solidFill>
                  <a:srgbClr val="165A30"/>
                </a:solidFill>
                <a:latin typeface="Calibri"/>
                <a:ea typeface="Arial Unicode MS" panose="020B0604020202020204" pitchFamily="34" charset="-128"/>
                <a:cs typeface="Arial" panose="020B0604020202020204" pitchFamily="34" charset="0"/>
              </a:rPr>
              <a:t>Amerique</a:t>
            </a:r>
            <a:r>
              <a:rPr lang="fr-FR" sz="2550" b="1" dirty="0" smtClean="0">
                <a:solidFill>
                  <a:srgbClr val="165A30"/>
                </a:solidFill>
                <a:latin typeface="Calibri"/>
                <a:ea typeface="Arial Unicode MS" panose="020B0604020202020204" pitchFamily="34" charset="-128"/>
                <a:cs typeface="Arial" panose="020B0604020202020204" pitchFamily="34" charset="0"/>
              </a:rPr>
              <a:t> </a:t>
            </a:r>
            <a:r>
              <a:rPr lang="en-US" sz="2550" b="1" dirty="0" err="1" smtClean="0">
                <a:solidFill>
                  <a:srgbClr val="165A30"/>
                </a:solidFill>
                <a:latin typeface="Calibri"/>
                <a:ea typeface="Arial Unicode MS" panose="020B0604020202020204" pitchFamily="34" charset="-128"/>
                <a:cs typeface="Arial" panose="020B0604020202020204" pitchFamily="34" charset="0"/>
              </a:rPr>
              <a:t>Latine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79143651"/>
              </p:ext>
            </p:extLst>
          </p:nvPr>
        </p:nvGraphicFramePr>
        <p:xfrm>
          <a:off x="2542782" y="2256973"/>
          <a:ext cx="6960447" cy="3594001"/>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Barbados, </a:t>
                      </a:r>
                      <a:r>
                        <a:rPr lang="en-US" sz="1800" kern="1200" dirty="0" smtClean="0">
                          <a:effectLst/>
                        </a:rPr>
                        <a:t>Chili, </a:t>
                      </a:r>
                      <a:r>
                        <a:rPr lang="en-US" sz="1800" kern="1200" dirty="0">
                          <a:effectLst/>
                        </a:rPr>
                        <a:t>Nicaragua</a:t>
                      </a:r>
                      <a:endParaRPr lang="en-US" dirty="0"/>
                    </a:p>
                  </a:txBody>
                  <a:tcPr/>
                </a:tc>
                <a:extLst>
                  <a:ext uri="{0D108BD9-81ED-4DB2-BD59-A6C34878D82A}">
                    <a16:rowId xmlns:a16="http://schemas.microsoft.com/office/drawing/2014/main" val="3196378452"/>
                  </a:ext>
                </a:extLst>
              </a:tr>
              <a:tr h="943330">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smtClean="0">
                          <a:effectLst/>
                        </a:rPr>
                        <a:t>Argentine, </a:t>
                      </a:r>
                      <a:r>
                        <a:rPr lang="en-US" sz="1800" kern="1200" dirty="0" err="1" smtClean="0">
                          <a:effectLst/>
                        </a:rPr>
                        <a:t>Colombie</a:t>
                      </a:r>
                      <a:r>
                        <a:rPr lang="en-US" sz="1800" kern="1200" dirty="0" smtClean="0">
                          <a:effectLst/>
                        </a:rPr>
                        <a:t>, Chili, Equateur, </a:t>
                      </a:r>
                      <a:r>
                        <a:rPr lang="en-US" sz="1800" kern="1200" dirty="0">
                          <a:effectLst/>
                        </a:rPr>
                        <a:t>Nicaragua</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Costa Rica, </a:t>
                      </a:r>
                      <a:r>
                        <a:rPr lang="en-US" sz="1800" kern="1200" dirty="0" smtClean="0">
                          <a:effectLst/>
                        </a:rPr>
                        <a:t>Equateur, </a:t>
                      </a:r>
                      <a:r>
                        <a:rPr lang="en-US" sz="1800" kern="1200" dirty="0">
                          <a:effectLst/>
                        </a:rPr>
                        <a:t>Nicaragua, Panama</a:t>
                      </a:r>
                      <a:r>
                        <a:rPr lang="en-US" sz="1800" kern="1200" dirty="0" smtClean="0">
                          <a:effectLst/>
                        </a:rPr>
                        <a:t>, Venezuela</a:t>
                      </a:r>
                      <a:r>
                        <a:rPr lang="en-US" sz="1800" kern="1200" dirty="0">
                          <a:effectLst/>
                        </a:rPr>
                        <a:t>,</a:t>
                      </a:r>
                      <a:endParaRPr lang="en-US" dirty="0"/>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4096854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83078" y="152400"/>
            <a:ext cx="791913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a:cs typeface="Arial"/>
              </a:rPr>
              <a:t>1.4.1 </a:t>
            </a:r>
            <a:r>
              <a:rPr lang="fr-FR" sz="2550" b="1" dirty="0">
                <a:solidFill>
                  <a:srgbClr val="165A30"/>
                </a:solidFill>
                <a:latin typeface="Calibri"/>
                <a:ea typeface="Arial Unicode MS"/>
                <a:cs typeface="Arial"/>
              </a:rPr>
              <a:t>Statistiques récapitulatives pour le rapport sur les organismes </a:t>
            </a:r>
            <a:r>
              <a:rPr lang="fr-FR" sz="2550" b="1" dirty="0" smtClean="0">
                <a:solidFill>
                  <a:srgbClr val="165A30"/>
                </a:solidFill>
                <a:latin typeface="Calibri"/>
                <a:ea typeface="Arial Unicode MS"/>
                <a:cs typeface="Arial"/>
              </a:rPr>
              <a:t>nuisibles soumis</a:t>
            </a:r>
            <a:r>
              <a:rPr lang="fr-FR" sz="2550" b="1" dirty="0">
                <a:solidFill>
                  <a:srgbClr val="165A30"/>
                </a:solidFill>
                <a:latin typeface="Calibri"/>
                <a:ea typeface="Arial Unicode MS"/>
                <a:cs typeface="Arial"/>
              </a:rPr>
              <a:t> </a:t>
            </a:r>
            <a:r>
              <a:rPr lang="fr-FR" sz="2550" b="1" dirty="0" smtClean="0">
                <a:solidFill>
                  <a:srgbClr val="165A30"/>
                </a:solidFill>
                <a:latin typeface="Calibri"/>
                <a:ea typeface="Arial Unicode MS"/>
                <a:cs typeface="Arial"/>
              </a:rPr>
              <a:t>par les Caraïbes</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143000" y="5659150"/>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665475" y="5571878"/>
            <a:ext cx="4787208" cy="707886"/>
          </a:xfrm>
          <a:prstGeom prst="rect">
            <a:avLst/>
          </a:prstGeom>
          <a:noFill/>
        </p:spPr>
        <p:txBody>
          <a:bodyPr wrap="none" rtlCol="0">
            <a:spAutoFit/>
          </a:bodyPr>
          <a:lstStyle/>
          <a:p>
            <a:pPr algn="ctr"/>
            <a:r>
              <a:rPr lang="fr-FR" sz="2000" b="1" dirty="0"/>
              <a:t>Nombre de CP qui ont soumis des rapports </a:t>
            </a:r>
            <a:endParaRPr lang="fr-FR" sz="2000" b="1" dirty="0" smtClean="0"/>
          </a:p>
          <a:p>
            <a:pPr algn="ctr"/>
            <a:r>
              <a:rPr lang="fr-FR" sz="2000" b="1" dirty="0" smtClean="0"/>
              <a:t>d'organismes </a:t>
            </a:r>
            <a:r>
              <a:rPr lang="fr-FR" sz="2000" b="1" dirty="0"/>
              <a:t>nuisibles</a:t>
            </a:r>
            <a:endParaRPr lang="en-US" sz="2000" b="1" dirty="0"/>
          </a:p>
        </p:txBody>
      </p:sp>
      <p:graphicFrame>
        <p:nvGraphicFramePr>
          <p:cNvPr id="7" name="Chart 6"/>
          <p:cNvGraphicFramePr>
            <a:graphicFrameLocks/>
          </p:cNvGraphicFramePr>
          <p:nvPr>
            <p:extLst/>
          </p:nvPr>
        </p:nvGraphicFramePr>
        <p:xfrm>
          <a:off x="1570648" y="1633547"/>
          <a:ext cx="4572000" cy="3761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408790307"/>
              </p:ext>
            </p:extLst>
          </p:nvPr>
        </p:nvGraphicFramePr>
        <p:xfrm>
          <a:off x="7668698" y="1547216"/>
          <a:ext cx="4506479" cy="4081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155347749"/>
              </p:ext>
            </p:extLst>
          </p:nvPr>
        </p:nvGraphicFramePr>
        <p:xfrm>
          <a:off x="969086" y="1551892"/>
          <a:ext cx="4433591" cy="3925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247270276"/>
              </p:ext>
            </p:extLst>
          </p:nvPr>
        </p:nvGraphicFramePr>
        <p:xfrm>
          <a:off x="6665475" y="1608974"/>
          <a:ext cx="4525352" cy="391663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346619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C9AE6E-9694-4FAD-956D-7254B485EEBC}"/>
              </a:ext>
            </a:extLst>
          </p:cNvPr>
          <p:cNvSpPr txBox="1">
            <a:spLocks/>
          </p:cNvSpPr>
          <p:nvPr/>
        </p:nvSpPr>
        <p:spPr>
          <a:xfrm>
            <a:off x="2667000" y="76200"/>
            <a:ext cx="6372618"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a:solidFill>
                  <a:srgbClr val="165A30"/>
                </a:solidFill>
                <a:latin typeface="Calibri"/>
                <a:ea typeface="Arial Unicode MS" panose="020B0604020202020204" pitchFamily="34" charset="-128"/>
                <a:cs typeface="Arial" panose="020B0604020202020204" pitchFamily="34" charset="0"/>
              </a:rPr>
              <a:t>Pays qui ont mis à jour le rapport d'organismes nuisibles dans </a:t>
            </a:r>
            <a:r>
              <a:rPr lang="fr-FR" sz="2550" b="1" dirty="0">
                <a:solidFill>
                  <a:srgbClr val="165A30"/>
                </a:solidFill>
                <a:latin typeface="Calibri"/>
                <a:ea typeface="Arial Unicode MS"/>
                <a:cs typeface="Arial"/>
              </a:rPr>
              <a:t>les Caraïbes </a:t>
            </a:r>
            <a:r>
              <a:rPr lang="en-US" sz="2550" b="1" dirty="0">
                <a:solidFill>
                  <a:srgbClr val="165A30"/>
                </a:solidFill>
                <a:latin typeface="Calibri"/>
                <a:ea typeface="Arial Unicode MS"/>
                <a:cs typeface="Arial"/>
              </a:rPr>
              <a:t> </a:t>
            </a:r>
          </a:p>
        </p:txBody>
      </p:sp>
      <p:graphicFrame>
        <p:nvGraphicFramePr>
          <p:cNvPr id="5" name="Table 4">
            <a:extLst>
              <a:ext uri="{FF2B5EF4-FFF2-40B4-BE49-F238E27FC236}">
                <a16:creationId xmlns:a16="http://schemas.microsoft.com/office/drawing/2014/main" id="{BF8D29F2-5E38-43B8-9F4A-90AFF9936D77}"/>
              </a:ext>
            </a:extLst>
          </p:cNvPr>
          <p:cNvGraphicFramePr>
            <a:graphicFrameLocks noGrp="1"/>
          </p:cNvGraphicFramePr>
          <p:nvPr>
            <p:extLst>
              <p:ext uri="{D42A27DB-BD31-4B8C-83A1-F6EECF244321}">
                <p14:modId xmlns:p14="http://schemas.microsoft.com/office/powerpoint/2010/main" val="1750606475"/>
              </p:ext>
            </p:extLst>
          </p:nvPr>
        </p:nvGraphicFramePr>
        <p:xfrm>
          <a:off x="2542782" y="2256973"/>
          <a:ext cx="6960447" cy="3594001"/>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Trinidad </a:t>
                      </a:r>
                      <a:r>
                        <a:rPr lang="en-US" sz="1800" kern="1200" dirty="0" smtClean="0">
                          <a:effectLst/>
                        </a:rPr>
                        <a:t>et Tobago</a:t>
                      </a:r>
                      <a:endParaRPr lang="en-US" dirty="0"/>
                    </a:p>
                  </a:txBody>
                  <a:tcPr/>
                </a:tc>
                <a:extLst>
                  <a:ext uri="{0D108BD9-81ED-4DB2-BD59-A6C34878D82A}">
                    <a16:rowId xmlns:a16="http://schemas.microsoft.com/office/drawing/2014/main" val="3196378452"/>
                  </a:ext>
                </a:extLst>
              </a:tr>
              <a:tr h="943330">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N/A</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Belize</a:t>
                      </a:r>
                      <a:endParaRPr lang="en-US" dirty="0"/>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3801057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43484"/>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b="1" dirty="0">
                <a:solidFill>
                  <a:srgbClr val="165A30"/>
                </a:solidFill>
                <a:latin typeface="Calibri"/>
                <a:ea typeface="Arial Unicode MS" panose="020B0604020202020204" pitchFamily="34" charset="-128"/>
                <a:cs typeface="Arial" panose="020B0604020202020204" pitchFamily="34" charset="0"/>
              </a:rPr>
              <a:t>1.4.1 </a:t>
            </a:r>
            <a:r>
              <a:rPr lang="fr-FR" sz="240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a:t>
            </a:r>
            <a:r>
              <a:rPr lang="fr-FR" sz="2400" b="1" dirty="0" smtClean="0">
                <a:solidFill>
                  <a:srgbClr val="165A30"/>
                </a:solidFill>
                <a:latin typeface="Calibri"/>
                <a:ea typeface="Arial Unicode MS" panose="020B0604020202020204" pitchFamily="34" charset="-128"/>
                <a:cs typeface="Arial" panose="020B0604020202020204" pitchFamily="34" charset="0"/>
              </a:rPr>
              <a:t>les </a:t>
            </a:r>
            <a:r>
              <a:rPr lang="fr-FR" sz="2400" b="1" dirty="0">
                <a:solidFill>
                  <a:srgbClr val="165A30"/>
                </a:solidFill>
                <a:latin typeface="Calibri"/>
                <a:ea typeface="Arial Unicode MS" panose="020B0604020202020204" pitchFamily="34" charset="-128"/>
                <a:cs typeface="Arial" panose="020B0604020202020204" pitchFamily="34" charset="0"/>
              </a:rPr>
              <a:t>organismes nuisibles soumis par la région </a:t>
            </a:r>
            <a:r>
              <a:rPr lang="fr-FR" sz="2400" b="1" dirty="0" smtClean="0">
                <a:solidFill>
                  <a:srgbClr val="165A30"/>
                </a:solidFill>
                <a:latin typeface="Calibri"/>
                <a:ea typeface="Arial Unicode MS" panose="020B0604020202020204" pitchFamily="34" charset="-128"/>
                <a:cs typeface="Arial" panose="020B0604020202020204" pitchFamily="34" charset="0"/>
              </a:rPr>
              <a:t>Moyen Orient</a:t>
            </a:r>
            <a:endParaRPr lang="en-US" sz="240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321917" y="5569349"/>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414064" y="5569349"/>
            <a:ext cx="4787208" cy="707886"/>
          </a:xfrm>
          <a:prstGeom prst="rect">
            <a:avLst/>
          </a:prstGeom>
          <a:noFill/>
        </p:spPr>
        <p:txBody>
          <a:bodyPr wrap="none" rtlCol="0">
            <a:spAutoFit/>
          </a:bodyPr>
          <a:lstStyle/>
          <a:p>
            <a:pPr algn="ctr"/>
            <a:r>
              <a:rPr lang="fr-FR" sz="2000" b="1" dirty="0"/>
              <a:t>Nombre de CP qui ont soumis des rapports </a:t>
            </a:r>
            <a:endParaRPr lang="fr-FR" sz="2000" b="1" dirty="0" smtClean="0"/>
          </a:p>
          <a:p>
            <a:pPr algn="ctr"/>
            <a:r>
              <a:rPr lang="fr-FR" sz="2000" b="1" dirty="0" smtClean="0"/>
              <a:t>d'organismes </a:t>
            </a:r>
            <a:r>
              <a:rPr lang="fr-FR" sz="2000" b="1" dirty="0"/>
              <a:t>nuisibles</a:t>
            </a:r>
            <a:endParaRPr lang="en-US" sz="2000" b="1" dirty="0"/>
          </a:p>
        </p:txBody>
      </p:sp>
      <p:graphicFrame>
        <p:nvGraphicFramePr>
          <p:cNvPr id="9" name="Chart 8"/>
          <p:cNvGraphicFramePr>
            <a:graphicFrameLocks/>
          </p:cNvGraphicFramePr>
          <p:nvPr>
            <p:extLst>
              <p:ext uri="{D42A27DB-BD31-4B8C-83A1-F6EECF244321}">
                <p14:modId xmlns:p14="http://schemas.microsoft.com/office/powerpoint/2010/main" val="2462810427"/>
              </p:ext>
            </p:extLst>
          </p:nvPr>
        </p:nvGraphicFramePr>
        <p:xfrm>
          <a:off x="1161263" y="1653419"/>
          <a:ext cx="4298731" cy="3770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091798141"/>
              </p:ext>
            </p:extLst>
          </p:nvPr>
        </p:nvGraphicFramePr>
        <p:xfrm>
          <a:off x="6553200" y="1713325"/>
          <a:ext cx="4508939" cy="37135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3845726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42055" y="1524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a:solidFill>
                  <a:srgbClr val="165A30"/>
                </a:solidFill>
                <a:latin typeface="Calibri"/>
                <a:ea typeface="Arial Unicode MS" panose="020B0604020202020204" pitchFamily="34" charset="-128"/>
                <a:cs typeface="Arial" panose="020B0604020202020204" pitchFamily="34" charset="0"/>
              </a:rPr>
              <a:t>Pays qui ont mis à jour le rapport d'organismes nuisibles dans la région </a:t>
            </a:r>
            <a:r>
              <a:rPr lang="en-US" sz="2550" b="1" dirty="0" err="1">
                <a:solidFill>
                  <a:srgbClr val="165A30"/>
                </a:solidFill>
                <a:latin typeface="Calibri"/>
                <a:ea typeface="Arial Unicode MS" panose="020B0604020202020204" pitchFamily="34" charset="-128"/>
                <a:cs typeface="Arial" panose="020B0604020202020204" pitchFamily="34" charset="0"/>
              </a:rPr>
              <a:t>M</a:t>
            </a:r>
            <a:r>
              <a:rPr lang="en-US" sz="2550" b="1" dirty="0" err="1" smtClean="0">
                <a:solidFill>
                  <a:srgbClr val="165A30"/>
                </a:solidFill>
                <a:latin typeface="Calibri"/>
                <a:ea typeface="Arial Unicode MS" panose="020B0604020202020204" pitchFamily="34" charset="-128"/>
                <a:cs typeface="Arial" panose="020B0604020202020204" pitchFamily="34" charset="0"/>
              </a:rPr>
              <a:t>oyen</a:t>
            </a:r>
            <a:r>
              <a:rPr lang="en-US" sz="2550" b="1" dirty="0" smtClean="0">
                <a:solidFill>
                  <a:srgbClr val="165A30"/>
                </a:solidFill>
                <a:latin typeface="Calibri"/>
                <a:ea typeface="Arial Unicode MS" panose="020B0604020202020204" pitchFamily="34" charset="-128"/>
                <a:cs typeface="Arial" panose="020B0604020202020204" pitchFamily="34" charset="0"/>
              </a:rPr>
              <a:t> Orient</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40518197"/>
              </p:ext>
            </p:extLst>
          </p:nvPr>
        </p:nvGraphicFramePr>
        <p:xfrm>
          <a:off x="2542782" y="2256973"/>
          <a:ext cx="6960447" cy="3594001"/>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Jordanie</a:t>
                      </a:r>
                      <a:r>
                        <a:rPr lang="en-US" sz="1800" kern="1200" dirty="0" smtClean="0">
                          <a:effectLst/>
                        </a:rPr>
                        <a:t>, </a:t>
                      </a:r>
                      <a:r>
                        <a:rPr lang="en-US" sz="1800" kern="1200" dirty="0" err="1" smtClean="0">
                          <a:effectLst/>
                        </a:rPr>
                        <a:t>Syrie</a:t>
                      </a:r>
                      <a:r>
                        <a:rPr lang="en-US" sz="1800" kern="1200" dirty="0" smtClean="0">
                          <a:effectLst/>
                        </a:rPr>
                        <a:t>, </a:t>
                      </a:r>
                      <a:r>
                        <a:rPr lang="en-US" sz="1800" kern="1200" dirty="0" err="1" smtClean="0">
                          <a:effectLst/>
                        </a:rPr>
                        <a:t>Emirats</a:t>
                      </a:r>
                      <a:r>
                        <a:rPr lang="en-US" sz="1800" kern="1200" baseline="0" dirty="0" smtClean="0">
                          <a:effectLst/>
                        </a:rPr>
                        <a:t> </a:t>
                      </a:r>
                      <a:r>
                        <a:rPr lang="en-US" sz="1800" kern="1200" baseline="0" dirty="0" err="1" smtClean="0">
                          <a:effectLst/>
                        </a:rPr>
                        <a:t>Arabes</a:t>
                      </a:r>
                      <a:r>
                        <a:rPr lang="en-US" sz="1800" kern="1200" baseline="0" dirty="0" smtClean="0">
                          <a:effectLst/>
                        </a:rPr>
                        <a:t> Unis</a:t>
                      </a:r>
                      <a:endParaRPr lang="en-US" dirty="0"/>
                    </a:p>
                  </a:txBody>
                  <a:tcPr/>
                </a:tc>
                <a:extLst>
                  <a:ext uri="{0D108BD9-81ED-4DB2-BD59-A6C34878D82A}">
                    <a16:rowId xmlns:a16="http://schemas.microsoft.com/office/drawing/2014/main" val="3196378452"/>
                  </a:ext>
                </a:extLst>
              </a:tr>
              <a:tr h="943330">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Egypte</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marL="0" algn="ctr" defTabSz="914400" rtl="0" eaLnBrk="1" latinLnBrk="0" hangingPunct="1"/>
                      <a:r>
                        <a:rPr lang="en-US" sz="1800" kern="1200" dirty="0">
                          <a:effectLst/>
                        </a:rPr>
                        <a:t>None</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107090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6339" y="1410319"/>
            <a:ext cx="1689230" cy="507831"/>
          </a:xfrm>
          <a:prstGeom prst="rect">
            <a:avLst/>
          </a:prstGeom>
        </p:spPr>
        <p:txBody>
          <a:bodyPr wrap="square">
            <a:spAutoFit/>
          </a:bodyPr>
          <a:lstStyle/>
          <a:p>
            <a:pPr>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sz="2700" b="1" dirty="0" err="1" smtClean="0">
                <a:latin typeface="Times New Roman" panose="02020603050405020304" pitchFamily="18" charset="0"/>
                <a:cs typeface="Times New Roman" panose="02020603050405020304" pitchFamily="18" charset="0"/>
              </a:rPr>
              <a:t>Sommaire</a:t>
            </a:r>
            <a:endParaRPr lang="en-GB" sz="27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647" y="3254778"/>
            <a:ext cx="2576994" cy="19466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262" y="3005848"/>
            <a:ext cx="582490" cy="457671"/>
          </a:xfrm>
          <a:prstGeom prst="rect">
            <a:avLst/>
          </a:prstGeom>
        </p:spPr>
      </p:pic>
      <p:sp>
        <p:nvSpPr>
          <p:cNvPr id="5" name="TextBox 4"/>
          <p:cNvSpPr txBox="1"/>
          <p:nvPr/>
        </p:nvSpPr>
        <p:spPr>
          <a:xfrm>
            <a:off x="4876800" y="2895600"/>
            <a:ext cx="4825379" cy="62324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Examen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général</a:t>
            </a:r>
            <a:r>
              <a:rPr lang="en-US" dirty="0">
                <a:latin typeface="Times New Roman" panose="02020603050405020304" pitchFamily="18" charset="0"/>
                <a:cs typeface="Times New Roman" panose="02020603050405020304" pitchFamily="18" charset="0"/>
              </a:rPr>
              <a:t> des NRO</a:t>
            </a:r>
          </a:p>
          <a:p>
            <a:endParaRPr lang="en-US" sz="105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044" y="3539881"/>
            <a:ext cx="582490" cy="457671"/>
          </a:xfrm>
          <a:prstGeom prst="rect">
            <a:avLst/>
          </a:prstGeom>
        </p:spPr>
      </p:pic>
      <p:sp>
        <p:nvSpPr>
          <p:cNvPr id="7" name="TextBox 6"/>
          <p:cNvSpPr txBox="1"/>
          <p:nvPr/>
        </p:nvSpPr>
        <p:spPr>
          <a:xfrm>
            <a:off x="4500507" y="3553108"/>
            <a:ext cx="4466004" cy="461665"/>
          </a:xfrm>
          <a:prstGeom prst="rect">
            <a:avLst/>
          </a:prstGeom>
          <a:noFill/>
        </p:spPr>
        <p:txBody>
          <a:bodyPr wrap="square" rtlCol="0">
            <a:spAutoFit/>
          </a:bodyPr>
          <a:lstStyle/>
          <a:p>
            <a:pPr lvl="1">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dirty="0">
                <a:latin typeface="Times New Roman" panose="02020603050405020304" pitchFamily="18" charset="0"/>
                <a:cs typeface="Times New Roman" panose="02020603050405020304" pitchFamily="18" charset="0"/>
              </a:rPr>
              <a:t> NRO </a:t>
            </a:r>
            <a:r>
              <a:rPr lang="en-US" dirty="0" err="1">
                <a:latin typeface="Times New Roman" panose="02020603050405020304" pitchFamily="18" charset="0"/>
                <a:cs typeface="Times New Roman" panose="02020603050405020304" pitchFamily="18" charset="0"/>
              </a:rPr>
              <a:t>Nouvelles</a:t>
            </a:r>
            <a:r>
              <a:rPr lang="en-US" dirty="0">
                <a:latin typeface="Times New Roman" panose="02020603050405020304" pitchFamily="18" charset="0"/>
                <a:cs typeface="Times New Roman" panose="02020603050405020304" pitchFamily="18" charset="0"/>
              </a:rPr>
              <a:t> pages Web</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9044" y="4181207"/>
            <a:ext cx="582490" cy="457671"/>
          </a:xfrm>
          <a:prstGeom prst="rect">
            <a:avLst/>
          </a:prstGeom>
        </p:spPr>
      </p:pic>
      <p:sp>
        <p:nvSpPr>
          <p:cNvPr id="8" name="Slide Number Placeholder 7"/>
          <p:cNvSpPr>
            <a:spLocks noGrp="1"/>
          </p:cNvSpPr>
          <p:nvPr>
            <p:ph type="sldNum" sz="quarter" idx="4294967295"/>
          </p:nvPr>
        </p:nvSpPr>
        <p:spPr>
          <a:xfrm>
            <a:off x="10275134" y="513670"/>
            <a:ext cx="383722" cy="333830"/>
          </a:xfrm>
          <a:prstGeom prst="rect">
            <a:avLst/>
          </a:prstGeom>
        </p:spPr>
        <p:txBody>
          <a:bodyPr/>
          <a:lstStyle/>
          <a:p>
            <a:fld id="{752B27FF-FAB0-40D1-80D1-96A0DB7ECFA2}" type="slidenum">
              <a:rPr lang="en-GB" smtClean="0"/>
              <a:t>2</a:t>
            </a:fld>
            <a:endParaRPr lang="en-GB"/>
          </a:p>
        </p:txBody>
      </p:sp>
      <p:sp>
        <p:nvSpPr>
          <p:cNvPr id="13" name="TextBox 12"/>
          <p:cNvSpPr txBox="1"/>
          <p:nvPr/>
        </p:nvSpPr>
        <p:spPr>
          <a:xfrm>
            <a:off x="4660288" y="4287614"/>
            <a:ext cx="5702912" cy="461665"/>
          </a:xfrm>
          <a:prstGeom prst="rect">
            <a:avLst/>
          </a:prstGeom>
          <a:noFill/>
        </p:spPr>
        <p:txBody>
          <a:bodyPr wrap="square" rtlCol="0">
            <a:spAutoFit/>
          </a:bodyPr>
          <a:lstStyle/>
          <a:p>
            <a:pPr lvl="1">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sz="1500" dirty="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Progrq</a:t>
            </a:r>
            <a:r>
              <a:rPr lang="fr-FR" dirty="0" smtClean="0">
                <a:latin typeface="Times New Roman" panose="02020603050405020304" pitchFamily="18" charset="0"/>
                <a:cs typeface="Times New Roman" panose="02020603050405020304" pitchFamily="18" charset="0"/>
              </a:rPr>
              <a:t>;;e </a:t>
            </a:r>
            <a:r>
              <a:rPr lang="fr-FR" dirty="0">
                <a:latin typeface="Times New Roman" panose="02020603050405020304" pitchFamily="18" charset="0"/>
                <a:cs typeface="Times New Roman" panose="02020603050405020304" pitchFamily="18" charset="0"/>
              </a:rPr>
              <a:t>de travail des NRO en 2021</a:t>
            </a:r>
            <a:endParaRPr lang="en-US" sz="1050" dirty="0"/>
          </a:p>
        </p:txBody>
      </p:sp>
      <p:sp>
        <p:nvSpPr>
          <p:cNvPr id="12" name="TextBox 11">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2/20</a:t>
            </a:r>
            <a:endParaRPr lang="en-US" sz="1800" dirty="0"/>
          </a:p>
        </p:txBody>
      </p:sp>
    </p:spTree>
    <p:extLst>
      <p:ext uri="{BB962C8B-B14F-4D97-AF65-F5344CB8AC3E}">
        <p14:creationId xmlns:p14="http://schemas.microsoft.com/office/powerpoint/2010/main" val="3017131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0" y="121383"/>
            <a:ext cx="8153400" cy="77487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b="1" dirty="0">
                <a:solidFill>
                  <a:srgbClr val="165A30"/>
                </a:solidFill>
                <a:latin typeface="Calibri"/>
                <a:ea typeface="Arial Unicode MS" panose="020B0604020202020204" pitchFamily="34" charset="-128"/>
                <a:cs typeface="Arial" panose="020B0604020202020204" pitchFamily="34" charset="0"/>
              </a:rPr>
              <a:t>1.4.1 </a:t>
            </a:r>
            <a:r>
              <a:rPr lang="fr-FR" sz="240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les organismes </a:t>
            </a:r>
            <a:r>
              <a:rPr lang="fr-FR" sz="2400" b="1" dirty="0" smtClean="0">
                <a:solidFill>
                  <a:srgbClr val="165A30"/>
                </a:solidFill>
                <a:latin typeface="Calibri"/>
                <a:ea typeface="Arial Unicode MS" panose="020B0604020202020204" pitchFamily="34" charset="-128"/>
                <a:cs typeface="Arial" panose="020B0604020202020204" pitchFamily="34" charset="0"/>
              </a:rPr>
              <a:t>nuisibles soumis </a:t>
            </a:r>
            <a:r>
              <a:rPr lang="fr-FR" sz="2400" b="1" dirty="0">
                <a:solidFill>
                  <a:srgbClr val="165A30"/>
                </a:solidFill>
                <a:latin typeface="Calibri"/>
                <a:ea typeface="Arial Unicode MS" panose="020B0604020202020204" pitchFamily="34" charset="-128"/>
                <a:cs typeface="Arial" panose="020B0604020202020204" pitchFamily="34" charset="0"/>
              </a:rPr>
              <a:t>par la région </a:t>
            </a:r>
            <a:r>
              <a:rPr lang="fr-FR" sz="2400" b="1" dirty="0" smtClean="0">
                <a:solidFill>
                  <a:srgbClr val="165A30"/>
                </a:solidFill>
                <a:latin typeface="Calibri"/>
                <a:ea typeface="Arial Unicode MS" panose="020B0604020202020204" pitchFamily="34" charset="-128"/>
                <a:cs typeface="Arial" panose="020B0604020202020204" pitchFamily="34" charset="0"/>
              </a:rPr>
              <a:t>Amérique du Nord</a:t>
            </a:r>
            <a:endParaRPr lang="en-US" sz="240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143000" y="5544034"/>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6776084" y="5550177"/>
            <a:ext cx="3821431" cy="707886"/>
          </a:xfrm>
          <a:prstGeom prst="rect">
            <a:avLst/>
          </a:prstGeom>
          <a:noFill/>
        </p:spPr>
        <p:txBody>
          <a:bodyPr wrap="none" rtlCol="0">
            <a:spAutoFit/>
          </a:bodyPr>
          <a:lstStyle/>
          <a:p>
            <a:pPr algn="ctr"/>
            <a:r>
              <a:rPr lang="fr-FR" sz="2000" b="1" dirty="0"/>
              <a:t>Nombre de CP qui ont soumis des </a:t>
            </a:r>
            <a:endParaRPr lang="fr-FR" sz="2000" b="1" dirty="0" smtClean="0"/>
          </a:p>
          <a:p>
            <a:pPr algn="ctr"/>
            <a:r>
              <a:rPr lang="fr-FR" sz="2000" b="1" dirty="0" smtClean="0"/>
              <a:t>rapports d'organismes </a:t>
            </a:r>
            <a:r>
              <a:rPr lang="fr-FR" sz="2000" b="1" dirty="0"/>
              <a:t>nuisibles</a:t>
            </a:r>
            <a:endParaRPr lang="en-US" sz="2000" b="1" dirty="0"/>
          </a:p>
        </p:txBody>
      </p:sp>
      <p:graphicFrame>
        <p:nvGraphicFramePr>
          <p:cNvPr id="7" name="Chart 6"/>
          <p:cNvGraphicFramePr>
            <a:graphicFrameLocks/>
          </p:cNvGraphicFramePr>
          <p:nvPr>
            <p:extLst>
              <p:ext uri="{D42A27DB-BD31-4B8C-83A1-F6EECF244321}">
                <p14:modId xmlns:p14="http://schemas.microsoft.com/office/powerpoint/2010/main" val="3561565713"/>
              </p:ext>
            </p:extLst>
          </p:nvPr>
        </p:nvGraphicFramePr>
        <p:xfrm>
          <a:off x="758504" y="1447800"/>
          <a:ext cx="4731307" cy="40331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7289375"/>
              </p:ext>
            </p:extLst>
          </p:nvPr>
        </p:nvGraphicFramePr>
        <p:xfrm>
          <a:off x="6172200" y="1428613"/>
          <a:ext cx="5029200" cy="40331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93344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0" y="762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a:solidFill>
                  <a:srgbClr val="165A30"/>
                </a:solidFill>
                <a:latin typeface="Calibri"/>
                <a:ea typeface="Arial Unicode MS" panose="020B0604020202020204" pitchFamily="34" charset="-128"/>
                <a:cs typeface="Arial" panose="020B0604020202020204" pitchFamily="34" charset="0"/>
              </a:rPr>
              <a:t>Pays qui ont mis à jour le rapport d'organismes nuisibles </a:t>
            </a:r>
            <a:r>
              <a:rPr lang="fr-FR" sz="2550" b="1" dirty="0" smtClean="0">
                <a:solidFill>
                  <a:srgbClr val="165A30"/>
                </a:solidFill>
                <a:latin typeface="Calibri"/>
                <a:ea typeface="Arial Unicode MS" panose="020B0604020202020204" pitchFamily="34" charset="-128"/>
                <a:cs typeface="Arial" panose="020B0604020202020204" pitchFamily="34" charset="0"/>
              </a:rPr>
              <a:t>en Amérique du Nord</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90352525"/>
              </p:ext>
            </p:extLst>
          </p:nvPr>
        </p:nvGraphicFramePr>
        <p:xfrm>
          <a:off x="2542782" y="2256973"/>
          <a:ext cx="6960447" cy="3594001"/>
        </p:xfrm>
        <a:graphic>
          <a:graphicData uri="http://schemas.openxmlformats.org/drawingml/2006/table">
            <a:tbl>
              <a:tblPr firstRow="1" bandRow="1">
                <a:tableStyleId>{F5AB1C69-6EDB-4FF4-983F-18BD219EF322}</a:tableStyleId>
              </a:tblPr>
              <a:tblGrid>
                <a:gridCol w="1005962">
                  <a:extLst>
                    <a:ext uri="{9D8B030D-6E8A-4147-A177-3AD203B41FA5}">
                      <a16:colId xmlns:a16="http://schemas.microsoft.com/office/drawing/2014/main" val="1359661559"/>
                    </a:ext>
                  </a:extLst>
                </a:gridCol>
                <a:gridCol w="5954485">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rPr>
                        <a:t>Canada, </a:t>
                      </a:r>
                      <a:r>
                        <a:rPr lang="en-US" sz="1800" kern="1200" dirty="0" err="1" smtClean="0">
                          <a:effectLst/>
                        </a:rPr>
                        <a:t>Etats</a:t>
                      </a:r>
                      <a:r>
                        <a:rPr lang="en-US" sz="1800" kern="1200" dirty="0" smtClean="0">
                          <a:effectLst/>
                        </a:rPr>
                        <a:t> Unis </a:t>
                      </a:r>
                      <a:r>
                        <a:rPr lang="en-US" sz="1800" kern="1200" dirty="0" err="1" smtClean="0">
                          <a:effectLst/>
                        </a:rPr>
                        <a:t>d’Amérique</a:t>
                      </a:r>
                      <a:endParaRPr lang="en-US" dirty="0"/>
                    </a:p>
                  </a:txBody>
                  <a:tcPr/>
                </a:tc>
                <a:extLst>
                  <a:ext uri="{0D108BD9-81ED-4DB2-BD59-A6C34878D82A}">
                    <a16:rowId xmlns:a16="http://schemas.microsoft.com/office/drawing/2014/main" val="3196378452"/>
                  </a:ext>
                </a:extLst>
              </a:tr>
              <a:tr h="943330">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err="1" smtClean="0">
                          <a:effectLst/>
                        </a:rPr>
                        <a:t>Etats</a:t>
                      </a:r>
                      <a:r>
                        <a:rPr lang="en-US" sz="1800" kern="1200" dirty="0" smtClean="0">
                          <a:effectLst/>
                        </a:rPr>
                        <a:t> Unis </a:t>
                      </a:r>
                      <a:r>
                        <a:rPr lang="en-US" sz="1800" kern="1200" dirty="0" err="1" smtClean="0">
                          <a:effectLst/>
                        </a:rPr>
                        <a:t>d’Amérique</a:t>
                      </a:r>
                      <a:endParaRPr lang="en-US" dirty="0"/>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effectLst/>
                        </a:rPr>
                        <a:t>Canada, </a:t>
                      </a:r>
                      <a:r>
                        <a:rPr lang="en-US" sz="1800" kern="1200" dirty="0" err="1" smtClean="0">
                          <a:effectLst/>
                        </a:rPr>
                        <a:t>Etats</a:t>
                      </a:r>
                      <a:r>
                        <a:rPr lang="en-US" sz="1800" kern="1200" dirty="0" smtClean="0">
                          <a:effectLst/>
                        </a:rPr>
                        <a:t> Unis </a:t>
                      </a:r>
                      <a:r>
                        <a:rPr lang="en-US" sz="1800" kern="1200" dirty="0" err="1" smtClean="0">
                          <a:effectLst/>
                        </a:rPr>
                        <a:t>d’Amérique</a:t>
                      </a:r>
                      <a:endParaRPr lang="en-US" dirty="0"/>
                    </a:p>
                  </a:txBody>
                  <a:tcPr/>
                </a:tc>
                <a:extLst>
                  <a:ext uri="{0D108BD9-81ED-4DB2-BD59-A6C34878D82A}">
                    <a16:rowId xmlns:a16="http://schemas.microsoft.com/office/drawing/2014/main" val="1681944709"/>
                  </a:ext>
                </a:extLst>
              </a:tr>
            </a:tbl>
          </a:graphicData>
        </a:graphic>
      </p:graphicFrame>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4044500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04800"/>
            <a:ext cx="7620000" cy="609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b="1" dirty="0">
                <a:solidFill>
                  <a:srgbClr val="165A30"/>
                </a:solidFill>
                <a:latin typeface="Calibri"/>
                <a:ea typeface="Arial Unicode MS" panose="020B0604020202020204" pitchFamily="34" charset="-128"/>
                <a:cs typeface="Arial" panose="020B0604020202020204" pitchFamily="34" charset="0"/>
              </a:rPr>
              <a:t>1.4.1 </a:t>
            </a:r>
            <a:r>
              <a:rPr lang="fr-FR" sz="2400" b="1" dirty="0">
                <a:solidFill>
                  <a:srgbClr val="165A30"/>
                </a:solidFill>
                <a:latin typeface="Calibri"/>
                <a:ea typeface="Arial Unicode MS" panose="020B0604020202020204" pitchFamily="34" charset="-128"/>
                <a:cs typeface="Arial" panose="020B0604020202020204" pitchFamily="34" charset="0"/>
              </a:rPr>
              <a:t>Statistiques récapitulatives pour le rapport sur les organismes nuisibles</a:t>
            </a:r>
          </a:p>
          <a:p>
            <a:pPr algn="ctr" defTabSz="685800">
              <a:defRPr/>
            </a:pPr>
            <a:r>
              <a:rPr lang="fr-FR" sz="2400" b="1" dirty="0">
                <a:solidFill>
                  <a:srgbClr val="165A30"/>
                </a:solidFill>
                <a:latin typeface="Calibri"/>
                <a:ea typeface="Arial Unicode MS" panose="020B0604020202020204" pitchFamily="34" charset="-128"/>
                <a:cs typeface="Arial" panose="020B0604020202020204" pitchFamily="34" charset="0"/>
              </a:rPr>
              <a:t>soumis par la région</a:t>
            </a:r>
            <a:r>
              <a:rPr lang="en-US" sz="2400" b="1" dirty="0" smtClean="0">
                <a:solidFill>
                  <a:srgbClr val="165A30"/>
                </a:solidFill>
                <a:latin typeface="Calibri"/>
                <a:ea typeface="Arial Unicode MS" panose="020B0604020202020204" pitchFamily="34" charset="-128"/>
                <a:cs typeface="Arial" panose="020B0604020202020204" pitchFamily="34" charset="0"/>
              </a:rPr>
              <a:t> </a:t>
            </a:r>
            <a:r>
              <a:rPr lang="en-US" sz="2400" b="1" dirty="0" err="1" smtClean="0">
                <a:solidFill>
                  <a:srgbClr val="165A30"/>
                </a:solidFill>
                <a:latin typeface="Calibri"/>
                <a:ea typeface="Arial Unicode MS" panose="020B0604020202020204" pitchFamily="34" charset="-128"/>
                <a:cs typeface="Arial" panose="020B0604020202020204" pitchFamily="34" charset="0"/>
              </a:rPr>
              <a:t>Sud</a:t>
            </a:r>
            <a:r>
              <a:rPr lang="en-US" sz="2400" b="1" dirty="0" smtClean="0">
                <a:solidFill>
                  <a:srgbClr val="165A30"/>
                </a:solidFill>
                <a:latin typeface="Calibri"/>
                <a:ea typeface="Arial Unicode MS" panose="020B0604020202020204" pitchFamily="34" charset="-128"/>
                <a:cs typeface="Arial" panose="020B0604020202020204" pitchFamily="34" charset="0"/>
              </a:rPr>
              <a:t> </a:t>
            </a:r>
            <a:r>
              <a:rPr lang="en-US" sz="2400" b="1" dirty="0" err="1" smtClean="0">
                <a:solidFill>
                  <a:srgbClr val="165A30"/>
                </a:solidFill>
                <a:latin typeface="Calibri"/>
                <a:ea typeface="Arial Unicode MS" panose="020B0604020202020204" pitchFamily="34" charset="-128"/>
                <a:cs typeface="Arial" panose="020B0604020202020204" pitchFamily="34" charset="0"/>
              </a:rPr>
              <a:t>Ouest</a:t>
            </a:r>
            <a:r>
              <a:rPr lang="en-US" sz="2400" b="1" dirty="0" smtClean="0">
                <a:solidFill>
                  <a:srgbClr val="165A30"/>
                </a:solidFill>
                <a:latin typeface="Calibri"/>
                <a:ea typeface="Arial Unicode MS" panose="020B0604020202020204" pitchFamily="34" charset="-128"/>
                <a:cs typeface="Arial" panose="020B0604020202020204" pitchFamily="34" charset="0"/>
              </a:rPr>
              <a:t> </a:t>
            </a:r>
            <a:r>
              <a:rPr lang="en-US" sz="2400" b="1" dirty="0" err="1" smtClean="0">
                <a:solidFill>
                  <a:srgbClr val="165A30"/>
                </a:solidFill>
                <a:latin typeface="Calibri"/>
                <a:ea typeface="Arial Unicode MS" panose="020B0604020202020204" pitchFamily="34" charset="-128"/>
                <a:cs typeface="Arial" panose="020B0604020202020204" pitchFamily="34" charset="0"/>
              </a:rPr>
              <a:t>Pacifique</a:t>
            </a:r>
            <a:endParaRPr lang="en-US" sz="240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360285" y="5547047"/>
            <a:ext cx="3873304" cy="707886"/>
          </a:xfrm>
          <a:prstGeom prst="rect">
            <a:avLst/>
          </a:prstGeom>
          <a:noFill/>
        </p:spPr>
        <p:txBody>
          <a:bodyPr wrap="none" rtlCol="0">
            <a:spAutoFit/>
          </a:bodyPr>
          <a:lstStyle/>
          <a:p>
            <a:pPr algn="ctr"/>
            <a:r>
              <a:rPr lang="fr-FR" sz="2000" b="1" dirty="0"/>
              <a:t>Nombre de rapports d'organismes </a:t>
            </a:r>
          </a:p>
          <a:p>
            <a:pPr algn="ctr"/>
            <a:r>
              <a:rPr lang="fr-FR" sz="2000" b="1" dirty="0"/>
              <a:t>nuisibles mis à jour</a:t>
            </a:r>
            <a:endParaRPr lang="en-US" sz="2000" b="1" dirty="0"/>
          </a:p>
        </p:txBody>
      </p:sp>
      <p:sp>
        <p:nvSpPr>
          <p:cNvPr id="6" name="TextBox 5"/>
          <p:cNvSpPr txBox="1"/>
          <p:nvPr/>
        </p:nvSpPr>
        <p:spPr>
          <a:xfrm>
            <a:off x="7043903" y="5547047"/>
            <a:ext cx="3821431" cy="707886"/>
          </a:xfrm>
          <a:prstGeom prst="rect">
            <a:avLst/>
          </a:prstGeom>
          <a:noFill/>
        </p:spPr>
        <p:txBody>
          <a:bodyPr wrap="none" rtlCol="0">
            <a:spAutoFit/>
          </a:bodyPr>
          <a:lstStyle/>
          <a:p>
            <a:pPr algn="ctr"/>
            <a:r>
              <a:rPr lang="fr-FR" sz="2000" b="1" dirty="0"/>
              <a:t>Nombre de CP qui ont soumis des </a:t>
            </a:r>
            <a:endParaRPr lang="fr-FR" sz="2000" b="1" dirty="0" smtClean="0"/>
          </a:p>
          <a:p>
            <a:pPr algn="ctr"/>
            <a:r>
              <a:rPr lang="fr-FR" sz="2000" b="1" dirty="0" smtClean="0"/>
              <a:t>rapports </a:t>
            </a:r>
            <a:r>
              <a:rPr lang="fr-FR" sz="2000" b="1" dirty="0"/>
              <a:t>d'organismes nuisibles</a:t>
            </a:r>
            <a:endParaRPr lang="en-US" sz="2000" b="1" dirty="0"/>
          </a:p>
        </p:txBody>
      </p:sp>
      <p:graphicFrame>
        <p:nvGraphicFramePr>
          <p:cNvPr id="8" name="Chart 7"/>
          <p:cNvGraphicFramePr>
            <a:graphicFrameLocks/>
          </p:cNvGraphicFramePr>
          <p:nvPr>
            <p:extLst>
              <p:ext uri="{D42A27DB-BD31-4B8C-83A1-F6EECF244321}">
                <p14:modId xmlns:p14="http://schemas.microsoft.com/office/powerpoint/2010/main" val="2156672543"/>
              </p:ext>
            </p:extLst>
          </p:nvPr>
        </p:nvGraphicFramePr>
        <p:xfrm>
          <a:off x="914400" y="1676399"/>
          <a:ext cx="4800600" cy="37190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4242840507"/>
              </p:ext>
            </p:extLst>
          </p:nvPr>
        </p:nvGraphicFramePr>
        <p:xfrm>
          <a:off x="6781800" y="1676399"/>
          <a:ext cx="4572000" cy="37190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242988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42782" y="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a:solidFill>
                  <a:srgbClr val="165A30"/>
                </a:solidFill>
                <a:latin typeface="Calibri"/>
                <a:ea typeface="Arial Unicode MS" panose="020B0604020202020204" pitchFamily="34" charset="-128"/>
                <a:cs typeface="Arial" panose="020B0604020202020204" pitchFamily="34" charset="0"/>
              </a:rPr>
              <a:t>Pays qui ont mis à jour le rapport d'organismes nuisibles dans la région </a:t>
            </a:r>
            <a:r>
              <a:rPr lang="en-US" sz="2550" b="1" dirty="0" err="1">
                <a:solidFill>
                  <a:srgbClr val="165A30"/>
                </a:solidFill>
                <a:latin typeface="Calibri"/>
                <a:ea typeface="Arial Unicode MS" panose="020B0604020202020204" pitchFamily="34" charset="-128"/>
                <a:cs typeface="Arial" panose="020B0604020202020204" pitchFamily="34" charset="0"/>
              </a:rPr>
              <a:t>Sud</a:t>
            </a:r>
            <a:r>
              <a:rPr lang="en-US" sz="2550" b="1" dirty="0">
                <a:solidFill>
                  <a:srgbClr val="165A30"/>
                </a:solidFill>
                <a:latin typeface="Calibri"/>
                <a:ea typeface="Arial Unicode MS" panose="020B0604020202020204" pitchFamily="34" charset="-128"/>
                <a:cs typeface="Arial" panose="020B0604020202020204" pitchFamily="34" charset="0"/>
              </a:rPr>
              <a:t> </a:t>
            </a:r>
            <a:r>
              <a:rPr lang="en-US" sz="2550" b="1" dirty="0" err="1">
                <a:solidFill>
                  <a:srgbClr val="165A30"/>
                </a:solidFill>
                <a:latin typeface="Calibri"/>
                <a:ea typeface="Arial Unicode MS" panose="020B0604020202020204" pitchFamily="34" charset="-128"/>
                <a:cs typeface="Arial" panose="020B0604020202020204" pitchFamily="34" charset="0"/>
              </a:rPr>
              <a:t>Ouest</a:t>
            </a:r>
            <a:r>
              <a:rPr lang="en-US" sz="2550" b="1" dirty="0">
                <a:solidFill>
                  <a:srgbClr val="165A30"/>
                </a:solidFill>
                <a:latin typeface="Calibri"/>
                <a:ea typeface="Arial Unicode MS" panose="020B0604020202020204" pitchFamily="34" charset="-128"/>
                <a:cs typeface="Arial" panose="020B0604020202020204" pitchFamily="34" charset="0"/>
              </a:rPr>
              <a:t> </a:t>
            </a:r>
            <a:r>
              <a:rPr lang="en-US" sz="2550" b="1" dirty="0" err="1">
                <a:solidFill>
                  <a:srgbClr val="165A30"/>
                </a:solidFill>
                <a:latin typeface="Calibri"/>
                <a:ea typeface="Arial Unicode MS" panose="020B0604020202020204" pitchFamily="34" charset="-128"/>
                <a:cs typeface="Arial" panose="020B0604020202020204" pitchFamily="34" charset="0"/>
              </a:rPr>
              <a:t>Pacifique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7012487"/>
              </p:ext>
            </p:extLst>
          </p:nvPr>
        </p:nvGraphicFramePr>
        <p:xfrm>
          <a:off x="2542782" y="2256973"/>
          <a:ext cx="6960447" cy="3594001"/>
        </p:xfrm>
        <a:graphic>
          <a:graphicData uri="http://schemas.openxmlformats.org/drawingml/2006/table">
            <a:tbl>
              <a:tblPr firstRow="1" bandRow="1">
                <a:tableStyleId>{F5AB1C69-6EDB-4FF4-983F-18BD219EF322}</a:tableStyleId>
              </a:tblPr>
              <a:tblGrid>
                <a:gridCol w="984190">
                  <a:extLst>
                    <a:ext uri="{9D8B030D-6E8A-4147-A177-3AD203B41FA5}">
                      <a16:colId xmlns:a16="http://schemas.microsoft.com/office/drawing/2014/main" val="1359661559"/>
                    </a:ext>
                  </a:extLst>
                </a:gridCol>
                <a:gridCol w="5976257">
                  <a:extLst>
                    <a:ext uri="{9D8B030D-6E8A-4147-A177-3AD203B41FA5}">
                      <a16:colId xmlns:a16="http://schemas.microsoft.com/office/drawing/2014/main" val="1768721427"/>
                    </a:ext>
                  </a:extLst>
                </a:gridCol>
              </a:tblGrid>
              <a:tr h="883557">
                <a:tc>
                  <a:txBody>
                    <a:bodyPr/>
                    <a:lstStyle/>
                    <a:p>
                      <a:pPr algn="ctr"/>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88355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Australie</a:t>
                      </a:r>
                      <a:r>
                        <a:rPr lang="en-US" sz="1800" kern="1200" dirty="0" smtClean="0">
                          <a:effectLst/>
                        </a:rPr>
                        <a:t>, Nouvelle </a:t>
                      </a:r>
                      <a:r>
                        <a:rPr lang="en-US" sz="1800" kern="1200" dirty="0" err="1" smtClean="0">
                          <a:effectLst/>
                        </a:rPr>
                        <a:t>Zelande</a:t>
                      </a:r>
                      <a:endParaRPr lang="en-US" dirty="0"/>
                    </a:p>
                  </a:txBody>
                  <a:tcPr/>
                </a:tc>
                <a:extLst>
                  <a:ext uri="{0D108BD9-81ED-4DB2-BD59-A6C34878D82A}">
                    <a16:rowId xmlns:a16="http://schemas.microsoft.com/office/drawing/2014/main" val="3196378452"/>
                  </a:ext>
                </a:extLst>
              </a:tr>
              <a:tr h="943330">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err="1" smtClean="0">
                          <a:effectLst/>
                        </a:rPr>
                        <a:t>Australie</a:t>
                      </a:r>
                      <a:r>
                        <a:rPr lang="en-US" sz="1800" kern="1200" dirty="0" smtClean="0">
                          <a:effectLst/>
                        </a:rPr>
                        <a:t>, Nouvelle </a:t>
                      </a:r>
                      <a:r>
                        <a:rPr lang="en-US" sz="1800" kern="1200" dirty="0" err="1" smtClean="0">
                          <a:effectLst/>
                        </a:rPr>
                        <a:t>Caledonie</a:t>
                      </a:r>
                      <a:r>
                        <a:rPr lang="en-US" sz="1800" kern="1200" dirty="0" smtClean="0">
                          <a:effectLst/>
                        </a:rPr>
                        <a:t>, Nouvelle </a:t>
                      </a:r>
                      <a:r>
                        <a:rPr lang="en-US" sz="1800" kern="1200" dirty="0" err="1" smtClean="0">
                          <a:effectLst/>
                        </a:rPr>
                        <a:t>Zelande</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3586968826"/>
                  </a:ext>
                </a:extLst>
              </a:tr>
              <a:tr h="88355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marL="0" algn="ctr" defTabSz="914400" rtl="0" eaLnBrk="1" latinLnBrk="0" hangingPunct="1"/>
                      <a:r>
                        <a:rPr lang="en-US" sz="1800" kern="1200" dirty="0" err="1" smtClean="0">
                          <a:effectLst/>
                        </a:rPr>
                        <a:t>Australie</a:t>
                      </a:r>
                      <a:r>
                        <a:rPr lang="en-US" sz="1800" kern="1200" dirty="0" smtClean="0">
                          <a:effectLst/>
                        </a:rPr>
                        <a:t>, </a:t>
                      </a:r>
                      <a:r>
                        <a:rPr lang="en-US" sz="1800" kern="1200" dirty="0">
                          <a:effectLst/>
                        </a:rPr>
                        <a:t>Samoa</a:t>
                      </a:r>
                      <a:endParaRPr lang="en-US" sz="1800" b="1" i="0" kern="1200" dirty="0">
                        <a:solidFill>
                          <a:schemeClr val="dk1"/>
                        </a:solidFill>
                        <a:effectLst/>
                        <a:latin typeface="+mn-lt"/>
                        <a:ea typeface="+mn-ea"/>
                        <a:cs typeface="+mn-cs"/>
                      </a:endParaRPr>
                    </a:p>
                  </a:txBody>
                  <a:tcPr/>
                </a:tc>
                <a:extLst>
                  <a:ext uri="{0D108BD9-81ED-4DB2-BD59-A6C34878D82A}">
                    <a16:rowId xmlns:a16="http://schemas.microsoft.com/office/drawing/2014/main" val="1681944709"/>
                  </a:ext>
                </a:extLst>
              </a:tr>
            </a:tbl>
          </a:graphicData>
        </a:graphic>
      </p:graphicFrame>
      <p:sp>
        <p:nvSpPr>
          <p:cNvPr id="6" name="TextBox 5">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2607174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5943600" y="1447800"/>
            <a:ext cx="6019800" cy="4676827"/>
          </a:xfrm>
          <a:prstGeom prst="rect">
            <a:avLst/>
          </a:prstGeom>
        </p:spPr>
      </p:pic>
      <p:sp>
        <p:nvSpPr>
          <p:cNvPr id="2" name="Title 1"/>
          <p:cNvSpPr txBox="1">
            <a:spLocks/>
          </p:cNvSpPr>
          <p:nvPr/>
        </p:nvSpPr>
        <p:spPr>
          <a:xfrm>
            <a:off x="2986186" y="168730"/>
            <a:ext cx="6330463" cy="5407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55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1.5 </a:t>
            </a:r>
            <a:r>
              <a:rPr lang="en-US" sz="255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Guide des NRO</a:t>
            </a:r>
          </a:p>
        </p:txBody>
      </p:sp>
      <p:pic>
        <p:nvPicPr>
          <p:cNvPr id="4" name="Picture 3" descr="Screen Clippi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24000" y="1371600"/>
            <a:ext cx="3396282" cy="4402991"/>
          </a:xfrm>
          <a:prstGeom prst="rect">
            <a:avLst/>
          </a:prstGeom>
        </p:spPr>
      </p:pic>
      <p:sp>
        <p:nvSpPr>
          <p:cNvPr id="6" name="Rectangle 5"/>
          <p:cNvSpPr/>
          <p:nvPr/>
        </p:nvSpPr>
        <p:spPr>
          <a:xfrm>
            <a:off x="2104417" y="5090309"/>
            <a:ext cx="4329463" cy="669414"/>
          </a:xfrm>
          <a:prstGeom prst="rect">
            <a:avLst/>
          </a:prstGeom>
        </p:spPr>
        <p:txBody>
          <a:bodyPr wrap="square">
            <a:spAutoFit/>
          </a:bodyPr>
          <a:lstStyle/>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b="1" dirty="0">
                <a:solidFill>
                  <a:prstClr val="black"/>
                </a:solidFill>
                <a:latin typeface="Calibri" panose="020F0502020204030204"/>
                <a:cs typeface="Arial" panose="020B0604020202020204" pitchFamily="34" charset="0"/>
              </a:rPr>
              <a:t>NRO Guide: </a:t>
            </a:r>
            <a:r>
              <a:rPr lang="en-GB" sz="1350" b="1" dirty="0">
                <a:solidFill>
                  <a:schemeClr val="tx2">
                    <a:lumMod val="60000"/>
                    <a:lumOff val="40000"/>
                  </a:schemeClr>
                </a:solidFill>
                <a:latin typeface="Calibri" panose="020F0502020204030204"/>
                <a:cs typeface="Arial" panose="020B0604020202020204" pitchFamily="34" charset="0"/>
                <a:hlinkClick r:id="rId6"/>
              </a:rPr>
              <a:t>https://www.ippc.int/en/publications/80405/</a:t>
            </a:r>
            <a:endParaRPr lang="en-GB" sz="1350" b="1" dirty="0">
              <a:solidFill>
                <a:schemeClr val="tx2">
                  <a:lumMod val="60000"/>
                  <a:lumOff val="40000"/>
                </a:schemeClr>
              </a:solidFill>
              <a:latin typeface="Calibri" panose="020F0502020204030204"/>
              <a:cs typeface="Arial" panose="020B0604020202020204" pitchFamily="34" charset="0"/>
            </a:endParaRPr>
          </a:p>
        </p:txBody>
      </p:sp>
      <p:sp>
        <p:nvSpPr>
          <p:cNvPr id="8" name="TextBox 7"/>
          <p:cNvSpPr txBox="1"/>
          <p:nvPr/>
        </p:nvSpPr>
        <p:spPr>
          <a:xfrm>
            <a:off x="6592796" y="1064716"/>
            <a:ext cx="4989604" cy="5262979"/>
          </a:xfrm>
          <a:prstGeom prst="rect">
            <a:avLst/>
          </a:prstGeom>
          <a:noFill/>
        </p:spPr>
        <p:txBody>
          <a:bodyPr wrap="square" rtlCol="0">
            <a:spAutoFit/>
          </a:bodyPr>
          <a:lstStyle/>
          <a:p>
            <a:pPr algn="ctr"/>
            <a:endParaRPr lang="en-US" b="1" dirty="0">
              <a:solidFill>
                <a:schemeClr val="accent1">
                  <a:lumMod val="75000"/>
                </a:schemeClr>
              </a:solidFill>
              <a:latin typeface="Arial" panose="020B0604020202020204" pitchFamily="34" charset="0"/>
              <a:cs typeface="Arial" panose="020B0604020202020204" pitchFamily="34" charset="0"/>
            </a:endParaRPr>
          </a:p>
          <a:p>
            <a:pPr algn="ctr"/>
            <a:r>
              <a:rPr lang="en-US" b="1" dirty="0" err="1" smtClean="0">
                <a:solidFill>
                  <a:schemeClr val="accent1">
                    <a:lumMod val="75000"/>
                  </a:schemeClr>
                </a:solidFill>
                <a:latin typeface="Arial" panose="020B0604020202020204" pitchFamily="34" charset="0"/>
                <a:cs typeface="Arial" panose="020B0604020202020204" pitchFamily="34" charset="0"/>
              </a:rPr>
              <a:t>Sommaire</a:t>
            </a:r>
            <a:endParaRPr lang="en-US" b="1" dirty="0">
              <a:solidFill>
                <a:schemeClr val="accent1">
                  <a:lumMod val="75000"/>
                </a:schemeClr>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Introduction</a:t>
            </a:r>
          </a:p>
          <a:p>
            <a:endParaRPr lang="en-US"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Obligations nationales de déclaration : aperçu</a:t>
            </a:r>
          </a:p>
          <a:p>
            <a:r>
              <a:rPr lang="fr-FR" sz="1600" dirty="0">
                <a:latin typeface="Arial" panose="020B0604020202020204" pitchFamily="34" charset="0"/>
                <a:cs typeface="Arial" panose="020B0604020202020204" pitchFamily="34" charset="0"/>
              </a:rPr>
              <a:t>NRO par une méthode de </a:t>
            </a:r>
            <a:r>
              <a:rPr lang="fr-FR" sz="1600" dirty="0" err="1">
                <a:latin typeface="Arial" panose="020B0604020202020204" pitchFamily="34" charset="0"/>
                <a:cs typeface="Arial" panose="020B0604020202020204" pitchFamily="34" charset="0"/>
              </a:rPr>
              <a:t>reporting</a:t>
            </a:r>
            <a:endParaRPr lang="fr-FR"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NRO par type de </a:t>
            </a:r>
            <a:r>
              <a:rPr lang="fr-FR" sz="1600" dirty="0" smtClean="0">
                <a:latin typeface="Arial" panose="020B0604020202020204" pitchFamily="34" charset="0"/>
                <a:cs typeface="Arial" panose="020B0604020202020204" pitchFamily="34" charset="0"/>
              </a:rPr>
              <a:t>rapport</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Obligations nationales de déclaration : détails</a:t>
            </a:r>
          </a:p>
          <a:p>
            <a:r>
              <a:rPr lang="fr-FR" sz="1600" dirty="0">
                <a:latin typeface="Arial" panose="020B0604020202020204" pitchFamily="34" charset="0"/>
                <a:cs typeface="Arial" panose="020B0604020202020204" pitchFamily="34" charset="0"/>
              </a:rPr>
              <a:t>Obligations nationales de déclaration publique</a:t>
            </a:r>
          </a:p>
          <a:p>
            <a:r>
              <a:rPr lang="fr-FR" sz="1600" dirty="0">
                <a:latin typeface="Arial" panose="020B0604020202020204" pitchFamily="34" charset="0"/>
                <a:cs typeface="Arial" panose="020B0604020202020204" pitchFamily="34" charset="0"/>
              </a:rPr>
              <a:t>Obligations nationales bilatérales de déclaration</a:t>
            </a:r>
            <a:r>
              <a:rPr lang="en-US" sz="1600" dirty="0" smtClean="0">
                <a:latin typeface="Arial" panose="020B0604020202020204" pitchFamily="34" charset="0"/>
                <a:cs typeface="Arial" panose="020B0604020202020204" pitchFamily="34" charset="0"/>
              </a:rPr>
              <a:t>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fr-FR" sz="1600" dirty="0">
                <a:latin typeface="Arial" panose="020B0604020202020204" pitchFamily="34" charset="0"/>
                <a:cs typeface="Arial" panose="020B0604020202020204" pitchFamily="34" charset="0"/>
              </a:rPr>
              <a:t>Obligations nationales de déclaration : instructions </a:t>
            </a:r>
            <a:r>
              <a:rPr lang="fr-FR" sz="1600" dirty="0" smtClean="0">
                <a:latin typeface="Arial" panose="020B0604020202020204" pitchFamily="34" charset="0"/>
                <a:cs typeface="Arial" panose="020B0604020202020204" pitchFamily="34" charset="0"/>
              </a:rPr>
              <a:t>technique</a:t>
            </a:r>
            <a:r>
              <a:rPr lang="en-US" sz="1600" dirty="0" smtClean="0">
                <a:latin typeface="Arial" panose="020B0604020202020204" pitchFamily="34" charset="0"/>
                <a:cs typeface="Arial" panose="020B0604020202020204" pitchFamily="34" charset="0"/>
              </a:rPr>
              <a:t>s</a:t>
            </a:r>
          </a:p>
          <a:p>
            <a:r>
              <a:rPr lang="fr-FR" sz="1600" dirty="0">
                <a:latin typeface="Arial" panose="020B0604020202020204" pitchFamily="34" charset="0"/>
                <a:cs typeface="Arial" panose="020B0604020202020204" pitchFamily="34" charset="0"/>
              </a:rPr>
              <a:t>1 Accéder à votre compte</a:t>
            </a:r>
          </a:p>
          <a:p>
            <a:r>
              <a:rPr lang="fr-FR" sz="1600" dirty="0">
                <a:latin typeface="Arial" panose="020B0604020202020204" pitchFamily="34" charset="0"/>
                <a:cs typeface="Arial" panose="020B0604020202020204" pitchFamily="34" charset="0"/>
              </a:rPr>
              <a:t>2 Modification des informations sur votre pays</a:t>
            </a:r>
          </a:p>
          <a:p>
            <a:r>
              <a:rPr lang="fr-FR" sz="1600" dirty="0">
                <a:latin typeface="Arial" panose="020B0604020202020204" pitchFamily="34" charset="0"/>
                <a:cs typeface="Arial" panose="020B0604020202020204" pitchFamily="34" charset="0"/>
              </a:rPr>
              <a:t>2.1 Mettre à jour les informations de votre profil</a:t>
            </a:r>
          </a:p>
          <a:p>
            <a:r>
              <a:rPr lang="fr-FR" sz="1600" dirty="0">
                <a:latin typeface="Arial" panose="020B0604020202020204" pitchFamily="34" charset="0"/>
                <a:cs typeface="Arial" panose="020B0604020202020204" pitchFamily="34" charset="0"/>
              </a:rPr>
              <a:t>3 Extraire des informations du site</a:t>
            </a:r>
          </a:p>
          <a:p>
            <a:r>
              <a:rPr lang="fr-FR" sz="1600" dirty="0">
                <a:latin typeface="Arial" panose="020B0604020202020204" pitchFamily="34" charset="0"/>
                <a:cs typeface="Arial" panose="020B0604020202020204" pitchFamily="34" charset="0"/>
              </a:rPr>
              <a:t>4 Foire aux </a:t>
            </a:r>
            <a:r>
              <a:rPr lang="fr-FR" sz="1600" dirty="0" smtClean="0">
                <a:latin typeface="Arial" panose="020B0604020202020204" pitchFamily="34" charset="0"/>
                <a:cs typeface="Arial" panose="020B0604020202020204" pitchFamily="34" charset="0"/>
              </a:rPr>
              <a:t>questions</a:t>
            </a:r>
          </a:p>
          <a:p>
            <a:r>
              <a:rPr lang="en-US" sz="1600" dirty="0" smtClean="0">
                <a:latin typeface="Arial" panose="020B0604020202020204" pitchFamily="34" charset="0"/>
                <a:cs typeface="Arial" panose="020B0604020202020204" pitchFamily="34" charset="0"/>
              </a:rPr>
              <a:t>Annexes</a:t>
            </a: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10/20</a:t>
            </a:r>
            <a:endParaRPr lang="en-US" sz="1800" dirty="0"/>
          </a:p>
        </p:txBody>
      </p:sp>
    </p:spTree>
    <p:extLst>
      <p:ext uri="{BB962C8B-B14F-4D97-AF65-F5344CB8AC3E}">
        <p14:creationId xmlns:p14="http://schemas.microsoft.com/office/powerpoint/2010/main" val="2769290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45596" y="180621"/>
            <a:ext cx="6611815" cy="685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800" b="1" dirty="0">
                <a:solidFill>
                  <a:srgbClr val="165A30"/>
                </a:solidFill>
                <a:latin typeface="Calibri" panose="020F0502020204030204"/>
                <a:ea typeface="Arial Unicode MS" panose="020B0604020202020204" pitchFamily="34" charset="-128"/>
                <a:cs typeface="Arial" panose="020B0604020202020204" pitchFamily="34" charset="0"/>
              </a:rPr>
              <a:t>1.6 </a:t>
            </a:r>
            <a:r>
              <a:rPr lang="fr-FR" sz="2800" b="1" dirty="0">
                <a:solidFill>
                  <a:srgbClr val="165A30"/>
                </a:solidFill>
                <a:latin typeface="Calibri" panose="020F0502020204030204"/>
                <a:ea typeface="Arial Unicode MS" panose="020B0604020202020204" pitchFamily="34" charset="-128"/>
                <a:cs typeface="Arial" panose="020B0604020202020204" pitchFamily="34" charset="0"/>
              </a:rPr>
              <a:t>Cours d'apprentissage en ligne des NRO</a:t>
            </a:r>
            <a:endParaRPr lang="en-US" sz="2800" b="1" dirty="0">
              <a:solidFill>
                <a:srgbClr val="165A30"/>
              </a:solidFill>
              <a:latin typeface="Calibri" panose="020F0502020204030204"/>
              <a:ea typeface="Arial Unicode MS" panose="020B0604020202020204" pitchFamily="34" charset="-128"/>
              <a:cs typeface="Arial" panose="020B0604020202020204" pitchFamily="34" charset="0"/>
            </a:endParaRPr>
          </a:p>
        </p:txBody>
      </p:sp>
      <p:sp>
        <p:nvSpPr>
          <p:cNvPr id="6" name="TextBox 5"/>
          <p:cNvSpPr txBox="1"/>
          <p:nvPr/>
        </p:nvSpPr>
        <p:spPr>
          <a:xfrm>
            <a:off x="4549053" y="1500523"/>
            <a:ext cx="5543505" cy="584775"/>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Connaître les obligations nationales de déclaration (NRO)</a:t>
            </a:r>
          </a:p>
          <a:p>
            <a:r>
              <a:rPr lang="fr-FR" sz="1600" dirty="0">
                <a:latin typeface="Arial" panose="020B0604020202020204" pitchFamily="34" charset="0"/>
                <a:cs typeface="Arial" panose="020B0604020202020204" pitchFamily="34" charset="0"/>
              </a:rPr>
              <a:t>Quiz pour la leçon 1</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4843081" y="2294492"/>
            <a:ext cx="4379212" cy="584775"/>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Désignation d'un point de contact officiel IPPC</a:t>
            </a:r>
          </a:p>
          <a:p>
            <a:r>
              <a:rPr lang="fr-FR" sz="1600" dirty="0">
                <a:latin typeface="Arial" panose="020B0604020202020204" pitchFamily="34" charset="0"/>
                <a:cs typeface="Arial" panose="020B0604020202020204" pitchFamily="34" charset="0"/>
              </a:rPr>
              <a:t>Quiz pour la leçon 2</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4991318" y="3073681"/>
            <a:ext cx="3714478" cy="584775"/>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Principes de signalement des nuisibles</a:t>
            </a:r>
          </a:p>
          <a:p>
            <a:r>
              <a:rPr lang="fr-FR" sz="1600" dirty="0">
                <a:latin typeface="Arial" panose="020B0604020202020204" pitchFamily="34" charset="0"/>
                <a:cs typeface="Arial" panose="020B0604020202020204" pitchFamily="34" charset="0"/>
              </a:rPr>
              <a:t>Quiz pour la leçon 3</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4951065" y="3859463"/>
            <a:ext cx="3373039" cy="584775"/>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Signalement des nuisibles-pratique</a:t>
            </a:r>
          </a:p>
          <a:p>
            <a:r>
              <a:rPr lang="fr-FR" sz="1600" dirty="0">
                <a:latin typeface="Arial" panose="020B0604020202020204" pitchFamily="34" charset="0"/>
                <a:cs typeface="Arial" panose="020B0604020202020204" pitchFamily="34" charset="0"/>
              </a:rPr>
              <a:t>Quiz pour la leçon 4</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4581014" y="4617028"/>
            <a:ext cx="4985660" cy="584775"/>
          </a:xfrm>
          <a:prstGeom prst="rect">
            <a:avLst/>
          </a:prstGeom>
          <a:noFill/>
        </p:spPr>
        <p:txBody>
          <a:bodyPr wrap="none" rtlCol="0">
            <a:spAutoFit/>
          </a:bodyPr>
          <a:lstStyle/>
          <a:p>
            <a:r>
              <a:rPr lang="fr-FR" sz="1600" dirty="0">
                <a:latin typeface="Arial" panose="020B0604020202020204" pitchFamily="34" charset="0"/>
                <a:cs typeface="Arial" panose="020B0604020202020204" pitchFamily="34" charset="0"/>
              </a:rPr>
              <a:t>Établir des listes d'organismes nuisibles réglementés</a:t>
            </a:r>
          </a:p>
          <a:p>
            <a:r>
              <a:rPr lang="fr-FR" sz="1600" dirty="0">
                <a:latin typeface="Arial" panose="020B0604020202020204" pitchFamily="34" charset="0"/>
                <a:cs typeface="Arial" panose="020B0604020202020204" pitchFamily="34" charset="0"/>
              </a:rPr>
              <a:t>Quiz pour la leçon 5</a:t>
            </a:r>
            <a:endParaRPr lang="en-US" sz="1600" dirty="0">
              <a:latin typeface="Arial" panose="020B0604020202020204" pitchFamily="34" charset="0"/>
              <a:cs typeface="Arial" panose="020B0604020202020204" pitchFamily="34" charset="0"/>
            </a:endParaRPr>
          </a:p>
        </p:txBody>
      </p:sp>
      <p:grpSp>
        <p:nvGrpSpPr>
          <p:cNvPr id="57" name="Group 56"/>
          <p:cNvGrpSpPr/>
          <p:nvPr/>
        </p:nvGrpSpPr>
        <p:grpSpPr>
          <a:xfrm>
            <a:off x="1697651" y="1579868"/>
            <a:ext cx="3233054" cy="3380508"/>
            <a:chOff x="173651" y="1977027"/>
            <a:chExt cx="3233054" cy="3380508"/>
          </a:xfrm>
        </p:grpSpPr>
        <p:cxnSp>
          <p:nvCxnSpPr>
            <p:cNvPr id="30" name="Elbow Connector 29"/>
            <p:cNvCxnSpPr/>
            <p:nvPr/>
          </p:nvCxnSpPr>
          <p:spPr>
            <a:xfrm rot="5400000" flipH="1" flipV="1">
              <a:off x="1960469" y="2258693"/>
              <a:ext cx="234821" cy="1413553"/>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Flowchart: Connector 4"/>
            <p:cNvSpPr/>
            <p:nvPr/>
          </p:nvSpPr>
          <p:spPr>
            <a:xfrm>
              <a:off x="173651" y="2817127"/>
              <a:ext cx="1402902" cy="1376502"/>
            </a:xfrm>
            <a:prstGeom prst="flowChartConnector">
              <a:avLst/>
            </a:prstGeom>
            <a:ln>
              <a:solidFill>
                <a:schemeClr val="bg1">
                  <a:lumMod val="85000"/>
                </a:schemeClr>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281840" y="2915798"/>
              <a:ext cx="1203204" cy="1162048"/>
            </a:xfrm>
            <a:prstGeom prst="flowChartConnector">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9797" y="3144315"/>
              <a:ext cx="1095172"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NROs </a:t>
              </a:r>
            </a:p>
            <a:p>
              <a:pPr algn="ctr"/>
              <a:r>
                <a:rPr lang="en-US" sz="1600" dirty="0">
                  <a:latin typeface="Arial" panose="020B0604020202020204" pitchFamily="34" charset="0"/>
                  <a:cs typeface="Arial" panose="020B0604020202020204" pitchFamily="34" charset="0"/>
                </a:rPr>
                <a:t>e-learning</a:t>
              </a:r>
            </a:p>
          </p:txBody>
        </p:sp>
        <p:sp>
          <p:nvSpPr>
            <p:cNvPr id="22" name="Flowchart: Connector 21"/>
            <p:cNvSpPr/>
            <p:nvPr/>
          </p:nvSpPr>
          <p:spPr>
            <a:xfrm>
              <a:off x="2244436" y="1977027"/>
              <a:ext cx="457200" cy="457200"/>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01</a:t>
              </a:r>
            </a:p>
          </p:txBody>
        </p:sp>
        <p:cxnSp>
          <p:nvCxnSpPr>
            <p:cNvPr id="24" name="Elbow Connector 23"/>
            <p:cNvCxnSpPr/>
            <p:nvPr/>
          </p:nvCxnSpPr>
          <p:spPr>
            <a:xfrm flipV="1">
              <a:off x="957717" y="2205627"/>
              <a:ext cx="1209963" cy="611500"/>
            </a:xfrm>
            <a:prstGeom prst="bentConnector3">
              <a:avLst>
                <a:gd name="adj1" fmla="val 1908"/>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2796452" y="2687198"/>
              <a:ext cx="457200" cy="457200"/>
            </a:xfrm>
            <a:prstGeom prst="flowChartConnector">
              <a:avLst/>
            </a:prstGeom>
            <a:solidFill>
              <a:srgbClr val="5EA68B"/>
            </a:solidFill>
            <a:ln>
              <a:solidFill>
                <a:srgbClr val="5EA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02</a:t>
              </a:r>
            </a:p>
          </p:txBody>
        </p:sp>
        <p:sp>
          <p:nvSpPr>
            <p:cNvPr id="27" name="Flowchart: Connector 26"/>
            <p:cNvSpPr/>
            <p:nvPr/>
          </p:nvSpPr>
          <p:spPr>
            <a:xfrm>
              <a:off x="2949505" y="3436702"/>
              <a:ext cx="457200" cy="457200"/>
            </a:xfrm>
            <a:prstGeom prst="flowChartConnector">
              <a:avLst/>
            </a:prstGeom>
            <a:solidFill>
              <a:srgbClr val="7AB8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03</a:t>
              </a:r>
            </a:p>
          </p:txBody>
        </p:sp>
        <p:sp>
          <p:nvSpPr>
            <p:cNvPr id="28" name="Flowchart: Connector 27"/>
            <p:cNvSpPr/>
            <p:nvPr/>
          </p:nvSpPr>
          <p:spPr>
            <a:xfrm>
              <a:off x="2828414" y="4163296"/>
              <a:ext cx="457200" cy="457200"/>
            </a:xfrm>
            <a:prstGeom prst="flowChartConnector">
              <a:avLst/>
            </a:prstGeom>
            <a:solidFill>
              <a:srgbClr val="5EA6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04</a:t>
              </a:r>
            </a:p>
          </p:txBody>
        </p:sp>
        <p:sp>
          <p:nvSpPr>
            <p:cNvPr id="29" name="Flowchart: Connector 28"/>
            <p:cNvSpPr/>
            <p:nvPr/>
          </p:nvSpPr>
          <p:spPr>
            <a:xfrm>
              <a:off x="2295236" y="4900335"/>
              <a:ext cx="457200" cy="457200"/>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05</a:t>
              </a:r>
            </a:p>
          </p:txBody>
        </p:sp>
        <p:cxnSp>
          <p:nvCxnSpPr>
            <p:cNvPr id="33" name="Elbow Connector 32"/>
            <p:cNvCxnSpPr>
              <a:stCxn id="5" idx="5"/>
            </p:cNvCxnSpPr>
            <p:nvPr/>
          </p:nvCxnSpPr>
          <p:spPr>
            <a:xfrm rot="16200000" flipH="1">
              <a:off x="1836444" y="3526703"/>
              <a:ext cx="399850" cy="1330533"/>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576553" y="3585588"/>
              <a:ext cx="125186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a:off x="837147" y="4175351"/>
              <a:ext cx="1265838" cy="953586"/>
            </a:xfrm>
            <a:prstGeom prst="bentConnector3">
              <a:avLst>
                <a:gd name="adj1" fmla="val 13248"/>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326494" y="5108723"/>
            <a:ext cx="7766061" cy="945632"/>
            <a:chOff x="823099" y="5490686"/>
            <a:chExt cx="7766061" cy="718622"/>
          </a:xfrm>
        </p:grpSpPr>
        <p:sp>
          <p:nvSpPr>
            <p:cNvPr id="54" name="Horizontal Scroll 53"/>
            <p:cNvSpPr/>
            <p:nvPr/>
          </p:nvSpPr>
          <p:spPr>
            <a:xfrm>
              <a:off x="823099" y="5490686"/>
              <a:ext cx="7766061" cy="718622"/>
            </a:xfrm>
            <a:prstGeom prst="horizontalScroll">
              <a:avLst/>
            </a:prstGeom>
            <a:solidFill>
              <a:schemeClr val="accent3"/>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006209" y="5674156"/>
              <a:ext cx="7399839" cy="444393"/>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Pour recevoir un certificat de réussite, vous devez remplir les 5 quiz après chaque leçon et obtenir une note d'au moins 60% dans chaque quiz</a:t>
              </a:r>
              <a:r>
                <a:rPr lang="fr-FR"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grpSp>
      <p:sp>
        <p:nvSpPr>
          <p:cNvPr id="3" name="TextBox 2"/>
          <p:cNvSpPr txBox="1"/>
          <p:nvPr/>
        </p:nvSpPr>
        <p:spPr>
          <a:xfrm>
            <a:off x="2312107" y="6431300"/>
            <a:ext cx="7597336" cy="400110"/>
          </a:xfrm>
          <a:prstGeom prst="rect">
            <a:avLst/>
          </a:prstGeom>
          <a:noFill/>
        </p:spPr>
        <p:txBody>
          <a:bodyPr wrap="none" rtlCol="0">
            <a:spAutoFit/>
          </a:bodyPr>
          <a:lstStyle/>
          <a:p>
            <a:r>
              <a:rPr lang="en-US" sz="2000" dirty="0"/>
              <a:t>E-learning course registration link: </a:t>
            </a:r>
            <a:r>
              <a:rPr lang="en-US" sz="2000" dirty="0">
                <a:hlinkClick r:id="rId3"/>
              </a:rPr>
              <a:t>https://www.ippc.int/en/e-learning</a:t>
            </a:r>
            <a:r>
              <a:rPr lang="en-US" sz="2000" dirty="0"/>
              <a:t>/</a:t>
            </a:r>
          </a:p>
        </p:txBody>
      </p:sp>
      <p:sp>
        <p:nvSpPr>
          <p:cNvPr id="31" name="TextBox 30">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11/20</a:t>
            </a:r>
            <a:endParaRPr lang="en-US" sz="1800" dirty="0"/>
          </a:p>
        </p:txBody>
      </p:sp>
    </p:spTree>
    <p:extLst>
      <p:ext uri="{BB962C8B-B14F-4D97-AF65-F5344CB8AC3E}">
        <p14:creationId xmlns:p14="http://schemas.microsoft.com/office/powerpoint/2010/main" val="278431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67000" y="251952"/>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8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2</a:t>
            </a:r>
            <a:r>
              <a:rPr lang="en-US" sz="28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en-US" sz="28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Nouvelle </a:t>
            </a:r>
            <a:r>
              <a:rPr lang="en-US" sz="28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page </a:t>
            </a:r>
            <a:r>
              <a:rPr lang="en-US" sz="28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Web NRO</a:t>
            </a:r>
            <a:endParaRPr lang="en-US" sz="28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1469350"/>
            <a:ext cx="9127945" cy="4552759"/>
          </a:xfrm>
          <a:prstGeom prst="rect">
            <a:avLst/>
          </a:prstGeom>
        </p:spPr>
      </p:pic>
      <p:sp>
        <p:nvSpPr>
          <p:cNvPr id="7" name="Oval 6"/>
          <p:cNvSpPr/>
          <p:nvPr/>
        </p:nvSpPr>
        <p:spPr>
          <a:xfrm>
            <a:off x="4791304" y="2601595"/>
            <a:ext cx="481263" cy="421596"/>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2" name="TextBox 1"/>
          <p:cNvSpPr txBox="1"/>
          <p:nvPr/>
        </p:nvSpPr>
        <p:spPr>
          <a:xfrm>
            <a:off x="4791303" y="3023192"/>
            <a:ext cx="4815934" cy="830997"/>
          </a:xfrm>
          <a:prstGeom prst="rect">
            <a:avLst/>
          </a:prstGeom>
          <a:solidFill>
            <a:schemeClr val="bg1">
              <a:lumMod val="85000"/>
            </a:schemeClr>
          </a:solidFill>
        </p:spPr>
        <p:txBody>
          <a:bodyPr wrap="none" rtlCol="0">
            <a:spAutoFit/>
          </a:bodyPr>
          <a:lstStyle/>
          <a:p>
            <a:r>
              <a:rPr lang="fr-FR" dirty="0"/>
              <a:t>Liste des pays</a:t>
            </a:r>
          </a:p>
          <a:p>
            <a:r>
              <a:rPr lang="fr-FR" dirty="0"/>
              <a:t>Obligations nationales de déclaration</a:t>
            </a:r>
            <a:endParaRPr lang="en-US" dirty="0"/>
          </a:p>
        </p:txBody>
      </p:sp>
      <p:sp>
        <p:nvSpPr>
          <p:cNvPr id="6" name="TextBox 5">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12/20</a:t>
            </a:r>
            <a:endParaRPr lang="en-US" sz="1800" dirty="0"/>
          </a:p>
        </p:txBody>
      </p:sp>
    </p:spTree>
    <p:extLst>
      <p:ext uri="{BB962C8B-B14F-4D97-AF65-F5344CB8AC3E}">
        <p14:creationId xmlns:p14="http://schemas.microsoft.com/office/powerpoint/2010/main" val="36097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622" y="1398671"/>
            <a:ext cx="6250406" cy="30359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622" y="4434632"/>
            <a:ext cx="5801295" cy="1500535"/>
          </a:xfrm>
          <a:prstGeom prst="rect">
            <a:avLst/>
          </a:prstGeom>
        </p:spPr>
      </p:pic>
      <p:sp>
        <p:nvSpPr>
          <p:cNvPr id="4" name="Oval 3"/>
          <p:cNvSpPr/>
          <p:nvPr/>
        </p:nvSpPr>
        <p:spPr>
          <a:xfrm>
            <a:off x="6540500" y="1618913"/>
            <a:ext cx="2027879" cy="1299410"/>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5" name="Oval 4"/>
          <p:cNvSpPr/>
          <p:nvPr/>
        </p:nvSpPr>
        <p:spPr>
          <a:xfrm>
            <a:off x="2667000" y="4697521"/>
            <a:ext cx="2063750" cy="1237646"/>
          </a:xfrm>
          <a:prstGeom prst="ellipse">
            <a:avLst/>
          </a:prstGeom>
          <a:noFill/>
          <a:ln w="25400" cap="flat" cmpd="sng" algn="ctr">
            <a:solidFill>
              <a:srgbClr val="FF0000"/>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6" name="Title 1"/>
          <p:cNvSpPr txBox="1">
            <a:spLocks/>
          </p:cNvSpPr>
          <p:nvPr/>
        </p:nvSpPr>
        <p:spPr>
          <a:xfrm>
            <a:off x="2623037" y="304800"/>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55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2</a:t>
            </a:r>
            <a:r>
              <a:rPr lang="en-US" sz="255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Nouvelle page Web </a:t>
            </a:r>
            <a:r>
              <a:rPr lang="en-US"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NRO</a:t>
            </a: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13/20</a:t>
            </a:r>
            <a:endParaRPr lang="en-US" sz="1800" dirty="0"/>
          </a:p>
        </p:txBody>
      </p:sp>
    </p:spTree>
    <p:extLst>
      <p:ext uri="{BB962C8B-B14F-4D97-AF65-F5344CB8AC3E}">
        <p14:creationId xmlns:p14="http://schemas.microsoft.com/office/powerpoint/2010/main" val="25888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5600" y="169221"/>
            <a:ext cx="6611815" cy="685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panose="020F0502020204030204"/>
                <a:ea typeface="Arial Unicode MS" panose="020B0604020202020204" pitchFamily="34" charset="-128"/>
                <a:cs typeface="Arial" panose="020B0604020202020204" pitchFamily="34" charset="0"/>
              </a:rPr>
              <a:t>2.1 </a:t>
            </a:r>
            <a:r>
              <a:rPr lang="fr-FR" sz="2550" b="1" dirty="0">
                <a:solidFill>
                  <a:srgbClr val="165A30"/>
                </a:solidFill>
                <a:latin typeface="Calibri" panose="020F0502020204030204"/>
                <a:ea typeface="Arial Unicode MS" panose="020B0604020202020204" pitchFamily="34" charset="-128"/>
                <a:cs typeface="Arial" panose="020B0604020202020204" pitchFamily="34" charset="0"/>
              </a:rPr>
              <a:t>Bulletin de rapport d'organisme nuisible</a:t>
            </a:r>
            <a:endParaRPr lang="en-US" sz="2550" b="1" dirty="0">
              <a:solidFill>
                <a:srgbClr val="165A30"/>
              </a:solidFill>
              <a:latin typeface="Calibri" panose="020F0502020204030204"/>
              <a:ea typeface="Arial Unicode MS" panose="020B0604020202020204" pitchFamily="34" charset="-128"/>
              <a:cs typeface="Arial" panose="020B0604020202020204" pitchFamily="34" charset="0"/>
            </a:endParaRPr>
          </a:p>
        </p:txBody>
      </p:sp>
      <p:grpSp>
        <p:nvGrpSpPr>
          <p:cNvPr id="4" name="Group 3"/>
          <p:cNvGrpSpPr/>
          <p:nvPr/>
        </p:nvGrpSpPr>
        <p:grpSpPr>
          <a:xfrm>
            <a:off x="7259741" y="1681864"/>
            <a:ext cx="3619864" cy="4085441"/>
            <a:chOff x="3001679" y="969041"/>
            <a:chExt cx="2895891" cy="326835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679" y="969041"/>
              <a:ext cx="2895891" cy="20674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180" y="3070184"/>
              <a:ext cx="2874390" cy="1167210"/>
            </a:xfrm>
            <a:prstGeom prst="rect">
              <a:avLst/>
            </a:prstGeom>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681864"/>
            <a:ext cx="5735741" cy="4191999"/>
          </a:xfrm>
          <a:prstGeom prst="rect">
            <a:avLst/>
          </a:prstGeom>
        </p:spPr>
      </p:pic>
      <p:sp>
        <p:nvSpPr>
          <p:cNvPr id="8" name="Oval 7"/>
          <p:cNvSpPr/>
          <p:nvPr/>
        </p:nvSpPr>
        <p:spPr>
          <a:xfrm>
            <a:off x="6395029" y="2904388"/>
            <a:ext cx="864713" cy="53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9" name="Right Arrow 8"/>
          <p:cNvSpPr/>
          <p:nvPr/>
        </p:nvSpPr>
        <p:spPr>
          <a:xfrm>
            <a:off x="6072839" y="5704308"/>
            <a:ext cx="978375" cy="15489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0" name="Oval 9"/>
          <p:cNvSpPr/>
          <p:nvPr/>
        </p:nvSpPr>
        <p:spPr>
          <a:xfrm>
            <a:off x="6049039" y="5060270"/>
            <a:ext cx="1025974" cy="53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a:p>
        </p:txBody>
      </p:sp>
      <p:sp>
        <p:nvSpPr>
          <p:cNvPr id="11" name="TextBox 10">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14/20</a:t>
            </a:r>
            <a:endParaRPr lang="en-US" sz="1800" dirty="0"/>
          </a:p>
        </p:txBody>
      </p:sp>
    </p:spTree>
    <p:extLst>
      <p:ext uri="{BB962C8B-B14F-4D97-AF65-F5344CB8AC3E}">
        <p14:creationId xmlns:p14="http://schemas.microsoft.com/office/powerpoint/2010/main" val="26442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4635" y="312881"/>
            <a:ext cx="10094351"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3. </a:t>
            </a:r>
            <a:r>
              <a:rPr lang="en-US" altLang="zh-CN" sz="2400" b="1" dirty="0" err="1"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Programme</a:t>
            </a:r>
            <a:r>
              <a:rPr lang="en-US" altLang="zh-CN"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fr-FR"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de </a:t>
            </a:r>
            <a:r>
              <a:rPr lang="fr-FR"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travail des NRO en 2021</a:t>
            </a: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3" name="Rectangle 2"/>
          <p:cNvSpPr/>
          <p:nvPr/>
        </p:nvSpPr>
        <p:spPr>
          <a:xfrm>
            <a:off x="738536" y="1600200"/>
            <a:ext cx="11429610" cy="4157548"/>
          </a:xfrm>
          <a:prstGeom prst="rect">
            <a:avLst/>
          </a:prstGeom>
        </p:spPr>
        <p:txBody>
          <a:bodyPr wrap="square" lIns="91440" tIns="45720" rIns="91440" bIns="45720" anchor="t">
            <a:spAutoFit/>
          </a:bodyPr>
          <a:lstStyle/>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altLang="zh-CN" sz="2000" b="1" dirty="0">
                <a:ea typeface="宋体"/>
                <a:cs typeface="Arial"/>
              </a:rPr>
              <a:t>Activer le sous-groupe IC sur les NRO</a:t>
            </a:r>
            <a:r>
              <a:rPr lang="en-US" altLang="zh-CN" sz="2000" b="1" dirty="0" smtClean="0">
                <a:latin typeface="Calibri"/>
                <a:ea typeface="宋体"/>
                <a:cs typeface="Arial"/>
              </a:rPr>
              <a:t>s</a:t>
            </a: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Jusqu'à trois représentants des parties contractantes</a:t>
            </a:r>
          </a:p>
          <a:p>
            <a:pPr marL="285750" indent="-285750">
              <a:buFont typeface="Wingdings" panose="05000000000000000000" pitchFamily="2" charset="2"/>
              <a:buChar char="v"/>
            </a:pPr>
            <a:endParaRPr lang="fr-F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Un représentant du Bureau du CPM (Facultatif)</a:t>
            </a:r>
          </a:p>
          <a:p>
            <a:pPr marL="285750" indent="-285750">
              <a:buFont typeface="Wingdings" panose="05000000000000000000" pitchFamily="2" charset="2"/>
              <a:buChar char="v"/>
            </a:pPr>
            <a:endParaRPr lang="fr-F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Un responsable et un autre représentant d'IC</a:t>
            </a:r>
          </a:p>
          <a:p>
            <a:pPr marL="285750" indent="-285750">
              <a:buFont typeface="Wingdings" panose="05000000000000000000" pitchFamily="2" charset="2"/>
              <a:buChar char="v"/>
            </a:pPr>
            <a:endParaRPr lang="fr-F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Un représentant du CS</a:t>
            </a:r>
          </a:p>
          <a:p>
            <a:pPr marL="285750" indent="-285750">
              <a:buFont typeface="Wingdings" panose="05000000000000000000" pitchFamily="2" charset="2"/>
              <a:buChar char="v"/>
            </a:pPr>
            <a:endParaRPr lang="fr-F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Jusqu'à trois représentants des ORPV</a:t>
            </a:r>
          </a:p>
          <a:p>
            <a:pPr marL="285750" indent="-285750">
              <a:buFont typeface="Wingdings" panose="05000000000000000000" pitchFamily="2" charset="2"/>
              <a:buChar char="v"/>
            </a:pPr>
            <a:endParaRPr lang="fr-FR"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Au moins deux experts représentant des entités ayant des systèmes nationaux d'obligations de déclaration telles que la CDB, la FAO, l'OIE, le PNUE, le CABI, </a:t>
            </a:r>
            <a:r>
              <a:rPr lang="fr-FR" sz="2000" dirty="0" smtClean="0">
                <a:latin typeface="Times New Roman" panose="02020603050405020304" pitchFamily="18" charset="0"/>
                <a:cs typeface="Times New Roman" panose="02020603050405020304" pitchFamily="18" charset="0"/>
              </a:rPr>
              <a:t>l’OMS, </a:t>
            </a:r>
            <a:r>
              <a:rPr lang="fr-FR" sz="2000" dirty="0">
                <a:latin typeface="Times New Roman" panose="02020603050405020304" pitchFamily="18" charset="0"/>
                <a:cs typeface="Times New Roman" panose="02020603050405020304" pitchFamily="18" charset="0"/>
              </a:rPr>
              <a:t>etc.</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15/20</a:t>
            </a:r>
            <a:endParaRPr lang="en-US" sz="1800" dirty="0"/>
          </a:p>
        </p:txBody>
      </p:sp>
    </p:spTree>
    <p:extLst>
      <p:ext uri="{BB962C8B-B14F-4D97-AF65-F5344CB8AC3E}">
        <p14:creationId xmlns:p14="http://schemas.microsoft.com/office/powerpoint/2010/main" val="82172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6133" y="3325731"/>
            <a:ext cx="8043333" cy="515526"/>
          </a:xfrm>
          <a:prstGeom prst="rect">
            <a:avLst/>
          </a:prstGeom>
          <a:noFill/>
        </p:spPr>
        <p:txBody>
          <a:bodyPr wrap="square" rtlCol="0">
            <a:spAutoFit/>
          </a:bodyPr>
          <a:lstStyle/>
          <a:p>
            <a:pPr marL="357188" indent="-357188">
              <a:buFont typeface="Wingdings" panose="05000000000000000000" pitchFamily="2" charset="2"/>
              <a:buChar char="Ø"/>
            </a:pPr>
            <a:endParaRPr lang="en-US" sz="1375" dirty="0">
              <a:latin typeface="Times New Roman" panose="02020603050405020304" pitchFamily="18" charset="0"/>
              <a:cs typeface="Times New Roman" panose="02020603050405020304" pitchFamily="18" charset="0"/>
            </a:endParaRPr>
          </a:p>
          <a:p>
            <a:endParaRPr lang="en-US" sz="1375"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2732991" y="204453"/>
            <a:ext cx="6330463" cy="5407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55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1.1 </a:t>
            </a:r>
            <a:r>
              <a:rPr lang="en-US" sz="2550" b="1" dirty="0" err="1">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Examen</a:t>
            </a:r>
            <a:r>
              <a:rPr lang="en-US" sz="255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 </a:t>
            </a:r>
            <a:r>
              <a:rPr lang="en-US" sz="2550" b="1" dirty="0" err="1">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général</a:t>
            </a:r>
            <a:r>
              <a:rPr lang="en-US" sz="255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 des NRO</a:t>
            </a:r>
          </a:p>
        </p:txBody>
      </p:sp>
      <p:grpSp>
        <p:nvGrpSpPr>
          <p:cNvPr id="8" name="Group 7"/>
          <p:cNvGrpSpPr/>
          <p:nvPr/>
        </p:nvGrpSpPr>
        <p:grpSpPr>
          <a:xfrm>
            <a:off x="4876800" y="2062338"/>
            <a:ext cx="1692111" cy="1484174"/>
            <a:chOff x="2125661" y="980677"/>
            <a:chExt cx="2734206" cy="24288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662" y="980677"/>
              <a:ext cx="2657475" cy="2428875"/>
            </a:xfrm>
            <a:prstGeom prst="rect">
              <a:avLst/>
            </a:prstGeom>
          </p:spPr>
        </p:pic>
        <p:sp>
          <p:nvSpPr>
            <p:cNvPr id="5" name="TextBox 4"/>
            <p:cNvSpPr txBox="1"/>
            <p:nvPr/>
          </p:nvSpPr>
          <p:spPr>
            <a:xfrm>
              <a:off x="3776132" y="1063886"/>
              <a:ext cx="1083735" cy="717747"/>
            </a:xfrm>
            <a:prstGeom prst="rect">
              <a:avLst/>
            </a:prstGeom>
            <a:solidFill>
              <a:schemeClr val="bg1"/>
            </a:solidFill>
          </p:spPr>
          <p:txBody>
            <a:bodyPr wrap="square" rtlCol="0">
              <a:spAutoFit/>
            </a:bodyPr>
            <a:lstStyle/>
            <a:p>
              <a:endParaRPr lang="en-US" sz="2250" dirty="0"/>
            </a:p>
          </p:txBody>
        </p:sp>
        <p:sp>
          <p:nvSpPr>
            <p:cNvPr id="6" name="TextBox 5"/>
            <p:cNvSpPr txBox="1"/>
            <p:nvPr/>
          </p:nvSpPr>
          <p:spPr>
            <a:xfrm>
              <a:off x="4279636" y="2224105"/>
              <a:ext cx="503500" cy="717747"/>
            </a:xfrm>
            <a:prstGeom prst="rect">
              <a:avLst/>
            </a:prstGeom>
            <a:solidFill>
              <a:schemeClr val="bg1"/>
            </a:solidFill>
          </p:spPr>
          <p:txBody>
            <a:bodyPr wrap="square" rtlCol="0">
              <a:spAutoFit/>
            </a:bodyPr>
            <a:lstStyle/>
            <a:p>
              <a:endParaRPr lang="en-US" sz="2250" dirty="0"/>
            </a:p>
          </p:txBody>
        </p:sp>
        <p:sp>
          <p:nvSpPr>
            <p:cNvPr id="7" name="TextBox 6"/>
            <p:cNvSpPr txBox="1"/>
            <p:nvPr/>
          </p:nvSpPr>
          <p:spPr>
            <a:xfrm>
              <a:off x="2125661" y="2203580"/>
              <a:ext cx="503500" cy="717747"/>
            </a:xfrm>
            <a:prstGeom prst="rect">
              <a:avLst/>
            </a:prstGeom>
            <a:solidFill>
              <a:schemeClr val="bg1"/>
            </a:solidFill>
          </p:spPr>
          <p:txBody>
            <a:bodyPr wrap="square" rtlCol="0">
              <a:spAutoFit/>
            </a:bodyPr>
            <a:lstStyle/>
            <a:p>
              <a:endParaRPr lang="en-US" sz="2250" dirty="0"/>
            </a:p>
          </p:txBody>
        </p:sp>
      </p:grpSp>
      <p:sp>
        <p:nvSpPr>
          <p:cNvPr id="9" name="TextBox 8"/>
          <p:cNvSpPr txBox="1"/>
          <p:nvPr/>
        </p:nvSpPr>
        <p:spPr>
          <a:xfrm>
            <a:off x="989117" y="1783394"/>
            <a:ext cx="3063775" cy="2516073"/>
          </a:xfrm>
          <a:prstGeom prst="rect">
            <a:avLst/>
          </a:prstGeom>
          <a:noFill/>
        </p:spPr>
        <p:txBody>
          <a:bodyPr wrap="square" rtlCol="0">
            <a:spAutoFit/>
          </a:bodyPr>
          <a:lstStyle/>
          <a:p>
            <a:r>
              <a:rPr lang="en-US" sz="2250" b="1" dirty="0" err="1">
                <a:solidFill>
                  <a:srgbClr val="FF6600"/>
                </a:solidFill>
                <a:latin typeface="Times New Roman" panose="02020603050405020304" pitchFamily="18" charset="0"/>
                <a:cs typeface="Times New Roman" panose="02020603050405020304" pitchFamily="18" charset="0"/>
              </a:rPr>
              <a:t>Objectif</a:t>
            </a:r>
            <a:r>
              <a:rPr lang="en-US" sz="2250" b="1" dirty="0">
                <a:solidFill>
                  <a:srgbClr val="FF6600"/>
                </a:solidFill>
                <a:latin typeface="Times New Roman" panose="02020603050405020304" pitchFamily="18" charset="0"/>
                <a:cs typeface="Times New Roman" panose="02020603050405020304" pitchFamily="18" charset="0"/>
              </a:rPr>
              <a:t> : </a:t>
            </a:r>
            <a:r>
              <a:rPr lang="fr-FR" sz="2250" dirty="0">
                <a:latin typeface="Times New Roman" panose="02020603050405020304" pitchFamily="18" charset="0"/>
                <a:cs typeface="Times New Roman" panose="02020603050405020304" pitchFamily="18" charset="0"/>
              </a:rPr>
              <a:t>Contrôler les </a:t>
            </a:r>
            <a:r>
              <a:rPr lang="fr-FR" sz="2250" dirty="0" err="1" smtClean="0">
                <a:latin typeface="Times New Roman" panose="02020603050405020304" pitchFamily="18" charset="0"/>
                <a:cs typeface="Times New Roman" panose="02020603050405020304" pitchFamily="18" charset="0"/>
              </a:rPr>
              <a:t>orgqnis;es</a:t>
            </a:r>
            <a:r>
              <a:rPr lang="fr-FR" sz="2250" dirty="0" smtClean="0">
                <a:latin typeface="Times New Roman" panose="02020603050405020304" pitchFamily="18" charset="0"/>
                <a:cs typeface="Times New Roman" panose="02020603050405020304" pitchFamily="18" charset="0"/>
              </a:rPr>
              <a:t> nuisibles </a:t>
            </a:r>
            <a:r>
              <a:rPr lang="fr-FR" sz="2250" dirty="0">
                <a:latin typeface="Times New Roman" panose="02020603050405020304" pitchFamily="18" charset="0"/>
                <a:cs typeface="Times New Roman" panose="02020603050405020304" pitchFamily="18" charset="0"/>
              </a:rPr>
              <a:t>des végétaux et des produits végétaux et empêcher leur propagation au niveau internationale</a:t>
            </a:r>
            <a:endParaRPr lang="en-US" sz="2250" dirty="0">
              <a:latin typeface="Times New Roman" panose="02020603050405020304" pitchFamily="18" charset="0"/>
              <a:cs typeface="Times New Roman" panose="02020603050405020304" pitchFamily="18" charset="0"/>
            </a:endParaRPr>
          </a:p>
          <a:p>
            <a:endParaRPr lang="en-US" sz="2250" dirty="0"/>
          </a:p>
        </p:txBody>
      </p:sp>
      <p:sp>
        <p:nvSpPr>
          <p:cNvPr id="10" name="TextBox 9"/>
          <p:cNvSpPr txBox="1"/>
          <p:nvPr/>
        </p:nvSpPr>
        <p:spPr>
          <a:xfrm>
            <a:off x="7638066" y="2062338"/>
            <a:ext cx="3445496" cy="1823576"/>
          </a:xfrm>
          <a:prstGeom prst="rect">
            <a:avLst/>
          </a:prstGeom>
          <a:noFill/>
        </p:spPr>
        <p:txBody>
          <a:bodyPr wrap="square" rtlCol="0">
            <a:spAutoFit/>
          </a:bodyPr>
          <a:lstStyle/>
          <a:p>
            <a:r>
              <a:rPr lang="fr-FR" sz="2250" b="1" dirty="0">
                <a:solidFill>
                  <a:schemeClr val="bg2">
                    <a:lumMod val="25000"/>
                  </a:schemeClr>
                </a:solidFill>
                <a:latin typeface="Times New Roman" panose="02020603050405020304" pitchFamily="18" charset="0"/>
                <a:cs typeface="Times New Roman" panose="02020603050405020304" pitchFamily="18" charset="0"/>
              </a:rPr>
              <a:t>Obligations : </a:t>
            </a:r>
            <a:r>
              <a:rPr lang="fr-FR" sz="2250" dirty="0">
                <a:solidFill>
                  <a:schemeClr val="bg2">
                    <a:lumMod val="25000"/>
                  </a:schemeClr>
                </a:solidFill>
                <a:latin typeface="Times New Roman" panose="02020603050405020304" pitchFamily="18" charset="0"/>
                <a:cs typeface="Times New Roman" panose="02020603050405020304" pitchFamily="18" charset="0"/>
              </a:rPr>
              <a:t>toutes les parties contractantes sont tenues de mettre en œuvre toutes les obligations de déclaration</a:t>
            </a:r>
            <a:endParaRPr lang="en-US" sz="2250" dirty="0"/>
          </a:p>
        </p:txBody>
      </p:sp>
      <p:sp>
        <p:nvSpPr>
          <p:cNvPr id="11" name="TextBox 10"/>
          <p:cNvSpPr txBox="1"/>
          <p:nvPr/>
        </p:nvSpPr>
        <p:spPr>
          <a:xfrm>
            <a:off x="3505200" y="3978066"/>
            <a:ext cx="4495800" cy="2516073"/>
          </a:xfrm>
          <a:prstGeom prst="rect">
            <a:avLst/>
          </a:prstGeom>
          <a:noFill/>
        </p:spPr>
        <p:txBody>
          <a:bodyPr wrap="square" rtlCol="0">
            <a:spAutoFit/>
          </a:bodyPr>
          <a:lstStyle/>
          <a:p>
            <a:r>
              <a:rPr lang="en-US" sz="2250" b="1" dirty="0">
                <a:solidFill>
                  <a:srgbClr val="800000"/>
                </a:solidFill>
                <a:latin typeface="Times New Roman" panose="02020603050405020304" pitchFamily="18" charset="0"/>
                <a:cs typeface="Times New Roman" panose="02020603050405020304" pitchFamily="18" charset="0"/>
              </a:rPr>
              <a:t>Raison: </a:t>
            </a:r>
            <a:r>
              <a:rPr lang="fr-FR" sz="2250" dirty="0">
                <a:latin typeface="Times New Roman" panose="02020603050405020304" pitchFamily="18" charset="0"/>
                <a:cs typeface="Times New Roman" panose="02020603050405020304" pitchFamily="18" charset="0"/>
              </a:rPr>
              <a:t>Garantir la disponibilité des informations phytosanitaires officielles pour garantir un commerce sûr et protéger l'environnement contre les </a:t>
            </a:r>
            <a:r>
              <a:rPr lang="fr-FR" sz="2250" dirty="0" err="1" smtClean="0">
                <a:latin typeface="Times New Roman" panose="02020603050405020304" pitchFamily="18" charset="0"/>
                <a:cs typeface="Times New Roman" panose="02020603050405020304" pitchFamily="18" charset="0"/>
              </a:rPr>
              <a:t>organis;es</a:t>
            </a:r>
            <a:r>
              <a:rPr lang="fr-FR" sz="2250" dirty="0" smtClean="0">
                <a:latin typeface="Times New Roman" panose="02020603050405020304" pitchFamily="18" charset="0"/>
                <a:cs typeface="Times New Roman" panose="02020603050405020304" pitchFamily="18" charset="0"/>
              </a:rPr>
              <a:t> nuisibles des </a:t>
            </a:r>
            <a:r>
              <a:rPr lang="fr-FR" sz="2250" dirty="0">
                <a:latin typeface="Times New Roman" panose="02020603050405020304" pitchFamily="18" charset="0"/>
                <a:cs typeface="Times New Roman" panose="02020603050405020304" pitchFamily="18" charset="0"/>
              </a:rPr>
              <a:t>plantes</a:t>
            </a:r>
            <a:endParaRPr lang="en-US" sz="2250" dirty="0">
              <a:latin typeface="Times New Roman" panose="02020603050405020304" pitchFamily="18" charset="0"/>
              <a:cs typeface="Times New Roman" panose="02020603050405020304" pitchFamily="18" charset="0"/>
            </a:endParaRPr>
          </a:p>
          <a:p>
            <a:endParaRPr lang="en-US" sz="2250" dirty="0"/>
          </a:p>
        </p:txBody>
      </p:sp>
      <p:sp>
        <p:nvSpPr>
          <p:cNvPr id="12" name="TextBox 11">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3/20</a:t>
            </a:r>
            <a:endParaRPr lang="en-US" sz="1800" dirty="0"/>
          </a:p>
        </p:txBody>
      </p:sp>
    </p:spTree>
    <p:extLst>
      <p:ext uri="{BB962C8B-B14F-4D97-AF65-F5344CB8AC3E}">
        <p14:creationId xmlns:p14="http://schemas.microsoft.com/office/powerpoint/2010/main" val="3776562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9163" y="454966"/>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3.</a:t>
            </a:r>
            <a:r>
              <a:rPr lang="en-US"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en-US" altLang="zh-CN" sz="2400" b="1" dirty="0" err="1">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Programme</a:t>
            </a:r>
            <a:r>
              <a:rPr lang="en-US" altLang="zh-CN"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fr-FR"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de </a:t>
            </a:r>
            <a:r>
              <a:rPr lang="fr-FR"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travail des NRO en 2021</a:t>
            </a:r>
            <a:endParaRPr lang="en-US" sz="2400" dirty="0">
              <a:solidFill>
                <a:prstClr val="black"/>
              </a:solidFill>
              <a:latin typeface="Times New Roman" panose="02020603050405020304" pitchFamily="18" charset="0"/>
              <a:cs typeface="Times New Roman" panose="02020603050405020304" pitchFamily="18" charset="0"/>
            </a:endParaRPr>
          </a:p>
          <a:p>
            <a:pPr algn="ctr" defTabSz="685800">
              <a:defRPr/>
            </a:pP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3" name="Rectangle 2"/>
          <p:cNvSpPr/>
          <p:nvPr/>
        </p:nvSpPr>
        <p:spPr>
          <a:xfrm>
            <a:off x="2362200" y="1311992"/>
            <a:ext cx="7251599" cy="830997"/>
          </a:xfrm>
          <a:prstGeom prst="rect">
            <a:avLst/>
          </a:prstGeom>
        </p:spPr>
        <p:txBody>
          <a:bodyPr wrap="square" lIns="91440" tIns="45720" rIns="91440" bIns="45720" anchor="t">
            <a:spAutoFit/>
          </a:bodyPr>
          <a:lstStyle/>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b="1" dirty="0" smtClean="0">
                <a:cs typeface="Arial"/>
              </a:rPr>
              <a:t>Explorer </a:t>
            </a:r>
            <a:r>
              <a:rPr lang="fr-FR" b="1" dirty="0">
                <a:cs typeface="Arial"/>
              </a:rPr>
              <a:t>des façons de visualiser les rapports sur les organismes nuisibles </a:t>
            </a:r>
            <a:r>
              <a:rPr lang="en-GB" b="1" dirty="0">
                <a:latin typeface="Calibri"/>
                <a:cs typeface="Arial"/>
              </a:rPr>
              <a:t> </a:t>
            </a:r>
            <a:endParaRPr lang="en-GB" b="1" dirty="0">
              <a:latin typeface="Calibri"/>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984" y="2132952"/>
            <a:ext cx="8888820" cy="3941109"/>
          </a:xfrm>
          <a:prstGeom prst="rect">
            <a:avLst/>
          </a:prstGeom>
        </p:spPr>
      </p:pic>
      <p:sp>
        <p:nvSpPr>
          <p:cNvPr id="5" name="TextBox 4">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16/20</a:t>
            </a:r>
            <a:endParaRPr lang="en-US" sz="1800" dirty="0"/>
          </a:p>
        </p:txBody>
      </p:sp>
    </p:spTree>
    <p:extLst>
      <p:ext uri="{BB962C8B-B14F-4D97-AF65-F5344CB8AC3E}">
        <p14:creationId xmlns:p14="http://schemas.microsoft.com/office/powerpoint/2010/main" val="1294246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9161" y="304800"/>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3</a:t>
            </a:r>
            <a:r>
              <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en-US" altLang="zh-CN" sz="2400" b="1" dirty="0" err="1">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Programme</a:t>
            </a:r>
            <a:r>
              <a:rPr lang="en-US" altLang="zh-CN"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 </a:t>
            </a:r>
            <a:r>
              <a:rPr lang="fr-FR" sz="2400" b="1" dirty="0" smtClean="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de </a:t>
            </a:r>
            <a:r>
              <a:rPr lang="fr-FR"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travail des NRO en 2021</a:t>
            </a: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3" name="Rectangle 2"/>
          <p:cNvSpPr/>
          <p:nvPr/>
        </p:nvSpPr>
        <p:spPr>
          <a:xfrm>
            <a:off x="2438594" y="1237677"/>
            <a:ext cx="7251599" cy="830997"/>
          </a:xfrm>
          <a:prstGeom prst="rect">
            <a:avLst/>
          </a:prstGeom>
        </p:spPr>
        <p:txBody>
          <a:bodyPr wrap="square" lIns="91440" tIns="45720" rIns="91440" bIns="45720" anchor="t">
            <a:spAutoFit/>
          </a:bodyPr>
          <a:lstStyle/>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b="1" dirty="0" smtClean="0">
                <a:cs typeface="Arial"/>
              </a:rPr>
              <a:t>Explorer </a:t>
            </a:r>
            <a:r>
              <a:rPr lang="fr-FR" b="1" dirty="0">
                <a:cs typeface="Arial"/>
              </a:rPr>
              <a:t>des façons de visualiser les rapports sur les </a:t>
            </a:r>
            <a:r>
              <a:rPr lang="fr-FR" b="1" dirty="0" smtClean="0">
                <a:cs typeface="Arial"/>
              </a:rPr>
              <a:t>organismes nuisibles </a:t>
            </a:r>
            <a:r>
              <a:rPr lang="en-GB" b="1" dirty="0">
                <a:latin typeface="Calibri"/>
                <a:cs typeface="Arial"/>
              </a:rPr>
              <a:t> </a:t>
            </a:r>
            <a:endParaRPr lang="en-GB" b="1" dirty="0">
              <a:latin typeface="Calibri"/>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984" y="2132952"/>
            <a:ext cx="8888820" cy="39411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502" y="2891236"/>
            <a:ext cx="3349550" cy="3118547"/>
          </a:xfrm>
          <a:prstGeom prst="rect">
            <a:avLst/>
          </a:prstGeom>
        </p:spPr>
      </p:pic>
      <p:sp>
        <p:nvSpPr>
          <p:cNvPr id="6" name="TextBox 5">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17/20</a:t>
            </a:r>
            <a:endParaRPr lang="en-US" sz="1800" dirty="0"/>
          </a:p>
        </p:txBody>
      </p:sp>
    </p:spTree>
    <p:extLst>
      <p:ext uri="{BB962C8B-B14F-4D97-AF65-F5344CB8AC3E}">
        <p14:creationId xmlns:p14="http://schemas.microsoft.com/office/powerpoint/2010/main" val="3634137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19400" y="304800"/>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400" b="1" dirty="0">
                <a:solidFill>
                  <a:srgbClr val="165A30"/>
                </a:solidFill>
                <a:effectLst>
                  <a:outerShdw blurRad="38100" dist="38100" dir="2700000" algn="tl">
                    <a:srgbClr val="000000">
                      <a:alpha val="43137"/>
                    </a:srgbClr>
                  </a:outerShdw>
                </a:effectLst>
                <a:latin typeface="Calibri"/>
                <a:ea typeface="Arial Unicode MS"/>
                <a:cs typeface="Arial"/>
              </a:rPr>
              <a:t>3.1 </a:t>
            </a:r>
            <a:r>
              <a:rPr lang="en-US" sz="2400" b="1" dirty="0">
                <a:solidFill>
                  <a:srgbClr val="165A30"/>
                </a:solidFill>
                <a:effectLst>
                  <a:outerShdw blurRad="38100" dist="38100" dir="2700000" algn="tl">
                    <a:srgbClr val="000000">
                      <a:alpha val="43137"/>
                    </a:srgbClr>
                  </a:outerShdw>
                </a:effectLst>
                <a:latin typeface="Calibri"/>
                <a:ea typeface="Arial Unicode MS"/>
                <a:cs typeface="Arial"/>
              </a:rPr>
              <a:t> </a:t>
            </a:r>
            <a:r>
              <a:rPr lang="fr-FR" sz="2400" b="1" dirty="0">
                <a:solidFill>
                  <a:srgbClr val="165A30"/>
                </a:solidFill>
                <a:effectLst>
                  <a:outerShdw blurRad="38100" dist="38100" dir="2700000" algn="tl">
                    <a:srgbClr val="000000">
                      <a:alpha val="43137"/>
                    </a:srgbClr>
                  </a:outerShdw>
                </a:effectLst>
                <a:latin typeface="Calibri"/>
                <a:ea typeface="Arial Unicode MS"/>
                <a:cs typeface="Arial"/>
              </a:rPr>
              <a:t>Liens connexes pour les NRO</a:t>
            </a: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3" name="Rectangle 2"/>
          <p:cNvSpPr/>
          <p:nvPr/>
        </p:nvSpPr>
        <p:spPr>
          <a:xfrm>
            <a:off x="1600200" y="1752600"/>
            <a:ext cx="9197108" cy="4067780"/>
          </a:xfrm>
          <a:prstGeom prst="rect">
            <a:avLst/>
          </a:prstGeom>
        </p:spPr>
        <p:txBody>
          <a:bodyPr wrap="square">
            <a:spAutoFit/>
          </a:bodyPr>
          <a:lstStyle/>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sz="2000" b="1" dirty="0" smtClean="0">
                <a:solidFill>
                  <a:prstClr val="black"/>
                </a:solidFill>
                <a:cs typeface="Arial" panose="020B0604020202020204" pitchFamily="34" charset="0"/>
              </a:rPr>
              <a:t>Guide NRO </a:t>
            </a:r>
            <a:r>
              <a:rPr lang="en-GB" sz="2000" b="1" dirty="0">
                <a:solidFill>
                  <a:prstClr val="black"/>
                </a:solidFill>
                <a:cs typeface="Arial" panose="020B0604020202020204" pitchFamily="34" charset="0"/>
              </a:rPr>
              <a:t>: </a:t>
            </a:r>
            <a:r>
              <a:rPr lang="en-GB" sz="2000" b="1" dirty="0">
                <a:solidFill>
                  <a:prstClr val="black"/>
                </a:solidFill>
                <a:latin typeface="Calibri"/>
                <a:cs typeface="Arial" panose="020B0604020202020204" pitchFamily="34" charset="0"/>
                <a:hlinkClick r:id="rId3"/>
              </a:rPr>
              <a:t>https://www.ippc.int/en/publications/80405/</a:t>
            </a:r>
            <a:endParaRPr lang="en-GB"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2000" b="1" dirty="0">
                <a:solidFill>
                  <a:prstClr val="black"/>
                </a:solidFill>
                <a:cs typeface="Arial" panose="020B0604020202020204" pitchFamily="34" charset="0"/>
              </a:rPr>
              <a:t>Bulletin de signalement de nuisibles </a:t>
            </a:r>
            <a:r>
              <a:rPr lang="en-GB" sz="2000" b="1" dirty="0" smtClean="0">
                <a:solidFill>
                  <a:prstClr val="black"/>
                </a:solidFill>
                <a:latin typeface="Calibri"/>
                <a:cs typeface="Arial" panose="020B0604020202020204" pitchFamily="34" charset="0"/>
              </a:rPr>
              <a:t>: </a:t>
            </a:r>
            <a:r>
              <a:rPr lang="en-GB" sz="2000" b="1" dirty="0">
                <a:solidFill>
                  <a:prstClr val="black"/>
                </a:solidFill>
                <a:latin typeface="Calibri"/>
                <a:cs typeface="Arial" panose="020B0604020202020204" pitchFamily="34" charset="0"/>
                <a:hlinkClick r:id="rId4"/>
              </a:rPr>
              <a:t>https://www.ippc.int/en/countries/reportingsystem-summary/all/</a:t>
            </a:r>
            <a:endParaRPr lang="en-GB"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2000" b="1" dirty="0">
                <a:solidFill>
                  <a:prstClr val="black"/>
                </a:solidFill>
                <a:cs typeface="Arial" panose="020B0604020202020204" pitchFamily="34" charset="0"/>
              </a:rPr>
              <a:t>Fiches d'information sur chaque NRO </a:t>
            </a:r>
            <a:r>
              <a:rPr lang="en-US" sz="2000" b="1" dirty="0" smtClean="0">
                <a:solidFill>
                  <a:prstClr val="black"/>
                </a:solidFill>
                <a:latin typeface="Calibri"/>
                <a:cs typeface="Arial" panose="020B0604020202020204" pitchFamily="34" charset="0"/>
              </a:rPr>
              <a:t>: </a:t>
            </a:r>
            <a:r>
              <a:rPr lang="en-US" sz="2000" b="1" dirty="0">
                <a:solidFill>
                  <a:prstClr val="black"/>
                </a:solidFill>
                <a:latin typeface="Calibri"/>
                <a:cs typeface="Arial" panose="020B0604020202020204" pitchFamily="34" charset="0"/>
                <a:hlinkClick r:id="rId5"/>
              </a:rPr>
              <a:t>https://www.ippc.int/en/core-activities/information-exchange/nro/</a:t>
            </a:r>
            <a:endParaRPr lang="en-US"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sz="2000" b="1" dirty="0" smtClean="0">
                <a:solidFill>
                  <a:prstClr val="black"/>
                </a:solidFill>
                <a:latin typeface="Calibri"/>
                <a:cs typeface="Arial" panose="020B0604020202020204" pitchFamily="34" charset="0"/>
                <a:hlinkClick r:id="rId6"/>
              </a:rPr>
              <a:t>Tableaux </a:t>
            </a:r>
            <a:r>
              <a:rPr lang="en-US" sz="2000" b="1" dirty="0">
                <a:solidFill>
                  <a:prstClr val="black"/>
                </a:solidFill>
                <a:latin typeface="Calibri"/>
                <a:cs typeface="Arial" panose="020B0604020202020204" pitchFamily="34" charset="0"/>
                <a:hlinkClick r:id="rId6"/>
              </a:rPr>
              <a:t>(</a:t>
            </a:r>
            <a:r>
              <a:rPr lang="en-US" sz="2000" b="1" dirty="0" err="1" smtClean="0">
                <a:solidFill>
                  <a:prstClr val="black"/>
                </a:solidFill>
                <a:latin typeface="Calibri"/>
                <a:cs typeface="Arial" panose="020B0604020202020204" pitchFamily="34" charset="0"/>
                <a:hlinkClick r:id="rId6"/>
              </a:rPr>
              <a:t>listes</a:t>
            </a:r>
            <a:r>
              <a:rPr lang="en-US" sz="2000" b="1" dirty="0" smtClean="0">
                <a:solidFill>
                  <a:prstClr val="black"/>
                </a:solidFill>
                <a:latin typeface="Calibri"/>
                <a:cs typeface="Arial" panose="020B0604020202020204" pitchFamily="34" charset="0"/>
                <a:hlinkClick r:id="rId6"/>
              </a:rPr>
              <a:t> sur les NROs</a:t>
            </a:r>
            <a:r>
              <a:rPr lang="en-US" sz="2000" b="1" dirty="0">
                <a:solidFill>
                  <a:prstClr val="black"/>
                </a:solidFill>
                <a:latin typeface="Calibri"/>
                <a:cs typeface="Arial" panose="020B0604020202020204" pitchFamily="34" charset="0"/>
                <a:hlinkClick r:id="rId6"/>
              </a:rPr>
              <a:t>)</a:t>
            </a:r>
            <a:endParaRPr lang="en-US"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sz="2000" b="1" dirty="0" err="1" smtClean="0">
                <a:solidFill>
                  <a:prstClr val="black"/>
                </a:solidFill>
                <a:latin typeface="Calibri"/>
                <a:cs typeface="Arial" panose="020B0604020202020204" pitchFamily="34" charset="0"/>
                <a:hlinkClick r:id="rId5"/>
              </a:rPr>
              <a:t>Mise</a:t>
            </a:r>
            <a:r>
              <a:rPr lang="en-US" sz="2000" b="1" dirty="0" smtClean="0">
                <a:solidFill>
                  <a:prstClr val="black"/>
                </a:solidFill>
                <a:latin typeface="Calibri"/>
                <a:cs typeface="Arial" panose="020B0604020202020204" pitchFamily="34" charset="0"/>
                <a:hlinkClick r:id="rId5"/>
              </a:rPr>
              <a:t> à jour des </a:t>
            </a:r>
            <a:r>
              <a:rPr lang="en-US" sz="2000" b="1" dirty="0">
                <a:solidFill>
                  <a:prstClr val="black"/>
                </a:solidFill>
                <a:cs typeface="Arial" panose="020B0604020202020204" pitchFamily="34" charset="0"/>
                <a:hlinkClick r:id="rId5"/>
              </a:rPr>
              <a:t>NROs (bulletin </a:t>
            </a:r>
            <a:r>
              <a:rPr lang="en-US" sz="2000" b="1" dirty="0" err="1">
                <a:solidFill>
                  <a:prstClr val="black"/>
                </a:solidFill>
                <a:cs typeface="Arial" panose="020B0604020202020204" pitchFamily="34" charset="0"/>
                <a:hlinkClick r:id="rId5"/>
              </a:rPr>
              <a:t>pédagogique</a:t>
            </a:r>
            <a:r>
              <a:rPr lang="en-US" sz="2000" b="1" dirty="0">
                <a:solidFill>
                  <a:prstClr val="black"/>
                </a:solidFill>
                <a:cs typeface="Arial" panose="020B0604020202020204" pitchFamily="34" charset="0"/>
                <a:hlinkClick r:id="rId5"/>
              </a:rPr>
              <a:t>)</a:t>
            </a:r>
            <a:endParaRPr lang="en-US"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sz="2000" b="1" dirty="0" err="1" smtClean="0">
                <a:solidFill>
                  <a:prstClr val="black"/>
                </a:solidFill>
                <a:latin typeface="Calibri"/>
                <a:cs typeface="Arial" panose="020B0604020202020204" pitchFamily="34" charset="0"/>
              </a:rPr>
              <a:t>Statistiques</a:t>
            </a:r>
            <a:r>
              <a:rPr lang="en-US" sz="2000" b="1" dirty="0" smtClean="0">
                <a:solidFill>
                  <a:prstClr val="black"/>
                </a:solidFill>
                <a:latin typeface="Calibri"/>
                <a:cs typeface="Arial" panose="020B0604020202020204" pitchFamily="34" charset="0"/>
              </a:rPr>
              <a:t> (</a:t>
            </a:r>
            <a:r>
              <a:rPr lang="fr-FR" sz="2000" b="1" dirty="0">
                <a:solidFill>
                  <a:prstClr val="black"/>
                </a:solidFill>
                <a:cs typeface="Arial" panose="020B0604020202020204" pitchFamily="34" charset="0"/>
              </a:rPr>
              <a:t>résumés pour les CPM et </a:t>
            </a:r>
            <a:r>
              <a:rPr lang="en-US" sz="2000" b="1" dirty="0" err="1" smtClean="0">
                <a:solidFill>
                  <a:prstClr val="black"/>
                </a:solidFill>
                <a:cs typeface="Arial" panose="020B0604020202020204" pitchFamily="34" charset="0"/>
                <a:hlinkClick r:id="rId7"/>
              </a:rPr>
              <a:t>Statistiques</a:t>
            </a:r>
            <a:r>
              <a:rPr lang="en-US" sz="2000" b="1" dirty="0" smtClean="0">
                <a:solidFill>
                  <a:prstClr val="black"/>
                </a:solidFill>
                <a:cs typeface="Arial" panose="020B0604020202020204" pitchFamily="34" charset="0"/>
                <a:hlinkClick r:id="rId7"/>
              </a:rPr>
              <a:t> </a:t>
            </a:r>
            <a:r>
              <a:rPr lang="en-US" sz="2000" b="1" dirty="0">
                <a:solidFill>
                  <a:prstClr val="black"/>
                </a:solidFill>
                <a:cs typeface="Arial" panose="020B0604020202020204" pitchFamily="34" charset="0"/>
                <a:hlinkClick r:id="rId7"/>
              </a:rPr>
              <a:t>PPI </a:t>
            </a:r>
            <a:r>
              <a:rPr lang="en-US" sz="2000" b="1" dirty="0" err="1">
                <a:solidFill>
                  <a:prstClr val="black"/>
                </a:solidFill>
                <a:cs typeface="Arial" panose="020B0604020202020204" pitchFamily="34" charset="0"/>
                <a:hlinkClick r:id="rId7"/>
              </a:rPr>
              <a:t>en</a:t>
            </a:r>
            <a:r>
              <a:rPr lang="en-US" sz="2000" b="1" dirty="0">
                <a:solidFill>
                  <a:prstClr val="black"/>
                </a:solidFill>
                <a:cs typeface="Arial" panose="020B0604020202020204" pitchFamily="34" charset="0"/>
                <a:hlinkClick r:id="rId7"/>
              </a:rPr>
              <a:t> </a:t>
            </a:r>
            <a:r>
              <a:rPr lang="en-US" sz="2000" b="1" dirty="0" smtClean="0">
                <a:solidFill>
                  <a:prstClr val="black"/>
                </a:solidFill>
                <a:cs typeface="Arial" panose="020B0604020202020204" pitchFamily="34" charset="0"/>
                <a:hlinkClick r:id="rId7"/>
              </a:rPr>
              <a:t>direct</a:t>
            </a:r>
            <a:r>
              <a:rPr lang="en-US" sz="2000" b="1" dirty="0" smtClean="0">
                <a:solidFill>
                  <a:prstClr val="black"/>
                </a:solidFill>
                <a:latin typeface="Calibri"/>
                <a:cs typeface="Arial" panose="020B0604020202020204" pitchFamily="34" charset="0"/>
              </a:rPr>
              <a:t>)</a:t>
            </a:r>
            <a:endParaRPr lang="en-US"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sz="2000" b="1" dirty="0" err="1" smtClean="0">
                <a:solidFill>
                  <a:prstClr val="black"/>
                </a:solidFill>
                <a:latin typeface="Calibri"/>
                <a:cs typeface="Arial" panose="020B0604020202020204" pitchFamily="34" charset="0"/>
                <a:hlinkClick r:id="rId8"/>
              </a:rPr>
              <a:t>Listes</a:t>
            </a:r>
            <a:r>
              <a:rPr lang="en-GB" sz="2000" b="1" dirty="0" smtClean="0">
                <a:solidFill>
                  <a:prstClr val="black"/>
                </a:solidFill>
                <a:latin typeface="Calibri"/>
                <a:cs typeface="Arial" panose="020B0604020202020204" pitchFamily="34" charset="0"/>
                <a:hlinkClick r:id="rId8"/>
              </a:rPr>
              <a:t> des rapports</a:t>
            </a:r>
            <a:endParaRPr lang="en-GB" sz="2000" b="1" dirty="0">
              <a:solidFill>
                <a:prstClr val="black"/>
              </a:solidFill>
              <a:latin typeface="Calibri"/>
              <a:cs typeface="Arial" panose="020B0604020202020204" pitchFamily="34" charset="0"/>
            </a:endParaRPr>
          </a:p>
          <a:p>
            <a:pPr marL="257175" indent="-257175" defTabSz="685800">
              <a:spcBef>
                <a:spcPts val="450"/>
              </a:spcBef>
              <a:spcAft>
                <a:spcPts val="450"/>
              </a:spcAft>
              <a:buFont typeface="Wingdings" panose="05000000000000000000" pitchFamily="2" charset="2"/>
              <a:buChar char="Ø"/>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sz="2000" b="1" dirty="0">
                <a:solidFill>
                  <a:prstClr val="black"/>
                </a:solidFill>
                <a:latin typeface="Calibri"/>
                <a:cs typeface="Arial" panose="020B0604020202020204" pitchFamily="34" charset="0"/>
                <a:hlinkClick r:id="rId9"/>
              </a:rPr>
              <a:t>E-learning</a:t>
            </a:r>
            <a:endParaRPr lang="en-US" sz="2000" b="1" dirty="0">
              <a:solidFill>
                <a:prstClr val="black"/>
              </a:solidFill>
              <a:latin typeface="Calibri"/>
              <a:cs typeface="Arial" panose="020B0604020202020204" pitchFamily="34" charset="0"/>
            </a:endParaRPr>
          </a:p>
        </p:txBody>
      </p:sp>
      <p:sp>
        <p:nvSpPr>
          <p:cNvPr id="4" name="TextBox 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18/20</a:t>
            </a:r>
            <a:endParaRPr lang="en-US" sz="1800" dirty="0"/>
          </a:p>
        </p:txBody>
      </p:sp>
    </p:spTree>
    <p:extLst>
      <p:ext uri="{BB962C8B-B14F-4D97-AF65-F5344CB8AC3E}">
        <p14:creationId xmlns:p14="http://schemas.microsoft.com/office/powerpoint/2010/main" val="3232677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45047" y="2343141"/>
            <a:ext cx="5000625" cy="2043114"/>
            <a:chOff x="1696837" y="1188712"/>
            <a:chExt cx="4000500" cy="1634491"/>
          </a:xfrm>
        </p:grpSpPr>
        <p:pic>
          <p:nvPicPr>
            <p:cNvPr id="2" name="Picture 2" descr="Image result for å·è½´è¾¹æ¡ç´ 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37" y="1188712"/>
              <a:ext cx="4000500" cy="1634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49601" y="1667933"/>
              <a:ext cx="2429204" cy="680356"/>
            </a:xfrm>
            <a:prstGeom prst="rect">
              <a:avLst/>
            </a:prstGeom>
            <a:solidFill>
              <a:schemeClr val="bg1">
                <a:lumMod val="95000"/>
              </a:schemeClr>
            </a:solidFill>
          </p:spPr>
          <p:txBody>
            <a:bodyPr wrap="square" lIns="68580" tIns="90000" rIns="68580" bIns="135000">
              <a:spAutoFit/>
              <a:scene3d>
                <a:camera prst="orthographicFront"/>
                <a:lightRig rig="soft" dir="t">
                  <a:rot lat="0" lon="0" rev="15600000"/>
                </a:lightRig>
              </a:scene3d>
              <a:sp3d extrusionH="57150" prstMaterial="softEdge">
                <a:bevelT w="25400" h="38100"/>
              </a:sp3d>
            </a:bodyPr>
            <a:lstStyle/>
            <a:p>
              <a:pPr algn="ctr" defTabSz="685800"/>
              <a:r>
                <a:rPr lang="en-US" sz="4050" b="1" dirty="0">
                  <a:ln/>
                  <a:solidFill>
                    <a:srgbClr val="8064A2"/>
                  </a:solidFill>
                  <a:latin typeface="Times New Roman" panose="02020603050405020304" pitchFamily="18" charset="0"/>
                  <a:cs typeface="Times New Roman" panose="02020603050405020304" pitchFamily="18" charset="0"/>
                </a:rPr>
                <a:t>Discussion</a:t>
              </a:r>
            </a:p>
          </p:txBody>
        </p:sp>
      </p:grpSp>
      <p:sp>
        <p:nvSpPr>
          <p:cNvPr id="5" name="TextBox 4">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19/20</a:t>
            </a:r>
            <a:endParaRPr lang="en-US" sz="1800" dirty="0"/>
          </a:p>
        </p:txBody>
      </p:sp>
    </p:spTree>
    <p:extLst>
      <p:ext uri="{BB962C8B-B14F-4D97-AF65-F5344CB8AC3E}">
        <p14:creationId xmlns:p14="http://schemas.microsoft.com/office/powerpoint/2010/main" val="3569493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smtClean="0"/>
              <a:t>MERCI</a:t>
            </a:r>
            <a:endParaRPr lang="it-IT" dirty="0"/>
          </a:p>
        </p:txBody>
      </p:sp>
      <p:sp>
        <p:nvSpPr>
          <p:cNvPr id="3" name="Rectangle 2">
            <a:extLst>
              <a:ext uri="{FF2B5EF4-FFF2-40B4-BE49-F238E27FC236}">
                <a16:creationId xmlns:a16="http://schemas.microsoft.com/office/drawing/2014/main"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hlinkClick r:id="rId2">
                  <a:extLst>
                    <a:ext uri="{A12FA001-AC4F-418D-AE19-62706E023703}">
                      <ahyp:hlinkClr xmlns="" xmlns:ahyp="http://schemas.microsoft.com/office/drawing/2018/hyperlinkcolor" val="tx"/>
                    </a:ext>
                  </a:extLst>
                </a:hlinkClick>
              </a:rPr>
              <a:t>ippc@fao.org</a:t>
            </a:r>
            <a:r>
              <a:rPr lang="fr-FR" altLang="en-US" sz="1600" dirty="0">
                <a:solidFill>
                  <a:schemeClr val="bg1"/>
                </a:solidFill>
                <a:ea typeface="Arial Unicode MS" panose="020B0604020202020204" pitchFamily="34" charset="-128"/>
                <a:cs typeface="Arial" panose="020B0604020202020204" pitchFamily="34" charset="0"/>
              </a:rPr>
              <a:t> | </a:t>
            </a:r>
            <a:r>
              <a:rPr lang="fr-FR" altLang="en-US" sz="1600" dirty="0">
                <a:solidFill>
                  <a:schemeClr val="bg1"/>
                </a:solidFill>
                <a:ea typeface="Arial Unicode MS" panose="020B0604020202020204" pitchFamily="34" charset="-128"/>
                <a:cs typeface="Arial" panose="020B0604020202020204" pitchFamily="34" charset="0"/>
                <a:hlinkClick r:id="rId3">
                  <a:extLst>
                    <a:ext uri="{A12FA001-AC4F-418D-AE19-62706E023703}">
                      <ahyp:hlinkClr xmlns="" xmlns:ahyp="http://schemas.microsoft.com/office/drawing/2018/hyperlinkcolor" val="tx"/>
                    </a:ext>
                  </a:extLst>
                </a:hlinkClick>
              </a:rPr>
              <a:t>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3613" y="1775842"/>
            <a:ext cx="557784" cy="555645"/>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223895" y="111808"/>
            <a:ext cx="6299473" cy="825703"/>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a:defRPr/>
            </a:pPr>
            <a:r>
              <a:rPr lang="en-US" altLang="zh-CN"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1.2 </a:t>
            </a:r>
            <a:r>
              <a:rPr lang="fr-FR"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Examen général des NRO publiques</a:t>
            </a:r>
            <a:endParaRPr lang="en-US"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5" name="Rectangle 4"/>
          <p:cNvSpPr/>
          <p:nvPr/>
        </p:nvSpPr>
        <p:spPr>
          <a:xfrm>
            <a:off x="1631045" y="1805829"/>
            <a:ext cx="502920" cy="50292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01</a:t>
            </a:r>
          </a:p>
        </p:txBody>
      </p:sp>
      <p:sp>
        <p:nvSpPr>
          <p:cNvPr id="6" name="Rectangle 5"/>
          <p:cNvSpPr/>
          <p:nvPr/>
        </p:nvSpPr>
        <p:spPr>
          <a:xfrm>
            <a:off x="1596899" y="2967311"/>
            <a:ext cx="557784" cy="55564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24331" y="3000086"/>
            <a:ext cx="502920" cy="50292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3613" y="4020273"/>
            <a:ext cx="557784" cy="555645"/>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31122" y="4046634"/>
            <a:ext cx="502920" cy="50292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03</a:t>
            </a:r>
          </a:p>
        </p:txBody>
      </p:sp>
      <p:sp>
        <p:nvSpPr>
          <p:cNvPr id="10" name="Rectangle 9"/>
          <p:cNvSpPr/>
          <p:nvPr/>
        </p:nvSpPr>
        <p:spPr>
          <a:xfrm>
            <a:off x="1596899" y="5073234"/>
            <a:ext cx="557784" cy="538402"/>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21809" y="5090975"/>
            <a:ext cx="502920" cy="502920"/>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04</a:t>
            </a:r>
          </a:p>
        </p:txBody>
      </p:sp>
      <p:sp>
        <p:nvSpPr>
          <p:cNvPr id="12" name="Rectangle 11"/>
          <p:cNvSpPr/>
          <p:nvPr/>
        </p:nvSpPr>
        <p:spPr>
          <a:xfrm>
            <a:off x="1621986" y="3000086"/>
            <a:ext cx="502920" cy="50292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02</a:t>
            </a:r>
          </a:p>
        </p:txBody>
      </p:sp>
      <p:sp>
        <p:nvSpPr>
          <p:cNvPr id="13" name="Rectangle 12"/>
          <p:cNvSpPr/>
          <p:nvPr/>
        </p:nvSpPr>
        <p:spPr>
          <a:xfrm>
            <a:off x="6327670" y="1738215"/>
            <a:ext cx="557784" cy="555645"/>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55378" y="1758207"/>
            <a:ext cx="502920" cy="50292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05</a:t>
            </a:r>
          </a:p>
        </p:txBody>
      </p:sp>
      <p:sp>
        <p:nvSpPr>
          <p:cNvPr id="15" name="Rectangle 14"/>
          <p:cNvSpPr/>
          <p:nvPr/>
        </p:nvSpPr>
        <p:spPr>
          <a:xfrm>
            <a:off x="6348120" y="2904427"/>
            <a:ext cx="557784" cy="555645"/>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355378" y="2904427"/>
            <a:ext cx="502920" cy="502920"/>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06</a:t>
            </a:r>
          </a:p>
        </p:txBody>
      </p:sp>
      <p:sp>
        <p:nvSpPr>
          <p:cNvPr id="17" name="Rectangle 16"/>
          <p:cNvSpPr/>
          <p:nvPr/>
        </p:nvSpPr>
        <p:spPr>
          <a:xfrm>
            <a:off x="6348021" y="4011920"/>
            <a:ext cx="557784" cy="555645"/>
          </a:xfrm>
          <a:prstGeom prst="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373632" y="4046797"/>
            <a:ext cx="502920" cy="502920"/>
          </a:xfrm>
          <a:prstGeom prst="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07</a:t>
            </a:r>
          </a:p>
        </p:txBody>
      </p:sp>
      <p:sp>
        <p:nvSpPr>
          <p:cNvPr id="19" name="Rectangle 18"/>
          <p:cNvSpPr/>
          <p:nvPr/>
        </p:nvSpPr>
        <p:spPr>
          <a:xfrm>
            <a:off x="2312416" y="1730498"/>
            <a:ext cx="3641315" cy="646331"/>
          </a:xfrm>
          <a:prstGeom prst="rect">
            <a:avLst/>
          </a:prstGeom>
        </p:spPr>
        <p:txBody>
          <a:bodyPr wrap="square">
            <a:spAutoFit/>
          </a:bodyPr>
          <a:lstStyle/>
          <a:p>
            <a:r>
              <a:rPr lang="fr-FR" sz="1800" b="1" kern="0" dirty="0">
                <a:latin typeface="Times New Roman" panose="02020603050405020304" pitchFamily="18" charset="0"/>
                <a:cs typeface="Times New Roman" panose="02020603050405020304" pitchFamily="18" charset="0"/>
              </a:rPr>
              <a:t>Désignation d'un point de contact officiel IPPC</a:t>
            </a:r>
            <a:endParaRPr lang="en-US" sz="1800" b="1" dirty="0"/>
          </a:p>
        </p:txBody>
      </p:sp>
      <p:sp>
        <p:nvSpPr>
          <p:cNvPr id="20" name="Rectangle 19"/>
          <p:cNvSpPr/>
          <p:nvPr/>
        </p:nvSpPr>
        <p:spPr>
          <a:xfrm>
            <a:off x="2338760" y="3011660"/>
            <a:ext cx="2467342" cy="369332"/>
          </a:xfrm>
          <a:prstGeom prst="rect">
            <a:avLst/>
          </a:prstGeom>
        </p:spPr>
        <p:txBody>
          <a:bodyPr wrap="none">
            <a:spAutoFit/>
          </a:bodyPr>
          <a:lstStyle/>
          <a:p>
            <a:pPr defTabSz="548640">
              <a:defRPr/>
            </a:pPr>
            <a:r>
              <a:rPr lang="en-GB" sz="1800" b="1" kern="0" dirty="0">
                <a:solidFill>
                  <a:prstClr val="black"/>
                </a:solidFill>
                <a:latin typeface="Times New Roman" panose="02020603050405020304" pitchFamily="18" charset="0"/>
                <a:cs typeface="Times New Roman" panose="02020603050405020304" pitchFamily="18" charset="0"/>
              </a:rPr>
              <a:t>Description </a:t>
            </a:r>
            <a:r>
              <a:rPr lang="en-GB" sz="1800" b="1" kern="0" dirty="0" smtClean="0">
                <a:solidFill>
                  <a:prstClr val="black"/>
                </a:solidFill>
                <a:latin typeface="Times New Roman" panose="02020603050405020304" pitchFamily="18" charset="0"/>
                <a:cs typeface="Times New Roman" panose="02020603050405020304" pitchFamily="18" charset="0"/>
              </a:rPr>
              <a:t>de </a:t>
            </a:r>
            <a:r>
              <a:rPr lang="en-GB" sz="1800" b="1" kern="0" dirty="0" err="1" smtClean="0">
                <a:solidFill>
                  <a:prstClr val="black"/>
                </a:solidFill>
                <a:latin typeface="Times New Roman" panose="02020603050405020304" pitchFamily="18" charset="0"/>
                <a:cs typeface="Times New Roman" panose="02020603050405020304" pitchFamily="18" charset="0"/>
              </a:rPr>
              <a:t>l’ONPV</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282023" y="3986911"/>
            <a:ext cx="4572000" cy="646331"/>
          </a:xfrm>
          <a:prstGeom prst="rect">
            <a:avLst/>
          </a:prstGeom>
        </p:spPr>
        <p:txBody>
          <a:bodyPr>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Exigences </a:t>
            </a:r>
            <a:r>
              <a:rPr lang="fr-FR" sz="1800" b="1" kern="0" dirty="0">
                <a:solidFill>
                  <a:prstClr val="black"/>
                </a:solidFill>
                <a:latin typeface="Times New Roman" panose="02020603050405020304" pitchFamily="18" charset="0"/>
                <a:cs typeface="Times New Roman" panose="02020603050405020304" pitchFamily="18" charset="0"/>
              </a:rPr>
              <a:t>phytosanitaires</a:t>
            </a:r>
            <a:r>
              <a:rPr lang="fr-FR" sz="1800" b="1" kern="0" dirty="0">
                <a:solidFill>
                  <a:prstClr val="black"/>
                </a:solidFill>
                <a:latin typeface="Times New Roman" panose="02020603050405020304" pitchFamily="18" charset="0"/>
                <a:cs typeface="Times New Roman" panose="02020603050405020304" pitchFamily="18" charset="0"/>
              </a:rPr>
              <a:t>,</a:t>
            </a:r>
          </a:p>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restrictions et interdictions</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2338760" y="5142531"/>
            <a:ext cx="2666114" cy="369332"/>
          </a:xfrm>
          <a:prstGeom prst="rect">
            <a:avLst/>
          </a:prstGeom>
        </p:spPr>
        <p:txBody>
          <a:bodyPr wrap="none">
            <a:spAutoFit/>
          </a:bodyPr>
          <a:lstStyle/>
          <a:p>
            <a:pPr defTabSz="548640">
              <a:defRPr/>
            </a:pPr>
            <a:r>
              <a:rPr lang="en-GB" sz="1800" b="1" kern="0" dirty="0" err="1">
                <a:latin typeface="Times New Roman" panose="02020603050405020304" pitchFamily="18" charset="0"/>
                <a:cs typeface="Times New Roman" panose="02020603050405020304" pitchFamily="18" charset="0"/>
              </a:rPr>
              <a:t>Listes</a:t>
            </a:r>
            <a:r>
              <a:rPr lang="en-GB" sz="1800" b="1" kern="0" dirty="0">
                <a:latin typeface="Times New Roman" panose="02020603050405020304" pitchFamily="18" charset="0"/>
                <a:cs typeface="Times New Roman" panose="02020603050405020304" pitchFamily="18" charset="0"/>
              </a:rPr>
              <a:t> des points </a:t>
            </a:r>
            <a:r>
              <a:rPr lang="en-GB" sz="1800" b="1" kern="0" dirty="0" err="1">
                <a:latin typeface="Times New Roman" panose="02020603050405020304" pitchFamily="18" charset="0"/>
                <a:cs typeface="Times New Roman" panose="02020603050405020304" pitchFamily="18" charset="0"/>
              </a:rPr>
              <a:t>d'entrée</a:t>
            </a:r>
            <a:endParaRPr lang="en-US" sz="1800" b="1" kern="0" dirty="0">
              <a:latin typeface="Times New Roman" panose="02020603050405020304" pitchFamily="18" charset="0"/>
              <a:cs typeface="Times New Roman" panose="02020603050405020304" pitchFamily="18" charset="0"/>
            </a:endParaRPr>
          </a:p>
        </p:txBody>
      </p:sp>
      <p:sp>
        <p:nvSpPr>
          <p:cNvPr id="24" name="Rectangle 23"/>
          <p:cNvSpPr/>
          <p:nvPr/>
        </p:nvSpPr>
        <p:spPr>
          <a:xfrm>
            <a:off x="7116329" y="1871438"/>
            <a:ext cx="3198311" cy="646331"/>
          </a:xfrm>
          <a:prstGeom prst="rect">
            <a:avLst/>
          </a:prstGeom>
        </p:spPr>
        <p:txBody>
          <a:bodyPr wrap="none">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Liste des organismes nuisibles </a:t>
            </a:r>
            <a:endParaRPr lang="fr-FR" sz="1800" b="1" kern="0" dirty="0" smtClean="0">
              <a:solidFill>
                <a:prstClr val="black"/>
              </a:solidFill>
              <a:latin typeface="Times New Roman" panose="02020603050405020304" pitchFamily="18" charset="0"/>
              <a:cs typeface="Times New Roman" panose="02020603050405020304" pitchFamily="18" charset="0"/>
            </a:endParaRPr>
          </a:p>
          <a:p>
            <a:pPr defTabSz="548640">
              <a:defRPr/>
            </a:pPr>
            <a:r>
              <a:rPr lang="fr-FR" sz="1800" b="1" kern="0" dirty="0" smtClean="0">
                <a:solidFill>
                  <a:prstClr val="black"/>
                </a:solidFill>
                <a:latin typeface="Times New Roman" panose="02020603050405020304" pitchFamily="18" charset="0"/>
                <a:cs typeface="Times New Roman" panose="02020603050405020304" pitchFamily="18" charset="0"/>
              </a:rPr>
              <a:t>réglementés</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091174" y="3065828"/>
            <a:ext cx="4083169" cy="369332"/>
          </a:xfrm>
          <a:prstGeom prst="rect">
            <a:avLst/>
          </a:prstGeom>
        </p:spPr>
        <p:txBody>
          <a:bodyPr wrap="none">
            <a:spAutoFit/>
          </a:bodyPr>
          <a:lstStyle/>
          <a:p>
            <a:pPr defTabSz="548640">
              <a:defRPr/>
            </a:pPr>
            <a:r>
              <a:rPr lang="en-GB" sz="1800" b="1" kern="0" dirty="0">
                <a:solidFill>
                  <a:prstClr val="black"/>
                </a:solidFill>
                <a:latin typeface="Times New Roman" panose="02020603050405020304" pitchFamily="18" charset="0"/>
                <a:cs typeface="Times New Roman" panose="02020603050405020304" pitchFamily="18" charset="0"/>
              </a:rPr>
              <a:t>Rapports </a:t>
            </a:r>
            <a:r>
              <a:rPr lang="en-GB" sz="1800" b="1" kern="0" dirty="0" err="1">
                <a:solidFill>
                  <a:prstClr val="black"/>
                </a:solidFill>
                <a:latin typeface="Times New Roman" panose="02020603050405020304" pitchFamily="18" charset="0"/>
                <a:cs typeface="Times New Roman" panose="02020603050405020304" pitchFamily="18" charset="0"/>
              </a:rPr>
              <a:t>d'organismes</a:t>
            </a:r>
            <a:r>
              <a:rPr lang="en-GB" sz="1800" b="1" kern="0" dirty="0">
                <a:solidFill>
                  <a:prstClr val="black"/>
                </a:solidFill>
                <a:latin typeface="Times New Roman" panose="02020603050405020304" pitchFamily="18" charset="0"/>
                <a:cs typeface="Times New Roman" panose="02020603050405020304" pitchFamily="18" charset="0"/>
              </a:rPr>
              <a:t> </a:t>
            </a:r>
            <a:r>
              <a:rPr lang="en-GB" sz="1800" b="1" kern="0" dirty="0" err="1">
                <a:solidFill>
                  <a:prstClr val="black"/>
                </a:solidFill>
                <a:latin typeface="Times New Roman" panose="02020603050405020304" pitchFamily="18" charset="0"/>
                <a:cs typeface="Times New Roman" panose="02020603050405020304" pitchFamily="18" charset="0"/>
              </a:rPr>
              <a:t>nuisibles</a:t>
            </a:r>
            <a:r>
              <a:rPr lang="en-GB" sz="1800" b="1" kern="0" dirty="0">
                <a:solidFill>
                  <a:prstClr val="black"/>
                </a:solidFill>
                <a:latin typeface="Times New Roman" panose="02020603050405020304" pitchFamily="18" charset="0"/>
                <a:cs typeface="Times New Roman" panose="02020603050405020304" pitchFamily="18" charset="0"/>
              </a:rPr>
              <a:t>            </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120034" y="4111519"/>
            <a:ext cx="3298584" cy="369332"/>
          </a:xfrm>
          <a:prstGeom prst="rect">
            <a:avLst/>
          </a:prstGeom>
          <a:noFill/>
        </p:spPr>
        <p:txBody>
          <a:bodyPr wrap="square" rtlCol="0">
            <a:spAutoFit/>
          </a:bodyPr>
          <a:lstStyle/>
          <a:p>
            <a:r>
              <a:rPr lang="en-GB" sz="1800" b="1" kern="0" dirty="0">
                <a:latin typeface="Times New Roman" panose="02020603050405020304" pitchFamily="18" charset="0"/>
                <a:cs typeface="Times New Roman" panose="02020603050405020304" pitchFamily="18" charset="0"/>
              </a:rPr>
              <a:t>Actions </a:t>
            </a:r>
            <a:r>
              <a:rPr lang="en-GB" sz="1800" b="1" kern="0" dirty="0" err="1">
                <a:latin typeface="Times New Roman" panose="02020603050405020304" pitchFamily="18" charset="0"/>
                <a:cs typeface="Times New Roman" panose="02020603050405020304" pitchFamily="18" charset="0"/>
              </a:rPr>
              <a:t>d'urgence</a:t>
            </a:r>
            <a:endParaRPr lang="en-US" sz="1800" dirty="0"/>
          </a:p>
        </p:txBody>
      </p:sp>
      <p:cxnSp>
        <p:nvCxnSpPr>
          <p:cNvPr id="29" name="Straight Connector 28"/>
          <p:cNvCxnSpPr/>
          <p:nvPr/>
        </p:nvCxnSpPr>
        <p:spPr>
          <a:xfrm>
            <a:off x="2217371" y="1686842"/>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12756" y="2864474"/>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12758" y="3926655"/>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12751" y="4979605"/>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73751" y="1630054"/>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73751" y="2803064"/>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955269" y="3911431"/>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1397" y="1513174"/>
            <a:ext cx="1737976" cy="307777"/>
          </a:xfrm>
          <a:prstGeom prst="rect">
            <a:avLst/>
          </a:prstGeom>
          <a:noFill/>
        </p:spPr>
        <p:txBody>
          <a:bodyPr wrap="none" rtlCol="0">
            <a:spAutoFit/>
          </a:bodyPr>
          <a:lstStyle/>
          <a:p>
            <a:r>
              <a:rPr lang="en-US" sz="1400" dirty="0" smtClean="0">
                <a:solidFill>
                  <a:srgbClr val="0000CC"/>
                </a:solidFill>
                <a:latin typeface="Arial" panose="020B0604020202020204" pitchFamily="34" charset="0"/>
                <a:cs typeface="Arial" panose="020B0604020202020204" pitchFamily="34" charset="0"/>
              </a:rPr>
              <a:t>Obligation </a:t>
            </a:r>
            <a:r>
              <a:rPr lang="en-US" sz="1400" dirty="0" err="1" smtClean="0">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38" name="TextBox 37"/>
          <p:cNvSpPr txBox="1"/>
          <p:nvPr/>
        </p:nvSpPr>
        <p:spPr>
          <a:xfrm>
            <a:off x="2179770" y="2711307"/>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39" name="TextBox 38"/>
          <p:cNvSpPr txBox="1"/>
          <p:nvPr/>
        </p:nvSpPr>
        <p:spPr>
          <a:xfrm>
            <a:off x="2175265" y="3761483"/>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40" name="TextBox 39"/>
          <p:cNvSpPr txBox="1"/>
          <p:nvPr/>
        </p:nvSpPr>
        <p:spPr>
          <a:xfrm>
            <a:off x="2159446" y="4806395"/>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41" name="TextBox 40"/>
          <p:cNvSpPr txBox="1"/>
          <p:nvPr/>
        </p:nvSpPr>
        <p:spPr>
          <a:xfrm>
            <a:off x="7037593" y="1549438"/>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42" name="TextBox 41"/>
          <p:cNvSpPr txBox="1"/>
          <p:nvPr/>
        </p:nvSpPr>
        <p:spPr>
          <a:xfrm>
            <a:off x="7057842" y="2715106"/>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43" name="TextBox 42"/>
          <p:cNvSpPr txBox="1"/>
          <p:nvPr/>
        </p:nvSpPr>
        <p:spPr>
          <a:xfrm>
            <a:off x="7037593" y="3833501"/>
            <a:ext cx="1737976"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Obligation </a:t>
            </a:r>
            <a:r>
              <a:rPr lang="en-US" sz="1400" dirty="0" err="1">
                <a:solidFill>
                  <a:srgbClr val="0000CC"/>
                </a:solidFill>
                <a:latin typeface="Arial" panose="020B0604020202020204" pitchFamily="34" charset="0"/>
                <a:cs typeface="Arial" panose="020B0604020202020204" pitchFamily="34" charset="0"/>
              </a:rPr>
              <a:t>Publique</a:t>
            </a:r>
            <a:endParaRPr lang="en-US" sz="1400" dirty="0">
              <a:solidFill>
                <a:srgbClr val="0000CC"/>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4/20</a:t>
            </a:r>
            <a:endParaRPr lang="en-US" sz="1800" dirty="0"/>
          </a:p>
        </p:txBody>
      </p:sp>
    </p:spTree>
    <p:extLst>
      <p:ext uri="{BB962C8B-B14F-4D97-AF65-F5344CB8AC3E}">
        <p14:creationId xmlns:p14="http://schemas.microsoft.com/office/powerpoint/2010/main" val="2711661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015" y="1782811"/>
            <a:ext cx="557784" cy="555645"/>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276600" y="119845"/>
            <a:ext cx="6117915" cy="825703"/>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a:defRPr/>
            </a:pPr>
            <a:r>
              <a:rPr lang="en-US" altLang="zh-CN"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1.2 </a:t>
            </a:r>
            <a:r>
              <a:rPr lang="fr-FR"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rPr>
              <a:t>Examen général des NRO bilatéraux</a:t>
            </a:r>
            <a:endParaRPr lang="en-US" sz="2800" b="1" dirty="0">
              <a:solidFill>
                <a:srgbClr val="165A30"/>
              </a:solidFill>
              <a:effectLst>
                <a:outerShdw blurRad="38100" dist="38100" dir="2700000" algn="tl">
                  <a:srgbClr val="000000">
                    <a:alpha val="43137"/>
                  </a:srgbClr>
                </a:outerShdw>
              </a:effectLst>
              <a:latin typeface="Calibri" panose="020F0502020204030204"/>
              <a:ea typeface="Arial Unicode MS" panose="020B0604020202020204" pitchFamily="34" charset="-128"/>
              <a:cs typeface="Arial" panose="020B0604020202020204" pitchFamily="34" charset="0"/>
            </a:endParaRPr>
          </a:p>
        </p:txBody>
      </p:sp>
      <p:sp>
        <p:nvSpPr>
          <p:cNvPr id="5" name="Rectangle 4"/>
          <p:cNvSpPr/>
          <p:nvPr/>
        </p:nvSpPr>
        <p:spPr>
          <a:xfrm>
            <a:off x="1582447" y="1812798"/>
            <a:ext cx="502920" cy="50292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01</a:t>
            </a:r>
          </a:p>
        </p:txBody>
      </p:sp>
      <p:sp>
        <p:nvSpPr>
          <p:cNvPr id="6" name="Rectangle 5"/>
          <p:cNvSpPr/>
          <p:nvPr/>
        </p:nvSpPr>
        <p:spPr>
          <a:xfrm>
            <a:off x="1548301" y="3352969"/>
            <a:ext cx="557784" cy="55564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55015" y="4710723"/>
            <a:ext cx="557784" cy="555645"/>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81072" y="4747806"/>
            <a:ext cx="502920" cy="502920"/>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03</a:t>
            </a:r>
          </a:p>
        </p:txBody>
      </p:sp>
      <p:sp>
        <p:nvSpPr>
          <p:cNvPr id="12" name="Rectangle 11"/>
          <p:cNvSpPr/>
          <p:nvPr/>
        </p:nvSpPr>
        <p:spPr>
          <a:xfrm>
            <a:off x="1573388" y="3385738"/>
            <a:ext cx="502920" cy="502920"/>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02</a:t>
            </a:r>
          </a:p>
        </p:txBody>
      </p:sp>
      <p:sp>
        <p:nvSpPr>
          <p:cNvPr id="13" name="Rectangle 12"/>
          <p:cNvSpPr/>
          <p:nvPr/>
        </p:nvSpPr>
        <p:spPr>
          <a:xfrm>
            <a:off x="7026843" y="1823409"/>
            <a:ext cx="557784" cy="555645"/>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54551" y="1843401"/>
            <a:ext cx="502920" cy="50292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04</a:t>
            </a:r>
          </a:p>
        </p:txBody>
      </p:sp>
      <p:sp>
        <p:nvSpPr>
          <p:cNvPr id="15" name="Rectangle 14"/>
          <p:cNvSpPr/>
          <p:nvPr/>
        </p:nvSpPr>
        <p:spPr>
          <a:xfrm>
            <a:off x="7047293" y="3386777"/>
            <a:ext cx="557784" cy="555645"/>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74626" y="3421648"/>
            <a:ext cx="502920" cy="502920"/>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05</a:t>
            </a:r>
          </a:p>
        </p:txBody>
      </p:sp>
      <p:sp>
        <p:nvSpPr>
          <p:cNvPr id="17" name="Rectangle 16"/>
          <p:cNvSpPr/>
          <p:nvPr/>
        </p:nvSpPr>
        <p:spPr>
          <a:xfrm>
            <a:off x="7047194" y="4725181"/>
            <a:ext cx="557784" cy="555645"/>
          </a:xfrm>
          <a:prstGeom prst="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72805" y="4760066"/>
            <a:ext cx="502920" cy="502920"/>
          </a:xfrm>
          <a:prstGeom prst="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panose="020B0604020202020204" pitchFamily="34" charset="0"/>
                <a:cs typeface="Arial" panose="020B0604020202020204" pitchFamily="34" charset="0"/>
              </a:rPr>
              <a:t>06</a:t>
            </a:r>
          </a:p>
        </p:txBody>
      </p:sp>
      <p:sp>
        <p:nvSpPr>
          <p:cNvPr id="19" name="Rectangle 18"/>
          <p:cNvSpPr/>
          <p:nvPr/>
        </p:nvSpPr>
        <p:spPr>
          <a:xfrm>
            <a:off x="2128724" y="1729101"/>
            <a:ext cx="4043475" cy="646331"/>
          </a:xfrm>
          <a:prstGeom prst="rect">
            <a:avLst/>
          </a:prstGeom>
        </p:spPr>
        <p:txBody>
          <a:bodyPr wrap="square">
            <a:spAutoFit/>
          </a:bodyPr>
          <a:lstStyle/>
          <a:p>
            <a:r>
              <a:rPr lang="fr-FR" sz="1800" b="1" kern="0" dirty="0">
                <a:latin typeface="Times New Roman" panose="02020603050405020304" pitchFamily="18" charset="0"/>
                <a:cs typeface="Times New Roman" panose="02020603050405020304" pitchFamily="18" charset="0"/>
              </a:rPr>
              <a:t>Modalités d'organisation de la protection des végétaux</a:t>
            </a:r>
            <a:endParaRPr lang="en-US" sz="1800" b="1" dirty="0"/>
          </a:p>
        </p:txBody>
      </p:sp>
      <p:sp>
        <p:nvSpPr>
          <p:cNvPr id="20" name="Rectangle 19"/>
          <p:cNvSpPr/>
          <p:nvPr/>
        </p:nvSpPr>
        <p:spPr>
          <a:xfrm>
            <a:off x="2190838" y="3309749"/>
            <a:ext cx="4590961" cy="646331"/>
          </a:xfrm>
          <a:prstGeom prst="rect">
            <a:avLst/>
          </a:prstGeom>
        </p:spPr>
        <p:txBody>
          <a:bodyPr wrap="square">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Justification des exigences, restrictions et interdictions phytosanitaires</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2148850" y="4688082"/>
            <a:ext cx="4480550" cy="646331"/>
          </a:xfrm>
          <a:prstGeom prst="rect">
            <a:avLst/>
          </a:prstGeom>
        </p:spPr>
        <p:txBody>
          <a:bodyPr wrap="square">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Signalement des cas significatifs de non-conformité à la certification phytosanitaire</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7621952" y="1729101"/>
            <a:ext cx="4798648" cy="923330"/>
          </a:xfrm>
          <a:prstGeom prst="rect">
            <a:avLst/>
          </a:prstGeom>
        </p:spPr>
        <p:txBody>
          <a:bodyPr wrap="square">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Rapporter le résultat de l'enquête concernant les cas significatifs de non-conformité à la certification phytosanitaire</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740772" y="3474357"/>
            <a:ext cx="3689228" cy="369332"/>
          </a:xfrm>
          <a:prstGeom prst="rect">
            <a:avLst/>
          </a:prstGeom>
        </p:spPr>
        <p:txBody>
          <a:bodyPr wrap="square">
            <a:spAutoFit/>
          </a:bodyPr>
          <a:lstStyle/>
          <a:p>
            <a:pPr defTabSz="548640">
              <a:defRPr/>
            </a:pPr>
            <a:r>
              <a:rPr lang="fr-FR" sz="1800" b="1" kern="0" dirty="0">
                <a:solidFill>
                  <a:prstClr val="black"/>
                </a:solidFill>
                <a:latin typeface="Times New Roman" panose="02020603050405020304" pitchFamily="18" charset="0"/>
                <a:cs typeface="Times New Roman" panose="02020603050405020304" pitchFamily="18" charset="0"/>
              </a:rPr>
              <a:t>Informations sur l'état </a:t>
            </a:r>
            <a:r>
              <a:rPr lang="fr-FR" sz="1800" b="1" kern="0" dirty="0" smtClean="0">
                <a:solidFill>
                  <a:prstClr val="black"/>
                </a:solidFill>
                <a:latin typeface="Times New Roman" panose="02020603050405020304" pitchFamily="18" charset="0"/>
                <a:cs typeface="Times New Roman" panose="02020603050405020304" pitchFamily="18" charset="0"/>
              </a:rPr>
              <a:t>de nuisible</a:t>
            </a:r>
            <a:r>
              <a:rPr lang="en-GB" sz="1800" b="1" kern="0" dirty="0" smtClean="0">
                <a:solidFill>
                  <a:prstClr val="black"/>
                </a:solidFill>
                <a:latin typeface="Times New Roman" panose="02020603050405020304" pitchFamily="18" charset="0"/>
                <a:cs typeface="Times New Roman" panose="02020603050405020304" pitchFamily="18" charset="0"/>
              </a:rPr>
              <a:t>            </a:t>
            </a:r>
            <a:endParaRPr lang="en-US" sz="1800" b="1" kern="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7673180" y="4723372"/>
            <a:ext cx="4518820" cy="1292662"/>
          </a:xfrm>
          <a:prstGeom prst="rect">
            <a:avLst/>
          </a:prstGeom>
          <a:noFill/>
        </p:spPr>
        <p:txBody>
          <a:bodyPr wrap="square" rtlCol="0">
            <a:spAutoFit/>
          </a:bodyPr>
          <a:lstStyle/>
          <a:p>
            <a:r>
              <a:rPr lang="fr-FR" sz="1800" b="1" kern="0" dirty="0">
                <a:solidFill>
                  <a:prstClr val="black"/>
                </a:solidFill>
                <a:latin typeface="Times New Roman" panose="02020603050405020304" pitchFamily="18" charset="0"/>
                <a:cs typeface="Times New Roman" panose="02020603050405020304" pitchFamily="18" charset="0"/>
              </a:rPr>
              <a:t>Informations techniques et biologiques nécessaires à l'analyse du risque phytosanitaire.</a:t>
            </a:r>
            <a:endParaRPr lang="en-US" sz="1800" b="1" kern="0" dirty="0">
              <a:solidFill>
                <a:prstClr val="black"/>
              </a:solidFill>
              <a:latin typeface="Times New Roman" panose="02020603050405020304" pitchFamily="18" charset="0"/>
              <a:cs typeface="Times New Roman" panose="02020603050405020304" pitchFamily="18" charset="0"/>
            </a:endParaRPr>
          </a:p>
          <a:p>
            <a:endParaRPr lang="en-US" dirty="0"/>
          </a:p>
        </p:txBody>
      </p:sp>
      <p:cxnSp>
        <p:nvCxnSpPr>
          <p:cNvPr id="29" name="Straight Connector 28"/>
          <p:cNvCxnSpPr/>
          <p:nvPr/>
        </p:nvCxnSpPr>
        <p:spPr>
          <a:xfrm>
            <a:off x="2168773" y="1693811"/>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64158" y="3259362"/>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62708" y="4627827"/>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72924" y="1715248"/>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72924" y="3285427"/>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54442" y="4624700"/>
            <a:ext cx="0" cy="731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12799" y="1520143"/>
            <a:ext cx="1816523" cy="307777"/>
          </a:xfrm>
          <a:prstGeom prst="rect">
            <a:avLst/>
          </a:prstGeom>
          <a:noFill/>
        </p:spPr>
        <p:txBody>
          <a:bodyPr wrap="none" rtlCol="0">
            <a:spAutoFit/>
          </a:bodyPr>
          <a:lstStyle/>
          <a:p>
            <a:r>
              <a:rPr lang="en-US" sz="1400" dirty="0" smtClean="0">
                <a:solidFill>
                  <a:srgbClr val="0000CC"/>
                </a:solidFill>
                <a:latin typeface="Arial" panose="020B0604020202020204" pitchFamily="34" charset="0"/>
                <a:cs typeface="Arial" panose="020B0604020202020204" pitchFamily="34" charset="0"/>
              </a:rPr>
              <a:t>Obligation </a:t>
            </a:r>
            <a:r>
              <a:rPr lang="en-US" sz="1400" dirty="0" err="1" smtClean="0">
                <a:solidFill>
                  <a:srgbClr val="0000CC"/>
                </a:solidFill>
                <a:latin typeface="Arial" panose="020B0604020202020204" pitchFamily="34" charset="0"/>
                <a:cs typeface="Arial" panose="020B0604020202020204" pitchFamily="34" charset="0"/>
              </a:rPr>
              <a:t>bilatérale</a:t>
            </a:r>
            <a:r>
              <a:rPr lang="en-US" sz="1400" dirty="0" smtClean="0">
                <a:solidFill>
                  <a:srgbClr val="0000CC"/>
                </a:solidFill>
                <a:latin typeface="Arial" panose="020B0604020202020204" pitchFamily="34" charset="0"/>
                <a:cs typeface="Arial" panose="020B0604020202020204" pitchFamily="34" charset="0"/>
              </a:rPr>
              <a:t> </a:t>
            </a:r>
            <a:endParaRPr lang="en-US" sz="1400" dirty="0">
              <a:solidFill>
                <a:srgbClr val="0000CC"/>
              </a:solidFill>
              <a:latin typeface="Arial" panose="020B0604020202020204" pitchFamily="34" charset="0"/>
              <a:cs typeface="Arial" panose="020B0604020202020204" pitchFamily="34" charset="0"/>
            </a:endParaRPr>
          </a:p>
        </p:txBody>
      </p:sp>
      <p:sp>
        <p:nvSpPr>
          <p:cNvPr id="38" name="TextBox 37"/>
          <p:cNvSpPr txBox="1"/>
          <p:nvPr/>
        </p:nvSpPr>
        <p:spPr>
          <a:xfrm>
            <a:off x="2131173" y="3096965"/>
            <a:ext cx="1398140" cy="307777"/>
          </a:xfrm>
          <a:prstGeom prst="rect">
            <a:avLst/>
          </a:prstGeom>
          <a:noFill/>
        </p:spPr>
        <p:txBody>
          <a:bodyPr wrap="none" rtlCol="0">
            <a:spAutoFit/>
          </a:bodyPr>
          <a:lstStyle/>
          <a:p>
            <a:r>
              <a:rPr lang="en-US" sz="1400" dirty="0" err="1">
                <a:solidFill>
                  <a:srgbClr val="0000CC"/>
                </a:solidFill>
                <a:latin typeface="Arial" panose="020B0604020202020204" pitchFamily="34" charset="0"/>
                <a:cs typeface="Arial" panose="020B0604020202020204" pitchFamily="34" charset="0"/>
              </a:rPr>
              <a:t>ation</a:t>
            </a:r>
            <a:r>
              <a:rPr lang="en-US" sz="1400" dirty="0">
                <a:solidFill>
                  <a:srgbClr val="0000CC"/>
                </a:solidFill>
                <a:latin typeface="Arial" panose="020B0604020202020204" pitchFamily="34" charset="0"/>
                <a:cs typeface="Arial" panose="020B0604020202020204" pitchFamily="34" charset="0"/>
              </a:rPr>
              <a:t> </a:t>
            </a:r>
            <a:r>
              <a:rPr lang="en-US" sz="1400" dirty="0" err="1">
                <a:solidFill>
                  <a:srgbClr val="0000CC"/>
                </a:solidFill>
                <a:latin typeface="Arial" panose="020B0604020202020204" pitchFamily="34" charset="0"/>
                <a:cs typeface="Arial" panose="020B0604020202020204" pitchFamily="34" charset="0"/>
              </a:rPr>
              <a:t>bilatérale</a:t>
            </a:r>
            <a:r>
              <a:rPr lang="en-US" sz="1400" dirty="0">
                <a:solidFill>
                  <a:srgbClr val="0000CC"/>
                </a:solidFill>
                <a:latin typeface="Arial" panose="020B0604020202020204" pitchFamily="34" charset="0"/>
                <a:cs typeface="Arial" panose="020B0604020202020204" pitchFamily="34" charset="0"/>
              </a:rPr>
              <a:t> </a:t>
            </a:r>
          </a:p>
        </p:txBody>
      </p:sp>
      <p:sp>
        <p:nvSpPr>
          <p:cNvPr id="39" name="TextBox 38"/>
          <p:cNvSpPr txBox="1"/>
          <p:nvPr/>
        </p:nvSpPr>
        <p:spPr>
          <a:xfrm>
            <a:off x="2124558" y="4449330"/>
            <a:ext cx="1398140" cy="307777"/>
          </a:xfrm>
          <a:prstGeom prst="rect">
            <a:avLst/>
          </a:prstGeom>
          <a:noFill/>
        </p:spPr>
        <p:txBody>
          <a:bodyPr wrap="none" rtlCol="0">
            <a:spAutoFit/>
          </a:bodyPr>
          <a:lstStyle/>
          <a:p>
            <a:r>
              <a:rPr lang="en-US" sz="1400" dirty="0" err="1">
                <a:solidFill>
                  <a:srgbClr val="0000CC"/>
                </a:solidFill>
                <a:latin typeface="Arial" panose="020B0604020202020204" pitchFamily="34" charset="0"/>
                <a:cs typeface="Arial" panose="020B0604020202020204" pitchFamily="34" charset="0"/>
              </a:rPr>
              <a:t>ation</a:t>
            </a:r>
            <a:r>
              <a:rPr lang="en-US" sz="1400" dirty="0">
                <a:solidFill>
                  <a:srgbClr val="0000CC"/>
                </a:solidFill>
                <a:latin typeface="Arial" panose="020B0604020202020204" pitchFamily="34" charset="0"/>
                <a:cs typeface="Arial" panose="020B0604020202020204" pitchFamily="34" charset="0"/>
              </a:rPr>
              <a:t> </a:t>
            </a:r>
            <a:r>
              <a:rPr lang="en-US" sz="1400" dirty="0" err="1">
                <a:solidFill>
                  <a:srgbClr val="0000CC"/>
                </a:solidFill>
                <a:latin typeface="Arial" panose="020B0604020202020204" pitchFamily="34" charset="0"/>
                <a:cs typeface="Arial" panose="020B0604020202020204" pitchFamily="34" charset="0"/>
              </a:rPr>
              <a:t>bilatérale</a:t>
            </a:r>
            <a:r>
              <a:rPr lang="en-US" sz="1400" dirty="0">
                <a:solidFill>
                  <a:srgbClr val="0000CC"/>
                </a:solidFill>
                <a:latin typeface="Arial" panose="020B0604020202020204" pitchFamily="34" charset="0"/>
                <a:cs typeface="Arial" panose="020B0604020202020204" pitchFamily="34" charset="0"/>
              </a:rPr>
              <a:t> </a:t>
            </a:r>
          </a:p>
        </p:txBody>
      </p:sp>
      <p:sp>
        <p:nvSpPr>
          <p:cNvPr id="41" name="TextBox 40"/>
          <p:cNvSpPr txBox="1"/>
          <p:nvPr/>
        </p:nvSpPr>
        <p:spPr>
          <a:xfrm>
            <a:off x="7619345" y="1549438"/>
            <a:ext cx="1398140" cy="307777"/>
          </a:xfrm>
          <a:prstGeom prst="rect">
            <a:avLst/>
          </a:prstGeom>
          <a:noFill/>
        </p:spPr>
        <p:txBody>
          <a:bodyPr wrap="none" rtlCol="0">
            <a:spAutoFit/>
          </a:bodyPr>
          <a:lstStyle/>
          <a:p>
            <a:r>
              <a:rPr lang="en-US" sz="1400" dirty="0" err="1">
                <a:solidFill>
                  <a:srgbClr val="0000CC"/>
                </a:solidFill>
                <a:latin typeface="Arial" panose="020B0604020202020204" pitchFamily="34" charset="0"/>
                <a:cs typeface="Arial" panose="020B0604020202020204" pitchFamily="34" charset="0"/>
              </a:rPr>
              <a:t>ation</a:t>
            </a:r>
            <a:r>
              <a:rPr lang="en-US" sz="1400" dirty="0">
                <a:solidFill>
                  <a:srgbClr val="0000CC"/>
                </a:solidFill>
                <a:latin typeface="Arial" panose="020B0604020202020204" pitchFamily="34" charset="0"/>
                <a:cs typeface="Arial" panose="020B0604020202020204" pitchFamily="34" charset="0"/>
              </a:rPr>
              <a:t> </a:t>
            </a:r>
            <a:r>
              <a:rPr lang="en-US" sz="1400" dirty="0" err="1">
                <a:solidFill>
                  <a:srgbClr val="0000CC"/>
                </a:solidFill>
                <a:latin typeface="Arial" panose="020B0604020202020204" pitchFamily="34" charset="0"/>
                <a:cs typeface="Arial" panose="020B0604020202020204" pitchFamily="34" charset="0"/>
              </a:rPr>
              <a:t>bilatérale</a:t>
            </a:r>
            <a:r>
              <a:rPr lang="en-US" sz="1400" dirty="0">
                <a:solidFill>
                  <a:srgbClr val="0000CC"/>
                </a:solidFill>
                <a:latin typeface="Arial" panose="020B0604020202020204" pitchFamily="34" charset="0"/>
                <a:cs typeface="Arial" panose="020B0604020202020204" pitchFamily="34" charset="0"/>
              </a:rPr>
              <a:t> </a:t>
            </a:r>
          </a:p>
        </p:txBody>
      </p:sp>
      <p:sp>
        <p:nvSpPr>
          <p:cNvPr id="42" name="TextBox 41"/>
          <p:cNvSpPr txBox="1"/>
          <p:nvPr/>
        </p:nvSpPr>
        <p:spPr>
          <a:xfrm>
            <a:off x="7639594" y="3112275"/>
            <a:ext cx="1398140" cy="307777"/>
          </a:xfrm>
          <a:prstGeom prst="rect">
            <a:avLst/>
          </a:prstGeom>
          <a:noFill/>
        </p:spPr>
        <p:txBody>
          <a:bodyPr wrap="none" rtlCol="0">
            <a:spAutoFit/>
          </a:bodyPr>
          <a:lstStyle/>
          <a:p>
            <a:r>
              <a:rPr lang="en-US" sz="1400" dirty="0" err="1">
                <a:solidFill>
                  <a:srgbClr val="0000CC"/>
                </a:solidFill>
                <a:latin typeface="Arial" panose="020B0604020202020204" pitchFamily="34" charset="0"/>
                <a:cs typeface="Arial" panose="020B0604020202020204" pitchFamily="34" charset="0"/>
              </a:rPr>
              <a:t>ation</a:t>
            </a:r>
            <a:r>
              <a:rPr lang="en-US" sz="1400" dirty="0">
                <a:solidFill>
                  <a:srgbClr val="0000CC"/>
                </a:solidFill>
                <a:latin typeface="Arial" panose="020B0604020202020204" pitchFamily="34" charset="0"/>
                <a:cs typeface="Arial" panose="020B0604020202020204" pitchFamily="34" charset="0"/>
              </a:rPr>
              <a:t> </a:t>
            </a:r>
            <a:r>
              <a:rPr lang="en-US" sz="1400" dirty="0" err="1">
                <a:solidFill>
                  <a:srgbClr val="0000CC"/>
                </a:solidFill>
                <a:latin typeface="Arial" panose="020B0604020202020204" pitchFamily="34" charset="0"/>
                <a:cs typeface="Arial" panose="020B0604020202020204" pitchFamily="34" charset="0"/>
              </a:rPr>
              <a:t>bilatérale</a:t>
            </a:r>
            <a:r>
              <a:rPr lang="en-US" sz="1400" dirty="0">
                <a:solidFill>
                  <a:srgbClr val="0000CC"/>
                </a:solidFill>
                <a:latin typeface="Arial" panose="020B0604020202020204" pitchFamily="34" charset="0"/>
                <a:cs typeface="Arial" panose="020B0604020202020204" pitchFamily="34" charset="0"/>
              </a:rPr>
              <a:t> </a:t>
            </a:r>
          </a:p>
        </p:txBody>
      </p:sp>
      <p:sp>
        <p:nvSpPr>
          <p:cNvPr id="43" name="TextBox 42"/>
          <p:cNvSpPr txBox="1"/>
          <p:nvPr/>
        </p:nvSpPr>
        <p:spPr>
          <a:xfrm>
            <a:off x="7619345" y="4461576"/>
            <a:ext cx="1398140" cy="307777"/>
          </a:xfrm>
          <a:prstGeom prst="rect">
            <a:avLst/>
          </a:prstGeom>
          <a:noFill/>
        </p:spPr>
        <p:txBody>
          <a:bodyPr wrap="none" rtlCol="0">
            <a:spAutoFit/>
          </a:bodyPr>
          <a:lstStyle/>
          <a:p>
            <a:r>
              <a:rPr lang="en-US" sz="1400" dirty="0" err="1">
                <a:solidFill>
                  <a:srgbClr val="0000CC"/>
                </a:solidFill>
                <a:latin typeface="Arial" panose="020B0604020202020204" pitchFamily="34" charset="0"/>
                <a:cs typeface="Arial" panose="020B0604020202020204" pitchFamily="34" charset="0"/>
              </a:rPr>
              <a:t>ation</a:t>
            </a:r>
            <a:r>
              <a:rPr lang="en-US" sz="1400" dirty="0">
                <a:solidFill>
                  <a:srgbClr val="0000CC"/>
                </a:solidFill>
                <a:latin typeface="Arial" panose="020B0604020202020204" pitchFamily="34" charset="0"/>
                <a:cs typeface="Arial" panose="020B0604020202020204" pitchFamily="34" charset="0"/>
              </a:rPr>
              <a:t> </a:t>
            </a:r>
            <a:r>
              <a:rPr lang="en-US" sz="1400" dirty="0" err="1">
                <a:solidFill>
                  <a:srgbClr val="0000CC"/>
                </a:solidFill>
                <a:latin typeface="Arial" panose="020B0604020202020204" pitchFamily="34" charset="0"/>
                <a:cs typeface="Arial" panose="020B0604020202020204" pitchFamily="34" charset="0"/>
              </a:rPr>
              <a:t>bilatérale</a:t>
            </a:r>
            <a:r>
              <a:rPr lang="en-US" sz="1400" dirty="0">
                <a:solidFill>
                  <a:srgbClr val="0000CC"/>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5/20</a:t>
            </a:r>
            <a:endParaRPr lang="en-US" sz="1800" dirty="0"/>
          </a:p>
        </p:txBody>
      </p:sp>
    </p:spTree>
    <p:extLst>
      <p:ext uri="{BB962C8B-B14F-4D97-AF65-F5344CB8AC3E}">
        <p14:creationId xmlns:p14="http://schemas.microsoft.com/office/powerpoint/2010/main" val="290948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547" y="2953252"/>
            <a:ext cx="5363253" cy="2990562"/>
          </a:xfrm>
          <a:prstGeom prst="rect">
            <a:avLst/>
          </a:prstGeom>
        </p:spPr>
        <p:txBody>
          <a:bodyPr wrap="square">
            <a:spAutoFit/>
          </a:bodyPr>
          <a:lstStyle/>
          <a:p>
            <a:pPr marL="257175" indent="-257175" defTabSz="685800">
              <a:spcBef>
                <a:spcPts val="450"/>
              </a:spcBef>
              <a:buFont typeface="Wingdings" panose="05000000000000000000" pitchFamily="2" charset="2"/>
              <a:buChar char="v"/>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1800" dirty="0">
                <a:solidFill>
                  <a:prstClr val="black"/>
                </a:solidFill>
                <a:latin typeface="Times New Roman" panose="02020603050405020304" pitchFamily="18" charset="0"/>
                <a:cs typeface="Times New Roman" panose="02020603050405020304" pitchFamily="18" charset="0"/>
              </a:rPr>
              <a:t>Utilisé pour toutes les informations échangées dans le cadre de la CIPV entre les parties contractantes, entre le Secrétariat et les parties contractantes (PC)</a:t>
            </a:r>
          </a:p>
          <a:p>
            <a:pPr marL="257175" indent="-257175" defTabSz="685800">
              <a:spcBef>
                <a:spcPts val="450"/>
              </a:spcBef>
              <a:buFont typeface="Wingdings" panose="05000000000000000000" pitchFamily="2" charset="2"/>
              <a:buChar char="v"/>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endParaRPr lang="fr-FR" sz="1800" dirty="0">
              <a:solidFill>
                <a:prstClr val="black"/>
              </a:solidFill>
              <a:latin typeface="Times New Roman" panose="02020603050405020304" pitchFamily="18" charset="0"/>
              <a:cs typeface="Times New Roman" panose="02020603050405020304" pitchFamily="18" charset="0"/>
            </a:endParaRPr>
          </a:p>
          <a:p>
            <a:pPr marL="257175" indent="-257175" defTabSz="685800">
              <a:spcBef>
                <a:spcPts val="450"/>
              </a:spcBef>
              <a:buFont typeface="Wingdings" panose="05000000000000000000" pitchFamily="2" charset="2"/>
              <a:buChar char="v"/>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1800" dirty="0">
                <a:solidFill>
                  <a:prstClr val="black"/>
                </a:solidFill>
                <a:latin typeface="Times New Roman" panose="02020603050405020304" pitchFamily="18" charset="0"/>
                <a:cs typeface="Times New Roman" panose="02020603050405020304" pitchFamily="18" charset="0"/>
              </a:rPr>
              <a:t>Communiquer les questions phytosanitaires au nom des PC ; assurer les obligations d'échange d'informations; rediriger les informations phytosanitaires vers le(s) fonctionnaire(s) ; suivre l'état des réponses appropriées à la demande d'information</a:t>
            </a:r>
            <a:endParaRPr lang="en-US" sz="18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849" y="3717104"/>
            <a:ext cx="816973" cy="1225460"/>
          </a:xfrm>
          <a:prstGeom prst="rect">
            <a:avLst/>
          </a:prstGeom>
        </p:spPr>
      </p:pic>
      <p:sp>
        <p:nvSpPr>
          <p:cNvPr id="4" name="TextBox 3"/>
          <p:cNvSpPr txBox="1"/>
          <p:nvPr/>
        </p:nvSpPr>
        <p:spPr>
          <a:xfrm>
            <a:off x="7245200" y="3031014"/>
            <a:ext cx="4260999" cy="1754326"/>
          </a:xfrm>
          <a:prstGeom prst="rect">
            <a:avLst/>
          </a:prstGeom>
          <a:noFill/>
        </p:spPr>
        <p:txBody>
          <a:bodyPr wrap="square" rtlCol="0">
            <a:spAutoFit/>
          </a:bodyPr>
          <a:lstStyle/>
          <a:p>
            <a:pPr marL="214313" indent="-214313" defTabSz="685800">
              <a:buFont typeface="Wingdings" panose="05000000000000000000" pitchFamily="2" charset="2"/>
              <a:buChar char="v"/>
            </a:pPr>
            <a:r>
              <a:rPr lang="fr-FR" sz="1800" dirty="0">
                <a:solidFill>
                  <a:prstClr val="black"/>
                </a:solidFill>
                <a:latin typeface="Times New Roman" panose="02020603050405020304" pitchFamily="18" charset="0"/>
                <a:cs typeface="Times New Roman" panose="02020603050405020304" pitchFamily="18" charset="0"/>
              </a:rPr>
              <a:t>Dispose de ressources adéquates et d'une autorité suffisante pour garantir que les demandes d'informations sont traitées de manière appropriée et en temps opportun,</a:t>
            </a:r>
          </a:p>
          <a:p>
            <a:pPr marL="214313" indent="-214313" defTabSz="685800">
              <a:buFont typeface="Wingdings" panose="05000000000000000000" pitchFamily="2" charset="2"/>
              <a:buChar char="v"/>
            </a:pPr>
            <a:endParaRPr lang="fr-FR" sz="1800" dirty="0">
              <a:solidFill>
                <a:prstClr val="black"/>
              </a:solidFill>
              <a:latin typeface="Times New Roman" panose="02020603050405020304" pitchFamily="18" charset="0"/>
              <a:cs typeface="Times New Roman" panose="02020603050405020304" pitchFamily="18" charset="0"/>
            </a:endParaRPr>
          </a:p>
          <a:p>
            <a:pPr marL="214313" indent="-214313" defTabSz="685800">
              <a:buFont typeface="Wingdings" panose="05000000000000000000" pitchFamily="2" charset="2"/>
              <a:buChar char="v"/>
            </a:pPr>
            <a:r>
              <a:rPr lang="fr-FR" sz="1800" dirty="0">
                <a:solidFill>
                  <a:prstClr val="black"/>
                </a:solidFill>
                <a:latin typeface="Times New Roman" panose="02020603050405020304" pitchFamily="18" charset="0"/>
                <a:cs typeface="Times New Roman" panose="02020603050405020304" pitchFamily="18" charset="0"/>
              </a:rPr>
              <a:t>Un seul point de contact par contractant</a:t>
            </a:r>
            <a:endParaRPr lang="en-US" sz="1800" dirty="0">
              <a:solidFill>
                <a:prstClr val="black"/>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057400" y="113303"/>
            <a:ext cx="7848600"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1.3 </a:t>
            </a:r>
            <a:r>
              <a:rPr lang="fr-FR"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rPr>
              <a:t>Le rôle de la CIPV Coordonnées des points de contact</a:t>
            </a:r>
            <a:endParaRPr lang="en-US" sz="2400" b="1" dirty="0">
              <a:solidFill>
                <a:srgbClr val="165A30"/>
              </a:solidFill>
              <a:effectLst>
                <a:outerShdw blurRad="38100" dist="38100" dir="2700000" algn="tl">
                  <a:srgbClr val="000000">
                    <a:alpha val="43137"/>
                  </a:srgbClr>
                </a:outerShdw>
              </a:effectLst>
              <a:latin typeface="Calibri"/>
              <a:ea typeface="Arial Unicode MS" panose="020B0604020202020204" pitchFamily="34" charset="-128"/>
              <a:cs typeface="Arial" panose="020B0604020202020204" pitchFamily="34" charset="0"/>
            </a:endParaRPr>
          </a:p>
        </p:txBody>
      </p:sp>
      <p:sp>
        <p:nvSpPr>
          <p:cNvPr id="11" name="TextBox 10"/>
          <p:cNvSpPr txBox="1"/>
          <p:nvPr/>
        </p:nvSpPr>
        <p:spPr>
          <a:xfrm>
            <a:off x="1371600" y="2175149"/>
            <a:ext cx="9525000" cy="523220"/>
          </a:xfrm>
          <a:prstGeom prst="rect">
            <a:avLst/>
          </a:prstGeom>
          <a:noFill/>
        </p:spPr>
        <p:txBody>
          <a:bodyPr wrap="square" rtlCol="0">
            <a:spAutoFit/>
          </a:bodyPr>
          <a:lstStyle/>
          <a:p>
            <a:pPr defTabSz="685800"/>
            <a:r>
              <a:rPr lang="fr-FR" sz="2800" dirty="0">
                <a:solidFill>
                  <a:prstClr val="black"/>
                </a:solidFill>
                <a:latin typeface="Times New Roman" panose="02020603050405020304" pitchFamily="18" charset="0"/>
                <a:cs typeface="Times New Roman" panose="02020603050405020304" pitchFamily="18" charset="0"/>
              </a:rPr>
              <a:t>Le rôle du point de contact IPPC a été adopté par </a:t>
            </a:r>
            <a:r>
              <a:rPr lang="en-GB" sz="2800" dirty="0">
                <a:solidFill>
                  <a:prstClr val="black"/>
                </a:solidFill>
                <a:latin typeface="Times New Roman" panose="02020603050405020304" pitchFamily="18" charset="0"/>
                <a:cs typeface="Times New Roman" panose="02020603050405020304" pitchFamily="18" charset="0"/>
              </a:rPr>
              <a:t>CMP-1 </a:t>
            </a:r>
            <a:r>
              <a:rPr lang="en-GB"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2006</a:t>
            </a:r>
            <a:r>
              <a:rPr lang="en-GB"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6/20</a:t>
            </a:r>
            <a:endParaRPr lang="en-US" sz="1800" dirty="0"/>
          </a:p>
        </p:txBody>
      </p:sp>
    </p:spTree>
    <p:extLst>
      <p:ext uri="{BB962C8B-B14F-4D97-AF65-F5344CB8AC3E}">
        <p14:creationId xmlns:p14="http://schemas.microsoft.com/office/powerpoint/2010/main" val="100286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63308512"/>
              </p:ext>
            </p:extLst>
          </p:nvPr>
        </p:nvGraphicFramePr>
        <p:xfrm>
          <a:off x="1752600" y="1981202"/>
          <a:ext cx="7924800" cy="4142935"/>
        </p:xfrm>
        <a:graphic>
          <a:graphicData uri="http://schemas.openxmlformats.org/drawingml/2006/table">
            <a:tbl>
              <a:tblPr firstRow="1" firstCol="1" bandRow="1">
                <a:tableStyleId>{F5AB1C69-6EDB-4FF4-983F-18BD219EF322}</a:tableStyleId>
              </a:tblPr>
              <a:tblGrid>
                <a:gridCol w="1264092">
                  <a:extLst>
                    <a:ext uri="{9D8B030D-6E8A-4147-A177-3AD203B41FA5}">
                      <a16:colId xmlns:a16="http://schemas.microsoft.com/office/drawing/2014/main" val="1635306226"/>
                    </a:ext>
                  </a:extLst>
                </a:gridCol>
                <a:gridCol w="713599">
                  <a:extLst>
                    <a:ext uri="{9D8B030D-6E8A-4147-A177-3AD203B41FA5}">
                      <a16:colId xmlns:a16="http://schemas.microsoft.com/office/drawing/2014/main" val="2768975791"/>
                    </a:ext>
                  </a:extLst>
                </a:gridCol>
                <a:gridCol w="810665">
                  <a:extLst>
                    <a:ext uri="{9D8B030D-6E8A-4147-A177-3AD203B41FA5}">
                      <a16:colId xmlns:a16="http://schemas.microsoft.com/office/drawing/2014/main" val="504888145"/>
                    </a:ext>
                  </a:extLst>
                </a:gridCol>
                <a:gridCol w="504398">
                  <a:extLst>
                    <a:ext uri="{9D8B030D-6E8A-4147-A177-3AD203B41FA5}">
                      <a16:colId xmlns:a16="http://schemas.microsoft.com/office/drawing/2014/main" val="3759034149"/>
                    </a:ext>
                  </a:extLst>
                </a:gridCol>
                <a:gridCol w="863124">
                  <a:extLst>
                    <a:ext uri="{9D8B030D-6E8A-4147-A177-3AD203B41FA5}">
                      <a16:colId xmlns:a16="http://schemas.microsoft.com/office/drawing/2014/main" val="1058431059"/>
                    </a:ext>
                  </a:extLst>
                </a:gridCol>
                <a:gridCol w="1051918">
                  <a:extLst>
                    <a:ext uri="{9D8B030D-6E8A-4147-A177-3AD203B41FA5}">
                      <a16:colId xmlns:a16="http://schemas.microsoft.com/office/drawing/2014/main" val="1006360655"/>
                    </a:ext>
                  </a:extLst>
                </a:gridCol>
                <a:gridCol w="945355">
                  <a:extLst>
                    <a:ext uri="{9D8B030D-6E8A-4147-A177-3AD203B41FA5}">
                      <a16:colId xmlns:a16="http://schemas.microsoft.com/office/drawing/2014/main" val="1627875259"/>
                    </a:ext>
                  </a:extLst>
                </a:gridCol>
                <a:gridCol w="945355">
                  <a:extLst>
                    <a:ext uri="{9D8B030D-6E8A-4147-A177-3AD203B41FA5}">
                      <a16:colId xmlns:a16="http://schemas.microsoft.com/office/drawing/2014/main" val="202314687"/>
                    </a:ext>
                  </a:extLst>
                </a:gridCol>
                <a:gridCol w="826294">
                  <a:extLst>
                    <a:ext uri="{9D8B030D-6E8A-4147-A177-3AD203B41FA5}">
                      <a16:colId xmlns:a16="http://schemas.microsoft.com/office/drawing/2014/main" val="2803691050"/>
                    </a:ext>
                  </a:extLst>
                </a:gridCol>
              </a:tblGrid>
              <a:tr h="1125660">
                <a:tc>
                  <a:txBody>
                    <a:bodyPr/>
                    <a:lstStyle/>
                    <a:p>
                      <a:pPr marL="0" marR="0" algn="l">
                        <a:spcBef>
                          <a:spcPts val="0"/>
                        </a:spcBef>
                        <a:spcAft>
                          <a:spcPts val="0"/>
                        </a:spcAft>
                      </a:pPr>
                      <a:r>
                        <a:rPr lang="en-GB" sz="1600" dirty="0">
                          <a:effectLst/>
                        </a:rPr>
                        <a:t> </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 </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err="1" smtClean="0">
                          <a:effectLst/>
                        </a:rPr>
                        <a:t>Afrique</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err="1" smtClean="0">
                          <a:effectLst/>
                        </a:rPr>
                        <a:t>Asie</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Europe</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err="1" smtClean="0">
                          <a:effectLst/>
                        </a:rPr>
                        <a:t>Amerique</a:t>
                      </a:r>
                      <a:r>
                        <a:rPr lang="en-GB" sz="1600" baseline="0" dirty="0" smtClean="0">
                          <a:effectLst/>
                        </a:rPr>
                        <a:t> </a:t>
                      </a:r>
                      <a:r>
                        <a:rPr lang="en-GB" sz="1600" dirty="0" err="1" smtClean="0">
                          <a:effectLst/>
                        </a:rPr>
                        <a:t>Latine</a:t>
                      </a:r>
                      <a:r>
                        <a:rPr lang="en-GB" sz="1600" dirty="0" smtClean="0">
                          <a:effectLst/>
                        </a:rPr>
                        <a:t> et </a:t>
                      </a:r>
                      <a:r>
                        <a:rPr lang="en-GB" sz="1600" dirty="0" err="1" smtClean="0">
                          <a:effectLst/>
                        </a:rPr>
                        <a:t>caraibes</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fr-FR" sz="1600" dirty="0" smtClean="0">
                          <a:effectLst/>
                        </a:rPr>
                        <a:t>Moyen</a:t>
                      </a:r>
                      <a:r>
                        <a:rPr lang="fr-FR" sz="1600" baseline="0" dirty="0" smtClean="0">
                          <a:effectLst/>
                        </a:rPr>
                        <a:t> Orient</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err="1" smtClean="0">
                          <a:effectLst/>
                        </a:rPr>
                        <a:t>Amerique</a:t>
                      </a:r>
                      <a:r>
                        <a:rPr lang="en-GB" sz="1600" baseline="0" dirty="0" smtClean="0">
                          <a:effectLst/>
                        </a:rPr>
                        <a:t> du Nord</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err="1" smtClean="0">
                          <a:effectLst/>
                        </a:rPr>
                        <a:t>Pacifique</a:t>
                      </a:r>
                      <a:r>
                        <a:rPr lang="en-GB" sz="1600" dirty="0" smtClean="0">
                          <a:effectLst/>
                        </a:rPr>
                        <a:t> Sud-Ouest</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3026998843"/>
                  </a:ext>
                </a:extLst>
              </a:tr>
              <a:tr h="316591">
                <a:tc rowSpan="5">
                  <a:txBody>
                    <a:bodyPr/>
                    <a:lstStyle/>
                    <a:p>
                      <a:pPr marL="0" marR="0" algn="l">
                        <a:spcBef>
                          <a:spcPts val="0"/>
                        </a:spcBef>
                        <a:spcAft>
                          <a:spcPts val="0"/>
                        </a:spcAft>
                      </a:pPr>
                      <a:r>
                        <a:rPr lang="fr-FR" sz="1600" dirty="0" smtClean="0">
                          <a:effectLst/>
                        </a:rPr>
                        <a:t>Rapports de nuisibles mis à jour</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2017</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r>
                        <a:rPr lang="en-US" dirty="0"/>
                        <a:t>8</a:t>
                      </a:r>
                    </a:p>
                  </a:txBody>
                  <a:tcPr marL="65911" marR="65911" marT="0" marB="0"/>
                </a:tc>
                <a:tc>
                  <a:txBody>
                    <a:bodyPr/>
                    <a:lstStyle/>
                    <a:p>
                      <a:pPr marL="0" marR="0" algn="l">
                        <a:spcBef>
                          <a:spcPts val="0"/>
                        </a:spcBef>
                        <a:spcAft>
                          <a:spcPts val="0"/>
                        </a:spcAft>
                      </a:pPr>
                      <a:r>
                        <a:rPr lang="en-GB" sz="1600">
                          <a:effectLst/>
                        </a:rPr>
                        <a:t>24</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0</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32</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3642426690"/>
                  </a:ext>
                </a:extLst>
              </a:tr>
              <a:tr h="316591">
                <a:tc vMerge="1">
                  <a:txBody>
                    <a:bodyPr/>
                    <a:lstStyle/>
                    <a:p>
                      <a:endParaRPr lang="en-US"/>
                    </a:p>
                  </a:txBody>
                  <a:tcPr/>
                </a:tc>
                <a:tc>
                  <a:txBody>
                    <a:bodyPr/>
                    <a:lstStyle/>
                    <a:p>
                      <a:pPr marL="0" marR="0" algn="l">
                        <a:spcBef>
                          <a:spcPts val="0"/>
                        </a:spcBef>
                        <a:spcAft>
                          <a:spcPts val="0"/>
                        </a:spcAft>
                      </a:pPr>
                      <a:r>
                        <a:rPr lang="en-GB" sz="1600" dirty="0">
                          <a:effectLst/>
                        </a:rPr>
                        <a:t>2018</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17</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r>
                        <a:rPr lang="en-US" dirty="0"/>
                        <a:t>5</a:t>
                      </a:r>
                    </a:p>
                  </a:txBody>
                  <a:tcPr marL="65911" marR="65911" marT="0" marB="0"/>
                </a:tc>
                <a:tc>
                  <a:txBody>
                    <a:bodyPr/>
                    <a:lstStyle/>
                    <a:p>
                      <a:pPr marL="0" marR="0" algn="l">
                        <a:spcBef>
                          <a:spcPts val="0"/>
                        </a:spcBef>
                        <a:spcAft>
                          <a:spcPts val="0"/>
                        </a:spcAft>
                      </a:pPr>
                      <a:r>
                        <a:rPr lang="en-GB" sz="1600" dirty="0">
                          <a:effectLst/>
                        </a:rPr>
                        <a:t>8</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14</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0</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35</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6</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2025685880"/>
                  </a:ext>
                </a:extLst>
              </a:tr>
              <a:tr h="316591">
                <a:tc vMerge="1">
                  <a:txBody>
                    <a:bodyPr/>
                    <a:lstStyle/>
                    <a:p>
                      <a:endParaRPr lang="en-US"/>
                    </a:p>
                  </a:txBody>
                  <a:tcPr/>
                </a:tc>
                <a:tc>
                  <a:txBody>
                    <a:bodyPr/>
                    <a:lstStyle/>
                    <a:p>
                      <a:pPr marL="0" marR="0" algn="l">
                        <a:spcBef>
                          <a:spcPts val="0"/>
                        </a:spcBef>
                        <a:spcAft>
                          <a:spcPts val="0"/>
                        </a:spcAft>
                      </a:pPr>
                      <a:r>
                        <a:rPr lang="en-GB" sz="1600" dirty="0">
                          <a:effectLst/>
                        </a:rPr>
                        <a:t>2019</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12</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r>
                        <a:rPr lang="en-US" dirty="0"/>
                        <a:t>11</a:t>
                      </a:r>
                      <a:endParaRPr lang="en-US" b="0" dirty="0"/>
                    </a:p>
                  </a:txBody>
                  <a:tcPr marL="65911" marR="65911" marT="0" marB="0" anchor="b"/>
                </a:tc>
                <a:tc>
                  <a:txBody>
                    <a:bodyPr/>
                    <a:lstStyle/>
                    <a:p>
                      <a:pPr marL="0" marR="0" algn="l">
                        <a:spcBef>
                          <a:spcPts val="0"/>
                        </a:spcBef>
                        <a:spcAft>
                          <a:spcPts val="0"/>
                        </a:spcAft>
                      </a:pPr>
                      <a:r>
                        <a:rPr lang="en-GB" sz="1600" dirty="0">
                          <a:effectLst/>
                        </a:rPr>
                        <a:t>1</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5</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1</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19</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8</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nchor="b"/>
                </a:tc>
                <a:extLst>
                  <a:ext uri="{0D108BD9-81ED-4DB2-BD59-A6C34878D82A}">
                    <a16:rowId xmlns:a16="http://schemas.microsoft.com/office/drawing/2014/main" val="3057213564"/>
                  </a:ext>
                </a:extLst>
              </a:tr>
              <a:tr h="316591">
                <a:tc vMerge="1">
                  <a:txBody>
                    <a:bodyPr/>
                    <a:lstStyle/>
                    <a:p>
                      <a:endParaRPr lang="en-US"/>
                    </a:p>
                  </a:txBody>
                  <a:tcPr/>
                </a:tc>
                <a:tc>
                  <a:txBody>
                    <a:bodyPr/>
                    <a:lstStyle/>
                    <a:p>
                      <a:pPr marL="0" marR="0" algn="l">
                        <a:spcBef>
                          <a:spcPts val="0"/>
                        </a:spcBef>
                        <a:spcAft>
                          <a:spcPts val="0"/>
                        </a:spcAft>
                      </a:pPr>
                      <a:r>
                        <a:rPr lang="en-GB" sz="1600" dirty="0">
                          <a:effectLst/>
                        </a:rPr>
                        <a:t>2020</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8</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r>
                        <a:rPr lang="en-US" dirty="0"/>
                        <a:t>2</a:t>
                      </a:r>
                      <a:endParaRPr lang="en-US" b="0" dirty="0"/>
                    </a:p>
                  </a:txBody>
                  <a:tcPr marL="65911" marR="65911" marT="0" marB="0"/>
                </a:tc>
                <a:tc>
                  <a:txBody>
                    <a:bodyPr/>
                    <a:lstStyle/>
                    <a:p>
                      <a:pPr marL="0" marR="0" algn="l">
                        <a:spcBef>
                          <a:spcPts val="0"/>
                        </a:spcBef>
                        <a:spcAft>
                          <a:spcPts val="0"/>
                        </a:spcAft>
                      </a:pPr>
                      <a:r>
                        <a:rPr lang="en-GB" sz="1600" dirty="0">
                          <a:effectLst/>
                        </a:rPr>
                        <a:t>3</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15</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7</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30</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6</a:t>
                      </a:r>
                      <a:endParaRPr lang="en-US" sz="1600" b="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4241906517"/>
                  </a:ext>
                </a:extLst>
              </a:tr>
              <a:tr h="316591">
                <a:tc vMerge="1">
                  <a:txBody>
                    <a:bodyPr/>
                    <a:lstStyle/>
                    <a:p>
                      <a:endParaRPr lang="en-US"/>
                    </a:p>
                  </a:txBody>
                  <a:tcPr/>
                </a:tc>
                <a:tc>
                  <a:txBody>
                    <a:bodyPr/>
                    <a:lstStyle/>
                    <a:p>
                      <a:pPr marL="0" marR="0" algn="l">
                        <a:spcBef>
                          <a:spcPts val="0"/>
                        </a:spcBef>
                        <a:spcAft>
                          <a:spcPts val="0"/>
                        </a:spcAft>
                      </a:pPr>
                      <a:r>
                        <a:rPr lang="en-GB" sz="1600">
                          <a:effectLst/>
                        </a:rPr>
                        <a:t>2021</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US" sz="1600">
                          <a:effectLst/>
                        </a:rPr>
                        <a:t>1</a:t>
                      </a:r>
                      <a:endParaRPr lang="en-US" sz="160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r>
                        <a:rPr lang="en-US" dirty="0"/>
                        <a:t>3</a:t>
                      </a:r>
                    </a:p>
                  </a:txBody>
                  <a:tcPr marL="65911" marR="65911" marT="0" marB="0" anchor="b"/>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a:effectLst/>
                        </a:rPr>
                        <a:t>6</a:t>
                      </a:r>
                      <a:endParaRPr lang="en-US" sz="160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a:effectLst/>
                        </a:rPr>
                        <a:t>0</a:t>
                      </a:r>
                      <a:endParaRPr lang="en-US" sz="160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4</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nchor="b"/>
                </a:tc>
                <a:extLst>
                  <a:ext uri="{0D108BD9-81ED-4DB2-BD59-A6C34878D82A}">
                    <a16:rowId xmlns:a16="http://schemas.microsoft.com/office/drawing/2014/main" val="2956003221"/>
                  </a:ext>
                </a:extLst>
              </a:tr>
              <a:tr h="286864">
                <a:tc rowSpan="5">
                  <a:txBody>
                    <a:bodyPr/>
                    <a:lstStyle/>
                    <a:p>
                      <a:pPr marL="0" marR="0" algn="l">
                        <a:spcBef>
                          <a:spcPts val="0"/>
                        </a:spcBef>
                        <a:spcAft>
                          <a:spcPts val="0"/>
                        </a:spcAft>
                      </a:pPr>
                      <a:r>
                        <a:rPr lang="fr-FR" sz="1600" dirty="0" smtClean="0">
                          <a:effectLst/>
                        </a:rPr>
                        <a:t>Nombre de parties contractantes déclarantes</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a:effectLst/>
                        </a:rPr>
                        <a:t>2017</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7</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6</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0</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1213482475"/>
                  </a:ext>
                </a:extLst>
              </a:tr>
              <a:tr h="286864">
                <a:tc vMerge="1">
                  <a:txBody>
                    <a:bodyPr/>
                    <a:lstStyle/>
                    <a:p>
                      <a:endParaRPr lang="en-US"/>
                    </a:p>
                  </a:txBody>
                  <a:tcPr/>
                </a:tc>
                <a:tc>
                  <a:txBody>
                    <a:bodyPr/>
                    <a:lstStyle/>
                    <a:p>
                      <a:pPr marL="0" marR="0" algn="l">
                        <a:spcBef>
                          <a:spcPts val="0"/>
                        </a:spcBef>
                        <a:spcAft>
                          <a:spcPts val="0"/>
                        </a:spcAft>
                      </a:pPr>
                      <a:r>
                        <a:rPr lang="en-GB" sz="1600">
                          <a:effectLst/>
                        </a:rPr>
                        <a:t>2018</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4</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6</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0</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4229239750"/>
                  </a:ext>
                </a:extLst>
              </a:tr>
              <a:tr h="286864">
                <a:tc vMerge="1">
                  <a:txBody>
                    <a:bodyPr/>
                    <a:lstStyle/>
                    <a:p>
                      <a:endParaRPr lang="en-US"/>
                    </a:p>
                  </a:txBody>
                  <a:tcPr/>
                </a:tc>
                <a:tc>
                  <a:txBody>
                    <a:bodyPr/>
                    <a:lstStyle/>
                    <a:p>
                      <a:pPr marL="0" marR="0" algn="l">
                        <a:spcBef>
                          <a:spcPts val="0"/>
                        </a:spcBef>
                        <a:spcAft>
                          <a:spcPts val="0"/>
                        </a:spcAft>
                      </a:pPr>
                      <a:r>
                        <a:rPr lang="en-GB" sz="1600" dirty="0">
                          <a:effectLst/>
                        </a:rPr>
                        <a:t>2019</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b="1"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9</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5</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3402808159"/>
                  </a:ext>
                </a:extLst>
              </a:tr>
              <a:tr h="286864">
                <a:tc vMerge="1">
                  <a:txBody>
                    <a:bodyPr/>
                    <a:lstStyle/>
                    <a:p>
                      <a:endParaRPr lang="en-US"/>
                    </a:p>
                  </a:txBody>
                  <a:tcPr/>
                </a:tc>
                <a:tc>
                  <a:txBody>
                    <a:bodyPr/>
                    <a:lstStyle/>
                    <a:p>
                      <a:pPr marL="0" marR="0" algn="l">
                        <a:spcBef>
                          <a:spcPts val="0"/>
                        </a:spcBef>
                        <a:spcAft>
                          <a:spcPts val="0"/>
                        </a:spcAft>
                      </a:pPr>
                      <a:r>
                        <a:rPr lang="en-GB" sz="1600" dirty="0">
                          <a:effectLst/>
                        </a:rPr>
                        <a:t>2020</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4</a:t>
                      </a:r>
                      <a:endParaRPr lang="en-US" sz="1600" b="1"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4</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2785766608"/>
                  </a:ext>
                </a:extLst>
              </a:tr>
              <a:tr h="286864">
                <a:tc vMerge="1">
                  <a:txBody>
                    <a:bodyPr/>
                    <a:lstStyle/>
                    <a:p>
                      <a:endParaRPr lang="en-US"/>
                    </a:p>
                  </a:txBody>
                  <a:tcPr/>
                </a:tc>
                <a:tc>
                  <a:txBody>
                    <a:bodyPr/>
                    <a:lstStyle/>
                    <a:p>
                      <a:pPr marL="0" marR="0" algn="l">
                        <a:spcBef>
                          <a:spcPts val="0"/>
                        </a:spcBef>
                        <a:spcAft>
                          <a:spcPts val="0"/>
                        </a:spcAft>
                      </a:pPr>
                      <a:r>
                        <a:rPr lang="en-GB" sz="1600">
                          <a:effectLst/>
                        </a:rPr>
                        <a:t>2021</a:t>
                      </a:r>
                      <a:endParaRPr lang="en-US" sz="160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nchor="b"/>
                </a:tc>
                <a:tc>
                  <a:txBody>
                    <a:bodyPr/>
                    <a:lstStyle/>
                    <a:p>
                      <a:pPr marL="0" marR="0" algn="l">
                        <a:spcBef>
                          <a:spcPts val="0"/>
                        </a:spcBef>
                        <a:spcAft>
                          <a:spcPts val="0"/>
                        </a:spcAft>
                      </a:pPr>
                      <a:r>
                        <a:rPr lang="en-GB" sz="1600" dirty="0">
                          <a:effectLst/>
                        </a:rPr>
                        <a:t>1</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3</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0</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tc>
                  <a:txBody>
                    <a:bodyPr/>
                    <a:lstStyle/>
                    <a:p>
                      <a:pPr marL="0" marR="0" algn="l">
                        <a:spcBef>
                          <a:spcPts val="0"/>
                        </a:spcBef>
                        <a:spcAft>
                          <a:spcPts val="0"/>
                        </a:spcAft>
                      </a:pPr>
                      <a:r>
                        <a:rPr lang="en-GB" sz="1600" dirty="0">
                          <a:effectLst/>
                        </a:rPr>
                        <a:t>2</a:t>
                      </a:r>
                      <a:endParaRPr lang="en-US" sz="1600" dirty="0">
                        <a:effectLst/>
                        <a:latin typeface="Times New Roman" panose="02020603050405020304" pitchFamily="18" charset="0"/>
                        <a:ea typeface="MS Mincho"/>
                        <a:cs typeface="Arial" panose="020B0604020202020204" pitchFamily="34" charset="0"/>
                      </a:endParaRPr>
                    </a:p>
                  </a:txBody>
                  <a:tcPr marL="65911" marR="65911" marT="0" marB="0"/>
                </a:tc>
                <a:extLst>
                  <a:ext uri="{0D108BD9-81ED-4DB2-BD59-A6C34878D82A}">
                    <a16:rowId xmlns:a16="http://schemas.microsoft.com/office/drawing/2014/main" val="3484042779"/>
                  </a:ext>
                </a:extLst>
              </a:tr>
            </a:tbl>
          </a:graphicData>
        </a:graphic>
      </p:graphicFrame>
      <p:sp>
        <p:nvSpPr>
          <p:cNvPr id="6" name="TextBox 5"/>
          <p:cNvSpPr txBox="1"/>
          <p:nvPr/>
        </p:nvSpPr>
        <p:spPr>
          <a:xfrm>
            <a:off x="922998" y="1371600"/>
            <a:ext cx="10697502" cy="369332"/>
          </a:xfrm>
          <a:prstGeom prst="rect">
            <a:avLst/>
          </a:prstGeom>
          <a:noFill/>
        </p:spPr>
        <p:txBody>
          <a:bodyPr wrap="square" rtlCol="0">
            <a:spAutoFit/>
          </a:bodyPr>
          <a:lstStyle/>
          <a:p>
            <a:r>
              <a:rPr lang="en-GB" sz="1800" dirty="0" smtClean="0"/>
              <a:t>Tableau1</a:t>
            </a:r>
            <a:r>
              <a:rPr lang="en-GB" sz="1800" dirty="0"/>
              <a:t>. </a:t>
            </a:r>
            <a:r>
              <a:rPr lang="fr-FR" sz="1800" dirty="0"/>
              <a:t>Résumé du rapport sur les organismes nuisibles soumis </a:t>
            </a:r>
            <a:r>
              <a:rPr lang="fr-FR" sz="1800" dirty="0" smtClean="0"/>
              <a:t>par </a:t>
            </a:r>
            <a:r>
              <a:rPr lang="fr-FR" sz="1800" dirty="0"/>
              <a:t>les PC de 2017 à 2021 (en juin 2021</a:t>
            </a:r>
            <a:r>
              <a:rPr lang="fr-FR" sz="1800" dirty="0" smtClean="0"/>
              <a:t>).</a:t>
            </a:r>
          </a:p>
        </p:txBody>
      </p:sp>
      <p:sp>
        <p:nvSpPr>
          <p:cNvPr id="7" name="Title 1"/>
          <p:cNvSpPr txBox="1">
            <a:spLocks/>
          </p:cNvSpPr>
          <p:nvPr/>
        </p:nvSpPr>
        <p:spPr>
          <a:xfrm>
            <a:off x="2590800" y="41105"/>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 </a:t>
            </a:r>
            <a:r>
              <a:rPr lang="fr-FR" sz="2550" b="1" dirty="0">
                <a:solidFill>
                  <a:srgbClr val="165A30"/>
                </a:solidFill>
                <a:latin typeface="Calibri"/>
                <a:ea typeface="Arial Unicode MS" panose="020B0604020202020204" pitchFamily="34" charset="-128"/>
                <a:cs typeface="Arial" panose="020B0604020202020204" pitchFamily="34" charset="0"/>
              </a:rPr>
              <a:t>Statistiques récapitulatives pour le rapport d'organismes nuisibles des NRO</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8" name="TextBox 7">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7/20</a:t>
            </a:r>
            <a:endParaRPr lang="en-US" sz="1800" dirty="0"/>
          </a:p>
        </p:txBody>
      </p:sp>
    </p:spTree>
    <p:extLst>
      <p:ext uri="{BB962C8B-B14F-4D97-AF65-F5344CB8AC3E}">
        <p14:creationId xmlns:p14="http://schemas.microsoft.com/office/powerpoint/2010/main" val="158992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49948855"/>
              </p:ext>
            </p:extLst>
          </p:nvPr>
        </p:nvGraphicFramePr>
        <p:xfrm>
          <a:off x="762000" y="1676399"/>
          <a:ext cx="4724400" cy="3935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489613420"/>
              </p:ext>
            </p:extLst>
          </p:nvPr>
        </p:nvGraphicFramePr>
        <p:xfrm>
          <a:off x="6330364" y="1698600"/>
          <a:ext cx="4794836" cy="391354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2362200" y="3810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1.4.1 </a:t>
            </a:r>
            <a:r>
              <a:rPr lang="fr-FR" sz="2550" b="1" dirty="0">
                <a:solidFill>
                  <a:srgbClr val="165A30"/>
                </a:solidFill>
                <a:latin typeface="Calibri"/>
                <a:ea typeface="Arial Unicode MS" panose="020B0604020202020204" pitchFamily="34" charset="-128"/>
                <a:cs typeface="Arial" panose="020B0604020202020204" pitchFamily="34" charset="0"/>
              </a:rPr>
              <a:t>Statistiques récapitulatives pour le rapport </a:t>
            </a:r>
            <a:r>
              <a:rPr lang="fr-FR" sz="2550" b="1" dirty="0" smtClean="0">
                <a:solidFill>
                  <a:srgbClr val="165A30"/>
                </a:solidFill>
                <a:latin typeface="Calibri"/>
                <a:ea typeface="Arial Unicode MS" panose="020B0604020202020204" pitchFamily="34" charset="-128"/>
                <a:cs typeface="Arial" panose="020B0604020202020204" pitchFamily="34" charset="0"/>
              </a:rPr>
              <a:t>soumis </a:t>
            </a:r>
            <a:r>
              <a:rPr lang="fr-FR" sz="2550" b="1" dirty="0">
                <a:solidFill>
                  <a:srgbClr val="165A30"/>
                </a:solidFill>
                <a:latin typeface="Calibri"/>
                <a:ea typeface="Arial Unicode MS" panose="020B0604020202020204" pitchFamily="34" charset="-128"/>
                <a:cs typeface="Arial" panose="020B0604020202020204" pitchFamily="34" charset="0"/>
              </a:rPr>
              <a:t>par la région Afrique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85791" y="5666439"/>
            <a:ext cx="6477000" cy="707886"/>
          </a:xfrm>
          <a:prstGeom prst="rect">
            <a:avLst/>
          </a:prstGeom>
          <a:noFill/>
        </p:spPr>
        <p:txBody>
          <a:bodyPr wrap="square" rtlCol="0">
            <a:spAutoFit/>
          </a:bodyPr>
          <a:lstStyle/>
          <a:p>
            <a:pPr algn="ctr"/>
            <a:r>
              <a:rPr lang="fr-FR" sz="2000" b="1" dirty="0"/>
              <a:t>Nombre de rapports d'organismes </a:t>
            </a:r>
            <a:r>
              <a:rPr lang="fr-FR" sz="2000" b="1" dirty="0"/>
              <a:t> </a:t>
            </a:r>
            <a:endParaRPr lang="fr-FR" sz="2000" b="1" dirty="0" smtClean="0"/>
          </a:p>
          <a:p>
            <a:pPr algn="ctr"/>
            <a:r>
              <a:rPr lang="fr-FR" sz="2000" b="1" dirty="0" smtClean="0"/>
              <a:t>nuisibles </a:t>
            </a:r>
            <a:r>
              <a:rPr lang="fr-FR" sz="2000" b="1" dirty="0"/>
              <a:t>mis à jour</a:t>
            </a:r>
            <a:endParaRPr lang="en-US" sz="2000" b="1" dirty="0"/>
          </a:p>
        </p:txBody>
      </p:sp>
      <p:sp>
        <p:nvSpPr>
          <p:cNvPr id="6" name="TextBox 5"/>
          <p:cNvSpPr txBox="1"/>
          <p:nvPr/>
        </p:nvSpPr>
        <p:spPr>
          <a:xfrm>
            <a:off x="6051100" y="5666438"/>
            <a:ext cx="5874205" cy="707886"/>
          </a:xfrm>
          <a:prstGeom prst="rect">
            <a:avLst/>
          </a:prstGeom>
          <a:noFill/>
        </p:spPr>
        <p:txBody>
          <a:bodyPr wrap="square" rtlCol="0">
            <a:spAutoFit/>
          </a:bodyPr>
          <a:lstStyle/>
          <a:p>
            <a:pPr algn="ctr"/>
            <a:r>
              <a:rPr lang="fr-FR" sz="2000" b="1" dirty="0"/>
              <a:t>Nombre de PC qui ont soumis des rapports </a:t>
            </a:r>
            <a:endParaRPr lang="fr-FR" sz="2000" b="1" dirty="0" smtClean="0"/>
          </a:p>
          <a:p>
            <a:pPr algn="ctr"/>
            <a:r>
              <a:rPr lang="fr-FR" sz="2000" b="1" dirty="0" smtClean="0"/>
              <a:t>d'organismes </a:t>
            </a:r>
            <a:r>
              <a:rPr lang="fr-FR" sz="2000" b="1" dirty="0"/>
              <a:t>nuisibles</a:t>
            </a:r>
            <a:endParaRPr lang="en-US" sz="2000" b="1" dirty="0"/>
          </a:p>
        </p:txBody>
      </p:sp>
      <p:sp>
        <p:nvSpPr>
          <p:cNvPr id="7" name="TextBox 6">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8/20</a:t>
            </a:r>
            <a:endParaRPr lang="en-US" sz="1800" dirty="0"/>
          </a:p>
        </p:txBody>
      </p:sp>
    </p:spTree>
    <p:extLst>
      <p:ext uri="{BB962C8B-B14F-4D97-AF65-F5344CB8AC3E}">
        <p14:creationId xmlns:p14="http://schemas.microsoft.com/office/powerpoint/2010/main" val="141951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40027" y="152400"/>
            <a:ext cx="7361899"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550" b="1" dirty="0">
                <a:solidFill>
                  <a:srgbClr val="165A30"/>
                </a:solidFill>
                <a:latin typeface="Calibri"/>
                <a:ea typeface="Arial Unicode MS" panose="020B0604020202020204" pitchFamily="34" charset="-128"/>
                <a:cs typeface="Arial" panose="020B0604020202020204" pitchFamily="34" charset="0"/>
              </a:rPr>
              <a:t>1.4.2 </a:t>
            </a:r>
            <a:r>
              <a:rPr lang="fr-FR" sz="2550" b="1" dirty="0" smtClean="0">
                <a:solidFill>
                  <a:srgbClr val="165A30"/>
                </a:solidFill>
                <a:latin typeface="Calibri"/>
                <a:ea typeface="Arial Unicode MS" panose="020B0604020202020204" pitchFamily="34" charset="-128"/>
                <a:cs typeface="Arial" panose="020B0604020202020204" pitchFamily="34" charset="0"/>
              </a:rPr>
              <a:t>Pays </a:t>
            </a:r>
            <a:r>
              <a:rPr lang="fr-FR" sz="2550" b="1" dirty="0">
                <a:solidFill>
                  <a:srgbClr val="165A30"/>
                </a:solidFill>
                <a:latin typeface="Calibri"/>
                <a:ea typeface="Arial Unicode MS" panose="020B0604020202020204" pitchFamily="34" charset="-128"/>
                <a:cs typeface="Arial" panose="020B0604020202020204" pitchFamily="34" charset="0"/>
              </a:rPr>
              <a:t>qui ont mis à jour le rapport </a:t>
            </a:r>
            <a:r>
              <a:rPr lang="fr-FR" sz="2550" b="1" dirty="0" smtClean="0">
                <a:solidFill>
                  <a:srgbClr val="165A30"/>
                </a:solidFill>
                <a:latin typeface="Calibri"/>
                <a:ea typeface="Arial Unicode MS" panose="020B0604020202020204" pitchFamily="34" charset="-128"/>
                <a:cs typeface="Arial" panose="020B0604020202020204" pitchFamily="34" charset="0"/>
              </a:rPr>
              <a:t>d'organismes nuisibles dans </a:t>
            </a:r>
            <a:r>
              <a:rPr lang="fr-FR" sz="2550" b="1" dirty="0">
                <a:solidFill>
                  <a:srgbClr val="165A30"/>
                </a:solidFill>
                <a:latin typeface="Calibri"/>
                <a:ea typeface="Arial Unicode MS" panose="020B0604020202020204" pitchFamily="34" charset="-128"/>
                <a:cs typeface="Arial" panose="020B0604020202020204" pitchFamily="34" charset="0"/>
              </a:rPr>
              <a:t>la région Afrique</a:t>
            </a:r>
            <a:endParaRPr lang="en-US" sz="2550" b="1" dirty="0">
              <a:solidFill>
                <a:srgbClr val="165A30"/>
              </a:solidFill>
              <a:latin typeface="Calibri"/>
              <a:ea typeface="Arial Unicode MS" panose="020B0604020202020204" pitchFamily="34" charset="-128"/>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83717378"/>
              </p:ext>
            </p:extLst>
          </p:nvPr>
        </p:nvGraphicFramePr>
        <p:xfrm>
          <a:off x="2542783" y="2180772"/>
          <a:ext cx="7156389" cy="3610428"/>
        </p:xfrm>
        <a:graphic>
          <a:graphicData uri="http://schemas.openxmlformats.org/drawingml/2006/table">
            <a:tbl>
              <a:tblPr firstRow="1" bandRow="1">
                <a:tableStyleId>{F5AB1C69-6EDB-4FF4-983F-18BD219EF322}</a:tableStyleId>
              </a:tblPr>
              <a:tblGrid>
                <a:gridCol w="1086242">
                  <a:extLst>
                    <a:ext uri="{9D8B030D-6E8A-4147-A177-3AD203B41FA5}">
                      <a16:colId xmlns:a16="http://schemas.microsoft.com/office/drawing/2014/main" val="1359661559"/>
                    </a:ext>
                  </a:extLst>
                </a:gridCol>
                <a:gridCol w="6070147">
                  <a:extLst>
                    <a:ext uri="{9D8B030D-6E8A-4147-A177-3AD203B41FA5}">
                      <a16:colId xmlns:a16="http://schemas.microsoft.com/office/drawing/2014/main" val="1768721427"/>
                    </a:ext>
                  </a:extLst>
                </a:gridCol>
              </a:tblGrid>
              <a:tr h="902607">
                <a:tc>
                  <a:txBody>
                    <a:bodyPr/>
                    <a:lstStyle/>
                    <a:p>
                      <a:r>
                        <a:rPr lang="en-US" dirty="0" err="1" smtClean="0"/>
                        <a:t>Année</a:t>
                      </a:r>
                      <a:endParaRPr lang="en-US" dirty="0"/>
                    </a:p>
                  </a:txBody>
                  <a:tcPr/>
                </a:tc>
                <a:tc>
                  <a:txBody>
                    <a:bodyPr/>
                    <a:lstStyle/>
                    <a:p>
                      <a:pPr algn="ctr"/>
                      <a:r>
                        <a:rPr lang="en-US" dirty="0" smtClean="0"/>
                        <a:t>Pays</a:t>
                      </a:r>
                      <a:endParaRPr lang="en-US" dirty="0"/>
                    </a:p>
                  </a:txBody>
                  <a:tcPr/>
                </a:tc>
                <a:extLst>
                  <a:ext uri="{0D108BD9-81ED-4DB2-BD59-A6C34878D82A}">
                    <a16:rowId xmlns:a16="http://schemas.microsoft.com/office/drawing/2014/main" val="2914239928"/>
                  </a:ext>
                </a:extLst>
              </a:tr>
              <a:tr h="902607">
                <a:tc>
                  <a:txBody>
                    <a:bodyPr/>
                    <a:lstStyle/>
                    <a:p>
                      <a:pPr algn="ctr"/>
                      <a:r>
                        <a:rPr lang="en-US" sz="1800" kern="1200" dirty="0">
                          <a:effectLst/>
                        </a:rPr>
                        <a:t>2020</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Ghana,</a:t>
                      </a:r>
                      <a:r>
                        <a:rPr lang="en-US" sz="1800" kern="1200" baseline="0" dirty="0">
                          <a:effectLst/>
                        </a:rPr>
                        <a:t> </a:t>
                      </a:r>
                      <a:r>
                        <a:rPr lang="en-US" sz="1800" kern="1200" dirty="0" err="1" smtClean="0">
                          <a:effectLst/>
                        </a:rPr>
                        <a:t>Afrique</a:t>
                      </a:r>
                      <a:r>
                        <a:rPr lang="en-US" sz="1800" kern="1200" baseline="0" dirty="0" smtClean="0">
                          <a:effectLst/>
                        </a:rPr>
                        <a:t> du </a:t>
                      </a:r>
                      <a:r>
                        <a:rPr lang="en-US" sz="1800" kern="1200" baseline="0" dirty="0" err="1" smtClean="0">
                          <a:effectLst/>
                        </a:rPr>
                        <a:t>Sud</a:t>
                      </a:r>
                      <a:r>
                        <a:rPr lang="en-US" sz="1800" kern="1200" dirty="0" smtClean="0">
                          <a:effectLst/>
                        </a:rPr>
                        <a:t>, </a:t>
                      </a:r>
                      <a:r>
                        <a:rPr lang="en-US" sz="1800" kern="1200" dirty="0" err="1" smtClean="0">
                          <a:effectLst/>
                        </a:rPr>
                        <a:t>Tunisie</a:t>
                      </a:r>
                      <a:r>
                        <a:rPr lang="en-US" sz="1800" kern="1200" dirty="0" smtClean="0">
                          <a:effectLst/>
                        </a:rPr>
                        <a:t>, </a:t>
                      </a:r>
                      <a:r>
                        <a:rPr lang="en-US" sz="1800" kern="1200" dirty="0" err="1" smtClean="0">
                          <a:effectLst/>
                        </a:rPr>
                        <a:t>Zambie</a:t>
                      </a:r>
                      <a:endParaRPr lang="en-US" dirty="0"/>
                    </a:p>
                  </a:txBody>
                  <a:tcPr/>
                </a:tc>
                <a:extLst>
                  <a:ext uri="{0D108BD9-81ED-4DB2-BD59-A6C34878D82A}">
                    <a16:rowId xmlns:a16="http://schemas.microsoft.com/office/drawing/2014/main" val="3196378452"/>
                  </a:ext>
                </a:extLst>
              </a:tr>
              <a:tr h="902607">
                <a:tc>
                  <a:txBody>
                    <a:bodyPr/>
                    <a:lstStyle/>
                    <a:p>
                      <a:pPr algn="ctr"/>
                      <a:r>
                        <a:rPr lang="en-US" sz="1800" kern="1200" dirty="0">
                          <a:effectLst/>
                        </a:rPr>
                        <a:t>2019</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Gabon, Ghana, Rwanda, </a:t>
                      </a:r>
                      <a:r>
                        <a:rPr lang="en-US" sz="1800" kern="1200" dirty="0" err="1" smtClean="0">
                          <a:effectLst/>
                        </a:rPr>
                        <a:t>Afrique</a:t>
                      </a:r>
                      <a:r>
                        <a:rPr lang="en-US" sz="1800" kern="1200" baseline="0" dirty="0" smtClean="0">
                          <a:effectLst/>
                        </a:rPr>
                        <a:t> du </a:t>
                      </a:r>
                      <a:r>
                        <a:rPr lang="en-US" sz="1800" kern="1200" baseline="0" dirty="0" err="1" smtClean="0">
                          <a:effectLst/>
                        </a:rPr>
                        <a:t>Sud</a:t>
                      </a:r>
                      <a:r>
                        <a:rPr lang="en-US" sz="1800" kern="1200" dirty="0" smtClean="0">
                          <a:effectLst/>
                        </a:rPr>
                        <a:t>, </a:t>
                      </a:r>
                      <a:r>
                        <a:rPr lang="en-US" sz="1800" kern="1200" dirty="0" err="1" smtClean="0">
                          <a:effectLst/>
                        </a:rPr>
                        <a:t>Zambie</a:t>
                      </a:r>
                      <a:endParaRPr lang="en-US" dirty="0"/>
                    </a:p>
                  </a:txBody>
                  <a:tcPr/>
                </a:tc>
                <a:extLst>
                  <a:ext uri="{0D108BD9-81ED-4DB2-BD59-A6C34878D82A}">
                    <a16:rowId xmlns:a16="http://schemas.microsoft.com/office/drawing/2014/main" val="3586968826"/>
                  </a:ext>
                </a:extLst>
              </a:tr>
              <a:tr h="902607">
                <a:tc>
                  <a:txBody>
                    <a:bodyPr/>
                    <a:lstStyle/>
                    <a:p>
                      <a:pPr algn="ctr"/>
                      <a:r>
                        <a:rPr lang="en-US" sz="1800" kern="1200" dirty="0">
                          <a:effectLst/>
                        </a:rPr>
                        <a:t>2018</a:t>
                      </a:r>
                      <a:endParaRPr lang="en-US" sz="1800" b="1" i="0" kern="1200" dirty="0">
                        <a:solidFill>
                          <a:schemeClr val="dk1"/>
                        </a:solidFill>
                        <a:effectLst/>
                        <a:latin typeface="+mn-lt"/>
                        <a:ea typeface="+mn-ea"/>
                        <a:cs typeface="+mn-cs"/>
                      </a:endParaRPr>
                    </a:p>
                  </a:txBody>
                  <a:tcPr/>
                </a:tc>
                <a:tc>
                  <a:txBody>
                    <a:bodyPr/>
                    <a:lstStyle/>
                    <a:p>
                      <a:pPr algn="ctr"/>
                      <a:r>
                        <a:rPr lang="en-US" sz="1800" kern="1200" dirty="0">
                          <a:effectLst/>
                        </a:rPr>
                        <a:t>Lesotho, </a:t>
                      </a:r>
                      <a:r>
                        <a:rPr lang="en-US" sz="1800" kern="1200" dirty="0" err="1" smtClean="0">
                          <a:effectLst/>
                        </a:rPr>
                        <a:t>Afrique</a:t>
                      </a:r>
                      <a:r>
                        <a:rPr lang="en-US" sz="1800" kern="1200" baseline="0" dirty="0" smtClean="0">
                          <a:effectLst/>
                        </a:rPr>
                        <a:t> du </a:t>
                      </a:r>
                      <a:r>
                        <a:rPr lang="en-US" sz="1800" kern="1200" baseline="0" dirty="0" err="1" smtClean="0">
                          <a:effectLst/>
                        </a:rPr>
                        <a:t>Sud</a:t>
                      </a:r>
                      <a:r>
                        <a:rPr lang="en-US" sz="1800" kern="1200" dirty="0" smtClean="0">
                          <a:effectLst/>
                        </a:rPr>
                        <a:t>, </a:t>
                      </a:r>
                      <a:r>
                        <a:rPr lang="en-US" sz="1800" kern="1200" dirty="0" err="1" smtClean="0">
                          <a:effectLst/>
                        </a:rPr>
                        <a:t>Tanzanie</a:t>
                      </a:r>
                      <a:r>
                        <a:rPr lang="en-US" sz="1800" kern="1200" dirty="0" smtClean="0">
                          <a:effectLst/>
                        </a:rPr>
                        <a:t>, </a:t>
                      </a:r>
                      <a:r>
                        <a:rPr lang="en-US" sz="1800" kern="1200" dirty="0" err="1" smtClean="0">
                          <a:effectLst/>
                        </a:rPr>
                        <a:t>Zambie</a:t>
                      </a:r>
                      <a:endParaRPr lang="en-US" dirty="0"/>
                    </a:p>
                  </a:txBody>
                  <a:tcPr/>
                </a:tc>
                <a:extLst>
                  <a:ext uri="{0D108BD9-81ED-4DB2-BD59-A6C34878D82A}">
                    <a16:rowId xmlns:a16="http://schemas.microsoft.com/office/drawing/2014/main" val="1681944709"/>
                  </a:ext>
                </a:extLst>
              </a:tr>
            </a:tbl>
          </a:graphicData>
        </a:graphic>
      </p:graphicFrame>
      <p:sp>
        <p:nvSpPr>
          <p:cNvPr id="5" name="TextBox 4">
            <a:extLst>
              <a:ext uri="{FF2B5EF4-FFF2-40B4-BE49-F238E27FC236}">
                <a16:creationId xmlns:a16="http://schemas.microsoft.com/office/drawing/2014/main" id="{1DA717CB-B9AE-4C94-A648-155BDC2638CC}"/>
              </a:ext>
            </a:extLst>
          </p:cNvPr>
          <p:cNvSpPr txBox="1"/>
          <p:nvPr/>
        </p:nvSpPr>
        <p:spPr>
          <a:xfrm>
            <a:off x="9423286" y="63963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r>
              <a:rPr lang="en-GB" sz="1800" b="1" dirty="0" smtClean="0"/>
              <a:t>9/20</a:t>
            </a:r>
            <a:endParaRPr lang="en-US" sz="1800" dirty="0"/>
          </a:p>
        </p:txBody>
      </p:sp>
    </p:spTree>
    <p:extLst>
      <p:ext uri="{BB962C8B-B14F-4D97-AF65-F5344CB8AC3E}">
        <p14:creationId xmlns:p14="http://schemas.microsoft.com/office/powerpoint/2010/main" val="2794617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8B6D1CDB-15D1-4C85-BFBF-7D1270C6F64A}">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a3b9c205-ff93-4b66-a73e-1385ea8adb4a"/>
  </ds:schemaRefs>
</ds:datastoreItem>
</file>

<file path=customXml/itemProps4.xml><?xml version="1.0" encoding="utf-8"?>
<ds:datastoreItem xmlns:ds="http://schemas.openxmlformats.org/officeDocument/2006/customXml" ds:itemID="{D2323DA9-710D-4C08-8632-E1243AEA8C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409</TotalTime>
  <Words>2764</Words>
  <Application>Microsoft Office PowerPoint</Application>
  <PresentationFormat>Widescreen</PresentationFormat>
  <Paragraphs>440</Paragraphs>
  <Slides>34</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.AppleSystemUIFont</vt:lpstr>
      <vt:lpstr>Arial Unicode MS</vt:lpstr>
      <vt:lpstr>DengXian</vt:lpstr>
      <vt:lpstr>MS Mincho</vt:lpstr>
      <vt:lpstr>宋体</vt:lpstr>
      <vt:lpstr>Arial</vt:lpstr>
      <vt:lpstr>Calibri</vt:lpstr>
      <vt:lpstr>Georgia</vt:lpstr>
      <vt:lpstr>Times New Roman</vt:lpstr>
      <vt:lpstr>Wingdings</vt:lpstr>
      <vt:lpstr>COVER</vt:lpstr>
      <vt:lpstr>Internal screen</vt:lpstr>
      <vt:lpstr>Obligations nationales de déclaration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Yang, Qingpo (NSPD)</cp:lastModifiedBy>
  <cp:revision>31</cp:revision>
  <cp:lastPrinted>2018-12-10T09:55:32Z</cp:lastPrinted>
  <dcterms:created xsi:type="dcterms:W3CDTF">2019-07-18T08:44:31Z</dcterms:created>
  <dcterms:modified xsi:type="dcterms:W3CDTF">2021-07-13T12:26:50Z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