
<file path=[Content_Types].xml><?xml version="1.0" encoding="utf-8"?>
<Types xmlns="http://schemas.openxmlformats.org/package/2006/content-types">
  <Default Extension="mp3" ContentType="audio/mpeg"/>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Lst>
  <p:notesMasterIdLst>
    <p:notesMasterId r:id="rId29"/>
  </p:notesMasterIdLst>
  <p:sldIdLst>
    <p:sldId id="301" r:id="rId6"/>
    <p:sldId id="265" r:id="rId7"/>
    <p:sldId id="263" r:id="rId8"/>
    <p:sldId id="287" r:id="rId9"/>
    <p:sldId id="303" r:id="rId10"/>
    <p:sldId id="269" r:id="rId11"/>
    <p:sldId id="283" r:id="rId12"/>
    <p:sldId id="285" r:id="rId13"/>
    <p:sldId id="286" r:id="rId14"/>
    <p:sldId id="288" r:id="rId15"/>
    <p:sldId id="289" r:id="rId16"/>
    <p:sldId id="290" r:id="rId17"/>
    <p:sldId id="275" r:id="rId18"/>
    <p:sldId id="294" r:id="rId19"/>
    <p:sldId id="300" r:id="rId20"/>
    <p:sldId id="296" r:id="rId21"/>
    <p:sldId id="299" r:id="rId22"/>
    <p:sldId id="291" r:id="rId23"/>
    <p:sldId id="292" r:id="rId24"/>
    <p:sldId id="277" r:id="rId25"/>
    <p:sldId id="278" r:id="rId26"/>
    <p:sldId id="280" r:id="rId27"/>
    <p:sldId id="302" r:id="rId28"/>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hegyan, Edgar (NSP)" initials="ME(" lastIdx="11" clrIdx="0">
    <p:extLst>
      <p:ext uri="{19B8F6BF-5375-455C-9EA6-DF929625EA0E}">
        <p15:presenceInfo xmlns:p15="http://schemas.microsoft.com/office/powerpoint/2012/main" userId="Mushegyan, Edgar (NSP)" providerId="None"/>
      </p:ext>
    </p:extLst>
  </p:cmAuthor>
  <p:cmAuthor id="2" name="Kiss, Janka (NSP)" initials="KJ(" lastIdx="11" clrIdx="1">
    <p:extLst>
      <p:ext uri="{19B8F6BF-5375-455C-9EA6-DF929625EA0E}">
        <p15:presenceInfo xmlns:p15="http://schemas.microsoft.com/office/powerpoint/2012/main" userId="S-1-5-21-2107199734-1002509562-578033828-91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00682F"/>
    <a:srgbClr val="009900"/>
    <a:srgbClr val="CCCC00"/>
    <a:srgbClr val="CC9900"/>
    <a:srgbClr val="CC3300"/>
    <a:srgbClr val="996633"/>
    <a:srgbClr val="FF9900"/>
    <a:srgbClr val="FF33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9FFFB-7A0C-4C5C-ACE6-551347E329CE}" v="15" dt="2021-07-13T19:23:00.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326" autoAdjust="0"/>
  </p:normalViewPr>
  <p:slideViewPr>
    <p:cSldViewPr snapToGrid="0">
      <p:cViewPr varScale="1">
        <p:scale>
          <a:sx n="63" d="100"/>
          <a:sy n="63" d="100"/>
        </p:scale>
        <p:origin x="804"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hegyan, Edgar (NSP)" userId="c092e9be-0227-40a4-980f-f9eff733bb40" providerId="ADAL" clId="{0029FFFB-7A0C-4C5C-ACE6-551347E329CE}"/>
    <pc:docChg chg="undo custSel modSld">
      <pc:chgData name="Mushegyan, Edgar (NSP)" userId="c092e9be-0227-40a4-980f-f9eff733bb40" providerId="ADAL" clId="{0029FFFB-7A0C-4C5C-ACE6-551347E329CE}" dt="2021-07-13T19:23:00.666" v="46"/>
      <pc:docMkLst>
        <pc:docMk/>
      </pc:docMkLst>
      <pc:sldChg chg="addCm modCm">
        <pc:chgData name="Mushegyan, Edgar (NSP)" userId="c092e9be-0227-40a4-980f-f9eff733bb40" providerId="ADAL" clId="{0029FFFB-7A0C-4C5C-ACE6-551347E329CE}" dt="2021-07-13T19:19:32.037" v="27"/>
        <pc:sldMkLst>
          <pc:docMk/>
          <pc:sldMk cId="3937891920" sldId="263"/>
        </pc:sldMkLst>
      </pc:sldChg>
      <pc:sldChg chg="addCm modCm">
        <pc:chgData name="Mushegyan, Edgar (NSP)" userId="c092e9be-0227-40a4-980f-f9eff733bb40" providerId="ADAL" clId="{0029FFFB-7A0C-4C5C-ACE6-551347E329CE}" dt="2021-07-13T19:19:15.173" v="25"/>
        <pc:sldMkLst>
          <pc:docMk/>
          <pc:sldMk cId="412187574" sldId="265"/>
        </pc:sldMkLst>
      </pc:sldChg>
      <pc:sldChg chg="addCm modCm">
        <pc:chgData name="Mushegyan, Edgar (NSP)" userId="c092e9be-0227-40a4-980f-f9eff733bb40" providerId="ADAL" clId="{0029FFFB-7A0C-4C5C-ACE6-551347E329CE}" dt="2021-07-13T19:19:42.726" v="29"/>
        <pc:sldMkLst>
          <pc:docMk/>
          <pc:sldMk cId="1371202435" sldId="269"/>
        </pc:sldMkLst>
      </pc:sldChg>
      <pc:sldChg chg="modSp mod addCm modCm">
        <pc:chgData name="Mushegyan, Edgar (NSP)" userId="c092e9be-0227-40a4-980f-f9eff733bb40" providerId="ADAL" clId="{0029FFFB-7A0C-4C5C-ACE6-551347E329CE}" dt="2021-07-13T19:22:21.027" v="42"/>
        <pc:sldMkLst>
          <pc:docMk/>
          <pc:sldMk cId="3801042578" sldId="277"/>
        </pc:sldMkLst>
        <pc:grpChg chg="mod">
          <ac:chgData name="Mushegyan, Edgar (NSP)" userId="c092e9be-0227-40a4-980f-f9eff733bb40" providerId="ADAL" clId="{0029FFFB-7A0C-4C5C-ACE6-551347E329CE}" dt="2021-07-13T19:15:24.557" v="14" actId="1076"/>
          <ac:grpSpMkLst>
            <pc:docMk/>
            <pc:sldMk cId="3801042578" sldId="277"/>
            <ac:grpSpMk id="6" creationId="{00000000-0000-0000-0000-000000000000}"/>
          </ac:grpSpMkLst>
        </pc:grpChg>
        <pc:picChg chg="mod modCrop">
          <ac:chgData name="Mushegyan, Edgar (NSP)" userId="c092e9be-0227-40a4-980f-f9eff733bb40" providerId="ADAL" clId="{0029FFFB-7A0C-4C5C-ACE6-551347E329CE}" dt="2021-07-13T19:15:21.328" v="11" actId="208"/>
          <ac:picMkLst>
            <pc:docMk/>
            <pc:sldMk cId="3801042578" sldId="277"/>
            <ac:picMk id="2" creationId="{00000000-0000-0000-0000-000000000000}"/>
          </ac:picMkLst>
        </pc:picChg>
        <pc:cxnChg chg="mod">
          <ac:chgData name="Mushegyan, Edgar (NSP)" userId="c092e9be-0227-40a4-980f-f9eff733bb40" providerId="ADAL" clId="{0029FFFB-7A0C-4C5C-ACE6-551347E329CE}" dt="2021-07-13T19:15:21.328" v="11" actId="208"/>
          <ac:cxnSpMkLst>
            <pc:docMk/>
            <pc:sldMk cId="3801042578" sldId="277"/>
            <ac:cxnSpMk id="5" creationId="{00000000-0000-0000-0000-000000000000}"/>
          </ac:cxnSpMkLst>
        </pc:cxnChg>
      </pc:sldChg>
      <pc:sldChg chg="modSp mod addCm modCm">
        <pc:chgData name="Mushegyan, Edgar (NSP)" userId="c092e9be-0227-40a4-980f-f9eff733bb40" providerId="ADAL" clId="{0029FFFB-7A0C-4C5C-ACE6-551347E329CE}" dt="2021-07-13T19:22:26.487" v="44"/>
        <pc:sldMkLst>
          <pc:docMk/>
          <pc:sldMk cId="3833880232" sldId="278"/>
        </pc:sldMkLst>
        <pc:picChg chg="mod modCrop">
          <ac:chgData name="Mushegyan, Edgar (NSP)" userId="c092e9be-0227-40a4-980f-f9eff733bb40" providerId="ADAL" clId="{0029FFFB-7A0C-4C5C-ACE6-551347E329CE}" dt="2021-07-13T19:15:34.735" v="16" actId="208"/>
          <ac:picMkLst>
            <pc:docMk/>
            <pc:sldMk cId="3833880232" sldId="278"/>
            <ac:picMk id="2" creationId="{00000000-0000-0000-0000-000000000000}"/>
          </ac:picMkLst>
        </pc:picChg>
      </pc:sldChg>
      <pc:sldChg chg="addCm modCm">
        <pc:chgData name="Mushegyan, Edgar (NSP)" userId="c092e9be-0227-40a4-980f-f9eff733bb40" providerId="ADAL" clId="{0029FFFB-7A0C-4C5C-ACE6-551347E329CE}" dt="2021-07-13T19:20:35.328" v="31"/>
        <pc:sldMkLst>
          <pc:docMk/>
          <pc:sldMk cId="841089693" sldId="289"/>
        </pc:sldMkLst>
      </pc:sldChg>
      <pc:sldChg chg="modSp mod addCm modCm">
        <pc:chgData name="Mushegyan, Edgar (NSP)" userId="c092e9be-0227-40a4-980f-f9eff733bb40" providerId="ADAL" clId="{0029FFFB-7A0C-4C5C-ACE6-551347E329CE}" dt="2021-07-13T19:20:51.959" v="33"/>
        <pc:sldMkLst>
          <pc:docMk/>
          <pc:sldMk cId="228384679" sldId="290"/>
        </pc:sldMkLst>
        <pc:picChg chg="mod modCrop">
          <ac:chgData name="Mushegyan, Edgar (NSP)" userId="c092e9be-0227-40a4-980f-f9eff733bb40" providerId="ADAL" clId="{0029FFFB-7A0C-4C5C-ACE6-551347E329CE}" dt="2021-07-13T19:17:04.267" v="23" actId="14100"/>
          <ac:picMkLst>
            <pc:docMk/>
            <pc:sldMk cId="228384679" sldId="290"/>
            <ac:picMk id="13" creationId="{00000000-0000-0000-0000-000000000000}"/>
          </ac:picMkLst>
        </pc:picChg>
      </pc:sldChg>
      <pc:sldChg chg="addCm modCm">
        <pc:chgData name="Mushegyan, Edgar (NSP)" userId="c092e9be-0227-40a4-980f-f9eff733bb40" providerId="ADAL" clId="{0029FFFB-7A0C-4C5C-ACE6-551347E329CE}" dt="2021-07-13T19:23:00.666" v="46"/>
        <pc:sldMkLst>
          <pc:docMk/>
          <pc:sldMk cId="2440774783" sldId="291"/>
        </pc:sldMkLst>
      </pc:sldChg>
      <pc:sldChg chg="modSp mod">
        <pc:chgData name="Mushegyan, Edgar (NSP)" userId="c092e9be-0227-40a4-980f-f9eff733bb40" providerId="ADAL" clId="{0029FFFB-7A0C-4C5C-ACE6-551347E329CE}" dt="2021-07-13T19:16:15.408" v="18" actId="208"/>
        <pc:sldMkLst>
          <pc:docMk/>
          <pc:sldMk cId="1296449854" sldId="294"/>
        </pc:sldMkLst>
        <pc:picChg chg="mod">
          <ac:chgData name="Mushegyan, Edgar (NSP)" userId="c092e9be-0227-40a4-980f-f9eff733bb40" providerId="ADAL" clId="{0029FFFB-7A0C-4C5C-ACE6-551347E329CE}" dt="2021-07-13T19:16:15.408" v="18" actId="208"/>
          <ac:picMkLst>
            <pc:docMk/>
            <pc:sldMk cId="1296449854" sldId="294"/>
            <ac:picMk id="14" creationId="{00000000-0000-0000-0000-000000000000}"/>
          </ac:picMkLst>
        </pc:picChg>
      </pc:sldChg>
      <pc:sldChg chg="modSp mod addCm modCm">
        <pc:chgData name="Mushegyan, Edgar (NSP)" userId="c092e9be-0227-40a4-980f-f9eff733bb40" providerId="ADAL" clId="{0029FFFB-7A0C-4C5C-ACE6-551347E329CE}" dt="2021-07-13T19:22:00.844" v="40"/>
        <pc:sldMkLst>
          <pc:docMk/>
          <pc:sldMk cId="3730307727" sldId="300"/>
        </pc:sldMkLst>
        <pc:spChg chg="mod">
          <ac:chgData name="Mushegyan, Edgar (NSP)" userId="c092e9be-0227-40a4-980f-f9eff733bb40" providerId="ADAL" clId="{0029FFFB-7A0C-4C5C-ACE6-551347E329CE}" dt="2021-07-13T19:14:15.790" v="0" actId="1076"/>
          <ac:spMkLst>
            <pc:docMk/>
            <pc:sldMk cId="3730307727" sldId="300"/>
            <ac:spMk id="2" creationId="{00000000-0000-0000-0000-000000000000}"/>
          </ac:spMkLst>
        </pc:spChg>
        <pc:spChg chg="mod">
          <ac:chgData name="Mushegyan, Edgar (NSP)" userId="c092e9be-0227-40a4-980f-f9eff733bb40" providerId="ADAL" clId="{0029FFFB-7A0C-4C5C-ACE6-551347E329CE}" dt="2021-07-13T19:14:42.775" v="8" actId="1076"/>
          <ac:spMkLst>
            <pc:docMk/>
            <pc:sldMk cId="3730307727" sldId="300"/>
            <ac:spMk id="5" creationId="{00000000-0000-0000-0000-000000000000}"/>
          </ac:spMkLst>
        </pc:spChg>
        <pc:spChg chg="mod">
          <ac:chgData name="Mushegyan, Edgar (NSP)" userId="c092e9be-0227-40a4-980f-f9eff733bb40" providerId="ADAL" clId="{0029FFFB-7A0C-4C5C-ACE6-551347E329CE}" dt="2021-07-13T19:16:21.163" v="19" actId="1076"/>
          <ac:spMkLst>
            <pc:docMk/>
            <pc:sldMk cId="3730307727" sldId="300"/>
            <ac:spMk id="17" creationId="{00000000-0000-0000-0000-000000000000}"/>
          </ac:spMkLst>
        </pc:spChg>
        <pc:spChg chg="mod">
          <ac:chgData name="Mushegyan, Edgar (NSP)" userId="c092e9be-0227-40a4-980f-f9eff733bb40" providerId="ADAL" clId="{0029FFFB-7A0C-4C5C-ACE6-551347E329CE}" dt="2021-07-13T19:16:21.163" v="19" actId="1076"/>
          <ac:spMkLst>
            <pc:docMk/>
            <pc:sldMk cId="3730307727" sldId="300"/>
            <ac:spMk id="18" creationId="{00000000-0000-0000-0000-000000000000}"/>
          </ac:spMkLst>
        </pc:spChg>
        <pc:spChg chg="mod">
          <ac:chgData name="Mushegyan, Edgar (NSP)" userId="c092e9be-0227-40a4-980f-f9eff733bb40" providerId="ADAL" clId="{0029FFFB-7A0C-4C5C-ACE6-551347E329CE}" dt="2021-07-13T19:16:21.163" v="19" actId="1076"/>
          <ac:spMkLst>
            <pc:docMk/>
            <pc:sldMk cId="3730307727" sldId="300"/>
            <ac:spMk id="19" creationId="{00000000-0000-0000-0000-000000000000}"/>
          </ac:spMkLst>
        </pc:spChg>
        <pc:spChg chg="mod">
          <ac:chgData name="Mushegyan, Edgar (NSP)" userId="c092e9be-0227-40a4-980f-f9eff733bb40" providerId="ADAL" clId="{0029FFFB-7A0C-4C5C-ACE6-551347E329CE}" dt="2021-07-13T19:14:15.790" v="0" actId="1076"/>
          <ac:spMkLst>
            <pc:docMk/>
            <pc:sldMk cId="3730307727" sldId="300"/>
            <ac:spMk id="24" creationId="{00000000-0000-0000-0000-000000000000}"/>
          </ac:spMkLst>
        </pc:spChg>
        <pc:spChg chg="mod">
          <ac:chgData name="Mushegyan, Edgar (NSP)" userId="c092e9be-0227-40a4-980f-f9eff733bb40" providerId="ADAL" clId="{0029FFFB-7A0C-4C5C-ACE6-551347E329CE}" dt="2021-07-13T19:14:15.790" v="0" actId="1076"/>
          <ac:spMkLst>
            <pc:docMk/>
            <pc:sldMk cId="3730307727" sldId="300"/>
            <ac:spMk id="25" creationId="{00000000-0000-0000-0000-000000000000}"/>
          </ac:spMkLst>
        </pc:spChg>
        <pc:spChg chg="mod">
          <ac:chgData name="Mushegyan, Edgar (NSP)" userId="c092e9be-0227-40a4-980f-f9eff733bb40" providerId="ADAL" clId="{0029FFFB-7A0C-4C5C-ACE6-551347E329CE}" dt="2021-07-13T19:14:15.790" v="0" actId="1076"/>
          <ac:spMkLst>
            <pc:docMk/>
            <pc:sldMk cId="3730307727" sldId="300"/>
            <ac:spMk id="26" creationId="{00000000-0000-0000-0000-000000000000}"/>
          </ac:spMkLst>
        </pc:spChg>
        <pc:spChg chg="mod">
          <ac:chgData name="Mushegyan, Edgar (NSP)" userId="c092e9be-0227-40a4-980f-f9eff733bb40" providerId="ADAL" clId="{0029FFFB-7A0C-4C5C-ACE6-551347E329CE}" dt="2021-07-13T19:14:15.790" v="0" actId="1076"/>
          <ac:spMkLst>
            <pc:docMk/>
            <pc:sldMk cId="3730307727" sldId="300"/>
            <ac:spMk id="27" creationId="{00000000-0000-0000-0000-000000000000}"/>
          </ac:spMkLst>
        </pc:spChg>
        <pc:spChg chg="mod">
          <ac:chgData name="Mushegyan, Edgar (NSP)" userId="c092e9be-0227-40a4-980f-f9eff733bb40" providerId="ADAL" clId="{0029FFFB-7A0C-4C5C-ACE6-551347E329CE}" dt="2021-07-13T19:14:15.790" v="0" actId="1076"/>
          <ac:spMkLst>
            <pc:docMk/>
            <pc:sldMk cId="3730307727" sldId="300"/>
            <ac:spMk id="28" creationId="{00000000-0000-0000-0000-000000000000}"/>
          </ac:spMkLst>
        </pc:spChg>
        <pc:spChg chg="mod">
          <ac:chgData name="Mushegyan, Edgar (NSP)" userId="c092e9be-0227-40a4-980f-f9eff733bb40" providerId="ADAL" clId="{0029FFFB-7A0C-4C5C-ACE6-551347E329CE}" dt="2021-07-13T19:14:15.790" v="0" actId="1076"/>
          <ac:spMkLst>
            <pc:docMk/>
            <pc:sldMk cId="3730307727" sldId="300"/>
            <ac:spMk id="29" creationId="{00000000-0000-0000-0000-000000000000}"/>
          </ac:spMkLst>
        </pc:spChg>
        <pc:picChg chg="mod">
          <ac:chgData name="Mushegyan, Edgar (NSP)" userId="c092e9be-0227-40a4-980f-f9eff733bb40" providerId="ADAL" clId="{0029FFFB-7A0C-4C5C-ACE6-551347E329CE}" dt="2021-07-13T19:14:47.540" v="9" actId="208"/>
          <ac:picMkLst>
            <pc:docMk/>
            <pc:sldMk cId="3730307727" sldId="300"/>
            <ac:picMk id="20" creationId="{00000000-0000-0000-0000-000000000000}"/>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7-13T21:21:00.894" idx="6">
    <p:pos x="4903" y="866"/>
    <p:text>Boxes and bubbles were moved</p:text>
    <p:extLst>
      <p:ext uri="{C676402C-5697-4E1C-873F-D02D1690AC5C}">
        <p15:threadingInfo xmlns:p15="http://schemas.microsoft.com/office/powerpoint/2012/main" timeZoneBias="-120"/>
      </p:ext>
    </p:extLst>
  </p:cm>
  <p:cm authorId="1" dt="2021-07-13T21:21:18.867" idx="7">
    <p:pos x="5300" y="2233"/>
    <p:text>Text was reduced in its size and moved</p:text>
    <p:extLst>
      <p:ext uri="{C676402C-5697-4E1C-873F-D02D1690AC5C}">
        <p15:threadingInfo xmlns:p15="http://schemas.microsoft.com/office/powerpoint/2012/main" timeZoneBias="-120"/>
      </p:ext>
    </p:extLst>
  </p:cm>
  <p:cm authorId="1" dt="2021-07-13T21:21:54.462" idx="8">
    <p:pos x="7596" y="182"/>
    <p:text>Shape outline was added</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7-13T21:22:16.799" idx="9">
    <p:pos x="10" y="10"/>
    <p:text>To add title?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7-13T21:22:22.252" idx="10">
    <p:pos x="10" y="10"/>
    <p:text>To add title?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ACDBB-B98D-45CF-BDE4-25684A83610B}" type="doc">
      <dgm:prSet loTypeId="urn:microsoft.com/office/officeart/2005/8/layout/hProcess9" loCatId="process" qsTypeId="urn:microsoft.com/office/officeart/2005/8/quickstyle/simple1" qsCatId="simple" csTypeId="urn:microsoft.com/office/officeart/2005/8/colors/accent3_2" csCatId="accent3" phldr="1"/>
      <dgm:spPr/>
    </dgm:pt>
    <dgm:pt modelId="{6BCBAFBF-3665-4771-8FCA-625B883902B0}">
      <dgm:prSet custT="1"/>
      <dgm:spPr>
        <a:solidFill>
          <a:schemeClr val="accent3"/>
        </a:solidFill>
      </dgm:spPr>
      <dgm:t>
        <a:bodyPr/>
        <a:lstStyle/>
        <a:p>
          <a:r>
            <a:rPr lang="en-US" sz="2000" b="1" dirty="0" smtClean="0">
              <a:solidFill>
                <a:srgbClr val="FFFF00"/>
              </a:solidFill>
            </a:rPr>
            <a:t>PC et ORPV</a:t>
          </a:r>
        </a:p>
        <a:p>
          <a:r>
            <a:rPr lang="en-US" sz="1800" b="1" dirty="0" err="1" smtClean="0">
              <a:solidFill>
                <a:schemeClr val="bg1"/>
              </a:solidFill>
            </a:rPr>
            <a:t>Soumettent</a:t>
          </a:r>
          <a:r>
            <a:rPr lang="en-US" sz="1800" b="1" dirty="0" smtClean="0">
              <a:solidFill>
                <a:schemeClr val="bg1"/>
              </a:solidFill>
            </a:rPr>
            <a:t> des </a:t>
          </a:r>
          <a:r>
            <a:rPr lang="en-US" sz="1800" b="1" dirty="0" err="1" smtClean="0">
              <a:solidFill>
                <a:schemeClr val="bg1"/>
              </a:solidFill>
            </a:rPr>
            <a:t>thèmes</a:t>
          </a:r>
          <a:endParaRPr lang="en-US" sz="1800" b="1" dirty="0">
            <a:solidFill>
              <a:schemeClr val="bg1"/>
            </a:solidFill>
          </a:endParaRPr>
        </a:p>
      </dgm:t>
    </dgm:pt>
    <dgm:pt modelId="{22481759-C4B9-41C8-9DA4-B23B5CF0E599}" type="parTrans" cxnId="{16F2D4CB-0FDC-4A93-9FD9-80511528E321}">
      <dgm:prSet/>
      <dgm:spPr/>
      <dgm:t>
        <a:bodyPr/>
        <a:lstStyle/>
        <a:p>
          <a:endParaRPr lang="en-US"/>
        </a:p>
      </dgm:t>
    </dgm:pt>
    <dgm:pt modelId="{B4079536-1230-42B8-A526-4E9E6B64B87D}" type="sibTrans" cxnId="{16F2D4CB-0FDC-4A93-9FD9-80511528E321}">
      <dgm:prSet/>
      <dgm:spPr/>
      <dgm:t>
        <a:bodyPr/>
        <a:lstStyle/>
        <a:p>
          <a:endParaRPr lang="en-US"/>
        </a:p>
      </dgm:t>
    </dgm:pt>
    <dgm:pt modelId="{364B4113-6D42-4C19-B800-08A759C8F4C5}">
      <dgm:prSet custT="1"/>
      <dgm:spPr/>
      <dgm:t>
        <a:bodyPr/>
        <a:lstStyle/>
        <a:p>
          <a:pPr algn="ctr"/>
          <a:r>
            <a:rPr lang="en-US" sz="2000" b="1" dirty="0" smtClean="0">
              <a:solidFill>
                <a:srgbClr val="FFFF00"/>
              </a:solidFill>
            </a:rPr>
            <a:t>CN</a:t>
          </a:r>
        </a:p>
        <a:p>
          <a:pPr algn="ctr"/>
          <a:r>
            <a:rPr lang="fr-FR" sz="1800" b="1" dirty="0" smtClean="0">
              <a:solidFill>
                <a:schemeClr val="bg1"/>
              </a:solidFill>
            </a:rPr>
            <a:t>Révise les thèmes soumis</a:t>
          </a:r>
          <a:endParaRPr lang="en-GB" sz="1800" b="1" dirty="0" smtClean="0">
            <a:solidFill>
              <a:schemeClr val="bg1"/>
            </a:solidFill>
          </a:endParaRPr>
        </a:p>
        <a:p>
          <a:pPr algn="l"/>
          <a:r>
            <a:rPr lang="fr-FR" sz="1800" b="1" dirty="0" smtClean="0">
              <a:solidFill>
                <a:schemeClr val="bg1"/>
              </a:solidFill>
            </a:rPr>
            <a:t>Recommande les priorités des thèmes et les soumet à la CMP</a:t>
          </a:r>
          <a:endParaRPr lang="en-US" sz="1800" b="1" dirty="0">
            <a:solidFill>
              <a:schemeClr val="bg1"/>
            </a:solidFill>
          </a:endParaRPr>
        </a:p>
      </dgm:t>
    </dgm:pt>
    <dgm:pt modelId="{099A1783-3D12-4AC0-B8A8-CB209C253284}" type="parTrans" cxnId="{B0C6ED04-DBB2-459F-9475-5E318AA193D2}">
      <dgm:prSet/>
      <dgm:spPr/>
      <dgm:t>
        <a:bodyPr/>
        <a:lstStyle/>
        <a:p>
          <a:endParaRPr lang="en-US"/>
        </a:p>
      </dgm:t>
    </dgm:pt>
    <dgm:pt modelId="{76EF946D-F7B0-4BEF-8828-E70C49E30D0C}" type="sibTrans" cxnId="{B0C6ED04-DBB2-459F-9475-5E318AA193D2}">
      <dgm:prSet/>
      <dgm:spPr/>
      <dgm:t>
        <a:bodyPr/>
        <a:lstStyle/>
        <a:p>
          <a:endParaRPr lang="en-US"/>
        </a:p>
      </dgm:t>
    </dgm:pt>
    <dgm:pt modelId="{717D7078-AF5A-40CC-9E3B-81A0FD63A552}">
      <dgm:prSet custT="1"/>
      <dgm:spPr/>
      <dgm:t>
        <a:bodyPr/>
        <a:lstStyle/>
        <a:p>
          <a:r>
            <a:rPr lang="en-US" sz="2000" b="1" dirty="0" smtClean="0">
              <a:solidFill>
                <a:srgbClr val="FFFF00"/>
              </a:solidFill>
            </a:rPr>
            <a:t>CMP </a:t>
          </a:r>
        </a:p>
        <a:p>
          <a:r>
            <a:rPr lang="fr-FR" sz="1800" b="1" dirty="0" smtClean="0">
              <a:solidFill>
                <a:schemeClr val="bg1"/>
              </a:solidFill>
            </a:rPr>
            <a:t>Examine, modifie et adopte la liste de thèmes (</a:t>
          </a:r>
          <a:r>
            <a:rPr lang="fr-FR" sz="1800" b="1" dirty="0" err="1" smtClean="0">
              <a:solidFill>
                <a:schemeClr val="bg1"/>
              </a:solidFill>
            </a:rPr>
            <a:t>LdT</a:t>
          </a:r>
          <a:r>
            <a:rPr lang="fr-FR" sz="1800" b="1" dirty="0" smtClean="0">
              <a:solidFill>
                <a:schemeClr val="bg1"/>
              </a:solidFill>
            </a:rPr>
            <a:t>) pour les normes CIPV</a:t>
          </a:r>
          <a:endParaRPr lang="en-US" sz="1800" b="1" dirty="0">
            <a:solidFill>
              <a:schemeClr val="bg1"/>
            </a:solidFill>
          </a:endParaRPr>
        </a:p>
      </dgm:t>
    </dgm:pt>
    <dgm:pt modelId="{CE4CAA3E-C367-4668-BED7-DEBCCA8EE20B}" type="parTrans" cxnId="{F8949D4F-3B2E-4630-A2C0-039FBAD108A7}">
      <dgm:prSet/>
      <dgm:spPr/>
      <dgm:t>
        <a:bodyPr/>
        <a:lstStyle/>
        <a:p>
          <a:endParaRPr lang="en-US"/>
        </a:p>
      </dgm:t>
    </dgm:pt>
    <dgm:pt modelId="{EF9EFFFC-1FE5-4F34-85DA-257704516EBE}" type="sibTrans" cxnId="{F8949D4F-3B2E-4630-A2C0-039FBAD108A7}">
      <dgm:prSet/>
      <dgm:spPr/>
      <dgm:t>
        <a:bodyPr/>
        <a:lstStyle/>
        <a:p>
          <a:endParaRPr lang="en-US"/>
        </a:p>
      </dgm:t>
    </dgm:pt>
    <dgm:pt modelId="{5AF6D0B7-52DE-4648-981D-EBF1D420B8D6}" type="pres">
      <dgm:prSet presAssocID="{5CAACDBB-B98D-45CF-BDE4-25684A83610B}" presName="CompostProcess" presStyleCnt="0">
        <dgm:presLayoutVars>
          <dgm:dir/>
          <dgm:resizeHandles val="exact"/>
        </dgm:presLayoutVars>
      </dgm:prSet>
      <dgm:spPr/>
    </dgm:pt>
    <dgm:pt modelId="{E4B1D1C9-6A20-4294-B2C0-0A258BF0A216}" type="pres">
      <dgm:prSet presAssocID="{5CAACDBB-B98D-45CF-BDE4-25684A83610B}" presName="arrow" presStyleLbl="bgShp" presStyleIdx="0" presStyleCnt="1" custScaleX="117647" custLinFactNeighborX="4366"/>
      <dgm:spPr>
        <a:solidFill>
          <a:schemeClr val="accent3">
            <a:lumMod val="20000"/>
            <a:lumOff val="80000"/>
          </a:schemeClr>
        </a:solidFill>
      </dgm:spPr>
    </dgm:pt>
    <dgm:pt modelId="{712CD20F-0E63-4FE6-9085-F18CBB1BABF3}" type="pres">
      <dgm:prSet presAssocID="{5CAACDBB-B98D-45CF-BDE4-25684A83610B}" presName="linearProcess" presStyleCnt="0"/>
      <dgm:spPr/>
    </dgm:pt>
    <dgm:pt modelId="{A2FB552F-2116-4416-BE0C-838761EA1C90}" type="pres">
      <dgm:prSet presAssocID="{6BCBAFBF-3665-4771-8FCA-625B883902B0}" presName="textNode" presStyleLbl="node1" presStyleIdx="0" presStyleCnt="3" custScaleX="91580" custScaleY="115299" custLinFactNeighborX="45874" custLinFactNeighborY="-866">
        <dgm:presLayoutVars>
          <dgm:bulletEnabled val="1"/>
        </dgm:presLayoutVars>
      </dgm:prSet>
      <dgm:spPr/>
      <dgm:t>
        <a:bodyPr/>
        <a:lstStyle/>
        <a:p>
          <a:endParaRPr lang="en-US"/>
        </a:p>
      </dgm:t>
    </dgm:pt>
    <dgm:pt modelId="{A7F4AE7D-8EC3-4B5F-94B1-5315E0993093}" type="pres">
      <dgm:prSet presAssocID="{B4079536-1230-42B8-A526-4E9E6B64B87D}" presName="sibTrans" presStyleCnt="0"/>
      <dgm:spPr/>
    </dgm:pt>
    <dgm:pt modelId="{66EB6B12-62E6-43AF-B729-1F11B54020C6}" type="pres">
      <dgm:prSet presAssocID="{364B4113-6D42-4C19-B800-08A759C8F4C5}" presName="textNode" presStyleLbl="node1" presStyleIdx="1" presStyleCnt="3" custScaleX="134659" custScaleY="113567" custLinFactNeighborX="-16751">
        <dgm:presLayoutVars>
          <dgm:bulletEnabled val="1"/>
        </dgm:presLayoutVars>
      </dgm:prSet>
      <dgm:spPr/>
      <dgm:t>
        <a:bodyPr/>
        <a:lstStyle/>
        <a:p>
          <a:endParaRPr lang="en-US"/>
        </a:p>
      </dgm:t>
    </dgm:pt>
    <dgm:pt modelId="{D9D11079-6AE1-4E33-82C1-935DDFAF7E33}" type="pres">
      <dgm:prSet presAssocID="{76EF946D-F7B0-4BEF-8828-E70C49E30D0C}" presName="sibTrans" presStyleCnt="0"/>
      <dgm:spPr/>
    </dgm:pt>
    <dgm:pt modelId="{4EB85D67-C0AB-4F95-B4E2-073026A9C521}" type="pres">
      <dgm:prSet presAssocID="{717D7078-AF5A-40CC-9E3B-81A0FD63A552}" presName="textNode" presStyleLbl="node1" presStyleIdx="2" presStyleCnt="3" custScaleX="119576" custScaleY="114755" custLinFactNeighborX="-86367" custLinFactNeighborY="-594">
        <dgm:presLayoutVars>
          <dgm:bulletEnabled val="1"/>
        </dgm:presLayoutVars>
      </dgm:prSet>
      <dgm:spPr/>
      <dgm:t>
        <a:bodyPr/>
        <a:lstStyle/>
        <a:p>
          <a:endParaRPr lang="en-US"/>
        </a:p>
      </dgm:t>
    </dgm:pt>
  </dgm:ptLst>
  <dgm:cxnLst>
    <dgm:cxn modelId="{1606F744-7BF5-47BD-90DC-C4AC5B5ADCF6}" type="presOf" srcId="{5CAACDBB-B98D-45CF-BDE4-25684A83610B}" destId="{5AF6D0B7-52DE-4648-981D-EBF1D420B8D6}" srcOrd="0" destOrd="0" presId="urn:microsoft.com/office/officeart/2005/8/layout/hProcess9"/>
    <dgm:cxn modelId="{51FE9BCE-989D-4BBF-8070-FCCEAE8DCDDB}" type="presOf" srcId="{717D7078-AF5A-40CC-9E3B-81A0FD63A552}" destId="{4EB85D67-C0AB-4F95-B4E2-073026A9C521}" srcOrd="0" destOrd="0" presId="urn:microsoft.com/office/officeart/2005/8/layout/hProcess9"/>
    <dgm:cxn modelId="{16F2D4CB-0FDC-4A93-9FD9-80511528E321}" srcId="{5CAACDBB-B98D-45CF-BDE4-25684A83610B}" destId="{6BCBAFBF-3665-4771-8FCA-625B883902B0}" srcOrd="0" destOrd="0" parTransId="{22481759-C4B9-41C8-9DA4-B23B5CF0E599}" sibTransId="{B4079536-1230-42B8-A526-4E9E6B64B87D}"/>
    <dgm:cxn modelId="{F8949D4F-3B2E-4630-A2C0-039FBAD108A7}" srcId="{5CAACDBB-B98D-45CF-BDE4-25684A83610B}" destId="{717D7078-AF5A-40CC-9E3B-81A0FD63A552}" srcOrd="2" destOrd="0" parTransId="{CE4CAA3E-C367-4668-BED7-DEBCCA8EE20B}" sibTransId="{EF9EFFFC-1FE5-4F34-85DA-257704516EBE}"/>
    <dgm:cxn modelId="{A0A5B8D8-8069-41C5-8BC5-829AED28BBE7}" type="presOf" srcId="{6BCBAFBF-3665-4771-8FCA-625B883902B0}" destId="{A2FB552F-2116-4416-BE0C-838761EA1C90}" srcOrd="0" destOrd="0" presId="urn:microsoft.com/office/officeart/2005/8/layout/hProcess9"/>
    <dgm:cxn modelId="{B0C6ED04-DBB2-459F-9475-5E318AA193D2}" srcId="{5CAACDBB-B98D-45CF-BDE4-25684A83610B}" destId="{364B4113-6D42-4C19-B800-08A759C8F4C5}" srcOrd="1" destOrd="0" parTransId="{099A1783-3D12-4AC0-B8A8-CB209C253284}" sibTransId="{76EF946D-F7B0-4BEF-8828-E70C49E30D0C}"/>
    <dgm:cxn modelId="{517BB842-83F9-4EF5-ABF8-EE3597151987}" type="presOf" srcId="{364B4113-6D42-4C19-B800-08A759C8F4C5}" destId="{66EB6B12-62E6-43AF-B729-1F11B54020C6}" srcOrd="0" destOrd="0" presId="urn:microsoft.com/office/officeart/2005/8/layout/hProcess9"/>
    <dgm:cxn modelId="{F3101E3D-0B80-47D3-94D4-68BF6700045A}" type="presParOf" srcId="{5AF6D0B7-52DE-4648-981D-EBF1D420B8D6}" destId="{E4B1D1C9-6A20-4294-B2C0-0A258BF0A216}" srcOrd="0" destOrd="0" presId="urn:microsoft.com/office/officeart/2005/8/layout/hProcess9"/>
    <dgm:cxn modelId="{70BD2AD7-0221-4CC2-AB22-3AA5DE101826}" type="presParOf" srcId="{5AF6D0B7-52DE-4648-981D-EBF1D420B8D6}" destId="{712CD20F-0E63-4FE6-9085-F18CBB1BABF3}" srcOrd="1" destOrd="0" presId="urn:microsoft.com/office/officeart/2005/8/layout/hProcess9"/>
    <dgm:cxn modelId="{C5D17D63-31CB-4801-9619-47C3284688B9}" type="presParOf" srcId="{712CD20F-0E63-4FE6-9085-F18CBB1BABF3}" destId="{A2FB552F-2116-4416-BE0C-838761EA1C90}" srcOrd="0" destOrd="0" presId="urn:microsoft.com/office/officeart/2005/8/layout/hProcess9"/>
    <dgm:cxn modelId="{9DAD20FF-18EB-4502-99E6-F54BA25E7B79}" type="presParOf" srcId="{712CD20F-0E63-4FE6-9085-F18CBB1BABF3}" destId="{A7F4AE7D-8EC3-4B5F-94B1-5315E0993093}" srcOrd="1" destOrd="0" presId="urn:microsoft.com/office/officeart/2005/8/layout/hProcess9"/>
    <dgm:cxn modelId="{80073DB4-FA30-43E6-81AF-C2D9B4944595}" type="presParOf" srcId="{712CD20F-0E63-4FE6-9085-F18CBB1BABF3}" destId="{66EB6B12-62E6-43AF-B729-1F11B54020C6}" srcOrd="2" destOrd="0" presId="urn:microsoft.com/office/officeart/2005/8/layout/hProcess9"/>
    <dgm:cxn modelId="{FF3E2A46-DA52-44A2-8D22-13AEB0FDD8DB}" type="presParOf" srcId="{712CD20F-0E63-4FE6-9085-F18CBB1BABF3}" destId="{D9D11079-6AE1-4E33-82C1-935DDFAF7E33}" srcOrd="3" destOrd="0" presId="urn:microsoft.com/office/officeart/2005/8/layout/hProcess9"/>
    <dgm:cxn modelId="{DDF51517-52FB-44C2-88C5-F3E57D39E595}" type="presParOf" srcId="{712CD20F-0E63-4FE6-9085-F18CBB1BABF3}" destId="{4EB85D67-C0AB-4F95-B4E2-073026A9C521}" srcOrd="4" destOrd="0" presId="urn:microsoft.com/office/officeart/2005/8/layout/hProcess9"/>
  </dgm:cxnLst>
  <dgm:bg>
    <a:effectLst>
      <a:outerShdw blurRad="50800" dist="50800" dir="5400000" algn="ctr" rotWithShape="0">
        <a:schemeClr val="accent3"/>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AACDBB-B98D-45CF-BDE4-25684A83610B}" type="doc">
      <dgm:prSet loTypeId="urn:microsoft.com/office/officeart/2005/8/layout/hProcess9" loCatId="process" qsTypeId="urn:microsoft.com/office/officeart/2005/8/quickstyle/simple1" qsCatId="simple" csTypeId="urn:microsoft.com/office/officeart/2005/8/colors/accent1_2" csCatId="accent1" phldr="1"/>
      <dgm:spPr/>
    </dgm:pt>
    <dgm:pt modelId="{6BCBAFBF-3665-4771-8FCA-625B883902B0}">
      <dgm:prSet custT="1"/>
      <dgm:spPr>
        <a:solidFill>
          <a:schemeClr val="accent3"/>
        </a:solidFill>
      </dgm:spPr>
      <dgm:t>
        <a:bodyPr/>
        <a:lstStyle/>
        <a:p>
          <a:pPr>
            <a:lnSpc>
              <a:spcPct val="90000"/>
            </a:lnSpc>
          </a:pPr>
          <a:endParaRPr lang="en-US" sz="1800" b="1" dirty="0">
            <a:solidFill>
              <a:schemeClr val="accent4">
                <a:lumMod val="20000"/>
                <a:lumOff val="80000"/>
              </a:schemeClr>
            </a:solidFill>
          </a:endParaRPr>
        </a:p>
        <a:p>
          <a:r>
            <a:rPr lang="en-US" sz="1800" b="1" dirty="0" smtClean="0">
              <a:solidFill>
                <a:srgbClr val="FFFF00"/>
              </a:solidFill>
            </a:rPr>
            <a:t>CN</a:t>
          </a:r>
          <a:endParaRPr lang="en-GB" sz="1800" b="1" dirty="0" smtClean="0">
            <a:solidFill>
              <a:srgbClr val="FFFF00"/>
            </a:solidFill>
          </a:endParaRPr>
        </a:p>
        <a:p>
          <a:r>
            <a:rPr lang="fr-FR" sz="1800" b="1" dirty="0" smtClean="0">
              <a:solidFill>
                <a:schemeClr val="accent4">
                  <a:lumMod val="20000"/>
                  <a:lumOff val="80000"/>
                </a:schemeClr>
              </a:solidFill>
            </a:rPr>
            <a:t>Recommande le projet de NIMP à la CMP pour adoption</a:t>
          </a:r>
          <a:endParaRPr lang="en-US" sz="1800" b="1" dirty="0"/>
        </a:p>
      </dgm:t>
    </dgm:pt>
    <dgm:pt modelId="{22481759-C4B9-41C8-9DA4-B23B5CF0E599}" type="parTrans" cxnId="{16F2D4CB-0FDC-4A93-9FD9-80511528E321}">
      <dgm:prSet/>
      <dgm:spPr/>
      <dgm:t>
        <a:bodyPr/>
        <a:lstStyle/>
        <a:p>
          <a:endParaRPr lang="en-US"/>
        </a:p>
      </dgm:t>
    </dgm:pt>
    <dgm:pt modelId="{B4079536-1230-42B8-A526-4E9E6B64B87D}" type="sibTrans" cxnId="{16F2D4CB-0FDC-4A93-9FD9-80511528E321}">
      <dgm:prSet/>
      <dgm:spPr/>
      <dgm:t>
        <a:bodyPr/>
        <a:lstStyle/>
        <a:p>
          <a:endParaRPr lang="en-US"/>
        </a:p>
      </dgm:t>
    </dgm:pt>
    <dgm:pt modelId="{364B4113-6D42-4C19-B800-08A759C8F4C5}">
      <dgm:prSet custT="1"/>
      <dgm:spPr>
        <a:solidFill>
          <a:schemeClr val="accent3"/>
        </a:solidFill>
      </dgm:spPr>
      <dgm:t>
        <a:bodyPr/>
        <a:lstStyle/>
        <a:p>
          <a:r>
            <a:rPr lang="fr-FR" sz="1800" b="1" dirty="0" smtClean="0">
              <a:solidFill>
                <a:schemeClr val="bg1"/>
              </a:solidFill>
            </a:rPr>
            <a:t>Projet de NIMP publié sur la page Web de la </a:t>
          </a:r>
          <a:r>
            <a:rPr lang="fr-FR" sz="1800" b="1" dirty="0" smtClean="0">
              <a:solidFill>
                <a:srgbClr val="FFFF00"/>
              </a:solidFill>
            </a:rPr>
            <a:t>session de la CPM</a:t>
          </a:r>
          <a:endParaRPr lang="en-US" sz="2000" b="1" dirty="0">
            <a:solidFill>
              <a:srgbClr val="FFFF00"/>
            </a:solidFill>
          </a:endParaRPr>
        </a:p>
      </dgm:t>
    </dgm:pt>
    <dgm:pt modelId="{099A1783-3D12-4AC0-B8A8-CB209C253284}" type="parTrans" cxnId="{B0C6ED04-DBB2-459F-9475-5E318AA193D2}">
      <dgm:prSet/>
      <dgm:spPr/>
      <dgm:t>
        <a:bodyPr/>
        <a:lstStyle/>
        <a:p>
          <a:endParaRPr lang="en-US"/>
        </a:p>
      </dgm:t>
    </dgm:pt>
    <dgm:pt modelId="{76EF946D-F7B0-4BEF-8828-E70C49E30D0C}" type="sibTrans" cxnId="{B0C6ED04-DBB2-459F-9475-5E318AA193D2}">
      <dgm:prSet/>
      <dgm:spPr/>
      <dgm:t>
        <a:bodyPr/>
        <a:lstStyle/>
        <a:p>
          <a:endParaRPr lang="en-US"/>
        </a:p>
      </dgm:t>
    </dgm:pt>
    <dgm:pt modelId="{717D7078-AF5A-40CC-9E3B-81A0FD63A552}">
      <dgm:prSet custT="1"/>
      <dgm:spPr>
        <a:solidFill>
          <a:schemeClr val="accent3"/>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2000" b="1"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Si un </a:t>
          </a:r>
          <a:r>
            <a:rPr lang="fr-FR" sz="2000" b="1" dirty="0" smtClean="0">
              <a:solidFill>
                <a:srgbClr val="FFFF00"/>
              </a:solidFill>
            </a:rPr>
            <a:t>PC</a:t>
          </a:r>
          <a:r>
            <a:rPr lang="fr-FR" sz="2000" b="1" dirty="0" smtClean="0">
              <a:solidFill>
                <a:schemeClr val="bg1"/>
              </a:solidFill>
            </a:rPr>
            <a:t> ne soutient pas l'adoption du projet de NIMP</a:t>
          </a:r>
          <a:r>
            <a:rPr lang="en-US" sz="1800" b="1" dirty="0" smtClean="0">
              <a:solidFill>
                <a:schemeClr val="bg1"/>
              </a:solidFill>
            </a:rPr>
            <a:t> </a:t>
          </a:r>
          <a:r>
            <a:rPr lang="en-US" sz="1800" b="1" dirty="0" smtClean="0">
              <a:solidFill>
                <a:srgbClr val="FF0000"/>
              </a:solidFill>
              <a:latin typeface="Calibri" panose="020F0502020204030204" pitchFamily="34" charset="0"/>
              <a:cs typeface="Calibri" panose="020F0502020204030204" pitchFamily="34" charset="0"/>
            </a:rPr>
            <a:t>→ OBJECTION                           </a:t>
          </a:r>
          <a:r>
            <a:rPr lang="en-US" sz="1800" b="1" dirty="0" smtClean="0">
              <a:solidFill>
                <a:schemeClr val="bg1"/>
              </a:solidFill>
            </a:rPr>
            <a:t>(</a:t>
          </a:r>
          <a:r>
            <a:rPr lang="fr-FR" sz="1800" b="1" dirty="0" smtClean="0">
              <a:solidFill>
                <a:schemeClr val="bg1"/>
              </a:solidFill>
            </a:rPr>
            <a:t>jusqu'à 3 semaines avant la session CMP</a:t>
          </a:r>
          <a:r>
            <a:rPr lang="en-US" sz="1800" b="1" dirty="0" smtClean="0">
              <a:solidFill>
                <a:schemeClr val="bg1"/>
              </a:solidFill>
            </a:rPr>
            <a:t>)</a:t>
          </a:r>
        </a:p>
        <a:p>
          <a:pPr lvl="0" defTabSz="800100">
            <a:lnSpc>
              <a:spcPct val="90000"/>
            </a:lnSpc>
            <a:spcBef>
              <a:spcPct val="0"/>
            </a:spcBef>
            <a:spcAft>
              <a:spcPct val="35000"/>
            </a:spcAft>
          </a:pPr>
          <a:endParaRPr lang="en-US" sz="1800" b="1" dirty="0">
            <a:solidFill>
              <a:srgbClr val="C00000"/>
            </a:solidFill>
          </a:endParaRPr>
        </a:p>
      </dgm:t>
    </dgm:pt>
    <dgm:pt modelId="{CE4CAA3E-C367-4668-BED7-DEBCCA8EE20B}" type="parTrans" cxnId="{F8949D4F-3B2E-4630-A2C0-039FBAD108A7}">
      <dgm:prSet/>
      <dgm:spPr/>
      <dgm:t>
        <a:bodyPr/>
        <a:lstStyle/>
        <a:p>
          <a:endParaRPr lang="en-US"/>
        </a:p>
      </dgm:t>
    </dgm:pt>
    <dgm:pt modelId="{EF9EFFFC-1FE5-4F34-85DA-257704516EBE}" type="sibTrans" cxnId="{F8949D4F-3B2E-4630-A2C0-039FBAD108A7}">
      <dgm:prSet/>
      <dgm:spPr/>
      <dgm:t>
        <a:bodyPr/>
        <a:lstStyle/>
        <a:p>
          <a:endParaRPr lang="en-US"/>
        </a:p>
      </dgm:t>
    </dgm:pt>
    <dgm:pt modelId="{5AF6D0B7-52DE-4648-981D-EBF1D420B8D6}" type="pres">
      <dgm:prSet presAssocID="{5CAACDBB-B98D-45CF-BDE4-25684A83610B}" presName="CompostProcess" presStyleCnt="0">
        <dgm:presLayoutVars>
          <dgm:dir/>
          <dgm:resizeHandles val="exact"/>
        </dgm:presLayoutVars>
      </dgm:prSet>
      <dgm:spPr/>
    </dgm:pt>
    <dgm:pt modelId="{E4B1D1C9-6A20-4294-B2C0-0A258BF0A216}" type="pres">
      <dgm:prSet presAssocID="{5CAACDBB-B98D-45CF-BDE4-25684A83610B}" presName="arrow" presStyleLbl="bgShp" presStyleIdx="0" presStyleCnt="1" custScaleX="117345" custLinFactNeighborY="-238"/>
      <dgm:spPr>
        <a:solidFill>
          <a:schemeClr val="accent3">
            <a:lumMod val="20000"/>
            <a:lumOff val="80000"/>
          </a:schemeClr>
        </a:solidFill>
      </dgm:spPr>
    </dgm:pt>
    <dgm:pt modelId="{712CD20F-0E63-4FE6-9085-F18CBB1BABF3}" type="pres">
      <dgm:prSet presAssocID="{5CAACDBB-B98D-45CF-BDE4-25684A83610B}" presName="linearProcess" presStyleCnt="0"/>
      <dgm:spPr/>
    </dgm:pt>
    <dgm:pt modelId="{A2FB552F-2116-4416-BE0C-838761EA1C90}" type="pres">
      <dgm:prSet presAssocID="{6BCBAFBF-3665-4771-8FCA-625B883902B0}" presName="textNode" presStyleLbl="node1" presStyleIdx="0" presStyleCnt="3" custScaleX="43309" custScaleY="110178" custLinFactNeighborX="22558" custLinFactNeighborY="-1496">
        <dgm:presLayoutVars>
          <dgm:bulletEnabled val="1"/>
        </dgm:presLayoutVars>
      </dgm:prSet>
      <dgm:spPr/>
      <dgm:t>
        <a:bodyPr/>
        <a:lstStyle/>
        <a:p>
          <a:endParaRPr lang="en-US"/>
        </a:p>
      </dgm:t>
    </dgm:pt>
    <dgm:pt modelId="{A7F4AE7D-8EC3-4B5F-94B1-5315E0993093}" type="pres">
      <dgm:prSet presAssocID="{B4079536-1230-42B8-A526-4E9E6B64B87D}" presName="sibTrans" presStyleCnt="0"/>
      <dgm:spPr/>
    </dgm:pt>
    <dgm:pt modelId="{66EB6B12-62E6-43AF-B729-1F11B54020C6}" type="pres">
      <dgm:prSet presAssocID="{364B4113-6D42-4C19-B800-08A759C8F4C5}" presName="textNode" presStyleLbl="node1" presStyleIdx="1" presStyleCnt="3" custScaleX="47795" custScaleY="106091" custLinFactNeighborX="-43252" custLinFactNeighborY="-559">
        <dgm:presLayoutVars>
          <dgm:bulletEnabled val="1"/>
        </dgm:presLayoutVars>
      </dgm:prSet>
      <dgm:spPr/>
      <dgm:t>
        <a:bodyPr/>
        <a:lstStyle/>
        <a:p>
          <a:endParaRPr lang="en-US"/>
        </a:p>
      </dgm:t>
    </dgm:pt>
    <dgm:pt modelId="{D9D11079-6AE1-4E33-82C1-935DDFAF7E33}" type="pres">
      <dgm:prSet presAssocID="{76EF946D-F7B0-4BEF-8828-E70C49E30D0C}" presName="sibTrans" presStyleCnt="0"/>
      <dgm:spPr/>
    </dgm:pt>
    <dgm:pt modelId="{4EB85D67-C0AB-4F95-B4E2-073026A9C521}" type="pres">
      <dgm:prSet presAssocID="{717D7078-AF5A-40CC-9E3B-81A0FD63A552}" presName="textNode" presStyleLbl="node1" presStyleIdx="2" presStyleCnt="3" custScaleX="58550" custScaleY="107609" custLinFactX="-350" custLinFactNeighborX="-100000" custLinFactNeighborY="-594">
        <dgm:presLayoutVars>
          <dgm:bulletEnabled val="1"/>
        </dgm:presLayoutVars>
      </dgm:prSet>
      <dgm:spPr/>
      <dgm:t>
        <a:bodyPr/>
        <a:lstStyle/>
        <a:p>
          <a:endParaRPr lang="en-US"/>
        </a:p>
      </dgm:t>
    </dgm:pt>
  </dgm:ptLst>
  <dgm:cxnLst>
    <dgm:cxn modelId="{1606F744-7BF5-47BD-90DC-C4AC5B5ADCF6}" type="presOf" srcId="{5CAACDBB-B98D-45CF-BDE4-25684A83610B}" destId="{5AF6D0B7-52DE-4648-981D-EBF1D420B8D6}" srcOrd="0" destOrd="0" presId="urn:microsoft.com/office/officeart/2005/8/layout/hProcess9"/>
    <dgm:cxn modelId="{51FE9BCE-989D-4BBF-8070-FCCEAE8DCDDB}" type="presOf" srcId="{717D7078-AF5A-40CC-9E3B-81A0FD63A552}" destId="{4EB85D67-C0AB-4F95-B4E2-073026A9C521}" srcOrd="0" destOrd="0" presId="urn:microsoft.com/office/officeart/2005/8/layout/hProcess9"/>
    <dgm:cxn modelId="{16F2D4CB-0FDC-4A93-9FD9-80511528E321}" srcId="{5CAACDBB-B98D-45CF-BDE4-25684A83610B}" destId="{6BCBAFBF-3665-4771-8FCA-625B883902B0}" srcOrd="0" destOrd="0" parTransId="{22481759-C4B9-41C8-9DA4-B23B5CF0E599}" sibTransId="{B4079536-1230-42B8-A526-4E9E6B64B87D}"/>
    <dgm:cxn modelId="{F8949D4F-3B2E-4630-A2C0-039FBAD108A7}" srcId="{5CAACDBB-B98D-45CF-BDE4-25684A83610B}" destId="{717D7078-AF5A-40CC-9E3B-81A0FD63A552}" srcOrd="2" destOrd="0" parTransId="{CE4CAA3E-C367-4668-BED7-DEBCCA8EE20B}" sibTransId="{EF9EFFFC-1FE5-4F34-85DA-257704516EBE}"/>
    <dgm:cxn modelId="{A0A5B8D8-8069-41C5-8BC5-829AED28BBE7}" type="presOf" srcId="{6BCBAFBF-3665-4771-8FCA-625B883902B0}" destId="{A2FB552F-2116-4416-BE0C-838761EA1C90}" srcOrd="0" destOrd="0" presId="urn:microsoft.com/office/officeart/2005/8/layout/hProcess9"/>
    <dgm:cxn modelId="{B0C6ED04-DBB2-459F-9475-5E318AA193D2}" srcId="{5CAACDBB-B98D-45CF-BDE4-25684A83610B}" destId="{364B4113-6D42-4C19-B800-08A759C8F4C5}" srcOrd="1" destOrd="0" parTransId="{099A1783-3D12-4AC0-B8A8-CB209C253284}" sibTransId="{76EF946D-F7B0-4BEF-8828-E70C49E30D0C}"/>
    <dgm:cxn modelId="{517BB842-83F9-4EF5-ABF8-EE3597151987}" type="presOf" srcId="{364B4113-6D42-4C19-B800-08A759C8F4C5}" destId="{66EB6B12-62E6-43AF-B729-1F11B54020C6}" srcOrd="0" destOrd="0" presId="urn:microsoft.com/office/officeart/2005/8/layout/hProcess9"/>
    <dgm:cxn modelId="{F3101E3D-0B80-47D3-94D4-68BF6700045A}" type="presParOf" srcId="{5AF6D0B7-52DE-4648-981D-EBF1D420B8D6}" destId="{E4B1D1C9-6A20-4294-B2C0-0A258BF0A216}" srcOrd="0" destOrd="0" presId="urn:microsoft.com/office/officeart/2005/8/layout/hProcess9"/>
    <dgm:cxn modelId="{70BD2AD7-0221-4CC2-AB22-3AA5DE101826}" type="presParOf" srcId="{5AF6D0B7-52DE-4648-981D-EBF1D420B8D6}" destId="{712CD20F-0E63-4FE6-9085-F18CBB1BABF3}" srcOrd="1" destOrd="0" presId="urn:microsoft.com/office/officeart/2005/8/layout/hProcess9"/>
    <dgm:cxn modelId="{C5D17D63-31CB-4801-9619-47C3284688B9}" type="presParOf" srcId="{712CD20F-0E63-4FE6-9085-F18CBB1BABF3}" destId="{A2FB552F-2116-4416-BE0C-838761EA1C90}" srcOrd="0" destOrd="0" presId="urn:microsoft.com/office/officeart/2005/8/layout/hProcess9"/>
    <dgm:cxn modelId="{9DAD20FF-18EB-4502-99E6-F54BA25E7B79}" type="presParOf" srcId="{712CD20F-0E63-4FE6-9085-F18CBB1BABF3}" destId="{A7F4AE7D-8EC3-4B5F-94B1-5315E0993093}" srcOrd="1" destOrd="0" presId="urn:microsoft.com/office/officeart/2005/8/layout/hProcess9"/>
    <dgm:cxn modelId="{80073DB4-FA30-43E6-81AF-C2D9B4944595}" type="presParOf" srcId="{712CD20F-0E63-4FE6-9085-F18CBB1BABF3}" destId="{66EB6B12-62E6-43AF-B729-1F11B54020C6}" srcOrd="2" destOrd="0" presId="urn:microsoft.com/office/officeart/2005/8/layout/hProcess9"/>
    <dgm:cxn modelId="{FF3E2A46-DA52-44A2-8D22-13AEB0FDD8DB}" type="presParOf" srcId="{712CD20F-0E63-4FE6-9085-F18CBB1BABF3}" destId="{D9D11079-6AE1-4E33-82C1-935DDFAF7E33}" srcOrd="3" destOrd="0" presId="urn:microsoft.com/office/officeart/2005/8/layout/hProcess9"/>
    <dgm:cxn modelId="{DDF51517-52FB-44C2-88C5-F3E57D39E595}" type="presParOf" srcId="{712CD20F-0E63-4FE6-9085-F18CBB1BABF3}" destId="{4EB85D67-C0AB-4F95-B4E2-073026A9C52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1D1C9-6A20-4294-B2C0-0A258BF0A216}">
      <dsp:nvSpPr>
        <dsp:cNvPr id="0" name=""/>
        <dsp:cNvSpPr/>
      </dsp:nvSpPr>
      <dsp:spPr>
        <a:xfrm>
          <a:off x="3" y="0"/>
          <a:ext cx="7987865" cy="3690887"/>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A2FB552F-2116-4416-BE0C-838761EA1C90}">
      <dsp:nvSpPr>
        <dsp:cNvPr id="0" name=""/>
        <dsp:cNvSpPr/>
      </dsp:nvSpPr>
      <dsp:spPr>
        <a:xfrm>
          <a:off x="124345" y="981547"/>
          <a:ext cx="1974043" cy="1702222"/>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rPr>
            <a:t>PC et ORPV</a:t>
          </a:r>
        </a:p>
        <a:p>
          <a:pPr lvl="0" algn="ctr" defTabSz="889000">
            <a:lnSpc>
              <a:spcPct val="90000"/>
            </a:lnSpc>
            <a:spcBef>
              <a:spcPct val="0"/>
            </a:spcBef>
            <a:spcAft>
              <a:spcPct val="35000"/>
            </a:spcAft>
          </a:pPr>
          <a:r>
            <a:rPr lang="en-US" sz="1800" b="1" kern="1200" dirty="0" err="1" smtClean="0">
              <a:solidFill>
                <a:schemeClr val="bg1"/>
              </a:solidFill>
            </a:rPr>
            <a:t>Soumettent</a:t>
          </a:r>
          <a:r>
            <a:rPr lang="en-US" sz="1800" b="1" kern="1200" dirty="0" smtClean="0">
              <a:solidFill>
                <a:schemeClr val="bg1"/>
              </a:solidFill>
            </a:rPr>
            <a:t> des </a:t>
          </a:r>
          <a:r>
            <a:rPr lang="en-US" sz="1800" b="1" kern="1200" dirty="0" err="1" smtClean="0">
              <a:solidFill>
                <a:schemeClr val="bg1"/>
              </a:solidFill>
            </a:rPr>
            <a:t>thèmes</a:t>
          </a:r>
          <a:endParaRPr lang="en-US" sz="1800" b="1" kern="1200" dirty="0">
            <a:solidFill>
              <a:schemeClr val="bg1"/>
            </a:solidFill>
          </a:endParaRPr>
        </a:p>
      </dsp:txBody>
      <dsp:txXfrm>
        <a:off x="207441" y="1064643"/>
        <a:ext cx="1807851" cy="1536030"/>
      </dsp:txXfrm>
    </dsp:sp>
    <dsp:sp modelId="{66EB6B12-62E6-43AF-B729-1F11B54020C6}">
      <dsp:nvSpPr>
        <dsp:cNvPr id="0" name=""/>
        <dsp:cNvSpPr/>
      </dsp:nvSpPr>
      <dsp:spPr>
        <a:xfrm>
          <a:off x="2196787" y="1007117"/>
          <a:ext cx="2902628" cy="167665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rPr>
            <a:t>CN</a:t>
          </a:r>
        </a:p>
        <a:p>
          <a:pPr lvl="0" algn="ctr" defTabSz="889000">
            <a:lnSpc>
              <a:spcPct val="90000"/>
            </a:lnSpc>
            <a:spcBef>
              <a:spcPct val="0"/>
            </a:spcBef>
            <a:spcAft>
              <a:spcPct val="35000"/>
            </a:spcAft>
          </a:pPr>
          <a:r>
            <a:rPr lang="fr-FR" sz="1800" b="1" kern="1200" dirty="0" smtClean="0">
              <a:solidFill>
                <a:schemeClr val="bg1"/>
              </a:solidFill>
            </a:rPr>
            <a:t>Révise les thèmes soumis</a:t>
          </a:r>
          <a:endParaRPr lang="en-GB" sz="1800" b="1" kern="1200" dirty="0" smtClean="0">
            <a:solidFill>
              <a:schemeClr val="bg1"/>
            </a:solidFill>
          </a:endParaRPr>
        </a:p>
        <a:p>
          <a:pPr lvl="0" algn="l" defTabSz="889000">
            <a:lnSpc>
              <a:spcPct val="90000"/>
            </a:lnSpc>
            <a:spcBef>
              <a:spcPct val="0"/>
            </a:spcBef>
            <a:spcAft>
              <a:spcPct val="35000"/>
            </a:spcAft>
          </a:pPr>
          <a:r>
            <a:rPr lang="fr-FR" sz="1800" b="1" kern="1200" dirty="0" smtClean="0">
              <a:solidFill>
                <a:schemeClr val="bg1"/>
              </a:solidFill>
            </a:rPr>
            <a:t>Recommande les priorités des thèmes et les soumet à la CMP</a:t>
          </a:r>
          <a:endParaRPr lang="en-US" sz="1800" b="1" kern="1200" dirty="0">
            <a:solidFill>
              <a:schemeClr val="bg1"/>
            </a:solidFill>
          </a:endParaRPr>
        </a:p>
      </dsp:txBody>
      <dsp:txXfrm>
        <a:off x="2278634" y="1088964"/>
        <a:ext cx="2738934" cy="1512957"/>
      </dsp:txXfrm>
    </dsp:sp>
    <dsp:sp modelId="{4EB85D67-C0AB-4F95-B4E2-073026A9C521}">
      <dsp:nvSpPr>
        <dsp:cNvPr id="0" name=""/>
        <dsp:cNvSpPr/>
      </dsp:nvSpPr>
      <dsp:spPr>
        <a:xfrm>
          <a:off x="5179408" y="989578"/>
          <a:ext cx="2577508" cy="16941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rPr>
            <a:t>CMP </a:t>
          </a:r>
        </a:p>
        <a:p>
          <a:pPr lvl="0" algn="ctr" defTabSz="889000">
            <a:lnSpc>
              <a:spcPct val="90000"/>
            </a:lnSpc>
            <a:spcBef>
              <a:spcPct val="0"/>
            </a:spcBef>
            <a:spcAft>
              <a:spcPct val="35000"/>
            </a:spcAft>
          </a:pPr>
          <a:r>
            <a:rPr lang="fr-FR" sz="1800" b="1" kern="1200" dirty="0" smtClean="0">
              <a:solidFill>
                <a:schemeClr val="bg1"/>
              </a:solidFill>
            </a:rPr>
            <a:t>Examine, modifie et adopte la liste de thèmes (</a:t>
          </a:r>
          <a:r>
            <a:rPr lang="fr-FR" sz="1800" b="1" kern="1200" dirty="0" err="1" smtClean="0">
              <a:solidFill>
                <a:schemeClr val="bg1"/>
              </a:solidFill>
            </a:rPr>
            <a:t>LdT</a:t>
          </a:r>
          <a:r>
            <a:rPr lang="fr-FR" sz="1800" b="1" kern="1200" dirty="0" smtClean="0">
              <a:solidFill>
                <a:schemeClr val="bg1"/>
              </a:solidFill>
            </a:rPr>
            <a:t>) pour les normes CIPV</a:t>
          </a:r>
          <a:endParaRPr lang="en-US" sz="1800" b="1" kern="1200" dirty="0">
            <a:solidFill>
              <a:schemeClr val="bg1"/>
            </a:solidFill>
          </a:endParaRPr>
        </a:p>
      </dsp:txBody>
      <dsp:txXfrm>
        <a:off x="5262112" y="1072282"/>
        <a:ext cx="2412100" cy="1528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1D1C9-6A20-4294-B2C0-0A258BF0A216}">
      <dsp:nvSpPr>
        <dsp:cNvPr id="0" name=""/>
        <dsp:cNvSpPr/>
      </dsp:nvSpPr>
      <dsp:spPr>
        <a:xfrm>
          <a:off x="10524" y="0"/>
          <a:ext cx="8177285" cy="3690887"/>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A2FB552F-2116-4416-BE0C-838761EA1C90}">
      <dsp:nvSpPr>
        <dsp:cNvPr id="0" name=""/>
        <dsp:cNvSpPr/>
      </dsp:nvSpPr>
      <dsp:spPr>
        <a:xfrm>
          <a:off x="44342" y="1010048"/>
          <a:ext cx="2260744" cy="1626618"/>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a:solidFill>
              <a:schemeClr val="accent4">
                <a:lumMod val="20000"/>
                <a:lumOff val="80000"/>
              </a:schemeClr>
            </a:solidFill>
          </a:endParaRPr>
        </a:p>
        <a:p>
          <a:pPr lvl="0" algn="ctr" defTabSz="800100">
            <a:spcBef>
              <a:spcPct val="0"/>
            </a:spcBef>
            <a:spcAft>
              <a:spcPct val="35000"/>
            </a:spcAft>
          </a:pPr>
          <a:r>
            <a:rPr lang="en-US" sz="1800" b="1" kern="1200" dirty="0" smtClean="0">
              <a:solidFill>
                <a:srgbClr val="FFFF00"/>
              </a:solidFill>
            </a:rPr>
            <a:t>CN</a:t>
          </a:r>
          <a:endParaRPr lang="en-GB" sz="1800" b="1" kern="1200" dirty="0" smtClean="0">
            <a:solidFill>
              <a:srgbClr val="FFFF00"/>
            </a:solidFill>
          </a:endParaRPr>
        </a:p>
        <a:p>
          <a:pPr lvl="0" algn="ctr" defTabSz="800100">
            <a:spcBef>
              <a:spcPct val="0"/>
            </a:spcBef>
            <a:spcAft>
              <a:spcPct val="35000"/>
            </a:spcAft>
          </a:pPr>
          <a:r>
            <a:rPr lang="fr-FR" sz="1800" b="1" kern="1200" dirty="0" smtClean="0">
              <a:solidFill>
                <a:schemeClr val="accent4">
                  <a:lumMod val="20000"/>
                  <a:lumOff val="80000"/>
                </a:schemeClr>
              </a:solidFill>
            </a:rPr>
            <a:t>Recommande le projet de NIMP à la CMP pour adoption</a:t>
          </a:r>
          <a:endParaRPr lang="en-US" sz="1800" b="1" kern="1200" dirty="0"/>
        </a:p>
      </dsp:txBody>
      <dsp:txXfrm>
        <a:off x="123747" y="1089453"/>
        <a:ext cx="2101934" cy="1467808"/>
      </dsp:txXfrm>
    </dsp:sp>
    <dsp:sp modelId="{66EB6B12-62E6-43AF-B729-1F11B54020C6}">
      <dsp:nvSpPr>
        <dsp:cNvPr id="0" name=""/>
        <dsp:cNvSpPr/>
      </dsp:nvSpPr>
      <dsp:spPr>
        <a:xfrm>
          <a:off x="2370794" y="1054050"/>
          <a:ext cx="2494915" cy="1566279"/>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1"/>
              </a:solidFill>
            </a:rPr>
            <a:t>Projet de NIMP publié sur la page Web de la </a:t>
          </a:r>
          <a:r>
            <a:rPr lang="fr-FR" sz="1800" b="1" kern="1200" dirty="0" smtClean="0">
              <a:solidFill>
                <a:srgbClr val="FFFF00"/>
              </a:solidFill>
            </a:rPr>
            <a:t>session de la CPM</a:t>
          </a:r>
          <a:endParaRPr lang="en-US" sz="2000" b="1" kern="1200" dirty="0">
            <a:solidFill>
              <a:srgbClr val="FFFF00"/>
            </a:solidFill>
          </a:endParaRPr>
        </a:p>
      </dsp:txBody>
      <dsp:txXfrm>
        <a:off x="2447253" y="1130509"/>
        <a:ext cx="2341997" cy="1413361"/>
      </dsp:txXfrm>
    </dsp:sp>
    <dsp:sp modelId="{4EB85D67-C0AB-4F95-B4E2-073026A9C521}">
      <dsp:nvSpPr>
        <dsp:cNvPr id="0" name=""/>
        <dsp:cNvSpPr/>
      </dsp:nvSpPr>
      <dsp:spPr>
        <a:xfrm>
          <a:off x="4930562" y="1042328"/>
          <a:ext cx="3056329" cy="158869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000" b="1" kern="1200" dirty="0" smtClean="0">
            <a:solidFill>
              <a:schemeClr val="bg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dirty="0" smtClean="0">
              <a:solidFill>
                <a:schemeClr val="bg1"/>
              </a:solidFill>
            </a:rPr>
            <a:t>Si un </a:t>
          </a:r>
          <a:r>
            <a:rPr lang="fr-FR" sz="2000" b="1" kern="1200" dirty="0" smtClean="0">
              <a:solidFill>
                <a:srgbClr val="FFFF00"/>
              </a:solidFill>
            </a:rPr>
            <a:t>PC</a:t>
          </a:r>
          <a:r>
            <a:rPr lang="fr-FR" sz="2000" b="1" kern="1200" dirty="0" smtClean="0">
              <a:solidFill>
                <a:schemeClr val="bg1"/>
              </a:solidFill>
            </a:rPr>
            <a:t> ne soutient pas l'adoption du projet de NIMP</a:t>
          </a:r>
          <a:r>
            <a:rPr lang="en-US" sz="1800" b="1" kern="1200" dirty="0" smtClean="0">
              <a:solidFill>
                <a:schemeClr val="bg1"/>
              </a:solidFill>
            </a:rPr>
            <a:t> </a:t>
          </a:r>
          <a:r>
            <a:rPr lang="en-US" sz="1800" b="1" kern="1200" dirty="0" smtClean="0">
              <a:solidFill>
                <a:srgbClr val="FF0000"/>
              </a:solidFill>
              <a:latin typeface="Calibri" panose="020F0502020204030204" pitchFamily="34" charset="0"/>
              <a:cs typeface="Calibri" panose="020F0502020204030204" pitchFamily="34" charset="0"/>
            </a:rPr>
            <a:t>→ OBJECTION                           </a:t>
          </a:r>
          <a:r>
            <a:rPr lang="en-US" sz="1800" b="1" kern="1200" dirty="0" smtClean="0">
              <a:solidFill>
                <a:schemeClr val="bg1"/>
              </a:solidFill>
            </a:rPr>
            <a:t>(</a:t>
          </a:r>
          <a:r>
            <a:rPr lang="fr-FR" sz="1800" b="1" kern="1200" dirty="0" smtClean="0">
              <a:solidFill>
                <a:schemeClr val="bg1"/>
              </a:solidFill>
            </a:rPr>
            <a:t>jusqu'à 3 semaines avant la session CMP</a:t>
          </a:r>
          <a:r>
            <a:rPr lang="en-US" sz="1800" b="1" kern="1200" dirty="0" smtClean="0">
              <a:solidFill>
                <a:schemeClr val="bg1"/>
              </a:solidFill>
            </a:rPr>
            <a:t>)</a:t>
          </a:r>
        </a:p>
        <a:p>
          <a:pPr lvl="0" algn="ctr" defTabSz="800100">
            <a:lnSpc>
              <a:spcPct val="90000"/>
            </a:lnSpc>
            <a:spcBef>
              <a:spcPct val="0"/>
            </a:spcBef>
            <a:spcAft>
              <a:spcPct val="35000"/>
            </a:spcAft>
          </a:pPr>
          <a:endParaRPr lang="en-US" sz="1800" b="1" kern="1200" dirty="0">
            <a:solidFill>
              <a:srgbClr val="C00000"/>
            </a:solidFill>
          </a:endParaRPr>
        </a:p>
      </dsp:txBody>
      <dsp:txXfrm>
        <a:off x="5008115" y="1119881"/>
        <a:ext cx="2901223" cy="14335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63253-E01F-4F30-942D-058B9B5ADCAE}" type="datetimeFigureOut">
              <a:rPr lang="en-US" smtClean="0"/>
              <a:t>7/20/2021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29A532-2D81-4F03-8319-AA83D4B15FFD}" type="slidenum">
              <a:rPr lang="en-US" smtClean="0"/>
              <a:t>‹#›</a:t>
            </a:fld>
            <a:endParaRPr lang="en-US" dirty="0"/>
          </a:p>
        </p:txBody>
      </p:sp>
    </p:spTree>
    <p:extLst>
      <p:ext uri="{BB962C8B-B14F-4D97-AF65-F5344CB8AC3E}">
        <p14:creationId xmlns:p14="http://schemas.microsoft.com/office/powerpoint/2010/main" val="24428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5"/>
          </p:nvPr>
        </p:nvSpPr>
        <p:spPr/>
        <p:txBody>
          <a:bodyPr/>
          <a:lstStyle/>
          <a:p>
            <a:fld id="{A1388831-4873-4500-9143-59EDFBED8561}" type="slidenum">
              <a:rPr lang="ru-RU" smtClean="0"/>
              <a:t>2</a:t>
            </a:fld>
            <a:endParaRPr lang="ru-RU" dirty="0"/>
          </a:p>
        </p:txBody>
      </p:sp>
    </p:spTree>
    <p:extLst>
      <p:ext uri="{BB962C8B-B14F-4D97-AF65-F5344CB8AC3E}">
        <p14:creationId xmlns:p14="http://schemas.microsoft.com/office/powerpoint/2010/main" val="38490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ISPM</a:t>
            </a:r>
            <a:r>
              <a:rPr lang="en-GB" baseline="0" dirty="0" smtClean="0"/>
              <a:t> 1 adopted in 1993</a:t>
            </a:r>
          </a:p>
          <a:p>
            <a:pPr marL="171450" indent="-171450">
              <a:buFontTx/>
              <a:buChar char="-"/>
            </a:pPr>
            <a:r>
              <a:rPr lang="en-GB" baseline="0" dirty="0" smtClean="0"/>
              <a:t>1995: </a:t>
            </a:r>
            <a:r>
              <a:rPr lang="en-US" sz="1200" b="0" i="0" kern="1200" dirty="0" smtClean="0">
                <a:solidFill>
                  <a:schemeClr val="tx1"/>
                </a:solidFill>
                <a:effectLst/>
                <a:latin typeface="+mn-lt"/>
                <a:ea typeface="+mn-ea"/>
                <a:cs typeface="+mn-cs"/>
              </a:rPr>
              <a:t>the Agreement on the Application of Sanitary and Phytosanitary Measures (SPS) of the WTO was established on 1 January 1995. At that time the SPS agreement came into force. The WTO-SPS Agreement recognizes the IPPC as the relevant international standard setting organization for the elaboration of international standards to help ensure that phytosanitary measures are not used as unjustified barriers to trade.</a:t>
            </a:r>
            <a:endParaRPr lang="en-US" dirty="0"/>
          </a:p>
        </p:txBody>
      </p:sp>
      <p:sp>
        <p:nvSpPr>
          <p:cNvPr id="4" name="Slide Number Placeholder 3"/>
          <p:cNvSpPr>
            <a:spLocks noGrp="1"/>
          </p:cNvSpPr>
          <p:nvPr>
            <p:ph type="sldNum" sz="quarter" idx="10"/>
          </p:nvPr>
        </p:nvSpPr>
        <p:spPr/>
        <p:txBody>
          <a:bodyPr/>
          <a:lstStyle/>
          <a:p>
            <a:fld id="{F9C197C8-4B5C-4A18-BEBB-5D8B3E1340EB}" type="slidenum">
              <a:rPr lang="en-US" smtClean="0"/>
              <a:t>3</a:t>
            </a:fld>
            <a:endParaRPr lang="en-US" dirty="0"/>
          </a:p>
        </p:txBody>
      </p:sp>
    </p:spTree>
    <p:extLst>
      <p:ext uri="{BB962C8B-B14F-4D97-AF65-F5344CB8AC3E}">
        <p14:creationId xmlns:p14="http://schemas.microsoft.com/office/powerpoint/2010/main" val="364799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9A532-2D81-4F03-8319-AA83D4B15FFD}" type="slidenum">
              <a:rPr lang="en-US" smtClean="0"/>
              <a:t>4</a:t>
            </a:fld>
            <a:endParaRPr lang="en-US" dirty="0"/>
          </a:p>
        </p:txBody>
      </p:sp>
    </p:spTree>
    <p:extLst>
      <p:ext uri="{BB962C8B-B14F-4D97-AF65-F5344CB8AC3E}">
        <p14:creationId xmlns:p14="http://schemas.microsoft.com/office/powerpoint/2010/main" val="1115223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5"/>
          </p:nvPr>
        </p:nvSpPr>
        <p:spPr/>
        <p:txBody>
          <a:bodyPr/>
          <a:lstStyle/>
          <a:p>
            <a:fld id="{A1388831-4873-4500-9143-59EDFBED8561}" type="slidenum">
              <a:rPr lang="ru-RU" smtClean="0"/>
              <a:t>13</a:t>
            </a:fld>
            <a:endParaRPr lang="ru-RU" dirty="0"/>
          </a:p>
        </p:txBody>
      </p:sp>
    </p:spTree>
    <p:extLst>
      <p:ext uri="{BB962C8B-B14F-4D97-AF65-F5344CB8AC3E}">
        <p14:creationId xmlns:p14="http://schemas.microsoft.com/office/powerpoint/2010/main" val="536647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 there ways to speed up the process? </a:t>
            </a:r>
            <a:endParaRPr lang="en-US" dirty="0"/>
          </a:p>
        </p:txBody>
      </p:sp>
      <p:sp>
        <p:nvSpPr>
          <p:cNvPr id="4" name="Slide Number Placeholder 3"/>
          <p:cNvSpPr>
            <a:spLocks noGrp="1"/>
          </p:cNvSpPr>
          <p:nvPr>
            <p:ph type="sldNum" sz="quarter" idx="10"/>
          </p:nvPr>
        </p:nvSpPr>
        <p:spPr/>
        <p:txBody>
          <a:bodyPr/>
          <a:lstStyle/>
          <a:p>
            <a:fld id="{D529A532-2D81-4F03-8319-AA83D4B15FFD}" type="slidenum">
              <a:rPr lang="en-US" smtClean="0"/>
              <a:t>16</a:t>
            </a:fld>
            <a:endParaRPr lang="en-US" dirty="0"/>
          </a:p>
        </p:txBody>
      </p:sp>
    </p:spTree>
    <p:extLst>
      <p:ext uri="{BB962C8B-B14F-4D97-AF65-F5344CB8AC3E}">
        <p14:creationId xmlns:p14="http://schemas.microsoft.com/office/powerpoint/2010/main" val="7362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9A532-2D81-4F03-8319-AA83D4B15FFD}" type="slidenum">
              <a:rPr lang="en-US" smtClean="0"/>
              <a:t>19</a:t>
            </a:fld>
            <a:endParaRPr lang="en-US" dirty="0"/>
          </a:p>
        </p:txBody>
      </p:sp>
    </p:spTree>
    <p:extLst>
      <p:ext uri="{BB962C8B-B14F-4D97-AF65-F5344CB8AC3E}">
        <p14:creationId xmlns:p14="http://schemas.microsoft.com/office/powerpoint/2010/main" val="58295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ption 2 - photo cover">
    <p:spTree>
      <p:nvGrpSpPr>
        <p:cNvPr id="1" name=""/>
        <p:cNvGrpSpPr/>
        <p:nvPr/>
      </p:nvGrpSpPr>
      <p:grpSpPr>
        <a:xfrm>
          <a:off x="0" y="0"/>
          <a:ext cx="0" cy="0"/>
          <a:chOff x="0" y="0"/>
          <a:chExt cx="0" cy="0"/>
        </a:xfrm>
      </p:grpSpPr>
      <p:sp>
        <p:nvSpPr>
          <p:cNvPr id="12" name="Picture Placeholder 9"/>
          <p:cNvSpPr>
            <a:spLocks noGrp="1"/>
          </p:cNvSpPr>
          <p:nvPr>
            <p:ph type="pic" sz="quarter" idx="10" hasCustomPrompt="1"/>
          </p:nvPr>
        </p:nvSpPr>
        <p:spPr>
          <a:xfrm>
            <a:off x="-1200" y="3810000"/>
            <a:ext cx="12193200" cy="3048000"/>
          </a:xfrm>
          <a:prstGeom prst="rect">
            <a:avLst/>
          </a:prstGeom>
          <a:solidFill>
            <a:schemeClr val="bg1">
              <a:lumMod val="95000"/>
            </a:schemeClr>
          </a:solidFill>
        </p:spPr>
        <p:txBody>
          <a:bodyPr anchor="ctr" anchorCtr="1"/>
          <a:lstStyle>
            <a:lvl1pPr>
              <a:defRPr sz="2000" b="0">
                <a:solidFill>
                  <a:schemeClr val="tx1"/>
                </a:solidFill>
              </a:defRPr>
            </a:lvl1pPr>
          </a:lstStyle>
          <a:p>
            <a:r>
              <a:rPr lang="en-US" dirty="0"/>
              <a:t>Picture</a:t>
            </a:r>
          </a:p>
        </p:txBody>
      </p:sp>
      <p:sp>
        <p:nvSpPr>
          <p:cNvPr id="4" name="Title 1"/>
          <p:cNvSpPr>
            <a:spLocks noGrp="1"/>
          </p:cNvSpPr>
          <p:nvPr>
            <p:ph type="ctrTitle" hasCustomPrompt="1"/>
          </p:nvPr>
        </p:nvSpPr>
        <p:spPr>
          <a:xfrm>
            <a:off x="-1200" y="2057400"/>
            <a:ext cx="12192000" cy="1066800"/>
          </a:xfrm>
          <a:prstGeom prst="rect">
            <a:avLst/>
          </a:prstGeom>
          <a:noFill/>
        </p:spPr>
        <p:txBody>
          <a:bodyPr lIns="1224000" tIns="46800" rIns="1224000" bIns="0" anchor="t" anchorCtr="0"/>
          <a:lstStyle>
            <a:lvl1pPr algn="l">
              <a:defRPr sz="3800">
                <a:solidFill>
                  <a:srgbClr val="00825F"/>
                </a:solidFill>
              </a:defRPr>
            </a:lvl1pPr>
          </a:lstStyle>
          <a:p>
            <a:r>
              <a:rPr lang="en-US" dirty="0"/>
              <a:t>Click to edit Master title style </a:t>
            </a:r>
            <a:br>
              <a:rPr lang="en-US" dirty="0"/>
            </a:br>
            <a:r>
              <a:rPr lang="en-US" dirty="0"/>
              <a:t>Long title in two lines</a:t>
            </a:r>
          </a:p>
        </p:txBody>
      </p:sp>
      <p:sp>
        <p:nvSpPr>
          <p:cNvPr id="5" name="Subtitle 2"/>
          <p:cNvSpPr>
            <a:spLocks noGrp="1"/>
          </p:cNvSpPr>
          <p:nvPr>
            <p:ph type="subTitle" idx="1"/>
          </p:nvPr>
        </p:nvSpPr>
        <p:spPr>
          <a:xfrm>
            <a:off x="-4513" y="3395870"/>
            <a:ext cx="12192000" cy="245913"/>
          </a:xfrm>
          <a:prstGeom prst="rect">
            <a:avLst/>
          </a:prstGeom>
        </p:spPr>
        <p:txBody>
          <a:bodyPr lIns="1224000" tIns="0" rIns="2160000" anchor="t" anchorCtr="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09447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2276872"/>
            <a:ext cx="12192000" cy="2448272"/>
          </a:xfrm>
          <a:prstGeom prst="rect">
            <a:avLst/>
          </a:prstGeom>
        </p:spPr>
        <p:txBody>
          <a:bodyPr lIns="2160000" tIns="46800" rIns="2160000" anchor="t"/>
          <a:lstStyle>
            <a:lvl1pPr algn="ctr">
              <a:defRPr sz="4400" baseline="0">
                <a:solidFill>
                  <a:srgbClr val="00825F"/>
                </a:solidFill>
                <a:latin typeface="Georgia" charset="0"/>
                <a:ea typeface="Georgia" charset="0"/>
                <a:cs typeface="Georgia" charset="0"/>
              </a:defRPr>
            </a:lvl1pPr>
          </a:lstStyle>
          <a:p>
            <a:r>
              <a:rPr lang="en-US" dirty="0"/>
              <a:t>Click to edit </a:t>
            </a:r>
            <a:br>
              <a:rPr lang="en-US" dirty="0"/>
            </a:br>
            <a:r>
              <a:rPr lang="en-US" dirty="0"/>
              <a:t>Thank you</a:t>
            </a:r>
          </a:p>
        </p:txBody>
      </p:sp>
      <p:sp>
        <p:nvSpPr>
          <p:cNvPr id="2" name="Rectangle 1">
            <a:extLst>
              <a:ext uri="{FF2B5EF4-FFF2-40B4-BE49-F238E27FC236}">
                <a16:creationId xmlns:a16="http://schemas.microsoft.com/office/drawing/2014/main" id="{E5861B36-1297-EC44-ABCC-CDB48C29ECD5}"/>
              </a:ext>
            </a:extLst>
          </p:cNvPr>
          <p:cNvSpPr/>
          <p:nvPr/>
        </p:nvSpPr>
        <p:spPr>
          <a:xfrm>
            <a:off x="-1200" y="3810000"/>
            <a:ext cx="12192000" cy="30480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473666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7E2947-C302-4DA2-ABC1-99FAD1F6B412}" type="datetimeFigureOut">
              <a:rPr lang="en-US" smtClean="0"/>
              <a:t>7/20/2021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C9F7F2-D199-49E2-AB51-0CBDF04029A3}" type="slidenum">
              <a:rPr lang="en-US" smtClean="0"/>
              <a:t>‹#›</a:t>
            </a:fld>
            <a:endParaRPr lang="en-US" dirty="0"/>
          </a:p>
        </p:txBody>
      </p:sp>
    </p:spTree>
    <p:extLst>
      <p:ext uri="{BB962C8B-B14F-4D97-AF65-F5344CB8AC3E}">
        <p14:creationId xmlns:p14="http://schemas.microsoft.com/office/powerpoint/2010/main" val="34283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E2947-C302-4DA2-ABC1-99FAD1F6B412}" type="datetimeFigureOut">
              <a:rPr lang="en-US" smtClean="0"/>
              <a:t>7/20/2021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C9F7F2-D199-49E2-AB51-0CBDF04029A3}" type="slidenum">
              <a:rPr lang="en-US" smtClean="0"/>
              <a:t>‹#›</a:t>
            </a:fld>
            <a:endParaRPr lang="en-US" dirty="0"/>
          </a:p>
        </p:txBody>
      </p:sp>
    </p:spTree>
    <p:extLst>
      <p:ext uri="{BB962C8B-B14F-4D97-AF65-F5344CB8AC3E}">
        <p14:creationId xmlns:p14="http://schemas.microsoft.com/office/powerpoint/2010/main" val="387904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Picture/Figure</a:t>
            </a:r>
          </a:p>
        </p:txBody>
      </p:sp>
    </p:spTree>
    <p:extLst>
      <p:ext uri="{BB962C8B-B14F-4D97-AF65-F5344CB8AC3E}">
        <p14:creationId xmlns:p14="http://schemas.microsoft.com/office/powerpoint/2010/main" val="3224901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Tree>
    <p:extLst>
      <p:ext uri="{BB962C8B-B14F-4D97-AF65-F5344CB8AC3E}">
        <p14:creationId xmlns:p14="http://schemas.microsoft.com/office/powerpoint/2010/main" val="11825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a:solidFill>
                  <a:srgbClr val="00825F"/>
                </a:solidFill>
                <a:latin typeface="+mn-lt"/>
              </a:defRPr>
            </a:lvl1pPr>
          </a:lstStyle>
          <a:p>
            <a:r>
              <a:rPr lang="en-US" dirty="0"/>
              <a:t>Click to edit title</a:t>
            </a:r>
          </a:p>
        </p:txBody>
      </p:sp>
    </p:spTree>
    <p:extLst>
      <p:ext uri="{BB962C8B-B14F-4D97-AF65-F5344CB8AC3E}">
        <p14:creationId xmlns:p14="http://schemas.microsoft.com/office/powerpoint/2010/main" val="358063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dirty="0"/>
              <a:t>Click to edit txt</a:t>
            </a:r>
            <a:br>
              <a:rPr lang="en-US" dirty="0"/>
            </a:br>
            <a:endParaRPr lang="en-US" dirty="0"/>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Tree>
    <p:extLst>
      <p:ext uri="{BB962C8B-B14F-4D97-AF65-F5344CB8AC3E}">
        <p14:creationId xmlns:p14="http://schemas.microsoft.com/office/powerpoint/2010/main" val="98861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7.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7" name="Immagine 6">
            <a:extLst>
              <a:ext uri="{FF2B5EF4-FFF2-40B4-BE49-F238E27FC236}">
                <a16:creationId xmlns:a16="http://schemas.microsoft.com/office/drawing/2014/main" id="{F5941514-6A3A-7E4E-8480-6FB87E586C6C}"/>
              </a:ext>
            </a:extLst>
          </p:cNvPr>
          <p:cNvPicPr>
            <a:picLocks noChangeAspect="1"/>
          </p:cNvPicPr>
          <p:nvPr/>
        </p:nvPicPr>
        <p:blipFill rotWithShape="1">
          <a:blip r:embed="rId7"/>
          <a:srcRect r="29216"/>
          <a:stretch/>
        </p:blipFill>
        <p:spPr>
          <a:xfrm>
            <a:off x="615797" y="432546"/>
            <a:ext cx="2660803" cy="710454"/>
          </a:xfrm>
          <a:prstGeom prst="rect">
            <a:avLst/>
          </a:prstGeom>
        </p:spPr>
      </p:pic>
      <p:pic>
        <p:nvPicPr>
          <p:cNvPr id="5" name="Picture 4">
            <a:extLst>
              <a:ext uri="{FF2B5EF4-FFF2-40B4-BE49-F238E27FC236}">
                <a16:creationId xmlns:a16="http://schemas.microsoft.com/office/drawing/2014/main" id="{24D43C4A-D199-2340-A53A-D845A4878334}"/>
              </a:ext>
            </a:extLst>
          </p:cNvPr>
          <p:cNvPicPr>
            <a:picLocks noChangeAspect="1"/>
          </p:cNvPicPr>
          <p:nvPr/>
        </p:nvPicPr>
        <p:blipFill>
          <a:blip r:embed="rId8"/>
          <a:stretch>
            <a:fillRect/>
          </a:stretch>
        </p:blipFill>
        <p:spPr>
          <a:xfrm>
            <a:off x="9011558" y="449606"/>
            <a:ext cx="2564645" cy="656427"/>
          </a:xfrm>
          <a:prstGeom prst="rect">
            <a:avLst/>
          </a:prstGeom>
        </p:spPr>
      </p:pic>
      <p:sp>
        <p:nvSpPr>
          <p:cNvPr id="4" name="Rectangle 3">
            <a:extLst>
              <a:ext uri="{FF2B5EF4-FFF2-40B4-BE49-F238E27FC236}">
                <a16:creationId xmlns:a16="http://schemas.microsoft.com/office/drawing/2014/main" id="{69EFE691-790D-6248-8B26-94860EBAF4EF}"/>
              </a:ext>
            </a:extLst>
          </p:cNvPr>
          <p:cNvSpPr/>
          <p:nvPr/>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626806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cxnSp>
        <p:nvCxnSpPr>
          <p:cNvPr id="7" name="Connettore 1 31">
            <a:extLst>
              <a:ext uri="{FF2B5EF4-FFF2-40B4-BE49-F238E27FC236}">
                <a16:creationId xmlns:a16="http://schemas.microsoft.com/office/drawing/2014/main" id="{5D12CE36-5E1D-9348-80C5-AEFF3E6CC0EC}"/>
              </a:ext>
            </a:extLst>
          </p:cNvPr>
          <p:cNvCxnSpPr>
            <a:cxnSpLocks/>
          </p:cNvCxnSpPr>
          <p:nvPr/>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93A70C91-02C0-F544-835F-4CAE731E29B0}"/>
              </a:ext>
            </a:extLst>
          </p:cNvPr>
          <p:cNvSpPr txBox="1">
            <a:spLocks/>
          </p:cNvSpPr>
          <p:nvPr/>
        </p:nvSpPr>
        <p:spPr>
          <a:xfrm>
            <a:off x="0" y="884975"/>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00825F"/>
                </a:solidFill>
              </a:rPr>
              <a:t>CLICK ON </a:t>
            </a:r>
            <a:r>
              <a:rPr lang="en-US" i="1" dirty="0">
                <a:solidFill>
                  <a:srgbClr val="00825F"/>
                </a:solidFill>
              </a:rPr>
              <a:t>SLIDE MASTER </a:t>
            </a:r>
            <a:r>
              <a:rPr lang="en-US" dirty="0">
                <a:solidFill>
                  <a:srgbClr val="00825F"/>
                </a:solidFill>
              </a:rPr>
              <a:t>TO EDIT PRESENTATION TITLE</a:t>
            </a:r>
          </a:p>
        </p:txBody>
      </p:sp>
      <p:pic>
        <p:nvPicPr>
          <p:cNvPr id="10" name="Immagine 9">
            <a:extLst>
              <a:ext uri="{FF2B5EF4-FFF2-40B4-BE49-F238E27FC236}">
                <a16:creationId xmlns:a16="http://schemas.microsoft.com/office/drawing/2014/main" id="{7234DD0C-95AB-7940-8105-0A1AE1800F5F}"/>
              </a:ext>
            </a:extLst>
          </p:cNvPr>
          <p:cNvPicPr>
            <a:picLocks noChangeAspect="1"/>
          </p:cNvPicPr>
          <p:nvPr/>
        </p:nvPicPr>
        <p:blipFill rotWithShape="1">
          <a:blip r:embed="rId7"/>
          <a:srcRect r="29216"/>
          <a:stretch/>
        </p:blipFill>
        <p:spPr>
          <a:xfrm>
            <a:off x="539598" y="218898"/>
            <a:ext cx="1877238" cy="516014"/>
          </a:xfrm>
          <a:prstGeom prst="rect">
            <a:avLst/>
          </a:prstGeom>
        </p:spPr>
      </p:pic>
      <p:pic>
        <p:nvPicPr>
          <p:cNvPr id="3" name="Picture 2">
            <a:extLst>
              <a:ext uri="{FF2B5EF4-FFF2-40B4-BE49-F238E27FC236}">
                <a16:creationId xmlns:a16="http://schemas.microsoft.com/office/drawing/2014/main" id="{2C4EF50D-19C0-874B-B58B-28F04C603057}"/>
              </a:ext>
            </a:extLst>
          </p:cNvPr>
          <p:cNvPicPr>
            <a:picLocks noChangeAspect="1"/>
          </p:cNvPicPr>
          <p:nvPr/>
        </p:nvPicPr>
        <p:blipFill>
          <a:blip r:embed="rId8"/>
          <a:stretch>
            <a:fillRect/>
          </a:stretch>
        </p:blipFill>
        <p:spPr>
          <a:xfrm>
            <a:off x="9806784" y="233705"/>
            <a:ext cx="2016059" cy="516015"/>
          </a:xfrm>
          <a:prstGeom prst="rect">
            <a:avLst/>
          </a:prstGeom>
        </p:spPr>
      </p:pic>
      <p:sp>
        <p:nvSpPr>
          <p:cNvPr id="14" name="Rectangle 13">
            <a:extLst>
              <a:ext uri="{FF2B5EF4-FFF2-40B4-BE49-F238E27FC236}">
                <a16:creationId xmlns:a16="http://schemas.microsoft.com/office/drawing/2014/main" id="{CBFAA4C8-8DDB-DA4C-9D66-A6C43971E9D1}"/>
              </a:ext>
            </a:extLst>
          </p:cNvPr>
          <p:cNvSpPr/>
          <p:nvPr/>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xtBox 1">
            <a:extLst>
              <a:ext uri="{FF2B5EF4-FFF2-40B4-BE49-F238E27FC236}">
                <a16:creationId xmlns:a16="http://schemas.microsoft.com/office/drawing/2014/main" id="{1EBFC24B-5A00-3A48-A356-A78F1A7ABB14}"/>
              </a:ext>
            </a:extLst>
          </p:cNvPr>
          <p:cNvSpPr txBox="1"/>
          <p:nvPr/>
        </p:nvSpPr>
        <p:spPr>
          <a:xfrm>
            <a:off x="10744200" y="6413091"/>
            <a:ext cx="1447800" cy="353943"/>
          </a:xfrm>
          <a:prstGeom prst="rect">
            <a:avLst/>
          </a:prstGeom>
        </p:spPr>
        <p:txBody>
          <a:bodyPr wrap="square" lIns="540000" tIns="0" rIns="360000" rtlCol="0" anchor="t" anchorCtr="0">
            <a:spAutoFit/>
          </a:bodyPr>
          <a:lstStyle/>
          <a:p>
            <a:fld id="{B782F2B3-BF2A-3042-AED2-C560A5FC06BC}" type="slidenum">
              <a:rPr lang="x-none" sz="2000" smtClean="0">
                <a:solidFill>
                  <a:srgbClr val="A81E3B"/>
                </a:solidFill>
              </a:rPr>
              <a:t>‹#›</a:t>
            </a:fld>
            <a:endParaRPr lang="x-none" dirty="0">
              <a:solidFill>
                <a:srgbClr val="A81E3B"/>
              </a:solidFill>
            </a:endParaRPr>
          </a:p>
        </p:txBody>
      </p:sp>
    </p:spTree>
    <p:extLst>
      <p:ext uri="{BB962C8B-B14F-4D97-AF65-F5344CB8AC3E}">
        <p14:creationId xmlns:p14="http://schemas.microsoft.com/office/powerpoint/2010/main" val="246258950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ippc.int/en/online-comment-system/" TargetMode="Externa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1.jpeg"/><Relationship Id="rId12"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image" Target="../media/image6.svg"/><Relationship Id="rId1" Type="http://schemas.openxmlformats.org/officeDocument/2006/relationships/slideLayout" Target="../slideLayouts/slideLayout3.xml"/><Relationship Id="rId11" Type="http://schemas.openxmlformats.org/officeDocument/2006/relationships/image" Target="../media/image14.png"/><Relationship Id="rId5" Type="http://schemas.openxmlformats.org/officeDocument/2006/relationships/image" Target="../media/image17.png"/><Relationship Id="rId15" Type="http://schemas.openxmlformats.org/officeDocument/2006/relationships/image" Target="../media/image16.png"/><Relationship Id="rId10" Type="http://schemas.openxmlformats.org/officeDocument/2006/relationships/image" Target="../media/image8.svg"/><Relationship Id="rId4" Type="http://schemas.openxmlformats.org/officeDocument/2006/relationships/image" Target="../media/image22.jpg"/><Relationship Id="rId1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1.png"/><Relationship Id="rId18" Type="http://schemas.openxmlformats.org/officeDocument/2006/relationships/image" Target="../media/image26.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21.sv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24.svg"/><Relationship Id="rId1" Type="http://schemas.openxmlformats.org/officeDocument/2006/relationships/slideLayout" Target="../slideLayouts/slideLayout3.xml"/><Relationship Id="rId6" Type="http://schemas.openxmlformats.org/officeDocument/2006/relationships/image" Target="../media/image15.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ippc.int/en/core-activities/standards-setting/" TargetMode="External"/><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www.ippc.int/en/core-activities/standards-setting/" TargetMode="External"/><Relationship Id="rId3" Type="http://schemas.openxmlformats.org/officeDocument/2006/relationships/hyperlink" Target="https://creativecommons.org/licenses/by/3.0/" TargetMode="External"/><Relationship Id="rId7" Type="http://schemas.openxmlformats.org/officeDocument/2006/relationships/hyperlink" Target="https://www.ippc.int/en/core-activities/standards-setting/standards-committee/" TargetMode="External"/><Relationship Id="rId2" Type="http://schemas.openxmlformats.org/officeDocument/2006/relationships/hyperlink" Target="https://soundcloud.com/liqwyd/" TargetMode="External"/><Relationship Id="rId1" Type="http://schemas.openxmlformats.org/officeDocument/2006/relationships/slideLayout" Target="../slideLayouts/slideLayout4.xml"/><Relationship Id="rId6" Type="http://schemas.openxmlformats.org/officeDocument/2006/relationships/hyperlink" Target="https://www.ippc.int/en/core-activities/governance/cpm/" TargetMode="External"/><Relationship Id="rId11" Type="http://schemas.openxmlformats.org/officeDocument/2006/relationships/image" Target="../media/image30.png"/><Relationship Id="rId5" Type="http://schemas.openxmlformats.org/officeDocument/2006/relationships/hyperlink" Target="https://www.ippc.int/en/core-activities/standards-setting/ispms/" TargetMode="External"/><Relationship Id="rId10" Type="http://schemas.openxmlformats.org/officeDocument/2006/relationships/image" Target="../media/image29.png"/><Relationship Id="rId4" Type="http://schemas.openxmlformats.org/officeDocument/2006/relationships/hyperlink" Target="https://www.ippc.int/en/" TargetMode="External"/><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hyperlink" Target="http://www.ippc.int/" TargetMode="External"/><Relationship Id="rId2" Type="http://schemas.openxmlformats.org/officeDocument/2006/relationships/hyperlink" Target="mailto:ippc@fao.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1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ippc.int/en/online-comment-system/" TargetMode="External"/><Relationship Id="rId1" Type="http://schemas.openxmlformats.org/officeDocument/2006/relationships/slideLayout" Target="../slideLayouts/slideLayout4.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yellow flower with green leaves&#10;&#10;Description automatically generated with low confidence">
            <a:extLst>
              <a:ext uri="{FF2B5EF4-FFF2-40B4-BE49-F238E27FC236}">
                <a16:creationId xmlns:a16="http://schemas.microsoft.com/office/drawing/2014/main" id="{81B27332-5712-094F-8972-6FC711E18B06}"/>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2296" b="2296"/>
          <a:stretch/>
        </p:blipFill>
        <p:spPr/>
      </p:pic>
      <p:sp>
        <p:nvSpPr>
          <p:cNvPr id="7" name="Title 6">
            <a:extLst>
              <a:ext uri="{FF2B5EF4-FFF2-40B4-BE49-F238E27FC236}">
                <a16:creationId xmlns:a16="http://schemas.microsoft.com/office/drawing/2014/main" id="{7F00055F-E0E9-4F4D-B87B-8E8D531A57DF}"/>
              </a:ext>
            </a:extLst>
          </p:cNvPr>
          <p:cNvSpPr>
            <a:spLocks noGrp="1"/>
          </p:cNvSpPr>
          <p:nvPr>
            <p:ph type="ctrTitle"/>
          </p:nvPr>
        </p:nvSpPr>
        <p:spPr>
          <a:xfrm>
            <a:off x="-154462" y="1785628"/>
            <a:ext cx="12068175" cy="1351228"/>
          </a:xfrm>
        </p:spPr>
        <p:txBody>
          <a:bodyPr/>
          <a:lstStyle/>
          <a:p>
            <a:pPr algn="ctr"/>
            <a:r>
              <a:rPr lang="fr-FR" sz="3000" dirty="0"/>
              <a:t>Processus </a:t>
            </a:r>
            <a:r>
              <a:rPr lang="fr-FR" sz="3000" dirty="0" smtClean="0"/>
              <a:t>d'élaboration des </a:t>
            </a:r>
            <a:r>
              <a:rPr lang="fr-FR" sz="3000" dirty="0"/>
              <a:t>normes CIPV pour les normes internationales pour les mesures phytosanitaires (NIMP) et les protocoles de diagnostic </a:t>
            </a:r>
            <a:r>
              <a:rPr lang="fr-FR" sz="3000" dirty="0" smtClean="0"/>
              <a:t>(PD)</a:t>
            </a:r>
            <a:endParaRPr lang="x-none" sz="3000" dirty="0"/>
          </a:p>
        </p:txBody>
      </p:sp>
      <p:sp>
        <p:nvSpPr>
          <p:cNvPr id="9" name="Subtitle 8">
            <a:extLst>
              <a:ext uri="{FF2B5EF4-FFF2-40B4-BE49-F238E27FC236}">
                <a16:creationId xmlns:a16="http://schemas.microsoft.com/office/drawing/2014/main" id="{B80FD00C-FDF7-C641-83A3-7A869D10956B}"/>
              </a:ext>
            </a:extLst>
          </p:cNvPr>
          <p:cNvSpPr>
            <a:spLocks noGrp="1"/>
          </p:cNvSpPr>
          <p:nvPr>
            <p:ph type="subTitle" idx="1"/>
          </p:nvPr>
        </p:nvSpPr>
        <p:spPr>
          <a:xfrm>
            <a:off x="538480" y="3454401"/>
            <a:ext cx="10682289" cy="355599"/>
          </a:xfrm>
        </p:spPr>
        <p:txBody>
          <a:bodyPr/>
          <a:lstStyle/>
          <a:p>
            <a:pPr algn="ctr"/>
            <a:r>
              <a:rPr lang="en-GB" dirty="0" err="1"/>
              <a:t>Unité</a:t>
            </a:r>
            <a:r>
              <a:rPr lang="en-GB" dirty="0"/>
              <a:t> </a:t>
            </a:r>
            <a:r>
              <a:rPr lang="en-GB" dirty="0" err="1" smtClean="0"/>
              <a:t>d’élaboration</a:t>
            </a:r>
            <a:r>
              <a:rPr lang="en-GB" dirty="0" smtClean="0"/>
              <a:t> des norms (SSU) </a:t>
            </a:r>
            <a:r>
              <a:rPr lang="en-GB" dirty="0"/>
              <a:t>-</a:t>
            </a:r>
            <a:r>
              <a:rPr lang="en-GB" dirty="0" err="1" smtClean="0"/>
              <a:t>Secrétariat</a:t>
            </a:r>
            <a:r>
              <a:rPr lang="en-GB" dirty="0" smtClean="0"/>
              <a:t> de la CIPV</a:t>
            </a:r>
            <a:endParaRPr lang="x-none" dirty="0"/>
          </a:p>
        </p:txBody>
      </p:sp>
      <p:pic>
        <p:nvPicPr>
          <p:cNvPr id="11" name="Swe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26350" y="6256977"/>
            <a:ext cx="487363" cy="487363"/>
          </a:xfrm>
          <a:prstGeom prst="rect">
            <a:avLst/>
          </a:prstGeom>
        </p:spPr>
      </p:pic>
    </p:spTree>
    <p:extLst>
      <p:ext uri="{BB962C8B-B14F-4D97-AF65-F5344CB8AC3E}">
        <p14:creationId xmlns:p14="http://schemas.microsoft.com/office/powerpoint/2010/main" val="3980786642"/>
      </p:ext>
    </p:extLst>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
                                      <p:cBhvr>
                                        <p:cTn id="6" dur="1" fill="hold"/>
                                        <p:tgtEl>
                                          <p:spTgt spid="11"/>
                                        </p:tgtEl>
                                      </p:cBhvr>
                                    </p:cmd>
                                  </p:childTnLst>
                                </p:cTn>
                              </p:par>
                              <p:par>
                                <p:cTn id="7" presetID="6"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circle(in)">
                                      <p:cBhvr>
                                        <p:cTn id="9" dur="2000"/>
                                        <p:tgtEl>
                                          <p:spTgt spid="6"/>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circle(in)">
                                      <p:cBhvr>
                                        <p:cTn id="15"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6" repeatCount="indefinite" fill="hold" display="0">
                  <p:stCondLst>
                    <p:cond delay="indefinite"/>
                  </p:stCondLst>
                  <p:endCondLst>
                    <p:cond evt="onStopAudio" delay="0">
                      <p:tgtEl>
                        <p:sldTgt/>
                      </p:tgtEl>
                    </p:cond>
                  </p:endCondLst>
                </p:cTn>
                <p:tgtEl>
                  <p:spTgt spid="11"/>
                </p:tgtEl>
              </p:cMediaNode>
            </p:audio>
          </p:childTnLst>
        </p:cTn>
      </p:par>
    </p:tnLst>
    <p:bldLst>
      <p:bldP spid="7" grpId="0"/>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68312" y="1312983"/>
            <a:ext cx="7470648" cy="1461477"/>
          </a:xfrm>
          <a:prstGeom prst="roundRect">
            <a:avLst/>
          </a:prstGeom>
          <a:solidFill>
            <a:schemeClr val="bg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err="1">
                <a:solidFill>
                  <a:schemeClr val="accent4">
                    <a:lumMod val="50000"/>
                  </a:schemeClr>
                </a:solidFill>
              </a:rPr>
              <a:t>Sollicite</a:t>
            </a:r>
            <a:r>
              <a:rPr lang="en-GB" sz="1800" b="1" dirty="0">
                <a:solidFill>
                  <a:schemeClr val="accent4">
                    <a:lumMod val="50000"/>
                  </a:schemeClr>
                </a:solidFill>
              </a:rPr>
              <a:t> des </a:t>
            </a:r>
            <a:r>
              <a:rPr lang="en-GB" sz="1800" b="1" dirty="0" err="1">
                <a:solidFill>
                  <a:schemeClr val="accent4">
                    <a:lumMod val="50000"/>
                  </a:schemeClr>
                </a:solidFill>
              </a:rPr>
              <a:t>commentaires</a:t>
            </a:r>
            <a:r>
              <a:rPr lang="en-GB" sz="1800" b="1" dirty="0">
                <a:solidFill>
                  <a:schemeClr val="accent4">
                    <a:lumMod val="50000"/>
                  </a:schemeClr>
                </a:solidFill>
              </a:rPr>
              <a:t> via </a:t>
            </a:r>
            <a:r>
              <a:rPr lang="fr-FR" sz="1800" b="1" dirty="0" smtClean="0">
                <a:hlinkClick r:id="rId2"/>
              </a:rPr>
              <a:t>Système </a:t>
            </a:r>
            <a:r>
              <a:rPr lang="fr-FR" sz="1800" b="1" dirty="0">
                <a:hlinkClick r:id="rId2"/>
              </a:rPr>
              <a:t>de commentaires en ligne</a:t>
            </a:r>
            <a:r>
              <a:rPr lang="en-GB" sz="1800" b="1" dirty="0" smtClean="0">
                <a:hlinkClick r:id="rId2"/>
              </a:rPr>
              <a:t> </a:t>
            </a:r>
            <a:r>
              <a:rPr lang="en-GB" sz="1800" b="1" dirty="0" smtClean="0">
                <a:solidFill>
                  <a:schemeClr val="accent4">
                    <a:lumMod val="50000"/>
                  </a:schemeClr>
                </a:solidFill>
              </a:rPr>
              <a:t>(OCS</a:t>
            </a:r>
            <a:r>
              <a:rPr lang="en-GB" sz="1800" b="1" dirty="0">
                <a:solidFill>
                  <a:schemeClr val="accent4">
                    <a:lumMod val="50000"/>
                  </a:schemeClr>
                </a:solidFill>
              </a:rPr>
              <a:t>)</a:t>
            </a:r>
            <a:endParaRPr lang="en-US" sz="1800" dirty="0">
              <a:solidFill>
                <a:schemeClr val="accent4">
                  <a:lumMod val="50000"/>
                </a:schemeClr>
              </a:solidFill>
            </a:endParaRPr>
          </a:p>
          <a:p>
            <a:pPr fontAlgn="t"/>
            <a:endParaRPr lang="en-US" sz="1800" b="1" dirty="0">
              <a:solidFill>
                <a:schemeClr val="tx1"/>
              </a:solidFill>
            </a:endParaRPr>
          </a:p>
          <a:p>
            <a:pPr fontAlgn="t"/>
            <a:r>
              <a:rPr lang="fr-FR" sz="1800" b="1" dirty="0" smtClean="0">
                <a:solidFill>
                  <a:schemeClr val="accent4">
                    <a:lumMod val="50000"/>
                  </a:schemeClr>
                </a:solidFill>
              </a:rPr>
              <a:t>Compile </a:t>
            </a:r>
            <a:r>
              <a:rPr lang="fr-FR" sz="1800" b="1" dirty="0">
                <a:solidFill>
                  <a:schemeClr val="accent4">
                    <a:lumMod val="50000"/>
                  </a:schemeClr>
                </a:solidFill>
              </a:rPr>
              <a:t>les commentaires et les </a:t>
            </a:r>
            <a:r>
              <a:rPr lang="fr-FR" sz="1800" b="1" dirty="0" smtClean="0">
                <a:solidFill>
                  <a:schemeClr val="accent4">
                    <a:lumMod val="50000"/>
                  </a:schemeClr>
                </a:solidFill>
              </a:rPr>
              <a:t>rend </a:t>
            </a:r>
            <a:r>
              <a:rPr lang="fr-FR" sz="1800" b="1" dirty="0">
                <a:solidFill>
                  <a:schemeClr val="accent4">
                    <a:lumMod val="50000"/>
                  </a:schemeClr>
                </a:solidFill>
              </a:rPr>
              <a:t>accessibles au public → les </a:t>
            </a:r>
            <a:r>
              <a:rPr lang="fr-FR" sz="1800" b="1" dirty="0" smtClean="0">
                <a:solidFill>
                  <a:schemeClr val="accent4">
                    <a:lumMod val="50000"/>
                  </a:schemeClr>
                </a:solidFill>
              </a:rPr>
              <a:t>soumet au </a:t>
            </a:r>
            <a:r>
              <a:rPr lang="fr-FR" sz="1800" b="1" dirty="0">
                <a:solidFill>
                  <a:schemeClr val="accent4">
                    <a:lumMod val="50000"/>
                  </a:schemeClr>
                </a:solidFill>
              </a:rPr>
              <a:t>Steward pour examen</a:t>
            </a:r>
            <a:endParaRPr lang="en-US" sz="1800" dirty="0">
              <a:solidFill>
                <a:schemeClr val="accent4">
                  <a:lumMod val="50000"/>
                </a:schemeClr>
              </a:solidFill>
            </a:endParaRPr>
          </a:p>
        </p:txBody>
      </p:sp>
      <p:sp>
        <p:nvSpPr>
          <p:cNvPr id="3" name="Rounded Rectangle 2"/>
          <p:cNvSpPr/>
          <p:nvPr/>
        </p:nvSpPr>
        <p:spPr>
          <a:xfrm>
            <a:off x="4372034" y="3040185"/>
            <a:ext cx="7486650" cy="866326"/>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b="1" dirty="0">
                <a:solidFill>
                  <a:schemeClr val="bg1"/>
                </a:solidFill>
              </a:rPr>
              <a:t>Examine et prépare les réponses aux commentaires + révise le projet de NIMP </a:t>
            </a:r>
            <a:r>
              <a:rPr lang="fr-FR" sz="1800" b="1" dirty="0" smtClean="0">
                <a:solidFill>
                  <a:schemeClr val="bg1"/>
                </a:solidFill>
              </a:rPr>
              <a:t>→ le </a:t>
            </a:r>
            <a:r>
              <a:rPr lang="fr-FR" sz="1800" b="1" dirty="0">
                <a:solidFill>
                  <a:schemeClr val="bg1"/>
                </a:solidFill>
              </a:rPr>
              <a:t>soumet au Secrétariat de la CIPV</a:t>
            </a:r>
            <a:endParaRPr lang="en-US" sz="1800" b="1" dirty="0">
              <a:solidFill>
                <a:schemeClr val="bg1"/>
              </a:solidFill>
            </a:endParaRPr>
          </a:p>
        </p:txBody>
      </p:sp>
      <p:sp>
        <p:nvSpPr>
          <p:cNvPr id="4" name="Rounded Rectangle 3"/>
          <p:cNvSpPr/>
          <p:nvPr/>
        </p:nvSpPr>
        <p:spPr>
          <a:xfrm>
            <a:off x="4380035" y="3996914"/>
            <a:ext cx="7470648" cy="2199002"/>
          </a:xfrm>
          <a:prstGeom prst="roundRect">
            <a:avLst/>
          </a:prstGeom>
          <a:solidFill>
            <a:schemeClr val="bg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b="1" dirty="0" smtClean="0">
                <a:solidFill>
                  <a:srgbClr val="002060"/>
                </a:solidFill>
              </a:rPr>
              <a:t>Révise </a:t>
            </a:r>
            <a:r>
              <a:rPr lang="fr-FR" sz="1800" b="1" dirty="0">
                <a:solidFill>
                  <a:srgbClr val="002060"/>
                </a:solidFill>
              </a:rPr>
              <a:t>: commentaires + réponses des stewards aux commentaires + projet de NIMP</a:t>
            </a:r>
          </a:p>
          <a:p>
            <a:endParaRPr lang="fr-FR" sz="1800" b="1" dirty="0">
              <a:solidFill>
                <a:srgbClr val="002060"/>
              </a:solidFill>
            </a:endParaRPr>
          </a:p>
          <a:p>
            <a:r>
              <a:rPr lang="fr-FR" sz="1800" b="1" dirty="0">
                <a:solidFill>
                  <a:srgbClr val="002060"/>
                </a:solidFill>
              </a:rPr>
              <a:t>Fournit un résumé des principales questions discutées dans le cadre du rapport de réunion du </a:t>
            </a:r>
            <a:r>
              <a:rPr lang="fr-FR" sz="1800" b="1" dirty="0" smtClean="0">
                <a:solidFill>
                  <a:srgbClr val="002060"/>
                </a:solidFill>
              </a:rPr>
              <a:t>CN</a:t>
            </a:r>
            <a:endParaRPr lang="fr-FR" sz="1800" b="1" dirty="0">
              <a:solidFill>
                <a:srgbClr val="002060"/>
              </a:solidFill>
            </a:endParaRPr>
          </a:p>
          <a:p>
            <a:endParaRPr lang="fr-FR" sz="1800" b="1" dirty="0">
              <a:solidFill>
                <a:srgbClr val="002060"/>
              </a:solidFill>
            </a:endParaRPr>
          </a:p>
          <a:p>
            <a:r>
              <a:rPr lang="fr-FR" sz="1800" b="1" dirty="0">
                <a:solidFill>
                  <a:srgbClr val="002060"/>
                </a:solidFill>
              </a:rPr>
              <a:t>Recommande le projet de NIMP à la CMP pour adoption</a:t>
            </a:r>
            <a:endParaRPr lang="en-US" sz="1800" b="1" dirty="0">
              <a:solidFill>
                <a:srgbClr val="002060"/>
              </a:solidFill>
            </a:endParaRPr>
          </a:p>
        </p:txBody>
      </p:sp>
      <p:sp>
        <p:nvSpPr>
          <p:cNvPr id="10" name="Rounded Rectangle 9"/>
          <p:cNvSpPr/>
          <p:nvPr/>
        </p:nvSpPr>
        <p:spPr>
          <a:xfrm>
            <a:off x="3461239" y="341248"/>
            <a:ext cx="5486400" cy="801189"/>
          </a:xfrm>
          <a:prstGeom prst="roundRect">
            <a:avLst/>
          </a:prstGeom>
          <a:solidFill>
            <a:schemeClr val="bg1"/>
          </a:solid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682F"/>
                </a:solidFill>
              </a:rPr>
              <a:t>Seconde</a:t>
            </a:r>
            <a:r>
              <a:rPr lang="en-US" sz="2800" b="1" dirty="0" smtClean="0">
                <a:solidFill>
                  <a:srgbClr val="00682F"/>
                </a:solidFill>
              </a:rPr>
              <a:t> </a:t>
            </a:r>
            <a:r>
              <a:rPr lang="en-US" sz="2800" b="1" dirty="0">
                <a:solidFill>
                  <a:srgbClr val="00682F"/>
                </a:solidFill>
              </a:rPr>
              <a:t>consultation </a:t>
            </a:r>
            <a:r>
              <a:rPr lang="en-US" sz="2400" b="1" dirty="0">
                <a:solidFill>
                  <a:srgbClr val="00682F"/>
                </a:solidFill>
              </a:rPr>
              <a:t>– </a:t>
            </a:r>
            <a:r>
              <a:rPr lang="en-US" sz="2400" b="1" dirty="0">
                <a:solidFill>
                  <a:srgbClr val="C00000"/>
                </a:solidFill>
              </a:rPr>
              <a:t>90 </a:t>
            </a:r>
            <a:r>
              <a:rPr lang="en-US" b="1" dirty="0" err="1" smtClean="0">
                <a:solidFill>
                  <a:srgbClr val="C00000"/>
                </a:solidFill>
              </a:rPr>
              <a:t>jour</a:t>
            </a:r>
            <a:r>
              <a:rPr lang="en-US" sz="2400" b="1" dirty="0" err="1" smtClean="0">
                <a:solidFill>
                  <a:srgbClr val="C00000"/>
                </a:solidFill>
              </a:rPr>
              <a:t>s</a:t>
            </a:r>
            <a:endParaRPr lang="en-US" sz="2400" b="1" dirty="0">
              <a:solidFill>
                <a:srgbClr val="C00000"/>
              </a:solidFill>
            </a:endParaRPr>
          </a:p>
        </p:txBody>
      </p:sp>
      <p:sp>
        <p:nvSpPr>
          <p:cNvPr id="13" name="Down Arrow Callout 12"/>
          <p:cNvSpPr/>
          <p:nvPr/>
        </p:nvSpPr>
        <p:spPr>
          <a:xfrm>
            <a:off x="2699240" y="1364056"/>
            <a:ext cx="1524000" cy="1597975"/>
          </a:xfrm>
          <a:prstGeom prst="downArrowCallou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smtClean="0">
                <a:solidFill>
                  <a:srgbClr val="CC9900"/>
                </a:solidFill>
              </a:rPr>
              <a:t>Secrétariat</a:t>
            </a:r>
            <a:endParaRPr lang="en-GB" sz="2000" b="1" dirty="0" smtClean="0">
              <a:solidFill>
                <a:srgbClr val="CC9900"/>
              </a:solidFill>
            </a:endParaRPr>
          </a:p>
          <a:p>
            <a:pPr algn="ctr"/>
            <a:r>
              <a:rPr lang="fr-FR" sz="2000" b="1" dirty="0" smtClean="0">
                <a:solidFill>
                  <a:srgbClr val="CC9900"/>
                </a:solidFill>
              </a:rPr>
              <a:t>De la CIPV</a:t>
            </a:r>
            <a:endParaRPr lang="en-US" sz="2000" b="1" dirty="0">
              <a:solidFill>
                <a:srgbClr val="CC9900"/>
              </a:solidFill>
            </a:endParaRPr>
          </a:p>
        </p:txBody>
      </p:sp>
      <p:sp>
        <p:nvSpPr>
          <p:cNvPr id="14" name="Down Arrow Callout 13"/>
          <p:cNvSpPr/>
          <p:nvPr/>
        </p:nvSpPr>
        <p:spPr>
          <a:xfrm>
            <a:off x="2684952" y="3083068"/>
            <a:ext cx="1552575" cy="953739"/>
          </a:xfrm>
          <a:prstGeom prst="downArrowCallou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CC9900"/>
                </a:solidFill>
              </a:rPr>
              <a:t>Steward</a:t>
            </a:r>
            <a:endParaRPr lang="en-US" sz="2000" b="1" dirty="0">
              <a:solidFill>
                <a:srgbClr val="CC9900"/>
              </a:solidFill>
            </a:endParaRPr>
          </a:p>
        </p:txBody>
      </p:sp>
      <p:sp>
        <p:nvSpPr>
          <p:cNvPr id="16" name="Rectangle 15"/>
          <p:cNvSpPr/>
          <p:nvPr/>
        </p:nvSpPr>
        <p:spPr>
          <a:xfrm>
            <a:off x="2670665" y="4157844"/>
            <a:ext cx="1552575" cy="2118215"/>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CC9900"/>
                </a:solidFill>
              </a:rPr>
              <a:t>CN</a:t>
            </a:r>
            <a:endParaRPr lang="en-US" sz="2000" b="1" dirty="0">
              <a:solidFill>
                <a:srgbClr val="CC9900"/>
              </a:solidFill>
            </a:endParaRPr>
          </a:p>
        </p:txBody>
      </p:sp>
      <p:grpSp>
        <p:nvGrpSpPr>
          <p:cNvPr id="17" name="Group 16"/>
          <p:cNvGrpSpPr/>
          <p:nvPr/>
        </p:nvGrpSpPr>
        <p:grpSpPr>
          <a:xfrm>
            <a:off x="179750" y="1364056"/>
            <a:ext cx="2286000" cy="2294079"/>
            <a:chOff x="5981526" y="1989200"/>
            <a:chExt cx="2875771" cy="3131268"/>
          </a:xfrm>
        </p:grpSpPr>
        <p:pic>
          <p:nvPicPr>
            <p:cNvPr id="18" name="Рисунок 20">
              <a:extLst>
                <a:ext uri="{FF2B5EF4-FFF2-40B4-BE49-F238E27FC236}">
                  <a16:creationId xmlns:a16="http://schemas.microsoft.com/office/drawing/2014/main" id="{F5132318-4CED-46ED-A14F-876802DA94E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588019" y="1989200"/>
              <a:ext cx="2269278" cy="1767418"/>
            </a:xfrm>
            <a:prstGeom prst="rect">
              <a:avLst/>
            </a:prstGeom>
          </p:spPr>
        </p:pic>
        <p:sp>
          <p:nvSpPr>
            <p:cNvPr id="19" name="Rectangle 18"/>
            <p:cNvSpPr/>
            <p:nvPr/>
          </p:nvSpPr>
          <p:spPr>
            <a:xfrm>
              <a:off x="5981526" y="3818174"/>
              <a:ext cx="2875771" cy="1302294"/>
            </a:xfrm>
            <a:prstGeom prst="rect">
              <a:avLst/>
            </a:prstGeom>
          </p:spPr>
          <p:txBody>
            <a:bodyPr wrap="square">
              <a:spAutoFit/>
            </a:bodyPr>
            <a:lstStyle/>
            <a:p>
              <a:pPr algn="ctr"/>
              <a:r>
                <a:rPr lang="en-US" sz="2000" b="1" dirty="0">
                  <a:solidFill>
                    <a:srgbClr val="0F405B"/>
                  </a:solidFill>
                  <a:latin typeface="Roboto Slab"/>
                </a:rPr>
                <a:t>Consultation </a:t>
              </a:r>
              <a:r>
                <a:rPr lang="en-US" sz="2000" b="1" dirty="0" smtClean="0">
                  <a:solidFill>
                    <a:srgbClr val="0F405B"/>
                  </a:solidFill>
                  <a:latin typeface="Roboto Slab"/>
                </a:rPr>
                <a:t>et </a:t>
              </a:r>
              <a:r>
                <a:rPr lang="en-US" sz="2000" b="1" dirty="0" err="1" smtClean="0">
                  <a:solidFill>
                    <a:srgbClr val="0F405B"/>
                  </a:solidFill>
                  <a:latin typeface="Roboto Slab"/>
                </a:rPr>
                <a:t>examen</a:t>
              </a:r>
              <a:endParaRPr lang="en-US" sz="2000" b="1" dirty="0">
                <a:solidFill>
                  <a:srgbClr val="0F405B"/>
                </a:solidFill>
                <a:latin typeface="Roboto Slab"/>
              </a:endParaRPr>
            </a:p>
            <a:p>
              <a:pPr algn="ctr"/>
              <a:r>
                <a:rPr lang="en-GB" sz="1600" b="1" dirty="0" smtClean="0">
                  <a:solidFill>
                    <a:srgbClr val="0F405B"/>
                  </a:solidFill>
                  <a:latin typeface="Roboto Slab"/>
                </a:rPr>
                <a:t>(</a:t>
              </a:r>
              <a:r>
                <a:rPr lang="en-GB" sz="1600" b="1" dirty="0" err="1" smtClean="0">
                  <a:solidFill>
                    <a:srgbClr val="0F405B"/>
                  </a:solidFill>
                  <a:latin typeface="Roboto Slab"/>
                </a:rPr>
                <a:t>Etape</a:t>
              </a:r>
              <a:r>
                <a:rPr lang="en-GB" sz="1600" b="1" dirty="0" smtClean="0">
                  <a:solidFill>
                    <a:srgbClr val="0F405B"/>
                  </a:solidFill>
                  <a:latin typeface="Roboto Slab"/>
                </a:rPr>
                <a:t> </a:t>
              </a:r>
              <a:r>
                <a:rPr lang="en-GB" sz="1600" b="1" dirty="0">
                  <a:solidFill>
                    <a:srgbClr val="0F405B"/>
                  </a:solidFill>
                  <a:latin typeface="Roboto Slab"/>
                </a:rPr>
                <a:t>3)</a:t>
              </a:r>
              <a:endParaRPr lang="en-US" sz="1600" b="1" dirty="0">
                <a:solidFill>
                  <a:srgbClr val="0F405B"/>
                </a:solidFill>
                <a:latin typeface="Roboto Slab"/>
              </a:endParaRPr>
            </a:p>
          </p:txBody>
        </p:sp>
      </p:grpSp>
    </p:spTree>
    <p:extLst>
      <p:ext uri="{BB962C8B-B14F-4D97-AF65-F5344CB8AC3E}">
        <p14:creationId xmlns:p14="http://schemas.microsoft.com/office/powerpoint/2010/main" val="2874973463"/>
      </p:ext>
    </p:extLst>
  </p:cSld>
  <p:clrMapOvr>
    <a:masterClrMapping/>
  </p:clrMapOvr>
  <mc:AlternateContent xmlns:mc="http://schemas.openxmlformats.org/markup-compatibility/2006" xmlns:p14="http://schemas.microsoft.com/office/powerpoint/2010/main">
    <mc:Choice Requires="p14">
      <p:transition p14:dur="10" advTm="30000"/>
    </mc:Choice>
    <mc:Fallback xmlns="">
      <p:transition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17"/>
                                        </p:tgtEl>
                                        <p:attrNameLst>
                                          <p:attrName>r</p:attrName>
                                        </p:attrNameLst>
                                      </p:cBhvr>
                                    </p:animRot>
                                  </p:childTnLst>
                                </p:cTn>
                              </p:par>
                            </p:childTnLst>
                          </p:cTn>
                        </p:par>
                        <p:par>
                          <p:cTn id="7" fill="hold">
                            <p:stCondLst>
                              <p:cond delay="500"/>
                            </p:stCondLst>
                            <p:childTnLst>
                              <p:par>
                                <p:cTn id="8" presetID="6" presetClass="entr" presetSubtype="16"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500"/>
                                        <p:tgtEl>
                                          <p:spTgt spid="10"/>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2000"/>
                            </p:stCondLst>
                            <p:childTnLst>
                              <p:par>
                                <p:cTn id="20" presetID="22" presetClass="entr" presetSubtype="4" fill="hold" grpId="0" nodeType="afterEffect">
                                  <p:stCondLst>
                                    <p:cond delay="40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65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7000"/>
                            </p:stCondLst>
                            <p:childTnLst>
                              <p:par>
                                <p:cTn id="28" presetID="22" presetClass="entr" presetSubtype="4" fill="hold" grpId="0" nodeType="afterEffect">
                                  <p:stCondLst>
                                    <p:cond delay="500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par>
                          <p:cTn id="31" fill="hold">
                            <p:stCondLst>
                              <p:cond delay="125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3" grpId="0" animBg="1"/>
      <p:bldP spid="1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55062" y="3690887"/>
            <a:ext cx="7613270" cy="3785652"/>
          </a:xfrm>
          <a:prstGeom prst="rect">
            <a:avLst/>
          </a:prstGeom>
          <a:noFill/>
        </p:spPr>
        <p:txBody>
          <a:bodyPr wrap="square" rtlCol="0">
            <a:spAutoFit/>
          </a:bodyPr>
          <a:lstStyle/>
          <a:p>
            <a:pPr marL="342900" indent="-342900">
              <a:buAutoNum type="arabicPeriod"/>
            </a:pPr>
            <a:endParaRPr lang="en-GB" sz="2400" b="1" dirty="0">
              <a:solidFill>
                <a:srgbClr val="00B050"/>
              </a:solidFill>
            </a:endParaRPr>
          </a:p>
          <a:p>
            <a:pPr marL="342900" indent="-342900">
              <a:buAutoNum type="arabicPeriod"/>
            </a:pPr>
            <a:endParaRPr lang="en-GB" sz="2400" b="1" dirty="0">
              <a:solidFill>
                <a:srgbClr val="00B050"/>
              </a:solidFill>
            </a:endParaRPr>
          </a:p>
          <a:p>
            <a:endParaRPr lang="en-GB" sz="2400" b="1" dirty="0">
              <a:solidFill>
                <a:srgbClr val="00B050"/>
              </a:solidFill>
            </a:endParaRPr>
          </a:p>
          <a:p>
            <a:pPr marL="342900" indent="-342900">
              <a:buAutoNum type="arabicPeriod"/>
            </a:pPr>
            <a:endParaRPr lang="en-GB" sz="2400" b="1" dirty="0">
              <a:solidFill>
                <a:srgbClr val="00B050"/>
              </a:solidFill>
            </a:endParaRPr>
          </a:p>
          <a:p>
            <a:pPr marL="342900" indent="-342900">
              <a:buAutoNum type="arabicPeriod"/>
            </a:pPr>
            <a:endParaRPr lang="en-GB" sz="2400" b="1" dirty="0">
              <a:solidFill>
                <a:srgbClr val="00B050"/>
              </a:solidFill>
            </a:endParaRPr>
          </a:p>
          <a:p>
            <a:pPr marL="342900" indent="-342900">
              <a:buAutoNum type="arabicPeriod"/>
            </a:pPr>
            <a:endParaRPr lang="en-GB" sz="2400" b="1" dirty="0">
              <a:solidFill>
                <a:srgbClr val="00B050"/>
              </a:solidFill>
            </a:endParaRPr>
          </a:p>
          <a:p>
            <a:pPr marL="342900" indent="-342900">
              <a:buAutoNum type="arabicPeriod"/>
            </a:pPr>
            <a:endParaRPr lang="en-GB" sz="2400" b="1" dirty="0">
              <a:solidFill>
                <a:srgbClr val="00B050"/>
              </a:solidFill>
            </a:endParaRPr>
          </a:p>
          <a:p>
            <a:endParaRPr lang="en-GB" sz="2400" b="1" dirty="0">
              <a:solidFill>
                <a:srgbClr val="00B050"/>
              </a:solidFill>
            </a:endParaRPr>
          </a:p>
          <a:p>
            <a:pPr marL="342900" indent="-342900">
              <a:buAutoNum type="arabicPeriod"/>
            </a:pPr>
            <a:endParaRPr lang="en-GB" sz="2400" b="1" dirty="0">
              <a:solidFill>
                <a:srgbClr val="00B050"/>
              </a:solidFill>
            </a:endParaRPr>
          </a:p>
          <a:p>
            <a:endParaRPr lang="en-US" sz="2400" b="1" dirty="0">
              <a:solidFill>
                <a:srgbClr val="00B050"/>
              </a:solidFill>
            </a:endParaRPr>
          </a:p>
        </p:txBody>
      </p:sp>
      <p:graphicFrame>
        <p:nvGraphicFramePr>
          <p:cNvPr id="8" name="Diagram 7"/>
          <p:cNvGraphicFramePr/>
          <p:nvPr>
            <p:extLst>
              <p:ext uri="{D42A27DB-BD31-4B8C-83A1-F6EECF244321}">
                <p14:modId xmlns:p14="http://schemas.microsoft.com/office/powerpoint/2010/main" val="455337195"/>
              </p:ext>
            </p:extLst>
          </p:nvPr>
        </p:nvGraphicFramePr>
        <p:xfrm>
          <a:off x="2298214" y="610629"/>
          <a:ext cx="8198335" cy="3690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3571875" y="546013"/>
            <a:ext cx="4885182" cy="801189"/>
          </a:xfrm>
          <a:prstGeom prst="roundRect">
            <a:avLst/>
          </a:prstGeom>
          <a:solidFill>
            <a:schemeClr val="bg1"/>
          </a:solid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682F"/>
                </a:solidFill>
              </a:rPr>
              <a:t>Adoption</a:t>
            </a:r>
          </a:p>
        </p:txBody>
      </p:sp>
      <p:sp>
        <p:nvSpPr>
          <p:cNvPr id="10" name="Rounded Rectangle 9"/>
          <p:cNvSpPr/>
          <p:nvPr/>
        </p:nvSpPr>
        <p:spPr>
          <a:xfrm>
            <a:off x="3904034" y="4326683"/>
            <a:ext cx="3385678" cy="799721"/>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GB" sz="2000" b="1" dirty="0">
                <a:solidFill>
                  <a:srgbClr val="C00000"/>
                </a:solidFill>
              </a:rPr>
              <a:t>Justification t</a:t>
            </a:r>
            <a:r>
              <a:rPr lang="en-GB" sz="2000" b="1" dirty="0" smtClean="0">
                <a:solidFill>
                  <a:srgbClr val="C00000"/>
                </a:solidFill>
              </a:rPr>
              <a:t>echnique </a:t>
            </a:r>
            <a:endParaRPr lang="en-US" sz="2000" dirty="0">
              <a:solidFill>
                <a:srgbClr val="C00000"/>
              </a:solidFill>
            </a:endParaRPr>
          </a:p>
        </p:txBody>
      </p:sp>
      <p:sp>
        <p:nvSpPr>
          <p:cNvPr id="11" name="Rounded Rectangle 10"/>
          <p:cNvSpPr/>
          <p:nvPr/>
        </p:nvSpPr>
        <p:spPr>
          <a:xfrm>
            <a:off x="3904034" y="5312791"/>
            <a:ext cx="3773116" cy="766222"/>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GB" sz="2000" b="1" dirty="0">
                <a:solidFill>
                  <a:srgbClr val="C00000"/>
                </a:solidFill>
              </a:rPr>
              <a:t>Suggestions </a:t>
            </a:r>
            <a:r>
              <a:rPr lang="en-GB" sz="2000" b="1" dirty="0" err="1">
                <a:solidFill>
                  <a:srgbClr val="C00000"/>
                </a:solidFill>
              </a:rPr>
              <a:t>d'amélioration</a:t>
            </a:r>
            <a:endParaRPr lang="en-US" sz="2000" dirty="0">
              <a:solidFill>
                <a:srgbClr val="C00000"/>
              </a:solidFill>
            </a:endParaRPr>
          </a:p>
        </p:txBody>
      </p:sp>
      <p:sp>
        <p:nvSpPr>
          <p:cNvPr id="13" name="Oval 12"/>
          <p:cNvSpPr/>
          <p:nvPr/>
        </p:nvSpPr>
        <p:spPr>
          <a:xfrm>
            <a:off x="8007115" y="4301516"/>
            <a:ext cx="3901943" cy="1958622"/>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En l'absence d'objection, la </a:t>
            </a:r>
            <a:r>
              <a:rPr lang="fr-FR" b="1" dirty="0" smtClean="0">
                <a:solidFill>
                  <a:srgbClr val="00B050"/>
                </a:solidFill>
              </a:rPr>
              <a:t>CMP </a:t>
            </a:r>
            <a:r>
              <a:rPr lang="fr-FR" b="1" dirty="0">
                <a:solidFill>
                  <a:srgbClr val="00B050"/>
                </a:solidFill>
              </a:rPr>
              <a:t>adopte les NIMP sans discussion</a:t>
            </a:r>
            <a:endParaRPr lang="en-GB" sz="2400" b="1" dirty="0">
              <a:solidFill>
                <a:srgbClr val="00B050"/>
              </a:solidFill>
            </a:endParaRPr>
          </a:p>
        </p:txBody>
      </p:sp>
      <p:grpSp>
        <p:nvGrpSpPr>
          <p:cNvPr id="17" name="Group 16"/>
          <p:cNvGrpSpPr/>
          <p:nvPr/>
        </p:nvGrpSpPr>
        <p:grpSpPr>
          <a:xfrm>
            <a:off x="182751" y="1438274"/>
            <a:ext cx="2377440" cy="2513944"/>
            <a:chOff x="8802619" y="2006976"/>
            <a:chExt cx="2783287" cy="3466197"/>
          </a:xfrm>
        </p:grpSpPr>
        <p:pic>
          <p:nvPicPr>
            <p:cNvPr id="18" name="Рисунок 22">
              <a:extLst>
                <a:ext uri="{FF2B5EF4-FFF2-40B4-BE49-F238E27FC236}">
                  <a16:creationId xmlns:a16="http://schemas.microsoft.com/office/drawing/2014/main" id="{BFBB9E1B-6BDA-4A10-8A5E-F8C5D3680F35}"/>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286738" y="2006976"/>
              <a:ext cx="1806896" cy="1806898"/>
            </a:xfrm>
            <a:prstGeom prst="rect">
              <a:avLst/>
            </a:prstGeom>
          </p:spPr>
        </p:pic>
        <p:sp>
          <p:nvSpPr>
            <p:cNvPr id="19" name="Rectangle 18"/>
            <p:cNvSpPr/>
            <p:nvPr/>
          </p:nvSpPr>
          <p:spPr>
            <a:xfrm>
              <a:off x="8802619" y="3818173"/>
              <a:ext cx="2783287" cy="1655000"/>
            </a:xfrm>
            <a:prstGeom prst="rect">
              <a:avLst/>
            </a:prstGeom>
          </p:spPr>
          <p:txBody>
            <a:bodyPr wrap="square">
              <a:spAutoFit/>
            </a:bodyPr>
            <a:lstStyle/>
            <a:p>
              <a:pPr algn="ctr"/>
              <a:r>
                <a:rPr lang="en-US" sz="2000" b="1" dirty="0">
                  <a:solidFill>
                    <a:srgbClr val="0F405B"/>
                  </a:solidFill>
                  <a:latin typeface="Roboto Slab"/>
                </a:rPr>
                <a:t>Adopting </a:t>
              </a:r>
              <a:r>
                <a:rPr lang="en-US" sz="2000" b="1" dirty="0" smtClean="0">
                  <a:solidFill>
                    <a:srgbClr val="0F405B"/>
                  </a:solidFill>
                  <a:latin typeface="Roboto Slab"/>
                </a:rPr>
                <a:t>et publication</a:t>
              </a:r>
              <a:endParaRPr lang="en-US" sz="2000" b="1" dirty="0">
                <a:solidFill>
                  <a:srgbClr val="0F405B"/>
                </a:solidFill>
                <a:latin typeface="Roboto Slab"/>
              </a:endParaRPr>
            </a:p>
            <a:p>
              <a:pPr algn="ctr"/>
              <a:endParaRPr lang="en-GB" sz="1600" b="1" dirty="0" smtClean="0">
                <a:solidFill>
                  <a:srgbClr val="0F405B"/>
                </a:solidFill>
                <a:latin typeface="Roboto Slab"/>
              </a:endParaRPr>
            </a:p>
            <a:p>
              <a:pPr algn="ctr"/>
              <a:r>
                <a:rPr lang="en-GB" sz="1600" b="1" dirty="0" smtClean="0">
                  <a:solidFill>
                    <a:srgbClr val="0F405B"/>
                  </a:solidFill>
                  <a:latin typeface="Roboto Slab"/>
                </a:rPr>
                <a:t>(</a:t>
              </a:r>
              <a:r>
                <a:rPr lang="en-GB" sz="1600" b="1" dirty="0" err="1" smtClean="0">
                  <a:solidFill>
                    <a:srgbClr val="0F405B"/>
                  </a:solidFill>
                  <a:latin typeface="Roboto Slab"/>
                </a:rPr>
                <a:t>Etape</a:t>
              </a:r>
              <a:r>
                <a:rPr lang="en-GB" sz="1600" b="1" dirty="0" smtClean="0">
                  <a:solidFill>
                    <a:srgbClr val="0F405B"/>
                  </a:solidFill>
                  <a:latin typeface="Roboto Slab"/>
                </a:rPr>
                <a:t> 4</a:t>
              </a:r>
              <a:r>
                <a:rPr lang="en-GB" sz="1600" b="1" dirty="0">
                  <a:solidFill>
                    <a:srgbClr val="0F405B"/>
                  </a:solidFill>
                  <a:latin typeface="Roboto Slab"/>
                </a:rPr>
                <a:t>)</a:t>
              </a:r>
              <a:endParaRPr lang="en-US" sz="1600" b="1" dirty="0">
                <a:solidFill>
                  <a:srgbClr val="0F405B"/>
                </a:solidFill>
                <a:latin typeface="Roboto Slab"/>
              </a:endParaRPr>
            </a:p>
          </p:txBody>
        </p:sp>
      </p:grpSp>
      <p:grpSp>
        <p:nvGrpSpPr>
          <p:cNvPr id="3" name="Group 2"/>
          <p:cNvGrpSpPr/>
          <p:nvPr/>
        </p:nvGrpSpPr>
        <p:grpSpPr>
          <a:xfrm>
            <a:off x="902708" y="4287818"/>
            <a:ext cx="2824995" cy="1762402"/>
            <a:chOff x="947925" y="3831032"/>
            <a:chExt cx="2824995" cy="1762402"/>
          </a:xfrm>
        </p:grpSpPr>
        <p:sp>
          <p:nvSpPr>
            <p:cNvPr id="9" name="Rounded Rectangle 8"/>
            <p:cNvSpPr/>
            <p:nvPr/>
          </p:nvSpPr>
          <p:spPr>
            <a:xfrm>
              <a:off x="947925" y="3831032"/>
              <a:ext cx="2824995" cy="1762402"/>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rgbClr val="C00000"/>
                </a:solidFill>
              </a:endParaRPr>
            </a:p>
            <a:p>
              <a:pPr algn="ctr"/>
              <a:endParaRPr lang="en-GB" sz="2000" b="1" dirty="0">
                <a:solidFill>
                  <a:srgbClr val="C00000"/>
                </a:solidFill>
              </a:endParaRPr>
            </a:p>
            <a:p>
              <a:pPr algn="ctr"/>
              <a:endParaRPr lang="en-GB" sz="2000" b="1" dirty="0">
                <a:solidFill>
                  <a:srgbClr val="C00000"/>
                </a:solidFill>
              </a:endParaRPr>
            </a:p>
            <a:p>
              <a:pPr algn="ctr"/>
              <a:r>
                <a:rPr lang="en-GB" sz="2000" b="1" dirty="0">
                  <a:solidFill>
                    <a:srgbClr val="C00000"/>
                  </a:solidFill>
                </a:rPr>
                <a:t>Pour </a:t>
              </a:r>
              <a:r>
                <a:rPr lang="en-GB" sz="2000" b="1" dirty="0" err="1">
                  <a:solidFill>
                    <a:srgbClr val="C00000"/>
                  </a:solidFill>
                </a:rPr>
                <a:t>soumettre</a:t>
              </a:r>
              <a:r>
                <a:rPr lang="en-GB" sz="2000" b="1" dirty="0">
                  <a:solidFill>
                    <a:srgbClr val="C00000"/>
                  </a:solidFill>
                </a:rPr>
                <a:t> </a:t>
              </a:r>
              <a:r>
                <a:rPr lang="en-GB" sz="2000" b="1" dirty="0" err="1">
                  <a:solidFill>
                    <a:srgbClr val="C00000"/>
                  </a:solidFill>
                </a:rPr>
                <a:t>une</a:t>
              </a:r>
              <a:r>
                <a:rPr lang="en-GB" sz="2000" b="1" dirty="0">
                  <a:solidFill>
                    <a:srgbClr val="C00000"/>
                  </a:solidFill>
                </a:rPr>
                <a:t> objection</a:t>
              </a:r>
              <a:endParaRPr lang="en-US" sz="2000" b="1" dirty="0">
                <a:solidFill>
                  <a:srgbClr val="C00000"/>
                </a:solidFill>
              </a:endParaRPr>
            </a:p>
          </p:txBody>
        </p:sp>
        <p:pic>
          <p:nvPicPr>
            <p:cNvPr id="2" name="Picture 1"/>
            <p:cNvPicPr>
              <a:picLocks noChangeAspect="1"/>
            </p:cNvPicPr>
            <p:nvPr/>
          </p:nvPicPr>
          <p:blipFill>
            <a:blip r:embed="rId9"/>
            <a:stretch>
              <a:fillRect/>
            </a:stretch>
          </p:blipFill>
          <p:spPr>
            <a:xfrm>
              <a:off x="1786377" y="3874211"/>
              <a:ext cx="1036410" cy="1054699"/>
            </a:xfrm>
            <a:prstGeom prst="rect">
              <a:avLst/>
            </a:prstGeom>
          </p:spPr>
        </p:pic>
      </p:grpSp>
    </p:spTree>
    <p:extLst>
      <p:ext uri="{BB962C8B-B14F-4D97-AF65-F5344CB8AC3E}">
        <p14:creationId xmlns:p14="http://schemas.microsoft.com/office/powerpoint/2010/main" val="841089693"/>
      </p:ext>
    </p:extLst>
  </p:cSld>
  <p:clrMapOvr>
    <a:masterClrMapping/>
  </p:clrMapOvr>
  <mc:AlternateContent xmlns:mc="http://schemas.openxmlformats.org/markup-compatibility/2006" xmlns:p14="http://schemas.microsoft.com/office/powerpoint/2010/main">
    <mc:Choice Requires="p14">
      <p:transition spd="slow" p14:dur="3000" advTm="32000">
        <p14:reveal/>
      </p:transition>
    </mc:Choice>
    <mc:Fallback xmlns="">
      <p:transition spd="slow" advTm="3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17"/>
                                        </p:tgtEl>
                                        <p:attrNameLst>
                                          <p:attrName>r</p:attrName>
                                        </p:attrNameLst>
                                      </p:cBhvr>
                                    </p:animRot>
                                  </p:childTnLst>
                                </p:cTn>
                              </p:par>
                            </p:childTnLst>
                          </p:cTn>
                        </p:par>
                        <p:par>
                          <p:cTn id="7" fill="hold">
                            <p:stCondLst>
                              <p:cond delay="500"/>
                            </p:stCondLst>
                            <p:childTnLst>
                              <p:par>
                                <p:cTn id="8" presetID="6" presetClass="entr" presetSubtype="16"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childTnLst>
                          </p:cTn>
                        </p:par>
                        <p:par>
                          <p:cTn id="11" fill="hold">
                            <p:stCondLst>
                              <p:cond delay="1000"/>
                            </p:stCondLst>
                            <p:childTnLst>
                              <p:par>
                                <p:cTn id="12" presetID="22" presetClass="entr" presetSubtype="1" fill="hold" grpId="0" nodeType="afterEffect">
                                  <p:stCondLst>
                                    <p:cond delay="1500"/>
                                  </p:stCondLst>
                                  <p:childTnLst>
                                    <p:set>
                                      <p:cBhvr>
                                        <p:cTn id="13" dur="1" fill="hold">
                                          <p:stCondLst>
                                            <p:cond delay="0"/>
                                          </p:stCondLst>
                                        </p:cTn>
                                        <p:tgtEl>
                                          <p:spTgt spid="8">
                                            <p:graphicEl>
                                              <a:dgm id="{E4B1D1C9-6A20-4294-B2C0-0A258BF0A216}"/>
                                            </p:graphicEl>
                                          </p:spTgt>
                                        </p:tgtEl>
                                        <p:attrNameLst>
                                          <p:attrName>style.visibility</p:attrName>
                                        </p:attrNameLst>
                                      </p:cBhvr>
                                      <p:to>
                                        <p:strVal val="visible"/>
                                      </p:to>
                                    </p:set>
                                    <p:animEffect transition="in" filter="wipe(up)">
                                      <p:cBhvr>
                                        <p:cTn id="14" dur="500"/>
                                        <p:tgtEl>
                                          <p:spTgt spid="8">
                                            <p:graphicEl>
                                              <a:dgm id="{E4B1D1C9-6A20-4294-B2C0-0A258BF0A216}"/>
                                            </p:graphicEl>
                                          </p:spTgt>
                                        </p:tgtEl>
                                      </p:cBhvr>
                                    </p:animEffect>
                                  </p:childTnLst>
                                </p:cTn>
                              </p:par>
                            </p:childTnLst>
                          </p:cTn>
                        </p:par>
                        <p:par>
                          <p:cTn id="15" fill="hold">
                            <p:stCondLst>
                              <p:cond delay="3000"/>
                            </p:stCondLst>
                            <p:childTnLst>
                              <p:par>
                                <p:cTn id="16" presetID="22" presetClass="entr" presetSubtype="1" fill="hold" grpId="0" nodeType="afterEffect">
                                  <p:stCondLst>
                                    <p:cond delay="1500"/>
                                  </p:stCondLst>
                                  <p:childTnLst>
                                    <p:set>
                                      <p:cBhvr>
                                        <p:cTn id="17" dur="1" fill="hold">
                                          <p:stCondLst>
                                            <p:cond delay="0"/>
                                          </p:stCondLst>
                                        </p:cTn>
                                        <p:tgtEl>
                                          <p:spTgt spid="8">
                                            <p:graphicEl>
                                              <a:dgm id="{A2FB552F-2116-4416-BE0C-838761EA1C90}"/>
                                            </p:graphicEl>
                                          </p:spTgt>
                                        </p:tgtEl>
                                        <p:attrNameLst>
                                          <p:attrName>style.visibility</p:attrName>
                                        </p:attrNameLst>
                                      </p:cBhvr>
                                      <p:to>
                                        <p:strVal val="visible"/>
                                      </p:to>
                                    </p:set>
                                    <p:animEffect transition="in" filter="wipe(up)">
                                      <p:cBhvr>
                                        <p:cTn id="18" dur="500"/>
                                        <p:tgtEl>
                                          <p:spTgt spid="8">
                                            <p:graphicEl>
                                              <a:dgm id="{A2FB552F-2116-4416-BE0C-838761EA1C90}"/>
                                            </p:graphicEl>
                                          </p:spTgt>
                                        </p:tgtEl>
                                      </p:cBhvr>
                                    </p:animEffect>
                                  </p:childTnLst>
                                </p:cTn>
                              </p:par>
                            </p:childTnLst>
                          </p:cTn>
                        </p:par>
                        <p:par>
                          <p:cTn id="19" fill="hold">
                            <p:stCondLst>
                              <p:cond delay="5000"/>
                            </p:stCondLst>
                            <p:childTnLst>
                              <p:par>
                                <p:cTn id="20" presetID="22" presetClass="entr" presetSubtype="1" fill="hold" grpId="0" nodeType="afterEffect">
                                  <p:stCondLst>
                                    <p:cond delay="1500"/>
                                  </p:stCondLst>
                                  <p:childTnLst>
                                    <p:set>
                                      <p:cBhvr>
                                        <p:cTn id="21" dur="1" fill="hold">
                                          <p:stCondLst>
                                            <p:cond delay="0"/>
                                          </p:stCondLst>
                                        </p:cTn>
                                        <p:tgtEl>
                                          <p:spTgt spid="8">
                                            <p:graphicEl>
                                              <a:dgm id="{66EB6B12-62E6-43AF-B729-1F11B54020C6}"/>
                                            </p:graphicEl>
                                          </p:spTgt>
                                        </p:tgtEl>
                                        <p:attrNameLst>
                                          <p:attrName>style.visibility</p:attrName>
                                        </p:attrNameLst>
                                      </p:cBhvr>
                                      <p:to>
                                        <p:strVal val="visible"/>
                                      </p:to>
                                    </p:set>
                                    <p:animEffect transition="in" filter="wipe(up)">
                                      <p:cBhvr>
                                        <p:cTn id="22" dur="500"/>
                                        <p:tgtEl>
                                          <p:spTgt spid="8">
                                            <p:graphicEl>
                                              <a:dgm id="{66EB6B12-62E6-43AF-B729-1F11B54020C6}"/>
                                            </p:graphicEl>
                                          </p:spTgt>
                                        </p:tgtEl>
                                      </p:cBhvr>
                                    </p:animEffect>
                                  </p:childTnLst>
                                </p:cTn>
                              </p:par>
                            </p:childTnLst>
                          </p:cTn>
                        </p:par>
                        <p:par>
                          <p:cTn id="23" fill="hold">
                            <p:stCondLst>
                              <p:cond delay="7000"/>
                            </p:stCondLst>
                            <p:childTnLst>
                              <p:par>
                                <p:cTn id="24" presetID="22" presetClass="entr" presetSubtype="1" fill="hold" grpId="0" nodeType="afterEffect">
                                  <p:stCondLst>
                                    <p:cond delay="1500"/>
                                  </p:stCondLst>
                                  <p:childTnLst>
                                    <p:set>
                                      <p:cBhvr>
                                        <p:cTn id="25" dur="1" fill="hold">
                                          <p:stCondLst>
                                            <p:cond delay="0"/>
                                          </p:stCondLst>
                                        </p:cTn>
                                        <p:tgtEl>
                                          <p:spTgt spid="8">
                                            <p:graphicEl>
                                              <a:dgm id="{4EB85D67-C0AB-4F95-B4E2-073026A9C521}"/>
                                            </p:graphicEl>
                                          </p:spTgt>
                                        </p:tgtEl>
                                        <p:attrNameLst>
                                          <p:attrName>style.visibility</p:attrName>
                                        </p:attrNameLst>
                                      </p:cBhvr>
                                      <p:to>
                                        <p:strVal val="visible"/>
                                      </p:to>
                                    </p:set>
                                    <p:animEffect transition="in" filter="wipe(up)">
                                      <p:cBhvr>
                                        <p:cTn id="26" dur="500"/>
                                        <p:tgtEl>
                                          <p:spTgt spid="8">
                                            <p:graphicEl>
                                              <a:dgm id="{4EB85D67-C0AB-4F95-B4E2-073026A9C521}"/>
                                            </p:graphicEl>
                                          </p:spTgt>
                                        </p:tgtEl>
                                      </p:cBhvr>
                                    </p:animEffect>
                                  </p:childTnLst>
                                </p:cTn>
                              </p:par>
                            </p:childTnLst>
                          </p:cTn>
                        </p:par>
                        <p:par>
                          <p:cTn id="27" fill="hold">
                            <p:stCondLst>
                              <p:cond delay="9000"/>
                            </p:stCondLst>
                            <p:childTnLst>
                              <p:par>
                                <p:cTn id="28" presetID="31" presetClass="entr" presetSubtype="0" fill="hold" nodeType="afterEffect">
                                  <p:stCondLst>
                                    <p:cond delay="200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 calcmode="lin" valueType="num">
                                      <p:cBhvr>
                                        <p:cTn id="32" dur="500" fill="hold"/>
                                        <p:tgtEl>
                                          <p:spTgt spid="3"/>
                                        </p:tgtEl>
                                        <p:attrNameLst>
                                          <p:attrName>style.rotation</p:attrName>
                                        </p:attrNameLst>
                                      </p:cBhvr>
                                      <p:tavLst>
                                        <p:tav tm="0">
                                          <p:val>
                                            <p:fltVal val="90"/>
                                          </p:val>
                                        </p:tav>
                                        <p:tav tm="100000">
                                          <p:val>
                                            <p:fltVal val="0"/>
                                          </p:val>
                                        </p:tav>
                                      </p:tavLst>
                                    </p:anim>
                                    <p:animEffect transition="in" filter="fade">
                                      <p:cBhvr>
                                        <p:cTn id="33" dur="500"/>
                                        <p:tgtEl>
                                          <p:spTgt spid="3"/>
                                        </p:tgtEl>
                                      </p:cBhvr>
                                    </p:animEffect>
                                  </p:childTnLst>
                                </p:cTn>
                              </p:par>
                            </p:childTnLst>
                          </p:cTn>
                        </p:par>
                        <p:par>
                          <p:cTn id="34" fill="hold">
                            <p:stCondLst>
                              <p:cond delay="11500"/>
                            </p:stCondLst>
                            <p:childTnLst>
                              <p:par>
                                <p:cTn id="35" presetID="22" presetClass="entr" presetSubtype="1" fill="hold" grpId="0" nodeType="afterEffect">
                                  <p:stCondLst>
                                    <p:cond delay="250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p:stCondLst>
                              <p:cond delay="14500"/>
                            </p:stCondLst>
                            <p:childTnLst>
                              <p:par>
                                <p:cTn id="39" presetID="22" presetClass="entr" presetSubtype="1" fill="hold" grpId="0" nodeType="afterEffect">
                                  <p:stCondLst>
                                    <p:cond delay="250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17500"/>
                            </p:stCondLst>
                            <p:childTnLst>
                              <p:par>
                                <p:cTn id="43" presetID="22" presetClass="entr" presetSubtype="1" fill="hold" grpId="0" nodeType="afterEffect">
                                  <p:stCondLst>
                                    <p:cond delay="250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6" grpId="0" animBg="1"/>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94743" y="1275911"/>
            <a:ext cx="2315107" cy="2237725"/>
            <a:chOff x="8802619" y="2006976"/>
            <a:chExt cx="2783287" cy="3157453"/>
          </a:xfrm>
        </p:grpSpPr>
        <p:pic>
          <p:nvPicPr>
            <p:cNvPr id="8" name="Рисунок 22">
              <a:extLst>
                <a:ext uri="{FF2B5EF4-FFF2-40B4-BE49-F238E27FC236}">
                  <a16:creationId xmlns:a16="http://schemas.microsoft.com/office/drawing/2014/main" id="{BFBB9E1B-6BDA-4A10-8A5E-F8C5D3680F3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286738" y="2006976"/>
              <a:ext cx="1767418" cy="1767418"/>
            </a:xfrm>
            <a:prstGeom prst="rect">
              <a:avLst/>
            </a:prstGeom>
          </p:spPr>
        </p:pic>
        <p:sp>
          <p:nvSpPr>
            <p:cNvPr id="9" name="Rectangle 8"/>
            <p:cNvSpPr/>
            <p:nvPr/>
          </p:nvSpPr>
          <p:spPr>
            <a:xfrm>
              <a:off x="8802619" y="3818174"/>
              <a:ext cx="2783287" cy="1346255"/>
            </a:xfrm>
            <a:prstGeom prst="rect">
              <a:avLst/>
            </a:prstGeom>
          </p:spPr>
          <p:txBody>
            <a:bodyPr wrap="square">
              <a:spAutoFit/>
            </a:bodyPr>
            <a:lstStyle/>
            <a:p>
              <a:pPr algn="ctr"/>
              <a:r>
                <a:rPr lang="en-US" sz="2000" b="1" dirty="0">
                  <a:solidFill>
                    <a:srgbClr val="0F405B"/>
                  </a:solidFill>
                  <a:latin typeface="Roboto Slab"/>
                </a:rPr>
                <a:t>Adoption et publication</a:t>
              </a:r>
              <a:endParaRPr lang="en-GB" sz="1600" b="1" dirty="0" smtClean="0">
                <a:solidFill>
                  <a:srgbClr val="0F405B"/>
                </a:solidFill>
                <a:latin typeface="Roboto Slab"/>
              </a:endParaRPr>
            </a:p>
            <a:p>
              <a:pPr algn="ctr"/>
              <a:r>
                <a:rPr lang="en-GB" sz="1600" b="1" dirty="0" smtClean="0">
                  <a:solidFill>
                    <a:srgbClr val="0F405B"/>
                  </a:solidFill>
                  <a:latin typeface="Roboto Slab"/>
                </a:rPr>
                <a:t>(</a:t>
              </a:r>
              <a:r>
                <a:rPr lang="en-GB" sz="1600" b="1" dirty="0" err="1" smtClean="0">
                  <a:solidFill>
                    <a:srgbClr val="0F405B"/>
                  </a:solidFill>
                  <a:latin typeface="Roboto Slab"/>
                </a:rPr>
                <a:t>Etape</a:t>
              </a:r>
              <a:r>
                <a:rPr lang="en-GB" sz="1600" b="1" dirty="0" smtClean="0">
                  <a:solidFill>
                    <a:srgbClr val="0F405B"/>
                  </a:solidFill>
                  <a:latin typeface="Roboto Slab"/>
                </a:rPr>
                <a:t> </a:t>
              </a:r>
              <a:r>
                <a:rPr lang="en-GB" sz="1600" b="1" dirty="0">
                  <a:solidFill>
                    <a:srgbClr val="0F405B"/>
                  </a:solidFill>
                  <a:latin typeface="Roboto Slab"/>
                </a:rPr>
                <a:t>4)</a:t>
              </a:r>
              <a:endParaRPr lang="en-US" sz="1600" b="1" dirty="0">
                <a:solidFill>
                  <a:srgbClr val="0F405B"/>
                </a:solidFill>
                <a:latin typeface="Roboto Slab"/>
              </a:endParaRPr>
            </a:p>
          </p:txBody>
        </p:sp>
      </p:grpSp>
      <p:grpSp>
        <p:nvGrpSpPr>
          <p:cNvPr id="11" name="Group 10"/>
          <p:cNvGrpSpPr/>
          <p:nvPr/>
        </p:nvGrpSpPr>
        <p:grpSpPr>
          <a:xfrm>
            <a:off x="2699240" y="1261793"/>
            <a:ext cx="7801656" cy="1895633"/>
            <a:chOff x="3456833" y="511713"/>
            <a:chExt cx="7285698" cy="1895633"/>
          </a:xfrm>
        </p:grpSpPr>
        <p:sp>
          <p:nvSpPr>
            <p:cNvPr id="4" name="Rounded Rectangle 3"/>
            <p:cNvSpPr/>
            <p:nvPr/>
          </p:nvSpPr>
          <p:spPr>
            <a:xfrm>
              <a:off x="4642620" y="724843"/>
              <a:ext cx="6099911" cy="1682503"/>
            </a:xfrm>
            <a:prstGeom prst="roundRect">
              <a:avLst/>
            </a:prstGeom>
            <a:solidFill>
              <a:schemeClr val="bg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0070C0"/>
                  </a:solidFill>
                </a:rPr>
                <a:t>La NIMP, </a:t>
              </a:r>
              <a:r>
                <a:rPr lang="fr-FR" sz="2000" b="1" dirty="0" smtClean="0">
                  <a:solidFill>
                    <a:srgbClr val="0070C0"/>
                  </a:solidFill>
                </a:rPr>
                <a:t>le TP </a:t>
              </a:r>
              <a:r>
                <a:rPr lang="fr-FR" sz="2000" b="1" dirty="0">
                  <a:solidFill>
                    <a:srgbClr val="0070C0"/>
                  </a:solidFill>
                </a:rPr>
                <a:t>ou </a:t>
              </a:r>
              <a:r>
                <a:rPr lang="fr-FR" sz="2000" b="1" dirty="0" smtClean="0">
                  <a:solidFill>
                    <a:srgbClr val="0070C0"/>
                  </a:solidFill>
                </a:rPr>
                <a:t>le PD adoptés </a:t>
              </a:r>
              <a:r>
                <a:rPr lang="fr-FR" sz="2000" b="1" dirty="0">
                  <a:solidFill>
                    <a:srgbClr val="0070C0"/>
                  </a:solidFill>
                </a:rPr>
                <a:t>sont </a:t>
              </a:r>
              <a:r>
                <a:rPr lang="fr-FR" sz="2000" b="1" dirty="0" smtClean="0">
                  <a:solidFill>
                    <a:srgbClr val="0070C0"/>
                  </a:solidFill>
                </a:rPr>
                <a:t>rendus </a:t>
              </a:r>
              <a:r>
                <a:rPr lang="fr-FR" sz="2000" b="1" dirty="0">
                  <a:solidFill>
                    <a:srgbClr val="0070C0"/>
                  </a:solidFill>
                </a:rPr>
                <a:t>publiques</a:t>
              </a:r>
              <a:endParaRPr lang="en-US" sz="2000" dirty="0">
                <a:solidFill>
                  <a:srgbClr val="0070C0"/>
                </a:solidFill>
              </a:endParaRPr>
            </a:p>
          </p:txBody>
        </p:sp>
        <p:pic>
          <p:nvPicPr>
            <p:cNvPr id="10" name="Picture 9"/>
            <p:cNvPicPr>
              <a:picLocks noChangeAspect="1"/>
            </p:cNvPicPr>
            <p:nvPr/>
          </p:nvPicPr>
          <p:blipFill>
            <a:blip r:embed="rId4"/>
            <a:stretch>
              <a:fillRect/>
            </a:stretch>
          </p:blipFill>
          <p:spPr>
            <a:xfrm>
              <a:off x="3456833" y="511713"/>
              <a:ext cx="1257948" cy="1895633"/>
            </a:xfrm>
            <a:prstGeom prst="rect">
              <a:avLst/>
            </a:prstGeom>
          </p:spPr>
        </p:pic>
      </p:grpSp>
      <p:sp>
        <p:nvSpPr>
          <p:cNvPr id="12" name="Rounded Rectangle 11"/>
          <p:cNvSpPr/>
          <p:nvPr/>
        </p:nvSpPr>
        <p:spPr>
          <a:xfrm>
            <a:off x="3638644" y="364265"/>
            <a:ext cx="5276803" cy="801189"/>
          </a:xfrm>
          <a:prstGeom prst="roundRect">
            <a:avLst/>
          </a:prstGeom>
          <a:solidFill>
            <a:schemeClr val="bg1"/>
          </a:solid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682F"/>
                </a:solidFill>
              </a:rPr>
              <a:t>Publication</a:t>
            </a:r>
            <a:endParaRPr lang="en-US" sz="2800" b="1" dirty="0">
              <a:solidFill>
                <a:srgbClr val="00682F"/>
              </a:solidFill>
            </a:endParaRPr>
          </a:p>
        </p:txBody>
      </p:sp>
      <p:grpSp>
        <p:nvGrpSpPr>
          <p:cNvPr id="15" name="Group 14"/>
          <p:cNvGrpSpPr/>
          <p:nvPr/>
        </p:nvGrpSpPr>
        <p:grpSpPr>
          <a:xfrm>
            <a:off x="697428" y="3370555"/>
            <a:ext cx="10924740" cy="2913014"/>
            <a:chOff x="738554" y="3477053"/>
            <a:chExt cx="10883819" cy="2806517"/>
          </a:xfrm>
        </p:grpSpPr>
        <p:pic>
          <p:nvPicPr>
            <p:cNvPr id="13" name="Picture 12"/>
            <p:cNvPicPr>
              <a:picLocks noChangeAspect="1"/>
            </p:cNvPicPr>
            <p:nvPr/>
          </p:nvPicPr>
          <p:blipFill rotWithShape="1">
            <a:blip r:embed="rId5"/>
            <a:srcRect b="11051"/>
            <a:stretch/>
          </p:blipFill>
          <p:spPr>
            <a:xfrm>
              <a:off x="6099517" y="3477053"/>
              <a:ext cx="5522856" cy="2763313"/>
            </a:xfrm>
            <a:prstGeom prst="rect">
              <a:avLst/>
            </a:prstGeom>
            <a:ln>
              <a:solidFill>
                <a:schemeClr val="tx1"/>
              </a:solidFill>
            </a:ln>
          </p:spPr>
        </p:pic>
        <p:sp>
          <p:nvSpPr>
            <p:cNvPr id="14" name="Rounded Rectangle 13"/>
            <p:cNvSpPr/>
            <p:nvPr/>
          </p:nvSpPr>
          <p:spPr>
            <a:xfrm>
              <a:off x="738554" y="4062319"/>
              <a:ext cx="5263661" cy="2221251"/>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000" b="1" dirty="0">
                  <a:solidFill>
                    <a:schemeClr val="bg1"/>
                  </a:solidFill>
                </a:rPr>
                <a:t>Les</a:t>
              </a:r>
              <a:r>
                <a:rPr lang="fr-FR" sz="2000" b="1" dirty="0">
                  <a:solidFill>
                    <a:srgbClr val="FFFF00"/>
                  </a:solidFill>
                </a:rPr>
                <a:t> </a:t>
              </a:r>
              <a:r>
                <a:rPr lang="fr-FR" sz="2000" b="1" dirty="0" smtClean="0">
                  <a:solidFill>
                    <a:srgbClr val="FFFF00"/>
                  </a:solidFill>
                </a:rPr>
                <a:t>PC </a:t>
              </a:r>
              <a:r>
                <a:rPr lang="fr-FR" sz="2000" b="1" dirty="0">
                  <a:solidFill>
                    <a:schemeClr val="bg1"/>
                  </a:solidFill>
                </a:rPr>
                <a:t>et les ORPV peuvent former un </a:t>
              </a:r>
              <a:r>
                <a:rPr lang="fr-FR" sz="2000" b="1" dirty="0">
                  <a:solidFill>
                    <a:srgbClr val="FFFF00"/>
                  </a:solidFill>
                </a:rPr>
                <a:t>Groupe de révision linguistique (LRG) </a:t>
              </a:r>
              <a:r>
                <a:rPr lang="fr-FR" sz="2000" b="1" dirty="0">
                  <a:solidFill>
                    <a:schemeClr val="bg1"/>
                  </a:solidFill>
                </a:rPr>
                <a:t>→ propose des modifications aux traductions des NIMP adoptées</a:t>
              </a:r>
              <a:endParaRPr lang="en-US" sz="2000" b="1" dirty="0">
                <a:solidFill>
                  <a:schemeClr val="bg1"/>
                </a:solidFill>
              </a:endParaRPr>
            </a:p>
          </p:txBody>
        </p:sp>
      </p:grpSp>
    </p:spTree>
    <p:extLst>
      <p:ext uri="{BB962C8B-B14F-4D97-AF65-F5344CB8AC3E}">
        <p14:creationId xmlns:p14="http://schemas.microsoft.com/office/powerpoint/2010/main" val="22838467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7"/>
                                        </p:tgtEl>
                                        <p:attrNameLst>
                                          <p:attrName>r</p:attrName>
                                        </p:attrNameLst>
                                      </p:cBhvr>
                                    </p:animRot>
                                  </p:childTnLst>
                                </p:cTn>
                              </p:par>
                            </p:childTnLst>
                          </p:cTn>
                        </p:par>
                        <p:par>
                          <p:cTn id="7" fill="hold">
                            <p:stCondLst>
                              <p:cond delay="500"/>
                            </p:stCondLst>
                            <p:childTnLst>
                              <p:par>
                                <p:cTn id="8" presetID="6" presetClass="entr" presetSubtype="16"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500"/>
                                        <p:tgtEl>
                                          <p:spTgt spid="12"/>
                                        </p:tgtEl>
                                      </p:cBhvr>
                                    </p:animEffect>
                                  </p:childTnLst>
                                </p:cTn>
                              </p:par>
                            </p:childTnLst>
                          </p:cTn>
                        </p:par>
                        <p:par>
                          <p:cTn id="11" fill="hold">
                            <p:stCondLst>
                              <p:cond delay="1000"/>
                            </p:stCondLst>
                            <p:childTnLst>
                              <p:par>
                                <p:cTn id="12" presetID="47" presetClass="entr" presetSubtype="0" fill="hold" nodeType="afterEffect">
                                  <p:stCondLst>
                                    <p:cond delay="20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par>
                          <p:cTn id="17" fill="hold">
                            <p:stCondLst>
                              <p:cond delay="4000"/>
                            </p:stCondLst>
                            <p:childTnLst>
                              <p:par>
                                <p:cTn id="18" presetID="42" presetClass="entr" presetSubtype="0" fill="hold" nodeType="afterEffect">
                                  <p:stCondLst>
                                    <p:cond delay="40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4768CDD2-1711-4B68-9150-A8FC57D032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67" t="15569"/>
          <a:stretch/>
        </p:blipFill>
        <p:spPr>
          <a:xfrm>
            <a:off x="79635" y="6017619"/>
            <a:ext cx="2076168" cy="737718"/>
          </a:xfrm>
          <a:prstGeom prst="rect">
            <a:avLst/>
          </a:prstGeom>
          <a:ln>
            <a:noFill/>
          </a:ln>
        </p:spPr>
      </p:pic>
      <p:pic>
        <p:nvPicPr>
          <p:cNvPr id="15" name="Рисунок 14">
            <a:extLst>
              <a:ext uri="{FF2B5EF4-FFF2-40B4-BE49-F238E27FC236}">
                <a16:creationId xmlns:a16="http://schemas.microsoft.com/office/drawing/2014/main" id="{F2F4C730-69BD-4AC6-94DD-C0E5B59912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569" r="3172"/>
          <a:stretch/>
        </p:blipFill>
        <p:spPr>
          <a:xfrm>
            <a:off x="9985203" y="6120282"/>
            <a:ext cx="2076168" cy="737718"/>
          </a:xfrm>
          <a:prstGeom prst="rect">
            <a:avLst/>
          </a:prstGeom>
          <a:ln>
            <a:noFill/>
          </a:ln>
        </p:spPr>
      </p:pic>
      <p:sp>
        <p:nvSpPr>
          <p:cNvPr id="7" name="Заголовок 6">
            <a:extLst>
              <a:ext uri="{FF2B5EF4-FFF2-40B4-BE49-F238E27FC236}">
                <a16:creationId xmlns:a16="http://schemas.microsoft.com/office/drawing/2014/main" id="{AE4DC67C-F018-4400-BD52-0EF58D132FBA}"/>
              </a:ext>
            </a:extLst>
          </p:cNvPr>
          <p:cNvSpPr>
            <a:spLocks noGrp="1"/>
          </p:cNvSpPr>
          <p:nvPr>
            <p:ph type="title"/>
          </p:nvPr>
        </p:nvSpPr>
        <p:spPr>
          <a:xfrm>
            <a:off x="3128096" y="2980052"/>
            <a:ext cx="7729729" cy="2618135"/>
          </a:xfrm>
          <a:noFill/>
          <a:ln>
            <a:solidFill>
              <a:schemeClr val="bg1"/>
            </a:solidFill>
          </a:ln>
        </p:spPr>
        <p:txBody>
          <a:bodyPr vert="horz" lIns="182880" tIns="182880" rIns="182880" bIns="182880" rtlCol="0" anchor="ctr">
            <a:normAutofit/>
          </a:bodyPr>
          <a:lstStyle/>
          <a:p>
            <a:r>
              <a:rPr lang="en-US" b="1" dirty="0" err="1">
                <a:solidFill>
                  <a:srgbClr val="0070C0"/>
                </a:solidFill>
                <a:latin typeface="+mn-lt"/>
              </a:rPr>
              <a:t>Protocoles</a:t>
            </a:r>
            <a:r>
              <a:rPr lang="en-US" b="1" dirty="0">
                <a:solidFill>
                  <a:srgbClr val="0070C0"/>
                </a:solidFill>
                <a:latin typeface="+mn-lt"/>
              </a:rPr>
              <a:t> de diagnostic </a:t>
            </a:r>
            <a:r>
              <a:rPr lang="en-US" b="1" dirty="0" smtClean="0">
                <a:solidFill>
                  <a:srgbClr val="0070C0"/>
                </a:solidFill>
                <a:latin typeface="+mn-lt"/>
              </a:rPr>
              <a:t>(PD)</a:t>
            </a:r>
            <a:endParaRPr lang="en-US" dirty="0">
              <a:solidFill>
                <a:srgbClr val="0070C0"/>
              </a:solidFill>
              <a:latin typeface="+mn-lt"/>
            </a:endParaRPr>
          </a:p>
        </p:txBody>
      </p:sp>
      <p:pic>
        <p:nvPicPr>
          <p:cNvPr id="30" name="Рисунок 29">
            <a:extLst>
              <a:ext uri="{FF2B5EF4-FFF2-40B4-BE49-F238E27FC236}">
                <a16:creationId xmlns:a16="http://schemas.microsoft.com/office/drawing/2014/main" id="{C19731FD-0C18-4253-A1A8-1795630A2C15}"/>
              </a:ext>
            </a:extLst>
          </p:cNvPr>
          <p:cNvPicPr>
            <a:picLocks noChangeAspect="1"/>
          </p:cNvPicPr>
          <p:nvPr/>
        </p:nvPicPr>
        <p:blipFill>
          <a:blip r:embed="rId5">
            <a:extLst>
              <a:ext uri="{96DAC541-7B7A-43D3-8B79-37D633B846F1}">
                <asvg:svgBlip xmlns="" xmlns:asvg="http://schemas.microsoft.com/office/drawing/2016/SVG/main" r:embed="rId10"/>
              </a:ext>
            </a:extLst>
          </a:blip>
          <a:stretch>
            <a:fillRect/>
          </a:stretch>
        </p:blipFill>
        <p:spPr>
          <a:xfrm>
            <a:off x="8675035" y="1781649"/>
            <a:ext cx="1767418" cy="1767418"/>
          </a:xfrm>
          <a:prstGeom prst="rect">
            <a:avLst/>
          </a:prstGeom>
        </p:spPr>
      </p:pic>
      <p:pic>
        <p:nvPicPr>
          <p:cNvPr id="9" name="Рисунок 19">
            <a:extLst>
              <a:ext uri="{FF2B5EF4-FFF2-40B4-BE49-F238E27FC236}">
                <a16:creationId xmlns:a16="http://schemas.microsoft.com/office/drawing/2014/main" id="{8486E803-DCBA-488D-ACEE-D30BF77C4094}"/>
              </a:ext>
            </a:extLst>
          </p:cNvPr>
          <p:cNvPicPr>
            <a:picLocks noChangeAspect="1"/>
          </p:cNvPicPr>
          <p:nvPr/>
        </p:nvPicPr>
        <p:blipFill>
          <a:blip r:embed="rId11">
            <a:extLst>
              <a:ext uri="{96DAC541-7B7A-43D3-8B79-37D633B846F1}">
                <asvg:svgBlip xmlns="" xmlns:asvg="http://schemas.microsoft.com/office/drawing/2016/SVG/main" r:embed="rId8"/>
              </a:ext>
            </a:extLst>
          </a:blip>
          <a:stretch>
            <a:fillRect/>
          </a:stretch>
        </p:blipFill>
        <p:spPr>
          <a:xfrm>
            <a:off x="1477854" y="1861763"/>
            <a:ext cx="2230687" cy="1737360"/>
          </a:xfrm>
          <a:prstGeom prst="rect">
            <a:avLst/>
          </a:prstGeom>
        </p:spPr>
      </p:pic>
      <p:pic>
        <p:nvPicPr>
          <p:cNvPr id="10" name="Рисунок 23">
            <a:extLst>
              <a:ext uri="{FF2B5EF4-FFF2-40B4-BE49-F238E27FC236}">
                <a16:creationId xmlns:a16="http://schemas.microsoft.com/office/drawing/2014/main" id="{257079CB-8282-45AA-A0CF-45D076A4E8AF}"/>
              </a:ext>
            </a:extLst>
          </p:cNvPr>
          <p:cNvPicPr>
            <a:picLocks noChangeAspect="1"/>
          </p:cNvPicPr>
          <p:nvPr/>
        </p:nvPicPr>
        <p:blipFill>
          <a:blip r:embed="rId12">
            <a:extLst>
              <a:ext uri="{96DAC541-7B7A-43D3-8B79-37D633B846F1}">
                <asvg:svgBlip xmlns="" xmlns:asvg="http://schemas.microsoft.com/office/drawing/2016/SVG/main" r:embed="rId14"/>
              </a:ext>
            </a:extLst>
          </a:blip>
          <a:stretch>
            <a:fillRect/>
          </a:stretch>
        </p:blipFill>
        <p:spPr>
          <a:xfrm>
            <a:off x="3887243" y="1873486"/>
            <a:ext cx="2230683" cy="1737360"/>
          </a:xfrm>
          <a:prstGeom prst="rect">
            <a:avLst/>
          </a:prstGeom>
        </p:spPr>
      </p:pic>
      <p:pic>
        <p:nvPicPr>
          <p:cNvPr id="11" name="Рисунок 20">
            <a:extLst>
              <a:ext uri="{FF2B5EF4-FFF2-40B4-BE49-F238E27FC236}">
                <a16:creationId xmlns:a16="http://schemas.microsoft.com/office/drawing/2014/main" id="{F5132318-4CED-46ED-A14F-876802DA94E1}"/>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6323352" y="1839844"/>
            <a:ext cx="2230687" cy="1737360"/>
          </a:xfrm>
          <a:prstGeom prst="rect">
            <a:avLst/>
          </a:prstGeom>
        </p:spPr>
      </p:pic>
    </p:spTree>
    <p:extLst>
      <p:ext uri="{BB962C8B-B14F-4D97-AF65-F5344CB8AC3E}">
        <p14:creationId xmlns:p14="http://schemas.microsoft.com/office/powerpoint/2010/main" val="540297289"/>
      </p:ext>
    </p:extLst>
  </p:cSld>
  <p:clrMapOvr>
    <a:masterClrMapping/>
  </p:clrMapOvr>
  <mc:AlternateContent xmlns:mc="http://schemas.openxmlformats.org/markup-compatibility/2006" xmlns:p14="http://schemas.microsoft.com/office/powerpoint/2010/main">
    <mc:Choice Requires="p14">
      <p:transition spd="slow" p14:dur="3400" advTm="5000">
        <p14:revea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9"/>
                                        </p:tgtEl>
                                        <p:attrNameLst>
                                          <p:attrName>r</p:attrName>
                                        </p:attrNameLst>
                                      </p:cBhvr>
                                    </p:animRot>
                                  </p:childTnLst>
                                </p:cTn>
                              </p:par>
                            </p:childTnLst>
                          </p:cTn>
                        </p:par>
                        <p:par>
                          <p:cTn id="7" fill="hold">
                            <p:stCondLst>
                              <p:cond delay="500"/>
                            </p:stCondLst>
                            <p:childTnLst>
                              <p:par>
                                <p:cTn id="8" presetID="8" presetClass="emph" presetSubtype="0" fill="hold" nodeType="afterEffect">
                                  <p:stCondLst>
                                    <p:cond delay="0"/>
                                  </p:stCondLst>
                                  <p:childTnLst>
                                    <p:animRot by="21600000">
                                      <p:cBhvr>
                                        <p:cTn id="9" dur="500" fill="hold"/>
                                        <p:tgtEl>
                                          <p:spTgt spid="9"/>
                                        </p:tgtEl>
                                        <p:attrNameLst>
                                          <p:attrName>r</p:attrName>
                                        </p:attrNameLst>
                                      </p:cBhvr>
                                    </p:animRot>
                                  </p:childTnLst>
                                </p:cTn>
                              </p:par>
                            </p:childTnLst>
                          </p:cTn>
                        </p:par>
                        <p:par>
                          <p:cTn id="10" fill="hold">
                            <p:stCondLst>
                              <p:cond delay="1000"/>
                            </p:stCondLst>
                            <p:childTnLst>
                              <p:par>
                                <p:cTn id="11" presetID="8" presetClass="emph" presetSubtype="0" fill="hold" nodeType="afterEffect">
                                  <p:stCondLst>
                                    <p:cond delay="0"/>
                                  </p:stCondLst>
                                  <p:childTnLst>
                                    <p:animRot by="21600000">
                                      <p:cBhvr>
                                        <p:cTn id="12" dur="500" fill="hold"/>
                                        <p:tgtEl>
                                          <p:spTgt spid="10"/>
                                        </p:tgtEl>
                                        <p:attrNameLst>
                                          <p:attrName>r</p:attrName>
                                        </p:attrNameLst>
                                      </p:cBhvr>
                                    </p:animRot>
                                  </p:childTnLst>
                                </p:cTn>
                              </p:par>
                            </p:childTnLst>
                          </p:cTn>
                        </p:par>
                        <p:par>
                          <p:cTn id="13" fill="hold">
                            <p:stCondLst>
                              <p:cond delay="1500"/>
                            </p:stCondLst>
                            <p:childTnLst>
                              <p:par>
                                <p:cTn id="14" presetID="8" presetClass="emph" presetSubtype="0" fill="hold" nodeType="afterEffect">
                                  <p:stCondLst>
                                    <p:cond delay="0"/>
                                  </p:stCondLst>
                                  <p:childTnLst>
                                    <p:animRot by="21600000">
                                      <p:cBhvr>
                                        <p:cTn id="15" dur="500" fill="hold"/>
                                        <p:tgtEl>
                                          <p:spTgt spid="11"/>
                                        </p:tgtEl>
                                        <p:attrNameLst>
                                          <p:attrName>r</p:attrName>
                                        </p:attrNameLst>
                                      </p:cBhvr>
                                    </p:animRot>
                                  </p:childTnLst>
                                </p:cTn>
                              </p:par>
                            </p:childTnLst>
                          </p:cTn>
                        </p:par>
                        <p:par>
                          <p:cTn id="16" fill="hold">
                            <p:stCondLst>
                              <p:cond delay="2000"/>
                            </p:stCondLst>
                            <p:childTnLst>
                              <p:par>
                                <p:cTn id="17" presetID="8" presetClass="emph" presetSubtype="0" fill="hold" nodeType="afterEffect">
                                  <p:stCondLst>
                                    <p:cond delay="0"/>
                                  </p:stCondLst>
                                  <p:childTnLst>
                                    <p:animRot by="21600000">
                                      <p:cBhvr>
                                        <p:cTn id="18" dur="5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890413" y="1475066"/>
            <a:ext cx="4030247" cy="4100513"/>
          </a:xfrm>
          <a:prstGeom prst="rect">
            <a:avLst/>
          </a:prstGeom>
        </p:spPr>
      </p:pic>
      <p:sp>
        <p:nvSpPr>
          <p:cNvPr id="3" name="Rounded Rectangle 2"/>
          <p:cNvSpPr/>
          <p:nvPr/>
        </p:nvSpPr>
        <p:spPr>
          <a:xfrm>
            <a:off x="419066" y="3962133"/>
            <a:ext cx="7344591" cy="568344"/>
          </a:xfrm>
          <a:prstGeom prst="roundRect">
            <a:avLst/>
          </a:prstGeom>
          <a:solidFill>
            <a:schemeClr val="accent3">
              <a:lumMod val="60000"/>
              <a:lumOff val="40000"/>
            </a:schemeClr>
          </a:solidFill>
          <a:ln w="38100">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fr-FR" sz="2000" b="1" dirty="0"/>
              <a:t>Diagnostic précis des ravageurs (base d'une surveillance efficace des </a:t>
            </a:r>
            <a:r>
              <a:rPr lang="fr-FR" sz="2000" b="1" dirty="0" smtClean="0"/>
              <a:t>organismes nuisibles)</a:t>
            </a:r>
            <a:endParaRPr lang="en-US" sz="2000" b="1" dirty="0"/>
          </a:p>
        </p:txBody>
      </p:sp>
      <p:sp>
        <p:nvSpPr>
          <p:cNvPr id="4" name="Rounded Rectangle 3"/>
          <p:cNvSpPr/>
          <p:nvPr/>
        </p:nvSpPr>
        <p:spPr>
          <a:xfrm>
            <a:off x="460575" y="4894676"/>
            <a:ext cx="7344591" cy="529172"/>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r>
              <a:rPr lang="fr-FR" sz="2000" b="1" dirty="0"/>
              <a:t>Fondamental </a:t>
            </a:r>
            <a:r>
              <a:rPr lang="fr-FR" sz="2000" b="1" dirty="0" smtClean="0"/>
              <a:t>au système </a:t>
            </a:r>
            <a:r>
              <a:rPr lang="fr-FR" sz="2000" b="1" dirty="0"/>
              <a:t>national de surveillance des organismes nuisibles</a:t>
            </a:r>
            <a:endParaRPr lang="en-US" sz="2000" b="1" dirty="0"/>
          </a:p>
        </p:txBody>
      </p:sp>
      <p:sp>
        <p:nvSpPr>
          <p:cNvPr id="12" name="Rounded Rectangle 11"/>
          <p:cNvSpPr/>
          <p:nvPr/>
        </p:nvSpPr>
        <p:spPr>
          <a:xfrm>
            <a:off x="455303" y="3119338"/>
            <a:ext cx="7298829" cy="602421"/>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r>
              <a:rPr lang="fr-FR" sz="2000" b="1" dirty="0"/>
              <a:t>Exigences minimales pour un diagnostic fiable des organismes nuisibles réglementés</a:t>
            </a:r>
            <a:endParaRPr lang="en-US" sz="2000" b="1" dirty="0"/>
          </a:p>
        </p:txBody>
      </p:sp>
      <p:sp>
        <p:nvSpPr>
          <p:cNvPr id="15" name="Rounded Rectangle 14"/>
          <p:cNvSpPr/>
          <p:nvPr/>
        </p:nvSpPr>
        <p:spPr>
          <a:xfrm>
            <a:off x="451472" y="2260423"/>
            <a:ext cx="7298829" cy="602421"/>
          </a:xfrm>
          <a:prstGeom prst="roundRect">
            <a:avLst/>
          </a:prstGeom>
          <a:solidFill>
            <a:schemeClr val="accent3">
              <a:lumMod val="60000"/>
              <a:lumOff val="40000"/>
            </a:schemeClr>
          </a:solidFill>
          <a:ln w="38100">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fr-FR" sz="2000" b="1" dirty="0" smtClean="0"/>
              <a:t>Adoptés </a:t>
            </a:r>
            <a:r>
              <a:rPr lang="fr-FR" sz="2000" b="1" dirty="0"/>
              <a:t>en tant qu'annexes à la NIMP 27</a:t>
            </a:r>
            <a:endParaRPr lang="en-US" sz="2000" b="1" dirty="0"/>
          </a:p>
        </p:txBody>
      </p:sp>
      <p:sp>
        <p:nvSpPr>
          <p:cNvPr id="16" name="Rounded Rectangle 15"/>
          <p:cNvSpPr/>
          <p:nvPr/>
        </p:nvSpPr>
        <p:spPr>
          <a:xfrm>
            <a:off x="451472" y="1419652"/>
            <a:ext cx="7298829" cy="602421"/>
          </a:xfrm>
          <a:prstGeom prst="roundRect">
            <a:avLst/>
          </a:prstGeom>
          <a:ln w="3175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r>
              <a:rPr lang="fr-FR" sz="2000" b="1" dirty="0" smtClean="0"/>
              <a:t>Considérés </a:t>
            </a:r>
            <a:r>
              <a:rPr lang="fr-FR" sz="2000" b="1" dirty="0"/>
              <a:t>comme des normes internationales </a:t>
            </a:r>
            <a:r>
              <a:rPr lang="fr-FR" sz="2000" b="1" dirty="0" smtClean="0"/>
              <a:t>– ne sont pas </a:t>
            </a:r>
            <a:r>
              <a:rPr lang="fr-FR" sz="2000" b="1" dirty="0"/>
              <a:t>des publications scientifiques</a:t>
            </a:r>
            <a:endParaRPr lang="en-US" sz="2000" b="1" dirty="0"/>
          </a:p>
        </p:txBody>
      </p:sp>
      <p:sp>
        <p:nvSpPr>
          <p:cNvPr id="19" name="Rounded Rectangle 18"/>
          <p:cNvSpPr/>
          <p:nvPr/>
        </p:nvSpPr>
        <p:spPr>
          <a:xfrm>
            <a:off x="3352799" y="290617"/>
            <a:ext cx="5467351" cy="692225"/>
          </a:xfrm>
          <a:prstGeom prst="round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Protocoles de diagnostic pour les organismes nuisibles réglementés</a:t>
            </a:r>
            <a:endParaRPr lang="en-US" sz="2400" b="1" dirty="0">
              <a:solidFill>
                <a:schemeClr val="bg1"/>
              </a:solidFill>
            </a:endParaRPr>
          </a:p>
        </p:txBody>
      </p:sp>
    </p:spTree>
    <p:extLst>
      <p:ext uri="{BB962C8B-B14F-4D97-AF65-F5344CB8AC3E}">
        <p14:creationId xmlns:p14="http://schemas.microsoft.com/office/powerpoint/2010/main" val="129644985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22" presetClass="entr" presetSubtype="1" fill="hold" grpId="0" nodeType="afterEffect">
                                  <p:stCondLst>
                                    <p:cond delay="200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3000"/>
                            </p:stCondLst>
                            <p:childTnLst>
                              <p:par>
                                <p:cTn id="13" presetID="22" presetClass="entr" presetSubtype="1" fill="hold" grpId="0" nodeType="afterEffect">
                                  <p:stCondLst>
                                    <p:cond delay="300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6500"/>
                            </p:stCondLst>
                            <p:childTnLst>
                              <p:par>
                                <p:cTn id="17" presetID="22" presetClass="entr" presetSubtype="1" fill="hold" grpId="0" nodeType="afterEffect">
                                  <p:stCondLst>
                                    <p:cond delay="300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10000"/>
                            </p:stCondLst>
                            <p:childTnLst>
                              <p:par>
                                <p:cTn id="21" presetID="22" presetClass="entr" presetSubtype="1" fill="hold" grpId="0" nodeType="afterEffect">
                                  <p:stCondLst>
                                    <p:cond delay="300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13500"/>
                            </p:stCondLst>
                            <p:childTnLst>
                              <p:par>
                                <p:cTn id="25" presetID="22" presetClass="entr" presetSubtype="1" fill="hold" grpId="0" nodeType="afterEffect">
                                  <p:stCondLst>
                                    <p:cond delay="300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5" grpId="0" animBg="1"/>
      <p:bldP spid="16"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8821890" y="1266617"/>
            <a:ext cx="3327530" cy="5569041"/>
          </a:xfrm>
          <a:prstGeom prst="rect">
            <a:avLst/>
          </a:prstGeom>
          <a:ln>
            <a:solidFill>
              <a:schemeClr val="tx1"/>
            </a:solidFill>
          </a:ln>
        </p:spPr>
      </p:pic>
      <p:sp>
        <p:nvSpPr>
          <p:cNvPr id="2" name="Rounded Rectangle 1"/>
          <p:cNvSpPr/>
          <p:nvPr/>
        </p:nvSpPr>
        <p:spPr>
          <a:xfrm>
            <a:off x="3409951" y="289621"/>
            <a:ext cx="5368794" cy="692225"/>
          </a:xfrm>
          <a:prstGeom prst="round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FFFF00"/>
                </a:solidFill>
              </a:rPr>
              <a:t>Panel technique sur les </a:t>
            </a:r>
            <a:r>
              <a:rPr lang="fr-FR" sz="2000" b="1" dirty="0" smtClean="0">
                <a:solidFill>
                  <a:srgbClr val="FFFF00"/>
                </a:solidFill>
              </a:rPr>
              <a:t>Protocoles </a:t>
            </a:r>
            <a:r>
              <a:rPr lang="fr-FR" sz="2000" b="1" dirty="0">
                <a:solidFill>
                  <a:srgbClr val="FFFF00"/>
                </a:solidFill>
              </a:rPr>
              <a:t>de diagnostic</a:t>
            </a:r>
            <a:r>
              <a:rPr lang="en-GB" sz="2000" b="1" dirty="0">
                <a:solidFill>
                  <a:srgbClr val="FFFF00"/>
                </a:solidFill>
              </a:rPr>
              <a:t> (</a:t>
            </a:r>
            <a:r>
              <a:rPr lang="en-GB" sz="2000" b="1" dirty="0" smtClean="0">
                <a:solidFill>
                  <a:srgbClr val="FFFF00"/>
                </a:solidFill>
              </a:rPr>
              <a:t>PTP</a:t>
            </a:r>
            <a:r>
              <a:rPr lang="en-GB" sz="2000" b="1" dirty="0">
                <a:solidFill>
                  <a:srgbClr val="FFFF00"/>
                </a:solidFill>
              </a:rPr>
              <a:t>D)  </a:t>
            </a:r>
            <a:r>
              <a:rPr lang="en-GB" sz="2000" b="1" dirty="0">
                <a:solidFill>
                  <a:schemeClr val="bg1"/>
                </a:solidFill>
              </a:rPr>
              <a:t>10 </a:t>
            </a:r>
            <a:r>
              <a:rPr lang="en-GB" sz="2000" b="1" dirty="0" err="1" smtClean="0">
                <a:solidFill>
                  <a:schemeClr val="bg1"/>
                </a:solidFill>
              </a:rPr>
              <a:t>membres</a:t>
            </a:r>
            <a:r>
              <a:rPr lang="en-GB" sz="2000" b="1" dirty="0" smtClean="0">
                <a:solidFill>
                  <a:schemeClr val="bg1"/>
                </a:solidFill>
              </a:rPr>
              <a:t> </a:t>
            </a:r>
            <a:r>
              <a:rPr lang="en-GB" sz="2000" b="1" dirty="0">
                <a:solidFill>
                  <a:schemeClr val="bg1"/>
                </a:solidFill>
              </a:rPr>
              <a:t>+ 1 Steward</a:t>
            </a:r>
            <a:endParaRPr lang="en-US" sz="2000" b="1" dirty="0">
              <a:solidFill>
                <a:schemeClr val="bg1"/>
              </a:solidFill>
            </a:endParaRPr>
          </a:p>
        </p:txBody>
      </p:sp>
      <p:sp>
        <p:nvSpPr>
          <p:cNvPr id="5" name="Rounded Rectangle 4"/>
          <p:cNvSpPr/>
          <p:nvPr/>
        </p:nvSpPr>
        <p:spPr>
          <a:xfrm>
            <a:off x="332510" y="3554333"/>
            <a:ext cx="8446234" cy="602421"/>
          </a:xfrm>
          <a:prstGeom prst="roundRect">
            <a:avLst/>
          </a:prstGeom>
          <a:solidFill>
            <a:schemeClr val="bg1"/>
          </a:solidFill>
          <a:ln w="381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fr-FR" sz="1800" b="1" dirty="0" smtClean="0">
                <a:solidFill>
                  <a:schemeClr val="tx1"/>
                </a:solidFill>
              </a:rPr>
              <a:t>S'assure </a:t>
            </a:r>
            <a:r>
              <a:rPr lang="fr-FR" sz="1800" b="1" dirty="0">
                <a:solidFill>
                  <a:schemeClr val="tx1"/>
                </a:solidFill>
              </a:rPr>
              <a:t>que les projets de textes répondent aux exigences définies pour les protocoles de diagnostic </a:t>
            </a:r>
            <a:r>
              <a:rPr lang="fr-FR" sz="1800" b="1" dirty="0" smtClean="0">
                <a:solidFill>
                  <a:schemeClr val="tx1"/>
                </a:solidFill>
              </a:rPr>
              <a:t>de la CIPV</a:t>
            </a:r>
            <a:endParaRPr lang="en-US" sz="1800" b="1" dirty="0">
              <a:solidFill>
                <a:schemeClr val="tx1"/>
              </a:solidFill>
            </a:endParaRPr>
          </a:p>
        </p:txBody>
      </p:sp>
      <p:sp>
        <p:nvSpPr>
          <p:cNvPr id="17" name="Oval 16"/>
          <p:cNvSpPr/>
          <p:nvPr/>
        </p:nvSpPr>
        <p:spPr>
          <a:xfrm>
            <a:off x="4702353" y="4230598"/>
            <a:ext cx="3062859" cy="1210079"/>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0070C0"/>
                </a:solidFill>
              </a:rPr>
              <a:t>23 </a:t>
            </a:r>
            <a:r>
              <a:rPr lang="fr-FR" sz="1800" b="1" dirty="0" smtClean="0">
                <a:solidFill>
                  <a:srgbClr val="0070C0"/>
                </a:solidFill>
              </a:rPr>
              <a:t>PD </a:t>
            </a:r>
            <a:r>
              <a:rPr lang="fr-FR" sz="1800" b="1" dirty="0">
                <a:solidFill>
                  <a:srgbClr val="0070C0"/>
                </a:solidFill>
              </a:rPr>
              <a:t>dans le programme de travail actuel</a:t>
            </a:r>
            <a:endParaRPr lang="en-US" sz="1800" b="1" dirty="0">
              <a:solidFill>
                <a:srgbClr val="0070C0"/>
              </a:solidFill>
            </a:endParaRPr>
          </a:p>
        </p:txBody>
      </p:sp>
      <p:sp>
        <p:nvSpPr>
          <p:cNvPr id="18" name="Oval 17"/>
          <p:cNvSpPr/>
          <p:nvPr/>
        </p:nvSpPr>
        <p:spPr>
          <a:xfrm>
            <a:off x="3128770" y="5419111"/>
            <a:ext cx="3267455" cy="992683"/>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0070C0"/>
                </a:solidFill>
              </a:rPr>
              <a:t>29 PD adoptés depuis 2010</a:t>
            </a:r>
            <a:endParaRPr lang="en-US" sz="1800" b="1" dirty="0">
              <a:solidFill>
                <a:srgbClr val="0070C0"/>
              </a:solidFill>
            </a:endParaRPr>
          </a:p>
        </p:txBody>
      </p:sp>
      <p:sp>
        <p:nvSpPr>
          <p:cNvPr id="19" name="Oval 18"/>
          <p:cNvSpPr/>
          <p:nvPr/>
        </p:nvSpPr>
        <p:spPr>
          <a:xfrm>
            <a:off x="1264331" y="4388600"/>
            <a:ext cx="3312797" cy="953816"/>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0070C0"/>
                </a:solidFill>
              </a:rPr>
              <a:t>NIMP 27 adoptée en 2006</a:t>
            </a:r>
            <a:endParaRPr lang="en-US" sz="1800" b="1" dirty="0">
              <a:solidFill>
                <a:srgbClr val="0070C0"/>
              </a:solidFill>
            </a:endParaRPr>
          </a:p>
        </p:txBody>
      </p:sp>
      <p:sp>
        <p:nvSpPr>
          <p:cNvPr id="27" name="Oval 26"/>
          <p:cNvSpPr/>
          <p:nvPr/>
        </p:nvSpPr>
        <p:spPr>
          <a:xfrm>
            <a:off x="3246442" y="1470542"/>
            <a:ext cx="1887548" cy="1315459"/>
          </a:xfrm>
          <a:prstGeom prst="ellipse">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err="1" smtClean="0"/>
              <a:t>Mycologie</a:t>
            </a:r>
            <a:r>
              <a:rPr lang="en-GB" sz="1800" b="1" dirty="0" smtClean="0"/>
              <a:t> </a:t>
            </a:r>
            <a:r>
              <a:rPr lang="en-GB" sz="1800" b="1" dirty="0"/>
              <a:t>(2)</a:t>
            </a:r>
            <a:endParaRPr lang="en-US" sz="1800" b="1" dirty="0"/>
          </a:p>
        </p:txBody>
      </p:sp>
      <p:sp>
        <p:nvSpPr>
          <p:cNvPr id="29" name="Oval 28"/>
          <p:cNvSpPr/>
          <p:nvPr/>
        </p:nvSpPr>
        <p:spPr>
          <a:xfrm>
            <a:off x="6788311" y="1470542"/>
            <a:ext cx="1990433" cy="1209881"/>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err="1" smtClean="0"/>
              <a:t>Entomologie</a:t>
            </a:r>
            <a:r>
              <a:rPr lang="en-GB" sz="1800" b="1" dirty="0" smtClean="0"/>
              <a:t>(2</a:t>
            </a:r>
            <a:r>
              <a:rPr lang="en-GB" sz="1800" b="1" dirty="0"/>
              <a:t>)</a:t>
            </a:r>
            <a:endParaRPr lang="en-US" sz="1800" b="1" dirty="0"/>
          </a:p>
        </p:txBody>
      </p:sp>
      <p:sp>
        <p:nvSpPr>
          <p:cNvPr id="25" name="Oval 24"/>
          <p:cNvSpPr/>
          <p:nvPr/>
        </p:nvSpPr>
        <p:spPr>
          <a:xfrm>
            <a:off x="1479093" y="1936625"/>
            <a:ext cx="2132312" cy="1372799"/>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err="1" smtClean="0"/>
              <a:t>Bactériologie</a:t>
            </a:r>
            <a:r>
              <a:rPr lang="en-GB" sz="1800" b="1" dirty="0" smtClean="0"/>
              <a:t> </a:t>
            </a:r>
            <a:r>
              <a:rPr lang="en-GB" sz="1800" b="1" dirty="0"/>
              <a:t>(1)</a:t>
            </a:r>
            <a:endParaRPr lang="en-US" sz="1800" b="1" dirty="0"/>
          </a:p>
        </p:txBody>
      </p:sp>
      <p:sp>
        <p:nvSpPr>
          <p:cNvPr id="24" name="Oval 23"/>
          <p:cNvSpPr/>
          <p:nvPr/>
        </p:nvSpPr>
        <p:spPr>
          <a:xfrm>
            <a:off x="201335" y="1276142"/>
            <a:ext cx="2192590" cy="1169111"/>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err="1" smtClean="0"/>
              <a:t>Nématologie</a:t>
            </a:r>
            <a:r>
              <a:rPr lang="en-GB" sz="1800" b="1" dirty="0" smtClean="0"/>
              <a:t> (1</a:t>
            </a:r>
            <a:r>
              <a:rPr lang="en-GB" sz="1800" b="1" dirty="0"/>
              <a:t>)</a:t>
            </a:r>
            <a:endParaRPr lang="en-US" sz="1800" b="1" dirty="0"/>
          </a:p>
        </p:txBody>
      </p:sp>
      <p:sp>
        <p:nvSpPr>
          <p:cNvPr id="26" name="Oval 25"/>
          <p:cNvSpPr/>
          <p:nvPr/>
        </p:nvSpPr>
        <p:spPr>
          <a:xfrm>
            <a:off x="4734027" y="1116890"/>
            <a:ext cx="1938197" cy="1278240"/>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err="1" smtClean="0"/>
              <a:t>Botanique</a:t>
            </a:r>
            <a:r>
              <a:rPr lang="en-GB" sz="1800" b="1" dirty="0" smtClean="0"/>
              <a:t>      (</a:t>
            </a:r>
            <a:r>
              <a:rPr lang="en-GB" sz="1800" b="1" dirty="0"/>
              <a:t>2)</a:t>
            </a:r>
            <a:endParaRPr lang="en-US" sz="1800" b="1" dirty="0"/>
          </a:p>
        </p:txBody>
      </p:sp>
      <p:sp>
        <p:nvSpPr>
          <p:cNvPr id="28" name="Oval 27"/>
          <p:cNvSpPr/>
          <p:nvPr/>
        </p:nvSpPr>
        <p:spPr>
          <a:xfrm>
            <a:off x="5316439" y="2075483"/>
            <a:ext cx="1887548" cy="1233941"/>
          </a:xfrm>
          <a:prstGeom prst="ellipse">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err="1" smtClean="0"/>
              <a:t>Virologie</a:t>
            </a:r>
            <a:r>
              <a:rPr lang="en-GB" sz="1800" b="1" dirty="0" smtClean="0"/>
              <a:t> </a:t>
            </a:r>
            <a:r>
              <a:rPr lang="en-GB" sz="1800" b="1" dirty="0"/>
              <a:t>(2)</a:t>
            </a:r>
            <a:endParaRPr lang="en-US" sz="1800" b="1" dirty="0"/>
          </a:p>
        </p:txBody>
      </p:sp>
      <p:sp>
        <p:nvSpPr>
          <p:cNvPr id="3" name="TextBox 2"/>
          <p:cNvSpPr txBox="1"/>
          <p:nvPr/>
        </p:nvSpPr>
        <p:spPr>
          <a:xfrm>
            <a:off x="55304" y="3133451"/>
            <a:ext cx="1732077" cy="338554"/>
          </a:xfrm>
          <a:prstGeom prst="rect">
            <a:avLst/>
          </a:prstGeom>
          <a:noFill/>
        </p:spPr>
        <p:txBody>
          <a:bodyPr wrap="none" rtlCol="0">
            <a:spAutoFit/>
          </a:bodyPr>
          <a:lstStyle/>
          <a:p>
            <a:r>
              <a:rPr lang="en-GB" sz="1600" dirty="0" err="1" smtClean="0"/>
              <a:t>Dépuis</a:t>
            </a:r>
            <a:r>
              <a:rPr lang="en-GB" sz="1600" dirty="0" smtClean="0"/>
              <a:t> </a:t>
            </a:r>
            <a:r>
              <a:rPr lang="en-GB" sz="1600" dirty="0" err="1"/>
              <a:t>juillet</a:t>
            </a:r>
            <a:r>
              <a:rPr lang="en-GB" sz="1600" dirty="0"/>
              <a:t> 2021</a:t>
            </a:r>
            <a:endParaRPr lang="en-US" sz="1600" dirty="0"/>
          </a:p>
        </p:txBody>
      </p:sp>
    </p:spTree>
    <p:extLst>
      <p:ext uri="{BB962C8B-B14F-4D97-AF65-F5344CB8AC3E}">
        <p14:creationId xmlns:p14="http://schemas.microsoft.com/office/powerpoint/2010/main" val="3730307727"/>
      </p:ext>
    </p:extLst>
  </p:cSld>
  <p:clrMapOvr>
    <a:masterClrMapping/>
  </p:clrMapOvr>
  <mc:AlternateContent xmlns:mc="http://schemas.openxmlformats.org/markup-compatibility/2006" xmlns:p14="http://schemas.microsoft.com/office/powerpoint/2010/main">
    <mc:Choice Requires="p14">
      <p:transition p14:dur="10" advTm="30000"/>
    </mc:Choice>
    <mc:Fallback xmlns="">
      <p:transition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100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anim calcmode="lin" valueType="num">
                                      <p:cBhvr>
                                        <p:cTn id="12" dur="500" fill="hold"/>
                                        <p:tgtEl>
                                          <p:spTgt spid="24"/>
                                        </p:tgtEl>
                                        <p:attrNameLst>
                                          <p:attrName>ppt_x</p:attrName>
                                        </p:attrNameLst>
                                      </p:cBhvr>
                                      <p:tavLst>
                                        <p:tav tm="0">
                                          <p:val>
                                            <p:strVal val="#ppt_x"/>
                                          </p:val>
                                        </p:tav>
                                        <p:tav tm="100000">
                                          <p:val>
                                            <p:strVal val="#ppt_x"/>
                                          </p:val>
                                        </p:tav>
                                      </p:tavLst>
                                    </p:anim>
                                    <p:anim calcmode="lin" valueType="num">
                                      <p:cBhvr>
                                        <p:cTn id="13" dur="5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15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15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strVal val="#ppt_x"/>
                                          </p:val>
                                        </p:tav>
                                        <p:tav tm="100000">
                                          <p:val>
                                            <p:strVal val="#ppt_x"/>
                                          </p:val>
                                        </p:tav>
                                      </p:tavLst>
                                    </p:anim>
                                    <p:anim calcmode="lin" valueType="num">
                                      <p:cBhvr>
                                        <p:cTn id="25" dur="500" fill="hold"/>
                                        <p:tgtEl>
                                          <p:spTgt spid="27"/>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grpId="0" nodeType="afterEffect">
                                  <p:stCondLst>
                                    <p:cond delay="150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8000"/>
                            </p:stCondLst>
                            <p:childTnLst>
                              <p:par>
                                <p:cTn id="33" presetID="42" presetClass="entr" presetSubtype="0" fill="hold" grpId="0" nodeType="afterEffect">
                                  <p:stCondLst>
                                    <p:cond delay="150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42" presetClass="entr" presetSubtype="0" fill="hold" grpId="0" nodeType="afterEffect">
                                  <p:stCondLst>
                                    <p:cond delay="15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1"/>
                                          </p:val>
                                        </p:tav>
                                        <p:tav tm="100000">
                                          <p:val>
                                            <p:strVal val="#ppt_y"/>
                                          </p:val>
                                        </p:tav>
                                      </p:tavLst>
                                    </p:anim>
                                  </p:childTnLst>
                                </p:cTn>
                              </p:par>
                            </p:childTnLst>
                          </p:cTn>
                        </p:par>
                        <p:par>
                          <p:cTn id="44" fill="hold">
                            <p:stCondLst>
                              <p:cond delay="12000"/>
                            </p:stCondLst>
                            <p:childTnLst>
                              <p:par>
                                <p:cTn id="45" presetID="22" presetClass="entr" presetSubtype="1" fill="hold" grpId="0" nodeType="afterEffect">
                                  <p:stCondLst>
                                    <p:cond delay="300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par>
                          <p:cTn id="48" fill="hold">
                            <p:stCondLst>
                              <p:cond delay="15500"/>
                            </p:stCondLst>
                            <p:childTnLst>
                              <p:par>
                                <p:cTn id="49" presetID="42" presetClass="entr" presetSubtype="0" fill="hold" grpId="0" nodeType="afterEffect">
                                  <p:stCondLst>
                                    <p:cond delay="250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anim calcmode="lin" valueType="num">
                                      <p:cBhvr>
                                        <p:cTn id="52" dur="500" fill="hold"/>
                                        <p:tgtEl>
                                          <p:spTgt spid="19"/>
                                        </p:tgtEl>
                                        <p:attrNameLst>
                                          <p:attrName>ppt_x</p:attrName>
                                        </p:attrNameLst>
                                      </p:cBhvr>
                                      <p:tavLst>
                                        <p:tav tm="0">
                                          <p:val>
                                            <p:strVal val="#ppt_x"/>
                                          </p:val>
                                        </p:tav>
                                        <p:tav tm="100000">
                                          <p:val>
                                            <p:strVal val="#ppt_x"/>
                                          </p:val>
                                        </p:tav>
                                      </p:tavLst>
                                    </p:anim>
                                    <p:anim calcmode="lin" valueType="num">
                                      <p:cBhvr>
                                        <p:cTn id="53" dur="5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18500"/>
                            </p:stCondLst>
                            <p:childTnLst>
                              <p:par>
                                <p:cTn id="55" presetID="42" presetClass="entr" presetSubtype="0" fill="hold" grpId="0" nodeType="afterEffect">
                                  <p:stCondLst>
                                    <p:cond delay="20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anim calcmode="lin" valueType="num">
                                      <p:cBhvr>
                                        <p:cTn id="58" dur="500" fill="hold"/>
                                        <p:tgtEl>
                                          <p:spTgt spid="18"/>
                                        </p:tgtEl>
                                        <p:attrNameLst>
                                          <p:attrName>ppt_x</p:attrName>
                                        </p:attrNameLst>
                                      </p:cBhvr>
                                      <p:tavLst>
                                        <p:tav tm="0">
                                          <p:val>
                                            <p:strVal val="#ppt_x"/>
                                          </p:val>
                                        </p:tav>
                                        <p:tav tm="100000">
                                          <p:val>
                                            <p:strVal val="#ppt_x"/>
                                          </p:val>
                                        </p:tav>
                                      </p:tavLst>
                                    </p:anim>
                                    <p:anim calcmode="lin" valueType="num">
                                      <p:cBhvr>
                                        <p:cTn id="59" dur="5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21000"/>
                            </p:stCondLst>
                            <p:childTnLst>
                              <p:par>
                                <p:cTn id="61" presetID="42" presetClass="entr" presetSubtype="0" fill="hold" grpId="0" nodeType="afterEffect">
                                  <p:stCondLst>
                                    <p:cond delay="200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anim calcmode="lin" valueType="num">
                                      <p:cBhvr>
                                        <p:cTn id="64" dur="500" fill="hold"/>
                                        <p:tgtEl>
                                          <p:spTgt spid="17"/>
                                        </p:tgtEl>
                                        <p:attrNameLst>
                                          <p:attrName>ppt_x</p:attrName>
                                        </p:attrNameLst>
                                      </p:cBhvr>
                                      <p:tavLst>
                                        <p:tav tm="0">
                                          <p:val>
                                            <p:strVal val="#ppt_x"/>
                                          </p:val>
                                        </p:tav>
                                        <p:tav tm="100000">
                                          <p:val>
                                            <p:strVal val="#ppt_x"/>
                                          </p:val>
                                        </p:tav>
                                      </p:tavLst>
                                    </p:anim>
                                    <p:anim calcmode="lin" valueType="num">
                                      <p:cBhvr>
                                        <p:cTn id="6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7" grpId="0" animBg="1"/>
      <p:bldP spid="18" grpId="0" animBg="1"/>
      <p:bldP spid="19" grpId="0" animBg="1"/>
      <p:bldP spid="27" grpId="0" animBg="1"/>
      <p:bldP spid="29" grpId="0" animBg="1"/>
      <p:bldP spid="25" grpId="0" animBg="1"/>
      <p:bldP spid="24" grpId="0" animBg="1"/>
      <p:bldP spid="26"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7468151" y="1286305"/>
            <a:ext cx="4557005" cy="34687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ounded Rectangle 3"/>
          <p:cNvSpPr/>
          <p:nvPr/>
        </p:nvSpPr>
        <p:spPr>
          <a:xfrm>
            <a:off x="1161209" y="1166628"/>
            <a:ext cx="7052516" cy="647662"/>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2000" b="1" dirty="0">
                <a:solidFill>
                  <a:srgbClr val="0070C0"/>
                </a:solidFill>
              </a:rPr>
              <a:t>Développé par un groupe de rédaction </a:t>
            </a:r>
            <a:r>
              <a:rPr lang="fr-FR" sz="2000" b="1" dirty="0" smtClean="0">
                <a:solidFill>
                  <a:srgbClr val="0070C0"/>
                </a:solidFill>
              </a:rPr>
              <a:t>de P</a:t>
            </a:r>
            <a:r>
              <a:rPr lang="fr-FR" sz="2000" b="1" dirty="0">
                <a:solidFill>
                  <a:srgbClr val="0070C0"/>
                </a:solidFill>
              </a:rPr>
              <a:t>D</a:t>
            </a:r>
            <a:endParaRPr lang="en-US" sz="2000" b="1" dirty="0">
              <a:solidFill>
                <a:srgbClr val="0070C0"/>
              </a:solidFill>
            </a:endParaRPr>
          </a:p>
        </p:txBody>
      </p:sp>
      <p:sp>
        <p:nvSpPr>
          <p:cNvPr id="6" name="Rounded Rectangle 5"/>
          <p:cNvSpPr/>
          <p:nvPr/>
        </p:nvSpPr>
        <p:spPr>
          <a:xfrm>
            <a:off x="1891458" y="3020687"/>
            <a:ext cx="4528391" cy="644427"/>
          </a:xfrm>
          <a:prstGeom prst="roundRect">
            <a:avLst/>
          </a:prstGeom>
          <a:ln w="381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fr-FR" sz="2000" b="1" dirty="0"/>
              <a:t>4-5 ans </a:t>
            </a:r>
            <a:r>
              <a:rPr lang="fr-FR" sz="2000" b="1" dirty="0" smtClean="0"/>
              <a:t>du développement </a:t>
            </a:r>
            <a:r>
              <a:rPr lang="fr-FR" sz="2000" b="1" dirty="0"/>
              <a:t>à l'adoption</a:t>
            </a:r>
            <a:endParaRPr lang="en-US" sz="2000" b="1" dirty="0"/>
          </a:p>
        </p:txBody>
      </p:sp>
      <p:sp>
        <p:nvSpPr>
          <p:cNvPr id="12" name="Rounded Rectangle 11"/>
          <p:cNvSpPr/>
          <p:nvPr/>
        </p:nvSpPr>
        <p:spPr>
          <a:xfrm>
            <a:off x="3470030" y="289621"/>
            <a:ext cx="5350119" cy="692225"/>
          </a:xfrm>
          <a:prstGeom prst="round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Développement de protocoles de </a:t>
            </a:r>
            <a:r>
              <a:rPr lang="fr-FR" b="1" dirty="0" smtClean="0">
                <a:solidFill>
                  <a:schemeClr val="bg1"/>
                </a:solidFill>
              </a:rPr>
              <a:t>diagnostic </a:t>
            </a:r>
            <a:r>
              <a:rPr lang="en-GB" b="1" dirty="0">
                <a:solidFill>
                  <a:schemeClr val="bg1"/>
                </a:solidFill>
              </a:rPr>
              <a:t>(PDs</a:t>
            </a:r>
            <a:r>
              <a:rPr lang="en-GB" sz="2400" b="1" dirty="0">
                <a:solidFill>
                  <a:schemeClr val="bg1"/>
                </a:solidFill>
              </a:rPr>
              <a:t>)</a:t>
            </a:r>
            <a:endParaRPr lang="en-US" sz="2400" b="1" dirty="0">
              <a:solidFill>
                <a:schemeClr val="bg1"/>
              </a:solidFill>
            </a:endParaRPr>
          </a:p>
        </p:txBody>
      </p:sp>
      <p:sp>
        <p:nvSpPr>
          <p:cNvPr id="13" name="Rounded Rectangle 12"/>
          <p:cNvSpPr/>
          <p:nvPr/>
        </p:nvSpPr>
        <p:spPr>
          <a:xfrm>
            <a:off x="491560" y="2035551"/>
            <a:ext cx="2070503" cy="588400"/>
          </a:xfrm>
          <a:prstGeom prst="roundRect">
            <a:avLst/>
          </a:prstGeom>
          <a:solidFill>
            <a:schemeClr val="accent3">
              <a:lumMod val="60000"/>
              <a:lumOff val="40000"/>
            </a:schemeClr>
          </a:solidFill>
          <a:ln w="38100">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US" sz="2000" b="1" dirty="0"/>
              <a:t>Auteur principal</a:t>
            </a:r>
          </a:p>
        </p:txBody>
      </p:sp>
      <p:sp>
        <p:nvSpPr>
          <p:cNvPr id="14" name="Rounded Rectangle 13"/>
          <p:cNvSpPr/>
          <p:nvPr/>
        </p:nvSpPr>
        <p:spPr>
          <a:xfrm>
            <a:off x="2723269" y="2058083"/>
            <a:ext cx="1432385" cy="588400"/>
          </a:xfrm>
          <a:prstGeom prst="roundRect">
            <a:avLst/>
          </a:prstGeom>
          <a:solidFill>
            <a:schemeClr val="accent3">
              <a:lumMod val="60000"/>
              <a:lumOff val="40000"/>
            </a:schemeClr>
          </a:solidFill>
          <a:ln w="38100">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US" sz="2000" b="1" dirty="0" smtClean="0"/>
              <a:t>Co-auteurs</a:t>
            </a:r>
            <a:endParaRPr lang="en-US" sz="2000" b="1" dirty="0"/>
          </a:p>
        </p:txBody>
      </p:sp>
      <p:sp>
        <p:nvSpPr>
          <p:cNvPr id="15" name="Rounded Rectangle 14"/>
          <p:cNvSpPr/>
          <p:nvPr/>
        </p:nvSpPr>
        <p:spPr>
          <a:xfrm>
            <a:off x="4544695" y="2004567"/>
            <a:ext cx="2762250" cy="864973"/>
          </a:xfrm>
          <a:prstGeom prst="roundRect">
            <a:avLst/>
          </a:prstGeom>
          <a:solidFill>
            <a:schemeClr val="accent3">
              <a:lumMod val="60000"/>
              <a:lumOff val="40000"/>
            </a:schemeClr>
          </a:solidFill>
          <a:ln w="38100">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a:t> </a:t>
            </a:r>
            <a:r>
              <a:rPr lang="en-US" sz="2000" b="1" dirty="0" err="1" smtClean="0"/>
              <a:t>Membre</a:t>
            </a:r>
            <a:r>
              <a:rPr lang="en-US" sz="2000" b="1" dirty="0" smtClean="0"/>
              <a:t> de </a:t>
            </a:r>
            <a:r>
              <a:rPr lang="en-US" sz="2000" b="1" dirty="0"/>
              <a:t>PTPD </a:t>
            </a:r>
            <a:r>
              <a:rPr lang="en-US" sz="2000" b="1" dirty="0" smtClean="0"/>
              <a:t>(Responsible de discipline)</a:t>
            </a:r>
            <a:endParaRPr lang="en-US" sz="2000" b="1" dirty="0"/>
          </a:p>
        </p:txBody>
      </p:sp>
      <p:sp>
        <p:nvSpPr>
          <p:cNvPr id="16" name="Rounded Rectangle 15"/>
          <p:cNvSpPr/>
          <p:nvPr/>
        </p:nvSpPr>
        <p:spPr>
          <a:xfrm>
            <a:off x="491560" y="3792108"/>
            <a:ext cx="7176341" cy="538048"/>
          </a:xfrm>
          <a:prstGeom prst="roundRect">
            <a:avLst/>
          </a:prstGeom>
          <a:solidFill>
            <a:srgbClr val="00B050"/>
          </a:solidFill>
          <a:ln w="38100">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a:solidFill>
                  <a:schemeClr val="bg1"/>
                </a:solidFill>
              </a:rPr>
              <a:t>Comment </a:t>
            </a:r>
            <a:r>
              <a:rPr lang="en-US" sz="2000" b="1" dirty="0" err="1">
                <a:solidFill>
                  <a:schemeClr val="bg1"/>
                </a:solidFill>
              </a:rPr>
              <a:t>s'impliquer</a:t>
            </a:r>
            <a:r>
              <a:rPr lang="en-US" sz="2000" b="1" dirty="0">
                <a:solidFill>
                  <a:schemeClr val="bg1"/>
                </a:solidFill>
              </a:rPr>
              <a:t>?</a:t>
            </a:r>
            <a:endParaRPr lang="en-US" sz="2000" dirty="0">
              <a:solidFill>
                <a:schemeClr val="bg1"/>
              </a:solidFill>
            </a:endParaRPr>
          </a:p>
        </p:txBody>
      </p:sp>
      <p:sp>
        <p:nvSpPr>
          <p:cNvPr id="17" name="Rounded Rectangle 16"/>
          <p:cNvSpPr/>
          <p:nvPr/>
        </p:nvSpPr>
        <p:spPr>
          <a:xfrm>
            <a:off x="600802" y="5196629"/>
            <a:ext cx="5938825" cy="588400"/>
          </a:xfrm>
          <a:prstGeom prst="roundRect">
            <a:avLst/>
          </a:prstGeom>
          <a:ln w="38100">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Wingdings" panose="05000000000000000000" pitchFamily="2" charset="2"/>
              <a:buChar char="ü"/>
            </a:pPr>
            <a:r>
              <a:rPr lang="fr-FR" sz="2000" b="1" dirty="0">
                <a:solidFill>
                  <a:srgbClr val="00B050"/>
                </a:solidFill>
              </a:rPr>
              <a:t>ONPV, ORPV : </a:t>
            </a:r>
            <a:r>
              <a:rPr lang="fr-FR" sz="2000" b="1" dirty="0" smtClean="0">
                <a:solidFill>
                  <a:srgbClr val="00B050"/>
                </a:solidFill>
              </a:rPr>
              <a:t>indiquent </a:t>
            </a:r>
            <a:r>
              <a:rPr lang="fr-FR" sz="2000" b="1" dirty="0">
                <a:solidFill>
                  <a:srgbClr val="00B050"/>
                </a:solidFill>
              </a:rPr>
              <a:t>les experts comme auteurs de PD</a:t>
            </a:r>
            <a:endParaRPr lang="en-US" sz="2000" b="1" dirty="0">
              <a:solidFill>
                <a:srgbClr val="00B050"/>
              </a:solidFill>
            </a:endParaRPr>
          </a:p>
        </p:txBody>
      </p:sp>
      <p:sp>
        <p:nvSpPr>
          <p:cNvPr id="18" name="Rounded Rectangle 17"/>
          <p:cNvSpPr/>
          <p:nvPr/>
        </p:nvSpPr>
        <p:spPr>
          <a:xfrm>
            <a:off x="6682495" y="5196629"/>
            <a:ext cx="5014205" cy="588400"/>
          </a:xfrm>
          <a:prstGeom prst="roundRect">
            <a:avLst/>
          </a:prstGeom>
          <a:ln w="38100">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Wingdings" panose="05000000000000000000" pitchFamily="2" charset="2"/>
              <a:buChar char="ü"/>
            </a:pPr>
            <a:r>
              <a:rPr lang="fr-FR" sz="2000" b="1" dirty="0">
                <a:solidFill>
                  <a:srgbClr val="00B050"/>
                </a:solidFill>
              </a:rPr>
              <a:t>Participation à la consultation d'experts</a:t>
            </a:r>
            <a:endParaRPr lang="en-US" sz="2000" b="1" dirty="0">
              <a:solidFill>
                <a:srgbClr val="00B050"/>
              </a:solidFill>
            </a:endParaRPr>
          </a:p>
        </p:txBody>
      </p:sp>
      <p:sp>
        <p:nvSpPr>
          <p:cNvPr id="19" name="Rounded Rectangle 18"/>
          <p:cNvSpPr/>
          <p:nvPr/>
        </p:nvSpPr>
        <p:spPr>
          <a:xfrm>
            <a:off x="600801" y="5923860"/>
            <a:ext cx="5938825" cy="588400"/>
          </a:xfrm>
          <a:prstGeom prst="roundRect">
            <a:avLst/>
          </a:prstGeom>
          <a:ln w="38100">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Wingdings" panose="05000000000000000000" pitchFamily="2" charset="2"/>
              <a:buChar char="ü"/>
            </a:pPr>
            <a:r>
              <a:rPr lang="fr-FR" sz="2000" b="1" dirty="0" smtClean="0">
                <a:solidFill>
                  <a:srgbClr val="00B050"/>
                </a:solidFill>
              </a:rPr>
              <a:t>Interaction </a:t>
            </a:r>
            <a:r>
              <a:rPr lang="fr-FR" sz="2000" b="1" dirty="0">
                <a:solidFill>
                  <a:srgbClr val="00B050"/>
                </a:solidFill>
              </a:rPr>
              <a:t>avec un membre </a:t>
            </a:r>
            <a:r>
              <a:rPr lang="fr-FR" sz="2000" b="1" dirty="0" smtClean="0">
                <a:solidFill>
                  <a:srgbClr val="00B050"/>
                </a:solidFill>
              </a:rPr>
              <a:t>du CN </a:t>
            </a:r>
            <a:r>
              <a:rPr lang="fr-FR" sz="2000" b="1" dirty="0">
                <a:solidFill>
                  <a:srgbClr val="00B050"/>
                </a:solidFill>
              </a:rPr>
              <a:t>de votre région</a:t>
            </a:r>
            <a:endParaRPr lang="en-US" sz="2000" b="1" dirty="0">
              <a:solidFill>
                <a:srgbClr val="00B050"/>
              </a:solidFill>
            </a:endParaRPr>
          </a:p>
        </p:txBody>
      </p:sp>
      <p:sp>
        <p:nvSpPr>
          <p:cNvPr id="20" name="Rounded Rectangle 19"/>
          <p:cNvSpPr/>
          <p:nvPr/>
        </p:nvSpPr>
        <p:spPr>
          <a:xfrm>
            <a:off x="6683765" y="5923227"/>
            <a:ext cx="5080880" cy="588400"/>
          </a:xfrm>
          <a:prstGeom prst="roundRect">
            <a:avLst/>
          </a:prstGeom>
          <a:ln w="38100">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Wingdings" panose="05000000000000000000" pitchFamily="2" charset="2"/>
              <a:buChar char="ü"/>
            </a:pPr>
            <a:r>
              <a:rPr lang="fr-FR" sz="2000" b="1" dirty="0">
                <a:solidFill>
                  <a:srgbClr val="00B050"/>
                </a:solidFill>
              </a:rPr>
              <a:t>Nomination d'experts au Panel technique</a:t>
            </a:r>
            <a:endParaRPr lang="en-US" sz="2000" b="1" dirty="0">
              <a:solidFill>
                <a:srgbClr val="00B050"/>
              </a:solidFill>
            </a:endParaRPr>
          </a:p>
        </p:txBody>
      </p:sp>
      <p:sp>
        <p:nvSpPr>
          <p:cNvPr id="21" name="Rounded Rectangle 20"/>
          <p:cNvSpPr/>
          <p:nvPr/>
        </p:nvSpPr>
        <p:spPr>
          <a:xfrm>
            <a:off x="600802" y="4469398"/>
            <a:ext cx="3374298" cy="588400"/>
          </a:xfrm>
          <a:prstGeom prst="roundRect">
            <a:avLst/>
          </a:prstGeom>
          <a:ln w="38100">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Wingdings" panose="05000000000000000000" pitchFamily="2" charset="2"/>
              <a:buChar char="ü"/>
            </a:pPr>
            <a:r>
              <a:rPr lang="en-US" sz="2000" b="1" dirty="0" err="1">
                <a:solidFill>
                  <a:srgbClr val="00B050"/>
                </a:solidFill>
              </a:rPr>
              <a:t>Soumettre</a:t>
            </a:r>
            <a:r>
              <a:rPr lang="en-US" sz="2000" b="1" dirty="0">
                <a:solidFill>
                  <a:srgbClr val="00B050"/>
                </a:solidFill>
              </a:rPr>
              <a:t> des </a:t>
            </a:r>
            <a:r>
              <a:rPr lang="en-US" sz="2000" b="1" dirty="0" err="1" smtClean="0">
                <a:solidFill>
                  <a:srgbClr val="00B050"/>
                </a:solidFill>
              </a:rPr>
              <a:t>thèmes</a:t>
            </a:r>
            <a:endParaRPr lang="en-US" sz="2000" b="1" dirty="0">
              <a:solidFill>
                <a:srgbClr val="00B050"/>
              </a:solidFill>
            </a:endParaRPr>
          </a:p>
        </p:txBody>
      </p:sp>
    </p:spTree>
    <p:extLst>
      <p:ext uri="{BB962C8B-B14F-4D97-AF65-F5344CB8AC3E}">
        <p14:creationId xmlns:p14="http://schemas.microsoft.com/office/powerpoint/2010/main" val="4258357699"/>
      </p:ext>
    </p:extLst>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2000"/>
                            </p:stCondLst>
                            <p:childTnLst>
                              <p:par>
                                <p:cTn id="13" presetID="22" presetClass="entr" presetSubtype="8" fill="hold" grpId="0" nodeType="afterEffect">
                                  <p:stCondLst>
                                    <p:cond delay="15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4000"/>
                            </p:stCondLst>
                            <p:childTnLst>
                              <p:par>
                                <p:cTn id="17" presetID="22" presetClass="entr" presetSubtype="1" fill="hold" grpId="0" nodeType="afterEffect">
                                  <p:stCondLst>
                                    <p:cond delay="150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50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par>
                          <p:cTn id="24" fill="hold">
                            <p:stCondLst>
                              <p:cond delay="8000"/>
                            </p:stCondLst>
                            <p:childTnLst>
                              <p:par>
                                <p:cTn id="25" presetID="22" presetClass="entr" presetSubtype="1" fill="hold" grpId="0" nodeType="afterEffect">
                                  <p:stCondLst>
                                    <p:cond delay="250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11000"/>
                            </p:stCondLst>
                            <p:childTnLst>
                              <p:par>
                                <p:cTn id="29" presetID="22" presetClass="entr" presetSubtype="4" fill="hold" grpId="0" nodeType="afterEffect">
                                  <p:stCondLst>
                                    <p:cond delay="2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14000"/>
                            </p:stCondLst>
                            <p:childTnLst>
                              <p:par>
                                <p:cTn id="33" presetID="22" presetClass="entr" presetSubtype="8" fill="hold" grpId="0" nodeType="afterEffect">
                                  <p:stCondLst>
                                    <p:cond delay="250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17000"/>
                            </p:stCondLst>
                            <p:childTnLst>
                              <p:par>
                                <p:cTn id="37" presetID="22" presetClass="entr" presetSubtype="2"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right)">
                                      <p:cBhvr>
                                        <p:cTn id="39" dur="500"/>
                                        <p:tgtEl>
                                          <p:spTgt spid="21"/>
                                        </p:tgtEl>
                                      </p:cBhvr>
                                    </p:animEffect>
                                  </p:childTnLst>
                                </p:cTn>
                              </p:par>
                            </p:childTnLst>
                          </p:cTn>
                        </p:par>
                        <p:par>
                          <p:cTn id="40" fill="hold">
                            <p:stCondLst>
                              <p:cond delay="17500"/>
                            </p:stCondLst>
                            <p:childTnLst>
                              <p:par>
                                <p:cTn id="41" presetID="22" presetClass="entr" presetSubtype="2" fill="hold" grpId="0" nodeType="afterEffect">
                                  <p:stCondLst>
                                    <p:cond delay="250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childTnLst>
                          </p:cTn>
                        </p:par>
                        <p:par>
                          <p:cTn id="44" fill="hold">
                            <p:stCondLst>
                              <p:cond delay="20500"/>
                            </p:stCondLst>
                            <p:childTnLst>
                              <p:par>
                                <p:cTn id="45" presetID="22" presetClass="entr" presetSubtype="8" fill="hold" grpId="0" nodeType="afterEffect">
                                  <p:stCondLst>
                                    <p:cond delay="25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par>
                          <p:cTn id="48" fill="hold">
                            <p:stCondLst>
                              <p:cond delay="23500"/>
                            </p:stCondLst>
                            <p:childTnLst>
                              <p:par>
                                <p:cTn id="49" presetID="22" presetClass="entr" presetSubtype="2" fill="hold" grpId="0" nodeType="afterEffect">
                                  <p:stCondLst>
                                    <p:cond delay="2500"/>
                                  </p:stCondLst>
                                  <p:childTnLst>
                                    <p:set>
                                      <p:cBhvr>
                                        <p:cTn id="50" dur="1" fill="hold">
                                          <p:stCondLst>
                                            <p:cond delay="0"/>
                                          </p:stCondLst>
                                        </p:cTn>
                                        <p:tgtEl>
                                          <p:spTgt spid="20"/>
                                        </p:tgtEl>
                                        <p:attrNameLst>
                                          <p:attrName>style.visibility</p:attrName>
                                        </p:attrNameLst>
                                      </p:cBhvr>
                                      <p:to>
                                        <p:strVal val="visible"/>
                                      </p:to>
                                    </p:set>
                                    <p:animEffect transition="in" filter="wipe(right)">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24224" y="736661"/>
            <a:ext cx="5600701" cy="692225"/>
          </a:xfrm>
          <a:prstGeom prst="round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rPr>
              <a:t>Méthodes sélectionnées pour les </a:t>
            </a:r>
            <a:r>
              <a:rPr lang="fr-FR" sz="2000" b="1" dirty="0" smtClean="0">
                <a:solidFill>
                  <a:schemeClr val="bg1"/>
                </a:solidFill>
              </a:rPr>
              <a:t>PD</a:t>
            </a:r>
            <a:endParaRPr lang="en-US" sz="2000" b="1" dirty="0">
              <a:solidFill>
                <a:schemeClr val="bg1"/>
              </a:solidFill>
            </a:endParaRPr>
          </a:p>
        </p:txBody>
      </p:sp>
      <p:sp>
        <p:nvSpPr>
          <p:cNvPr id="3" name="Rounded Rectangle 2"/>
          <p:cNvSpPr/>
          <p:nvPr/>
        </p:nvSpPr>
        <p:spPr>
          <a:xfrm>
            <a:off x="2371726" y="1782532"/>
            <a:ext cx="7181850" cy="70164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fr-FR" sz="2000" b="1" dirty="0">
                <a:solidFill>
                  <a:srgbClr val="0070C0"/>
                </a:solidFill>
              </a:rPr>
              <a:t>Selon leur sensibilité, spécificité et reproductibilité</a:t>
            </a:r>
            <a:endParaRPr lang="en-US" sz="2000" dirty="0">
              <a:solidFill>
                <a:srgbClr val="0070C0"/>
              </a:solidFill>
            </a:endParaRPr>
          </a:p>
        </p:txBody>
      </p:sp>
      <p:sp>
        <p:nvSpPr>
          <p:cNvPr id="4" name="Rounded Rectangle 3"/>
          <p:cNvSpPr/>
          <p:nvPr/>
        </p:nvSpPr>
        <p:spPr>
          <a:xfrm>
            <a:off x="6844041" y="2612184"/>
            <a:ext cx="2700009" cy="728687"/>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2000" b="1" dirty="0" smtClean="0">
                <a:solidFill>
                  <a:srgbClr val="0070C0"/>
                </a:solidFill>
              </a:rPr>
              <a:t>Pour la surveillance</a:t>
            </a:r>
            <a:endParaRPr lang="en-US" sz="2000" dirty="0">
              <a:solidFill>
                <a:srgbClr val="0070C0"/>
              </a:solidFill>
            </a:endParaRPr>
          </a:p>
        </p:txBody>
      </p:sp>
      <p:sp>
        <p:nvSpPr>
          <p:cNvPr id="5" name="Rounded Rectangle 4"/>
          <p:cNvSpPr/>
          <p:nvPr/>
        </p:nvSpPr>
        <p:spPr>
          <a:xfrm>
            <a:off x="1050649" y="3496415"/>
            <a:ext cx="4251353" cy="61820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fr-FR" sz="2000" b="1" dirty="0">
                <a:solidFill>
                  <a:srgbClr val="0070C0"/>
                </a:solidFill>
              </a:rPr>
              <a:t>Pour détecter un organisme nuisible dans un envoi</a:t>
            </a:r>
            <a:endParaRPr lang="en-US" sz="2000" dirty="0">
              <a:solidFill>
                <a:srgbClr val="0070C0"/>
              </a:solidFill>
            </a:endParaRPr>
          </a:p>
        </p:txBody>
      </p:sp>
      <p:sp>
        <p:nvSpPr>
          <p:cNvPr id="6" name="Rounded Rectangle 5"/>
          <p:cNvSpPr/>
          <p:nvPr/>
        </p:nvSpPr>
        <p:spPr>
          <a:xfrm>
            <a:off x="2381251" y="2575294"/>
            <a:ext cx="2917106" cy="728687"/>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fr-FR" sz="2000" b="1" dirty="0">
                <a:solidFill>
                  <a:srgbClr val="0070C0"/>
                </a:solidFill>
              </a:rPr>
              <a:t>Pour le diagnostic de routine</a:t>
            </a:r>
            <a:endParaRPr lang="en-US" sz="2000" dirty="0">
              <a:solidFill>
                <a:srgbClr val="0070C0"/>
              </a:solidFill>
            </a:endParaRPr>
          </a:p>
        </p:txBody>
      </p:sp>
      <p:sp>
        <p:nvSpPr>
          <p:cNvPr id="10" name="Oval 9"/>
          <p:cNvSpPr/>
          <p:nvPr/>
        </p:nvSpPr>
        <p:spPr>
          <a:xfrm>
            <a:off x="721955" y="4646857"/>
            <a:ext cx="4031019" cy="1117953"/>
          </a:xfrm>
          <a:prstGeom prst="ellipse">
            <a:avLst/>
          </a:prstGeom>
          <a:solidFill>
            <a:srgbClr val="009900"/>
          </a:solidFill>
          <a:ln>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t>Disponibilité</a:t>
            </a:r>
            <a:r>
              <a:rPr lang="en-GB" sz="2000" b="1" dirty="0"/>
              <a:t> du </a:t>
            </a:r>
            <a:r>
              <a:rPr lang="en-GB" sz="2000" b="1" dirty="0" err="1"/>
              <a:t>matériel</a:t>
            </a:r>
            <a:endParaRPr lang="en-US" sz="2000" b="1" dirty="0"/>
          </a:p>
        </p:txBody>
      </p:sp>
      <p:sp>
        <p:nvSpPr>
          <p:cNvPr id="11" name="Oval 10"/>
          <p:cNvSpPr/>
          <p:nvPr/>
        </p:nvSpPr>
        <p:spPr>
          <a:xfrm>
            <a:off x="4957194" y="4685409"/>
            <a:ext cx="3211060" cy="1064668"/>
          </a:xfrm>
          <a:prstGeom prst="ellipse">
            <a:avLst/>
          </a:prstGeom>
          <a:solidFill>
            <a:srgbClr val="009900"/>
          </a:solidFill>
          <a:ln>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Expertise </a:t>
            </a:r>
            <a:r>
              <a:rPr lang="en-GB" sz="2000" b="1" dirty="0" err="1"/>
              <a:t>requise</a:t>
            </a:r>
            <a:endParaRPr lang="en-US" sz="2000" b="1" dirty="0"/>
          </a:p>
        </p:txBody>
      </p:sp>
      <p:sp>
        <p:nvSpPr>
          <p:cNvPr id="12" name="Oval 11"/>
          <p:cNvSpPr/>
          <p:nvPr/>
        </p:nvSpPr>
        <p:spPr>
          <a:xfrm>
            <a:off x="8451294" y="4646857"/>
            <a:ext cx="3211060" cy="1084120"/>
          </a:xfrm>
          <a:prstGeom prst="ellipse">
            <a:avLst/>
          </a:prstGeom>
          <a:solidFill>
            <a:srgbClr val="009900"/>
          </a:solidFill>
          <a:ln>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t>Praticabilité</a:t>
            </a:r>
            <a:endParaRPr lang="en-US" sz="2000" b="1" dirty="0"/>
          </a:p>
        </p:txBody>
      </p:sp>
      <p:sp>
        <p:nvSpPr>
          <p:cNvPr id="13" name="Rounded Rectangle 12"/>
          <p:cNvSpPr/>
          <p:nvPr/>
        </p:nvSpPr>
        <p:spPr>
          <a:xfrm>
            <a:off x="6124574" y="3496415"/>
            <a:ext cx="5231457" cy="644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fr-FR" sz="2000" b="1" dirty="0">
                <a:solidFill>
                  <a:srgbClr val="0070C0"/>
                </a:solidFill>
              </a:rPr>
              <a:t>Pour détecter un o</a:t>
            </a:r>
            <a:r>
              <a:rPr lang="fr-FR" sz="2000" b="1" dirty="0" smtClean="0">
                <a:solidFill>
                  <a:srgbClr val="0070C0"/>
                </a:solidFill>
              </a:rPr>
              <a:t>rganisme nuisible dans </a:t>
            </a:r>
            <a:r>
              <a:rPr lang="fr-FR" sz="2000" b="1" dirty="0">
                <a:solidFill>
                  <a:srgbClr val="0070C0"/>
                </a:solidFill>
              </a:rPr>
              <a:t>une zone pour la première fois</a:t>
            </a:r>
            <a:endParaRPr lang="en-US" sz="2000" dirty="0">
              <a:solidFill>
                <a:srgbClr val="0070C0"/>
              </a:solidFill>
            </a:endParaRPr>
          </a:p>
        </p:txBody>
      </p:sp>
    </p:spTree>
    <p:extLst>
      <p:ext uri="{BB962C8B-B14F-4D97-AF65-F5344CB8AC3E}">
        <p14:creationId xmlns:p14="http://schemas.microsoft.com/office/powerpoint/2010/main" val="3265149663"/>
      </p:ext>
    </p:extLst>
  </p:cSld>
  <p:clrMapOvr>
    <a:masterClrMapping/>
  </p:clrMapOvr>
  <mc:AlternateContent xmlns:mc="http://schemas.openxmlformats.org/markup-compatibility/2006" xmlns:p14="http://schemas.microsoft.com/office/powerpoint/2010/main">
    <mc:Choice Requires="p14">
      <p:transition spd="slow" p14:dur="2000" advTm="28000"/>
    </mc:Choice>
    <mc:Fallback xmlns="">
      <p:transition spd="slow"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2000"/>
                            </p:stCondLst>
                            <p:childTnLst>
                              <p:par>
                                <p:cTn id="13" presetID="22" presetClass="entr" presetSubtype="1" fill="hold" grpId="0" nodeType="afterEffect">
                                  <p:stCondLst>
                                    <p:cond delay="250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5000"/>
                            </p:stCondLst>
                            <p:childTnLst>
                              <p:par>
                                <p:cTn id="17" presetID="22" presetClass="entr" presetSubtype="1" fill="hold" grpId="0" nodeType="afterEffect">
                                  <p:stCondLst>
                                    <p:cond delay="25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8000"/>
                            </p:stCondLst>
                            <p:childTnLst>
                              <p:par>
                                <p:cTn id="21" presetID="22" presetClass="entr" presetSubtype="1" fill="hold" grpId="0" nodeType="afterEffect">
                                  <p:stCondLst>
                                    <p:cond delay="250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11000"/>
                            </p:stCondLst>
                            <p:childTnLst>
                              <p:par>
                                <p:cTn id="25" presetID="22" presetClass="entr" presetSubtype="1" fill="hold" grpId="0" nodeType="afterEffect">
                                  <p:stCondLst>
                                    <p:cond delay="250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14000"/>
                            </p:stCondLst>
                            <p:childTnLst>
                              <p:par>
                                <p:cTn id="29" presetID="22" presetClass="entr" presetSubtype="8" fill="hold" grpId="0" nodeType="afterEffect">
                                  <p:stCondLst>
                                    <p:cond delay="250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17000"/>
                            </p:stCondLst>
                            <p:childTnLst>
                              <p:par>
                                <p:cTn id="33" presetID="22" presetClass="entr" presetSubtype="8" fill="hold" grpId="0" nodeType="afterEffect">
                                  <p:stCondLst>
                                    <p:cond delay="200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19500"/>
                            </p:stCondLst>
                            <p:childTnLst>
                              <p:par>
                                <p:cTn id="37" presetID="22" presetClass="entr" presetSubtype="8" fill="hold" grpId="0" nodeType="afterEffect">
                                  <p:stCondLst>
                                    <p:cond delay="200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8"/>
          <p:cNvSpPr/>
          <p:nvPr/>
        </p:nvSpPr>
        <p:spPr>
          <a:xfrm>
            <a:off x="610173" y="1235984"/>
            <a:ext cx="5467351" cy="56787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t>1. </a:t>
            </a:r>
            <a:r>
              <a:rPr lang="fr-FR" sz="1800" b="1" dirty="0" smtClean="0"/>
              <a:t>P</a:t>
            </a:r>
            <a:r>
              <a:rPr lang="fr-FR" sz="1800" b="1" dirty="0"/>
              <a:t>D</a:t>
            </a:r>
            <a:r>
              <a:rPr lang="fr-FR" sz="1800" b="1" dirty="0" smtClean="0"/>
              <a:t> </a:t>
            </a:r>
            <a:r>
              <a:rPr lang="fr-FR" sz="1800" b="1" dirty="0"/>
              <a:t>ajouté au programme de travail</a:t>
            </a:r>
            <a:endParaRPr lang="en-US" sz="1800" b="1" dirty="0"/>
          </a:p>
        </p:txBody>
      </p:sp>
      <p:sp>
        <p:nvSpPr>
          <p:cNvPr id="3" name="Rounded Rectangle 35"/>
          <p:cNvSpPr/>
          <p:nvPr/>
        </p:nvSpPr>
        <p:spPr>
          <a:xfrm>
            <a:off x="6518710" y="1520662"/>
            <a:ext cx="5320287" cy="430204"/>
          </a:xfrm>
          <a:prstGeom prst="round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rgbClr val="0070C0"/>
                </a:solidFill>
              </a:rPr>
              <a:t>2. </a:t>
            </a:r>
            <a:r>
              <a:rPr lang="en-US" sz="1800" b="1" dirty="0">
                <a:solidFill>
                  <a:srgbClr val="996633"/>
                </a:solidFill>
              </a:rPr>
              <a:t>Appel </a:t>
            </a:r>
            <a:r>
              <a:rPr lang="en-US" sz="1800" b="1" dirty="0" smtClean="0">
                <a:solidFill>
                  <a:srgbClr val="996633"/>
                </a:solidFill>
              </a:rPr>
              <a:t>à auteurs </a:t>
            </a:r>
            <a:r>
              <a:rPr lang="fr-FR" sz="1800" b="1" dirty="0" smtClean="0">
                <a:solidFill>
                  <a:srgbClr val="0070C0"/>
                </a:solidFill>
              </a:rPr>
              <a:t>pour </a:t>
            </a:r>
            <a:r>
              <a:rPr lang="fr-FR" sz="1800" b="1" dirty="0">
                <a:solidFill>
                  <a:srgbClr val="0070C0"/>
                </a:solidFill>
              </a:rPr>
              <a:t>le groupe de rédaction du DP</a:t>
            </a:r>
            <a:endParaRPr lang="en-US" sz="1800" b="1" dirty="0">
              <a:solidFill>
                <a:srgbClr val="0070C0"/>
              </a:solidFill>
            </a:endParaRPr>
          </a:p>
        </p:txBody>
      </p:sp>
      <p:sp>
        <p:nvSpPr>
          <p:cNvPr id="4" name="Rounded Rectangle 29"/>
          <p:cNvSpPr/>
          <p:nvPr/>
        </p:nvSpPr>
        <p:spPr>
          <a:xfrm>
            <a:off x="610173" y="1876095"/>
            <a:ext cx="5478105" cy="56787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0" b="1" dirty="0"/>
              <a:t>3. </a:t>
            </a:r>
            <a:r>
              <a:rPr lang="fr-FR" sz="1800" b="1" dirty="0"/>
              <a:t>Sélection des auteurs par </a:t>
            </a:r>
            <a:r>
              <a:rPr lang="fr-FR" sz="1800" b="1" dirty="0" smtClean="0"/>
              <a:t>le PTP</a:t>
            </a:r>
            <a:r>
              <a:rPr lang="fr-FR" sz="1800" b="1" dirty="0"/>
              <a:t>D</a:t>
            </a:r>
            <a:endParaRPr lang="en-US" sz="1800" dirty="0"/>
          </a:p>
        </p:txBody>
      </p:sp>
      <p:sp>
        <p:nvSpPr>
          <p:cNvPr id="5" name="Rounded Rectangle 36"/>
          <p:cNvSpPr/>
          <p:nvPr/>
        </p:nvSpPr>
        <p:spPr>
          <a:xfrm>
            <a:off x="6518710" y="2070628"/>
            <a:ext cx="5320287" cy="537734"/>
          </a:xfrm>
          <a:prstGeom prst="round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rgbClr val="0070C0"/>
                </a:solidFill>
              </a:rPr>
              <a:t>4. </a:t>
            </a:r>
            <a:r>
              <a:rPr lang="fr-FR" sz="1800" b="1" dirty="0">
                <a:solidFill>
                  <a:srgbClr val="0070C0"/>
                </a:solidFill>
              </a:rPr>
              <a:t>Le groupe de rédaction du </a:t>
            </a:r>
            <a:r>
              <a:rPr lang="fr-FR" sz="1800" b="1" dirty="0" smtClean="0">
                <a:solidFill>
                  <a:srgbClr val="0070C0"/>
                </a:solidFill>
              </a:rPr>
              <a:t>P</a:t>
            </a:r>
            <a:r>
              <a:rPr lang="fr-FR" sz="1800" b="1" dirty="0">
                <a:solidFill>
                  <a:srgbClr val="0070C0"/>
                </a:solidFill>
              </a:rPr>
              <a:t>D</a:t>
            </a:r>
            <a:r>
              <a:rPr lang="fr-FR" sz="1800" b="1" dirty="0" smtClean="0">
                <a:solidFill>
                  <a:srgbClr val="0070C0"/>
                </a:solidFill>
              </a:rPr>
              <a:t> </a:t>
            </a:r>
            <a:r>
              <a:rPr lang="fr-FR" sz="1800" b="1" dirty="0">
                <a:solidFill>
                  <a:srgbClr val="0070C0"/>
                </a:solidFill>
              </a:rPr>
              <a:t>élabore le projet de PD </a:t>
            </a:r>
            <a:endParaRPr lang="en-US" sz="1800" b="1" dirty="0">
              <a:solidFill>
                <a:srgbClr val="0070C0"/>
              </a:solidFill>
            </a:endParaRPr>
          </a:p>
        </p:txBody>
      </p:sp>
      <p:sp>
        <p:nvSpPr>
          <p:cNvPr id="6" name="Rounded Rectangle 31"/>
          <p:cNvSpPr/>
          <p:nvPr/>
        </p:nvSpPr>
        <p:spPr>
          <a:xfrm>
            <a:off x="620927" y="2525061"/>
            <a:ext cx="5467351" cy="532378"/>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bg1"/>
                </a:solidFill>
              </a:rPr>
              <a:t>5. </a:t>
            </a:r>
            <a:r>
              <a:rPr lang="fr-FR" sz="1800" b="1" dirty="0">
                <a:solidFill>
                  <a:srgbClr val="FFFF00"/>
                </a:solidFill>
              </a:rPr>
              <a:t>Consultation d'experts </a:t>
            </a:r>
            <a:r>
              <a:rPr lang="fr-FR" sz="1800" b="1" dirty="0">
                <a:solidFill>
                  <a:schemeClr val="bg1"/>
                </a:solidFill>
              </a:rPr>
              <a:t>sur les projets de </a:t>
            </a:r>
            <a:r>
              <a:rPr lang="fr-FR" sz="1800" b="1" dirty="0" smtClean="0">
                <a:solidFill>
                  <a:schemeClr val="bg1"/>
                </a:solidFill>
              </a:rPr>
              <a:t>PD</a:t>
            </a:r>
            <a:endParaRPr lang="en-US" sz="1800" b="1" dirty="0">
              <a:solidFill>
                <a:schemeClr val="bg1"/>
              </a:solidFill>
            </a:endParaRPr>
          </a:p>
        </p:txBody>
      </p:sp>
      <p:sp>
        <p:nvSpPr>
          <p:cNvPr id="7" name="Rounded Rectangle 37"/>
          <p:cNvSpPr/>
          <p:nvPr/>
        </p:nvSpPr>
        <p:spPr>
          <a:xfrm>
            <a:off x="6547860" y="2737238"/>
            <a:ext cx="5320287" cy="475009"/>
          </a:xfrm>
          <a:prstGeom prst="round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rgbClr val="0070C0"/>
                </a:solidFill>
              </a:rPr>
              <a:t>6. </a:t>
            </a:r>
            <a:r>
              <a:rPr lang="fr-FR" sz="1800" b="1" dirty="0">
                <a:solidFill>
                  <a:srgbClr val="0070C0"/>
                </a:solidFill>
              </a:rPr>
              <a:t>L'auteur principal examine le projet de </a:t>
            </a:r>
            <a:r>
              <a:rPr lang="fr-FR" sz="1800" b="1" dirty="0" smtClean="0">
                <a:solidFill>
                  <a:srgbClr val="0070C0"/>
                </a:solidFill>
              </a:rPr>
              <a:t>PD</a:t>
            </a:r>
            <a:endParaRPr lang="en-US" sz="1800" b="1" dirty="0">
              <a:solidFill>
                <a:srgbClr val="0070C0"/>
              </a:solidFill>
            </a:endParaRPr>
          </a:p>
        </p:txBody>
      </p:sp>
      <p:sp>
        <p:nvSpPr>
          <p:cNvPr id="8" name="Rounded Rectangle 32"/>
          <p:cNvSpPr/>
          <p:nvPr/>
        </p:nvSpPr>
        <p:spPr>
          <a:xfrm>
            <a:off x="629685" y="3173702"/>
            <a:ext cx="5467351" cy="49674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b="1" dirty="0"/>
          </a:p>
          <a:p>
            <a:pPr lvl="0">
              <a:defRPr/>
            </a:pPr>
            <a:r>
              <a:rPr lang="en-US" sz="1800" b="1" dirty="0"/>
              <a:t>7. </a:t>
            </a:r>
            <a:r>
              <a:rPr lang="fr-FR" sz="1800" b="1" dirty="0"/>
              <a:t>Responsable de la discipline → arbitre → </a:t>
            </a:r>
            <a:r>
              <a:rPr lang="fr-FR" sz="1800" b="1" dirty="0" smtClean="0"/>
              <a:t>PTPD </a:t>
            </a:r>
            <a:r>
              <a:rPr lang="fr-FR" sz="1800" b="1" dirty="0"/>
              <a:t>examine le projet de DP</a:t>
            </a:r>
            <a:r>
              <a:rPr lang="en-US" sz="1800" b="1" dirty="0" smtClean="0"/>
              <a:t> </a:t>
            </a:r>
            <a:endParaRPr lang="en-US" sz="1800" b="1" dirty="0"/>
          </a:p>
          <a:p>
            <a:r>
              <a:rPr lang="en-US" b="1" dirty="0">
                <a:solidFill>
                  <a:schemeClr val="bg1"/>
                </a:solidFill>
              </a:rPr>
              <a:t>    </a:t>
            </a:r>
          </a:p>
        </p:txBody>
      </p:sp>
      <p:sp>
        <p:nvSpPr>
          <p:cNvPr id="9" name="Rounded Rectangle 38"/>
          <p:cNvSpPr/>
          <p:nvPr/>
        </p:nvSpPr>
        <p:spPr>
          <a:xfrm>
            <a:off x="6547860" y="3282234"/>
            <a:ext cx="5320287" cy="490669"/>
          </a:xfrm>
          <a:prstGeom prst="round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rgbClr val="0070C0"/>
                </a:solidFill>
              </a:rPr>
              <a:t>8. </a:t>
            </a:r>
            <a:r>
              <a:rPr lang="fr-FR" sz="1800" b="1" dirty="0">
                <a:solidFill>
                  <a:srgbClr val="0070C0"/>
                </a:solidFill>
              </a:rPr>
              <a:t>Le Comité des normes </a:t>
            </a:r>
            <a:r>
              <a:rPr lang="fr-FR" sz="1800" b="1" dirty="0" smtClean="0">
                <a:solidFill>
                  <a:srgbClr val="0070C0"/>
                </a:solidFill>
              </a:rPr>
              <a:t>(CN) </a:t>
            </a:r>
            <a:r>
              <a:rPr lang="fr-FR" sz="1800" b="1" dirty="0">
                <a:solidFill>
                  <a:srgbClr val="0070C0"/>
                </a:solidFill>
              </a:rPr>
              <a:t>examine le projet de </a:t>
            </a:r>
            <a:r>
              <a:rPr lang="fr-FR" sz="1800" b="1" dirty="0" smtClean="0">
                <a:solidFill>
                  <a:srgbClr val="0070C0"/>
                </a:solidFill>
              </a:rPr>
              <a:t>PD</a:t>
            </a:r>
            <a:endParaRPr lang="en-US" sz="1800" b="1" dirty="0">
              <a:solidFill>
                <a:srgbClr val="0070C0"/>
              </a:solidFill>
            </a:endParaRPr>
          </a:p>
        </p:txBody>
      </p:sp>
      <p:sp>
        <p:nvSpPr>
          <p:cNvPr id="10" name="Rounded Rectangle 33"/>
          <p:cNvSpPr/>
          <p:nvPr/>
        </p:nvSpPr>
        <p:spPr>
          <a:xfrm>
            <a:off x="639976" y="3817335"/>
            <a:ext cx="5467351" cy="430204"/>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bg1"/>
                </a:solidFill>
              </a:rPr>
              <a:t>9. </a:t>
            </a:r>
            <a:r>
              <a:rPr lang="en-US" sz="1800" b="1" dirty="0" err="1" smtClean="0">
                <a:solidFill>
                  <a:srgbClr val="FFFF00"/>
                </a:solidFill>
              </a:rPr>
              <a:t>Période</a:t>
            </a:r>
            <a:r>
              <a:rPr lang="en-US" sz="1800" b="1" dirty="0" smtClean="0">
                <a:solidFill>
                  <a:srgbClr val="FFFF00"/>
                </a:solidFill>
              </a:rPr>
              <a:t> de consultation </a:t>
            </a:r>
            <a:r>
              <a:rPr lang="en-US" sz="1800" b="1" dirty="0" smtClean="0">
                <a:solidFill>
                  <a:schemeClr val="bg1"/>
                </a:solidFill>
              </a:rPr>
              <a:t>sur les </a:t>
            </a:r>
            <a:r>
              <a:rPr lang="en-US" sz="1800" b="1" dirty="0" err="1" smtClean="0">
                <a:solidFill>
                  <a:schemeClr val="bg1"/>
                </a:solidFill>
              </a:rPr>
              <a:t>projets</a:t>
            </a:r>
            <a:r>
              <a:rPr lang="en-US" sz="1800" b="1" dirty="0" smtClean="0">
                <a:solidFill>
                  <a:schemeClr val="bg1"/>
                </a:solidFill>
              </a:rPr>
              <a:t> de PD</a:t>
            </a:r>
            <a:endParaRPr lang="en-US" sz="1800" b="1" dirty="0">
              <a:solidFill>
                <a:schemeClr val="bg1"/>
              </a:solidFill>
            </a:endParaRPr>
          </a:p>
        </p:txBody>
      </p:sp>
      <p:sp>
        <p:nvSpPr>
          <p:cNvPr id="11" name="Rounded Rectangle 39"/>
          <p:cNvSpPr/>
          <p:nvPr/>
        </p:nvSpPr>
        <p:spPr>
          <a:xfrm>
            <a:off x="6538701" y="3852644"/>
            <a:ext cx="5320287" cy="631523"/>
          </a:xfrm>
          <a:prstGeom prst="round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rgbClr val="0070C0"/>
                </a:solidFill>
              </a:rPr>
              <a:t>10. </a:t>
            </a:r>
            <a:r>
              <a:rPr lang="fr-FR" sz="1800" b="1" dirty="0">
                <a:solidFill>
                  <a:srgbClr val="0070C0"/>
                </a:solidFill>
              </a:rPr>
              <a:t>Le groupe de rédaction du </a:t>
            </a:r>
            <a:r>
              <a:rPr lang="fr-FR" sz="1800" b="1" dirty="0" smtClean="0">
                <a:solidFill>
                  <a:srgbClr val="0070C0"/>
                </a:solidFill>
              </a:rPr>
              <a:t>PD </a:t>
            </a:r>
            <a:r>
              <a:rPr lang="fr-FR" sz="1800" b="1" dirty="0">
                <a:solidFill>
                  <a:srgbClr val="0070C0"/>
                </a:solidFill>
              </a:rPr>
              <a:t>répond aux commentaires de la consultation</a:t>
            </a:r>
            <a:endParaRPr lang="en-US" sz="1800" b="1" dirty="0">
              <a:solidFill>
                <a:srgbClr val="0070C0"/>
              </a:solidFill>
            </a:endParaRPr>
          </a:p>
        </p:txBody>
      </p:sp>
      <p:sp>
        <p:nvSpPr>
          <p:cNvPr id="12" name="Rounded Rectangle 34"/>
          <p:cNvSpPr/>
          <p:nvPr/>
        </p:nvSpPr>
        <p:spPr>
          <a:xfrm>
            <a:off x="651348" y="4372471"/>
            <a:ext cx="5467351" cy="441807"/>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t>11</a:t>
            </a:r>
            <a:r>
              <a:rPr lang="en-US" sz="1800" b="1" dirty="0" smtClean="0"/>
              <a:t>. Le </a:t>
            </a:r>
            <a:r>
              <a:rPr lang="fr-FR" sz="1800" b="1" dirty="0" smtClean="0"/>
              <a:t>PTP</a:t>
            </a:r>
            <a:r>
              <a:rPr lang="fr-FR" sz="1800" b="1" dirty="0"/>
              <a:t>D</a:t>
            </a:r>
            <a:r>
              <a:rPr lang="fr-FR" sz="1800" b="1" dirty="0" smtClean="0"/>
              <a:t> </a:t>
            </a:r>
            <a:r>
              <a:rPr lang="fr-FR" sz="1800" b="1" dirty="0"/>
              <a:t>examine le projet de </a:t>
            </a:r>
            <a:r>
              <a:rPr lang="fr-FR" sz="1800" b="1" dirty="0" smtClean="0"/>
              <a:t>P</a:t>
            </a:r>
            <a:r>
              <a:rPr lang="fr-FR" sz="1800" b="1" dirty="0"/>
              <a:t>D</a:t>
            </a:r>
            <a:r>
              <a:rPr lang="fr-FR" sz="1800" b="1" dirty="0" smtClean="0"/>
              <a:t> </a:t>
            </a:r>
            <a:r>
              <a:rPr lang="fr-FR" sz="1800" b="1" dirty="0"/>
              <a:t>et les réponses</a:t>
            </a:r>
            <a:endParaRPr lang="en-US" sz="1800" b="1" dirty="0"/>
          </a:p>
        </p:txBody>
      </p:sp>
      <p:sp>
        <p:nvSpPr>
          <p:cNvPr id="13" name="Rounded Rectangle 40"/>
          <p:cNvSpPr/>
          <p:nvPr/>
        </p:nvSpPr>
        <p:spPr>
          <a:xfrm>
            <a:off x="6547860" y="4577882"/>
            <a:ext cx="5320287" cy="479123"/>
          </a:xfrm>
          <a:prstGeom prst="round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rgbClr val="0070C0"/>
                </a:solidFill>
              </a:rPr>
              <a:t>12. </a:t>
            </a:r>
            <a:r>
              <a:rPr lang="en-US" sz="1800" b="1" dirty="0">
                <a:solidFill>
                  <a:srgbClr val="996633"/>
                </a:solidFill>
              </a:rPr>
              <a:t>Le </a:t>
            </a:r>
            <a:r>
              <a:rPr lang="en-US" sz="1800" b="1" dirty="0" smtClean="0">
                <a:solidFill>
                  <a:srgbClr val="996633"/>
                </a:solidFill>
              </a:rPr>
              <a:t>CN </a:t>
            </a:r>
            <a:r>
              <a:rPr lang="en-US" sz="1800" b="1" dirty="0" err="1">
                <a:solidFill>
                  <a:srgbClr val="996633"/>
                </a:solidFill>
              </a:rPr>
              <a:t>approuve</a:t>
            </a:r>
            <a:r>
              <a:rPr lang="en-US" sz="1800" b="1" dirty="0">
                <a:solidFill>
                  <a:srgbClr val="996633"/>
                </a:solidFill>
              </a:rPr>
              <a:t> le </a:t>
            </a:r>
            <a:r>
              <a:rPr lang="en-US" sz="1800" b="1" dirty="0" smtClean="0">
                <a:solidFill>
                  <a:srgbClr val="996633"/>
                </a:solidFill>
              </a:rPr>
              <a:t>DP </a:t>
            </a:r>
            <a:r>
              <a:rPr lang="en-US" sz="1800" b="1" dirty="0">
                <a:solidFill>
                  <a:srgbClr val="0070C0"/>
                </a:solidFill>
              </a:rPr>
              <a:t>(au nom </a:t>
            </a:r>
            <a:r>
              <a:rPr lang="en-US" sz="1800" b="1" dirty="0" smtClean="0">
                <a:solidFill>
                  <a:srgbClr val="0070C0"/>
                </a:solidFill>
              </a:rPr>
              <a:t>de la CM</a:t>
            </a:r>
            <a:r>
              <a:rPr lang="en-US" sz="1800" b="1" dirty="0">
                <a:solidFill>
                  <a:srgbClr val="0070C0"/>
                </a:solidFill>
              </a:rPr>
              <a:t>P</a:t>
            </a:r>
            <a:r>
              <a:rPr lang="en-US" sz="1800" b="1" dirty="0" smtClean="0">
                <a:solidFill>
                  <a:srgbClr val="0070C0"/>
                </a:solidFill>
              </a:rPr>
              <a:t>)</a:t>
            </a:r>
            <a:endParaRPr lang="en-US" sz="1800" b="1" dirty="0">
              <a:solidFill>
                <a:srgbClr val="0070C0"/>
              </a:solidFill>
            </a:endParaRPr>
          </a:p>
        </p:txBody>
      </p:sp>
      <p:sp>
        <p:nvSpPr>
          <p:cNvPr id="14" name="Rectangle 13"/>
          <p:cNvSpPr/>
          <p:nvPr/>
        </p:nvSpPr>
        <p:spPr>
          <a:xfrm>
            <a:off x="2558549" y="5157146"/>
            <a:ext cx="7236823" cy="444137"/>
          </a:xfrm>
          <a:prstGeom prst="rect">
            <a:avLst/>
          </a:prstGeom>
          <a:solidFill>
            <a:srgbClr val="CC9900"/>
          </a:solidFill>
          <a:ln>
            <a:solidFill>
              <a:srgbClr val="CC99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800" b="1" dirty="0"/>
              <a:t>45 – </a:t>
            </a:r>
            <a:r>
              <a:rPr lang="fr-FR" sz="1800" b="1" dirty="0"/>
              <a:t>jours délai de notification </a:t>
            </a:r>
            <a:r>
              <a:rPr lang="fr-FR" sz="1800" b="1" dirty="0" smtClean="0"/>
              <a:t>P</a:t>
            </a:r>
            <a:r>
              <a:rPr lang="fr-FR" sz="1800" b="1" dirty="0"/>
              <a:t>D</a:t>
            </a:r>
            <a:endParaRPr lang="en-US" sz="1800" b="1" dirty="0"/>
          </a:p>
        </p:txBody>
      </p:sp>
      <p:sp>
        <p:nvSpPr>
          <p:cNvPr id="15" name="Rectangle 14"/>
          <p:cNvSpPr/>
          <p:nvPr/>
        </p:nvSpPr>
        <p:spPr>
          <a:xfrm>
            <a:off x="1519374" y="5661374"/>
            <a:ext cx="2995748" cy="448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bg1"/>
                </a:solidFill>
              </a:rPr>
              <a:t>Objection</a:t>
            </a:r>
            <a:endParaRPr lang="en-US" sz="1800" b="1" dirty="0">
              <a:solidFill>
                <a:schemeClr val="bg1"/>
              </a:solidFill>
            </a:endParaRPr>
          </a:p>
        </p:txBody>
      </p:sp>
      <p:sp>
        <p:nvSpPr>
          <p:cNvPr id="16" name="Rectangle 15"/>
          <p:cNvSpPr/>
          <p:nvPr/>
        </p:nvSpPr>
        <p:spPr>
          <a:xfrm>
            <a:off x="7526382" y="5668202"/>
            <a:ext cx="2995748" cy="4536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bg1"/>
                </a:solidFill>
              </a:rPr>
              <a:t>Pas </a:t>
            </a:r>
            <a:r>
              <a:rPr lang="en-GB" sz="1800" b="1" dirty="0" err="1" smtClean="0">
                <a:solidFill>
                  <a:schemeClr val="bg1"/>
                </a:solidFill>
              </a:rPr>
              <a:t>d’objection</a:t>
            </a:r>
            <a:endParaRPr lang="en-US" sz="1800" b="1" dirty="0">
              <a:solidFill>
                <a:schemeClr val="bg1"/>
              </a:solidFill>
            </a:endParaRPr>
          </a:p>
        </p:txBody>
      </p:sp>
      <p:sp>
        <p:nvSpPr>
          <p:cNvPr id="17" name="Rectangle 16"/>
          <p:cNvSpPr/>
          <p:nvPr/>
        </p:nvSpPr>
        <p:spPr>
          <a:xfrm>
            <a:off x="2653051" y="6214292"/>
            <a:ext cx="7236823" cy="444137"/>
          </a:xfrm>
          <a:prstGeom prst="rect">
            <a:avLst/>
          </a:prstGeom>
          <a:solidFill>
            <a:srgbClr val="996633"/>
          </a:solidFill>
          <a:ln>
            <a:solidFill>
              <a:srgbClr val="99663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smtClean="0">
                <a:solidFill>
                  <a:schemeClr val="bg1"/>
                </a:solidFill>
              </a:rPr>
              <a:t>Adoption du </a:t>
            </a:r>
            <a:r>
              <a:rPr lang="en-GB" sz="2000" b="1" dirty="0" err="1" smtClean="0">
                <a:solidFill>
                  <a:schemeClr val="bg1"/>
                </a:solidFill>
              </a:rPr>
              <a:t>Projet</a:t>
            </a:r>
            <a:r>
              <a:rPr lang="en-GB" sz="2000" b="1" dirty="0" smtClean="0">
                <a:solidFill>
                  <a:schemeClr val="bg1"/>
                </a:solidFill>
              </a:rPr>
              <a:t> de PD</a:t>
            </a:r>
            <a:endParaRPr lang="en-US" sz="2000" b="1" dirty="0">
              <a:solidFill>
                <a:schemeClr val="bg1"/>
              </a:solidFill>
            </a:endParaRPr>
          </a:p>
        </p:txBody>
      </p:sp>
      <p:sp>
        <p:nvSpPr>
          <p:cNvPr id="18" name="Down Arrow 17"/>
          <p:cNvSpPr/>
          <p:nvPr/>
        </p:nvSpPr>
        <p:spPr>
          <a:xfrm>
            <a:off x="6176961" y="1177369"/>
            <a:ext cx="223839" cy="3927300"/>
          </a:xfrm>
          <a:prstGeom prst="downArrow">
            <a:avLst/>
          </a:prstGeom>
          <a:solidFill>
            <a:schemeClr val="bg1"/>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3560494" y="211866"/>
            <a:ext cx="5276803" cy="80118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Les </a:t>
            </a:r>
            <a:r>
              <a:rPr lang="en-GB" sz="2400" b="1" dirty="0" err="1" smtClean="0">
                <a:solidFill>
                  <a:schemeClr val="tx1"/>
                </a:solidFill>
              </a:rPr>
              <a:t>Protocoles</a:t>
            </a:r>
            <a:r>
              <a:rPr lang="en-GB" b="1" dirty="0" smtClean="0">
                <a:solidFill>
                  <a:schemeClr val="tx1"/>
                </a:solidFill>
              </a:rPr>
              <a:t> </a:t>
            </a:r>
            <a:r>
              <a:rPr lang="en-GB" b="1" dirty="0">
                <a:solidFill>
                  <a:schemeClr val="tx1"/>
                </a:solidFill>
              </a:rPr>
              <a:t>de Diagnostic (PDs</a:t>
            </a:r>
            <a:r>
              <a:rPr lang="en-GB"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2440774783"/>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2000"/>
                            </p:stCondLst>
                            <p:childTnLst>
                              <p:par>
                                <p:cTn id="13" presetID="22" presetClass="entr" presetSubtype="1" fill="hold" grpId="0" nodeType="afterEffect">
                                  <p:stCondLst>
                                    <p:cond delay="400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6500"/>
                            </p:stCondLst>
                            <p:childTnLst>
                              <p:par>
                                <p:cTn id="17" presetID="22" presetClass="entr" presetSubtype="1" fill="hold" grpId="0" nodeType="afterEffect">
                                  <p:stCondLst>
                                    <p:cond delay="40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11000"/>
                            </p:stCondLst>
                            <p:childTnLst>
                              <p:par>
                                <p:cTn id="21" presetID="22" presetClass="entr" presetSubtype="1" fill="hold" grpId="0" nodeType="afterEffect">
                                  <p:stCondLst>
                                    <p:cond delay="400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15500"/>
                            </p:stCondLst>
                            <p:childTnLst>
                              <p:par>
                                <p:cTn id="25" presetID="22" presetClass="entr" presetSubtype="1" fill="hold" grpId="0" nodeType="afterEffect">
                                  <p:stCondLst>
                                    <p:cond delay="500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21000"/>
                            </p:stCondLst>
                            <p:childTnLst>
                              <p:par>
                                <p:cTn id="29" presetID="22" presetClass="entr" presetSubtype="1" fill="hold" grpId="0" nodeType="afterEffect">
                                  <p:stCondLst>
                                    <p:cond delay="400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par>
                          <p:cTn id="32" fill="hold">
                            <p:stCondLst>
                              <p:cond delay="25500"/>
                            </p:stCondLst>
                            <p:childTnLst>
                              <p:par>
                                <p:cTn id="33" presetID="22" presetClass="entr" presetSubtype="1" fill="hold" grpId="0" nodeType="afterEffect">
                                  <p:stCondLst>
                                    <p:cond delay="500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1000"/>
                            </p:stCondLst>
                            <p:childTnLst>
                              <p:par>
                                <p:cTn id="37" presetID="22" presetClass="entr" presetSubtype="1" fill="hold" grpId="0" nodeType="afterEffect">
                                  <p:stCondLst>
                                    <p:cond delay="400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35500"/>
                            </p:stCondLst>
                            <p:childTnLst>
                              <p:par>
                                <p:cTn id="41" presetID="22" presetClass="entr" presetSubtype="1" fill="hold" grpId="0" nodeType="afterEffect">
                                  <p:stCondLst>
                                    <p:cond delay="400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500"/>
                                        <p:tgtEl>
                                          <p:spTgt spid="10"/>
                                        </p:tgtEl>
                                      </p:cBhvr>
                                    </p:animEffect>
                                  </p:childTnLst>
                                </p:cTn>
                              </p:par>
                            </p:childTnLst>
                          </p:cTn>
                        </p:par>
                        <p:par>
                          <p:cTn id="44" fill="hold">
                            <p:stCondLst>
                              <p:cond delay="40000"/>
                            </p:stCondLst>
                            <p:childTnLst>
                              <p:par>
                                <p:cTn id="45" presetID="22" presetClass="entr" presetSubtype="1" fill="hold" grpId="0" nodeType="afterEffect">
                                  <p:stCondLst>
                                    <p:cond delay="400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par>
                          <p:cTn id="48" fill="hold">
                            <p:stCondLst>
                              <p:cond delay="44500"/>
                            </p:stCondLst>
                            <p:childTnLst>
                              <p:par>
                                <p:cTn id="49" presetID="22" presetClass="entr" presetSubtype="1" fill="hold" grpId="0" nodeType="afterEffect">
                                  <p:stCondLst>
                                    <p:cond delay="50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par>
                          <p:cTn id="52" fill="hold">
                            <p:stCondLst>
                              <p:cond delay="50000"/>
                            </p:stCondLst>
                            <p:childTnLst>
                              <p:par>
                                <p:cTn id="53" presetID="22" presetClass="entr" presetSubtype="1" fill="hold" grpId="0" nodeType="afterEffect">
                                  <p:stCondLst>
                                    <p:cond delay="500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500"/>
                                        <p:tgtEl>
                                          <p:spTgt spid="13"/>
                                        </p:tgtEl>
                                      </p:cBhvr>
                                    </p:animEffect>
                                  </p:childTnLst>
                                </p:cTn>
                              </p:par>
                            </p:childTnLst>
                          </p:cTn>
                        </p:par>
                        <p:par>
                          <p:cTn id="56" fill="hold">
                            <p:stCondLst>
                              <p:cond delay="55500"/>
                            </p:stCondLst>
                            <p:childTnLst>
                              <p:par>
                                <p:cTn id="57" presetID="22" presetClass="entr" presetSubtype="4" fill="hold" grpId="0" nodeType="afterEffect">
                                  <p:stCondLst>
                                    <p:cond delay="400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par>
                          <p:cTn id="60" fill="hold">
                            <p:stCondLst>
                              <p:cond delay="60000"/>
                            </p:stCondLst>
                            <p:childTnLst>
                              <p:par>
                                <p:cTn id="61" presetID="22" presetClass="entr" presetSubtype="8" fill="hold" grpId="0" nodeType="afterEffect">
                                  <p:stCondLst>
                                    <p:cond delay="200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2500"/>
                            </p:stCondLst>
                            <p:childTnLst>
                              <p:par>
                                <p:cTn id="65" presetID="22" presetClass="entr" presetSubtype="2" fill="hold" grpId="0" nodeType="afterEffect">
                                  <p:stCondLst>
                                    <p:cond delay="2000"/>
                                  </p:stCondLst>
                                  <p:childTnLst>
                                    <p:set>
                                      <p:cBhvr>
                                        <p:cTn id="66" dur="1" fill="hold">
                                          <p:stCondLst>
                                            <p:cond delay="0"/>
                                          </p:stCondLst>
                                        </p:cTn>
                                        <p:tgtEl>
                                          <p:spTgt spid="16"/>
                                        </p:tgtEl>
                                        <p:attrNameLst>
                                          <p:attrName>style.visibility</p:attrName>
                                        </p:attrNameLst>
                                      </p:cBhvr>
                                      <p:to>
                                        <p:strVal val="visible"/>
                                      </p:to>
                                    </p:set>
                                    <p:animEffect transition="in" filter="wipe(right)">
                                      <p:cBhvr>
                                        <p:cTn id="67" dur="500"/>
                                        <p:tgtEl>
                                          <p:spTgt spid="16"/>
                                        </p:tgtEl>
                                      </p:cBhvr>
                                    </p:animEffect>
                                  </p:childTnLst>
                                </p:cTn>
                              </p:par>
                            </p:childTnLst>
                          </p:cTn>
                        </p:par>
                        <p:par>
                          <p:cTn id="68" fill="hold">
                            <p:stCondLst>
                              <p:cond delay="65000"/>
                            </p:stCondLst>
                            <p:childTnLst>
                              <p:par>
                                <p:cTn id="69" presetID="22" presetClass="entr" presetSubtype="1" fill="hold" grpId="0" nodeType="afterEffect">
                                  <p:stCondLst>
                                    <p:cond delay="200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0637716"/>
              </p:ext>
            </p:extLst>
          </p:nvPr>
        </p:nvGraphicFramePr>
        <p:xfrm>
          <a:off x="1233568" y="1198608"/>
          <a:ext cx="10441578" cy="5237480"/>
        </p:xfrm>
        <a:graphic>
          <a:graphicData uri="http://schemas.openxmlformats.org/drawingml/2006/table">
            <a:tbl>
              <a:tblPr firstRow="1" bandRow="1">
                <a:tableStyleId>{8799B23B-EC83-4686-B30A-512413B5E67A}</a:tableStyleId>
              </a:tblPr>
              <a:tblGrid>
                <a:gridCol w="2429693">
                  <a:extLst>
                    <a:ext uri="{9D8B030D-6E8A-4147-A177-3AD203B41FA5}">
                      <a16:colId xmlns:a16="http://schemas.microsoft.com/office/drawing/2014/main" val="119651695"/>
                    </a:ext>
                  </a:extLst>
                </a:gridCol>
                <a:gridCol w="2483539">
                  <a:extLst>
                    <a:ext uri="{9D8B030D-6E8A-4147-A177-3AD203B41FA5}">
                      <a16:colId xmlns:a16="http://schemas.microsoft.com/office/drawing/2014/main" val="3642492988"/>
                    </a:ext>
                  </a:extLst>
                </a:gridCol>
                <a:gridCol w="2480346">
                  <a:extLst>
                    <a:ext uri="{9D8B030D-6E8A-4147-A177-3AD203B41FA5}">
                      <a16:colId xmlns:a16="http://schemas.microsoft.com/office/drawing/2014/main" val="1983198245"/>
                    </a:ext>
                  </a:extLst>
                </a:gridCol>
                <a:gridCol w="3048000">
                  <a:extLst>
                    <a:ext uri="{9D8B030D-6E8A-4147-A177-3AD203B41FA5}">
                      <a16:colId xmlns:a16="http://schemas.microsoft.com/office/drawing/2014/main" val="3665172007"/>
                    </a:ext>
                  </a:extLst>
                </a:gridCol>
              </a:tblGrid>
              <a:tr h="37084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Étapes et particularités de l'élaboration des NIMP, des PD et des TP</a:t>
                      </a:r>
                      <a:endParaRPr lang="en-US" b="0" dirty="0">
                        <a:solidFill>
                          <a:schemeClr val="bg1"/>
                        </a:solidFill>
                      </a:endParaRPr>
                    </a:p>
                  </a:txBody>
                  <a:tcPr>
                    <a:solidFill>
                      <a:srgbClr val="0070C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07009768"/>
                  </a:ext>
                </a:extLst>
              </a:tr>
              <a:tr h="741680">
                <a:tc>
                  <a:txBody>
                    <a:bodyPr/>
                    <a:lstStyle/>
                    <a:p>
                      <a:r>
                        <a:rPr lang="en-GB" b="1" dirty="0" err="1" smtClean="0"/>
                        <a:t>Etapes</a:t>
                      </a:r>
                      <a:endParaRPr lang="en-US" b="1" dirty="0">
                        <a:solidFill>
                          <a:schemeClr val="bg1"/>
                        </a:solidFill>
                      </a:endParaRPr>
                    </a:p>
                  </a:txBody>
                  <a:tcPr anchor="ctr">
                    <a:solidFill>
                      <a:schemeClr val="accent4">
                        <a:lumMod val="50000"/>
                        <a:alpha val="20000"/>
                      </a:schemeClr>
                    </a:solidFill>
                  </a:tcPr>
                </a:tc>
                <a:tc>
                  <a:txBody>
                    <a:bodyPr/>
                    <a:lstStyle/>
                    <a:p>
                      <a:pPr algn="ctr"/>
                      <a:r>
                        <a:rPr lang="en-GB" b="1" dirty="0" smtClean="0"/>
                        <a:t>NIMP</a:t>
                      </a:r>
                      <a:endParaRPr lang="en-US" b="1" dirty="0">
                        <a:solidFill>
                          <a:schemeClr val="bg1"/>
                        </a:solidFill>
                      </a:endParaRPr>
                    </a:p>
                  </a:txBody>
                  <a:tcPr anchor="ctr">
                    <a:solidFill>
                      <a:schemeClr val="accent4">
                        <a:lumMod val="50000"/>
                        <a:alpha val="20000"/>
                      </a:schemeClr>
                    </a:solidFill>
                  </a:tcPr>
                </a:tc>
                <a:tc>
                  <a:txBody>
                    <a:bodyPr/>
                    <a:lstStyle/>
                    <a:p>
                      <a:pPr algn="ctr"/>
                      <a:r>
                        <a:rPr lang="en-GB" b="1" baseline="0" dirty="0" smtClean="0"/>
                        <a:t>Protocol de </a:t>
                      </a:r>
                      <a:r>
                        <a:rPr lang="en-GB" b="1" dirty="0" smtClean="0"/>
                        <a:t>Diagnostic</a:t>
                      </a:r>
                      <a:r>
                        <a:rPr lang="en-GB" b="1" baseline="0" dirty="0" smtClean="0"/>
                        <a:t> (PD)</a:t>
                      </a:r>
                      <a:endParaRPr lang="en-US" b="1" dirty="0">
                        <a:solidFill>
                          <a:schemeClr val="bg1"/>
                        </a:solidFill>
                      </a:endParaRPr>
                    </a:p>
                    <a:p>
                      <a:pPr algn="ctr"/>
                      <a:r>
                        <a:rPr lang="en-GB" dirty="0" smtClean="0"/>
                        <a:t>Annexe à la NIMP27</a:t>
                      </a:r>
                      <a:endParaRPr lang="en-US" dirty="0"/>
                    </a:p>
                  </a:txBody>
                  <a:tcPr>
                    <a:solidFill>
                      <a:schemeClr val="accent4">
                        <a:lumMod val="50000"/>
                        <a:alpha val="20000"/>
                      </a:schemeClr>
                    </a:solidFill>
                  </a:tcPr>
                </a:tc>
                <a:tc>
                  <a:txBody>
                    <a:bodyPr/>
                    <a:lstStyle/>
                    <a:p>
                      <a:pPr algn="ctr"/>
                      <a:r>
                        <a:rPr lang="en-GB" b="1" dirty="0" err="1" smtClean="0"/>
                        <a:t>Traitement</a:t>
                      </a:r>
                      <a:r>
                        <a:rPr lang="en-GB" b="1" dirty="0" smtClean="0"/>
                        <a:t> </a:t>
                      </a:r>
                      <a:r>
                        <a:rPr lang="en-GB" b="1" dirty="0" err="1" smtClean="0"/>
                        <a:t>phytosanitaire</a:t>
                      </a:r>
                      <a:r>
                        <a:rPr lang="en-GB" b="1" dirty="0" smtClean="0"/>
                        <a:t> (TP)</a:t>
                      </a:r>
                      <a:endParaRPr lang="en-US" b="1" dirty="0">
                        <a:solidFill>
                          <a:schemeClr val="bg1"/>
                        </a:solidFill>
                      </a:endParaRPr>
                    </a:p>
                    <a:p>
                      <a:pPr algn="ctr"/>
                      <a:r>
                        <a:rPr lang="en-GB" dirty="0" smtClean="0"/>
                        <a:t>Annexe à la NIMP 28</a:t>
                      </a:r>
                      <a:endParaRPr lang="en-US" dirty="0"/>
                    </a:p>
                  </a:txBody>
                  <a:tcPr>
                    <a:solidFill>
                      <a:schemeClr val="accent4">
                        <a:lumMod val="50000"/>
                        <a:alpha val="20000"/>
                      </a:schemeClr>
                    </a:solidFill>
                  </a:tcPr>
                </a:tc>
                <a:extLst>
                  <a:ext uri="{0D108BD9-81ED-4DB2-BD59-A6C34878D82A}">
                    <a16:rowId xmlns:a16="http://schemas.microsoft.com/office/drawing/2014/main" val="1701066178"/>
                  </a:ext>
                </a:extLst>
              </a:tr>
              <a:tr h="370840">
                <a:tc>
                  <a:txBody>
                    <a:bodyPr/>
                    <a:lstStyle/>
                    <a:p>
                      <a:r>
                        <a:rPr lang="en-GB" b="1" dirty="0" smtClean="0"/>
                        <a:t>Appel à </a:t>
                      </a:r>
                      <a:r>
                        <a:rPr lang="en-GB" b="1" dirty="0" err="1" smtClean="0"/>
                        <a:t>thèmes</a:t>
                      </a:r>
                      <a:endParaRPr lang="en-US" b="1" dirty="0"/>
                    </a:p>
                  </a:txBody>
                  <a:tcPr/>
                </a:tc>
                <a:tc>
                  <a:txBody>
                    <a:bodyPr/>
                    <a:lstStyle/>
                    <a:p>
                      <a:pPr algn="ctr"/>
                      <a:r>
                        <a:rPr lang="en-GB" dirty="0" err="1" smtClean="0"/>
                        <a:t>Chaque</a:t>
                      </a:r>
                      <a:r>
                        <a:rPr lang="en-GB" dirty="0" smtClean="0"/>
                        <a:t> 2 </a:t>
                      </a:r>
                      <a:r>
                        <a:rPr lang="en-GB" dirty="0" err="1" smtClean="0"/>
                        <a:t>ans</a:t>
                      </a:r>
                      <a:endParaRPr lang="en-US" dirty="0"/>
                    </a:p>
                  </a:txBody>
                  <a:tcPr/>
                </a:tc>
                <a:tc>
                  <a:txBody>
                    <a:bodyPr/>
                    <a:lstStyle/>
                    <a:p>
                      <a:pPr algn="ctr"/>
                      <a:r>
                        <a:rPr lang="en-GB" dirty="0" err="1" smtClean="0"/>
                        <a:t>Chaque</a:t>
                      </a:r>
                      <a:r>
                        <a:rPr lang="en-GB" dirty="0" smtClean="0"/>
                        <a:t> 2 </a:t>
                      </a:r>
                      <a:r>
                        <a:rPr lang="en-GB" dirty="0" err="1" smtClean="0"/>
                        <a:t>ans</a:t>
                      </a:r>
                      <a:endParaRPr lang="en-US" dirty="0"/>
                    </a:p>
                  </a:txBody>
                  <a:tcPr/>
                </a:tc>
                <a:tc>
                  <a:txBody>
                    <a:bodyPr/>
                    <a:lstStyle/>
                    <a:p>
                      <a:pPr algn="ctr"/>
                      <a:r>
                        <a:rPr lang="en-GB" dirty="0" err="1" smtClean="0"/>
                        <a:t>Processus</a:t>
                      </a:r>
                      <a:r>
                        <a:rPr lang="en-GB" dirty="0" smtClean="0"/>
                        <a:t> </a:t>
                      </a:r>
                      <a:r>
                        <a:rPr lang="en-GB" dirty="0" err="1" smtClean="0"/>
                        <a:t>continuel</a:t>
                      </a:r>
                      <a:endParaRPr lang="en-US" dirty="0"/>
                    </a:p>
                  </a:txBody>
                  <a:tcPr/>
                </a:tc>
                <a:extLst>
                  <a:ext uri="{0D108BD9-81ED-4DB2-BD59-A6C34878D82A}">
                    <a16:rowId xmlns:a16="http://schemas.microsoft.com/office/drawing/2014/main" val="2533282069"/>
                  </a:ext>
                </a:extLst>
              </a:tr>
              <a:tr h="370840">
                <a:tc>
                  <a:txBody>
                    <a:bodyPr/>
                    <a:lstStyle/>
                    <a:p>
                      <a:r>
                        <a:rPr lang="en-GB" b="1" dirty="0" err="1" smtClean="0"/>
                        <a:t>Soumission</a:t>
                      </a:r>
                      <a:r>
                        <a:rPr lang="en-GB" b="1" dirty="0" smtClean="0"/>
                        <a:t> de </a:t>
                      </a:r>
                      <a:r>
                        <a:rPr lang="en-GB" b="1" dirty="0" err="1" smtClean="0"/>
                        <a:t>thèmes</a:t>
                      </a:r>
                      <a:endParaRPr lang="en-US" b="1" dirty="0"/>
                    </a:p>
                  </a:txBody>
                  <a:tcPr/>
                </a:tc>
                <a:tc>
                  <a:txBody>
                    <a:bodyPr/>
                    <a:lstStyle/>
                    <a:p>
                      <a:pPr algn="ctr"/>
                      <a:r>
                        <a:rPr lang="en-GB" b="1" dirty="0" err="1" smtClean="0">
                          <a:solidFill>
                            <a:srgbClr val="CC9900"/>
                          </a:solidFill>
                        </a:rPr>
                        <a:t>Projet</a:t>
                      </a:r>
                      <a:r>
                        <a:rPr lang="en-GB" b="1" dirty="0" smtClean="0">
                          <a:solidFill>
                            <a:srgbClr val="CC9900"/>
                          </a:solidFill>
                        </a:rPr>
                        <a:t> de </a:t>
                      </a:r>
                      <a:r>
                        <a:rPr lang="en-GB" b="1" dirty="0" err="1" smtClean="0">
                          <a:solidFill>
                            <a:srgbClr val="CC9900"/>
                          </a:solidFill>
                        </a:rPr>
                        <a:t>Spécification</a:t>
                      </a:r>
                      <a:endParaRPr lang="en-GB" b="1" dirty="0">
                        <a:solidFill>
                          <a:srgbClr val="CC9900"/>
                        </a:solidFill>
                      </a:endParaRPr>
                    </a:p>
                    <a:p>
                      <a:pPr algn="ctr"/>
                      <a:r>
                        <a:rPr lang="en-GB" dirty="0" smtClean="0"/>
                        <a:t>Revue de </a:t>
                      </a:r>
                      <a:r>
                        <a:rPr lang="en-GB" dirty="0" err="1" smtClean="0"/>
                        <a:t>littérature</a:t>
                      </a:r>
                      <a:endParaRPr lang="en-GB" dirty="0" smtClean="0"/>
                    </a:p>
                    <a:p>
                      <a:pPr algn="ctr"/>
                      <a:r>
                        <a:rPr lang="en-GB" dirty="0" smtClean="0"/>
                        <a:t>Justification</a:t>
                      </a:r>
                      <a:endParaRPr lang="en-US" dirty="0"/>
                    </a:p>
                  </a:txBody>
                  <a:tcPr/>
                </a:tc>
                <a:tc>
                  <a:txBody>
                    <a:bodyPr/>
                    <a:lstStyle/>
                    <a:p>
                      <a:pPr algn="ctr"/>
                      <a:endParaRPr lang="en-GB" dirty="0"/>
                    </a:p>
                    <a:p>
                      <a:pPr algn="ctr"/>
                      <a:r>
                        <a:rPr lang="en-GB" dirty="0" smtClean="0"/>
                        <a:t>Revue de </a:t>
                      </a:r>
                      <a:r>
                        <a:rPr lang="en-GB" dirty="0" err="1" smtClean="0"/>
                        <a:t>littérature</a:t>
                      </a:r>
                      <a:endParaRPr lang="en-GB" dirty="0" smtClean="0"/>
                    </a:p>
                    <a:p>
                      <a:pPr algn="ctr"/>
                      <a:r>
                        <a:rPr lang="en-GB" dirty="0" smtClean="0"/>
                        <a:t>Justification</a:t>
                      </a:r>
                      <a:endParaRPr lang="en-US" dirty="0"/>
                    </a:p>
                  </a:txBody>
                  <a:tcPr/>
                </a:tc>
                <a:tc>
                  <a:txBody>
                    <a:bodyPr/>
                    <a:lstStyle/>
                    <a:p>
                      <a:pPr algn="ctr"/>
                      <a:r>
                        <a:rPr lang="en-GB" b="1" dirty="0" err="1" smtClean="0">
                          <a:solidFill>
                            <a:srgbClr val="CC9900"/>
                          </a:solidFill>
                        </a:rPr>
                        <a:t>Projet</a:t>
                      </a:r>
                      <a:r>
                        <a:rPr lang="en-GB" b="1" dirty="0" smtClean="0">
                          <a:solidFill>
                            <a:srgbClr val="CC9900"/>
                          </a:solidFill>
                        </a:rPr>
                        <a:t> de </a:t>
                      </a:r>
                      <a:r>
                        <a:rPr lang="en-GB" b="1" dirty="0" err="1" smtClean="0">
                          <a:solidFill>
                            <a:srgbClr val="CC9900"/>
                          </a:solidFill>
                        </a:rPr>
                        <a:t>Spécification</a:t>
                      </a:r>
                      <a:endParaRPr lang="en-GB" b="1" dirty="0" smtClean="0">
                        <a:solidFill>
                          <a:srgbClr val="CC9900"/>
                        </a:solidFill>
                      </a:endParaRPr>
                    </a:p>
                    <a:p>
                      <a:pPr algn="ctr"/>
                      <a:r>
                        <a:rPr lang="en-GB" dirty="0" smtClean="0"/>
                        <a:t>Revue de </a:t>
                      </a:r>
                      <a:r>
                        <a:rPr lang="en-GB" dirty="0" err="1" smtClean="0"/>
                        <a:t>littérature</a:t>
                      </a:r>
                      <a:endParaRPr lang="en-GB" dirty="0" smtClean="0"/>
                    </a:p>
                    <a:p>
                      <a:pPr algn="ctr"/>
                      <a:r>
                        <a:rPr lang="en-GB" dirty="0" smtClean="0"/>
                        <a:t>Justification</a:t>
                      </a:r>
                      <a:endParaRPr lang="en-US" dirty="0"/>
                    </a:p>
                  </a:txBody>
                  <a:tcPr/>
                </a:tc>
                <a:extLst>
                  <a:ext uri="{0D108BD9-81ED-4DB2-BD59-A6C34878D82A}">
                    <a16:rowId xmlns:a16="http://schemas.microsoft.com/office/drawing/2014/main" val="3678502975"/>
                  </a:ext>
                </a:extLst>
              </a:tr>
              <a:tr h="370840">
                <a:tc>
                  <a:txBody>
                    <a:bodyPr/>
                    <a:lstStyle/>
                    <a:p>
                      <a:r>
                        <a:rPr lang="en-GB" b="1" dirty="0" smtClean="0"/>
                        <a:t>Appel à auteurs</a:t>
                      </a:r>
                      <a:endParaRPr lang="en-US" b="1" dirty="0">
                        <a:solidFill>
                          <a:schemeClr val="tx1"/>
                        </a:solidFill>
                      </a:endParaRPr>
                    </a:p>
                  </a:txBody>
                  <a:tcPr/>
                </a:tc>
                <a:tc>
                  <a:txBody>
                    <a:bodyPr/>
                    <a:lstStyle/>
                    <a:p>
                      <a:pPr algn="ctr"/>
                      <a:r>
                        <a:rPr lang="en-GB" b="1" dirty="0" smtClean="0">
                          <a:solidFill>
                            <a:srgbClr val="C00000"/>
                          </a:solidFill>
                        </a:rPr>
                        <a:t>Non</a:t>
                      </a:r>
                      <a:endParaRPr lang="en-US" b="1" dirty="0">
                        <a:solidFill>
                          <a:srgbClr val="C00000"/>
                        </a:solidFill>
                      </a:endParaRPr>
                    </a:p>
                  </a:txBody>
                  <a:tcPr/>
                </a:tc>
                <a:tc>
                  <a:txBody>
                    <a:bodyPr/>
                    <a:lstStyle/>
                    <a:p>
                      <a:pPr algn="ctr"/>
                      <a:r>
                        <a:rPr lang="en-GB" b="1" dirty="0" err="1" smtClean="0">
                          <a:solidFill>
                            <a:srgbClr val="009900"/>
                          </a:solidFill>
                        </a:rPr>
                        <a:t>Oui</a:t>
                      </a:r>
                      <a:endParaRPr lang="en-US" b="1" dirty="0">
                        <a:solidFill>
                          <a:srgbClr val="009900"/>
                        </a:solidFill>
                      </a:endParaRPr>
                    </a:p>
                  </a:txBody>
                  <a:tcPr/>
                </a:tc>
                <a:tc>
                  <a:txBody>
                    <a:bodyPr/>
                    <a:lstStyle/>
                    <a:p>
                      <a:pPr algn="ctr"/>
                      <a:r>
                        <a:rPr lang="en-GB" b="1" dirty="0" smtClean="0">
                          <a:solidFill>
                            <a:srgbClr val="C00000"/>
                          </a:solidFill>
                        </a:rPr>
                        <a:t>Non</a:t>
                      </a:r>
                      <a:endParaRPr lang="en-US" b="1" dirty="0">
                        <a:solidFill>
                          <a:srgbClr val="C00000"/>
                        </a:solidFill>
                      </a:endParaRPr>
                    </a:p>
                  </a:txBody>
                  <a:tcPr/>
                </a:tc>
                <a:extLst>
                  <a:ext uri="{0D108BD9-81ED-4DB2-BD59-A6C34878D82A}">
                    <a16:rowId xmlns:a16="http://schemas.microsoft.com/office/drawing/2014/main" val="4094226091"/>
                  </a:ext>
                </a:extLst>
              </a:tr>
              <a:tr h="370840">
                <a:tc>
                  <a:txBody>
                    <a:bodyPr/>
                    <a:lstStyle/>
                    <a:p>
                      <a:r>
                        <a:rPr lang="en-GB" b="1" dirty="0" smtClean="0"/>
                        <a:t>Appel à experts</a:t>
                      </a:r>
                      <a:r>
                        <a:rPr lang="en-GB" b="1" baseline="0" dirty="0" smtClean="0"/>
                        <a:t> </a:t>
                      </a:r>
                      <a:r>
                        <a:rPr lang="en-GB" b="1" dirty="0" smtClean="0"/>
                        <a:t>(GTE)</a:t>
                      </a:r>
                      <a:endParaRPr lang="en-US" b="1" dirty="0"/>
                    </a:p>
                  </a:txBody>
                  <a:tcPr/>
                </a:tc>
                <a:tc>
                  <a:txBody>
                    <a:bodyPr/>
                    <a:lstStyle/>
                    <a:p>
                      <a:pPr algn="ctr"/>
                      <a:r>
                        <a:rPr lang="en-GB" b="1" dirty="0" err="1" smtClean="0">
                          <a:solidFill>
                            <a:srgbClr val="009900"/>
                          </a:solidFill>
                        </a:rPr>
                        <a:t>Oui</a:t>
                      </a:r>
                      <a:endParaRPr lang="en-US" b="1" dirty="0">
                        <a:solidFill>
                          <a:srgbClr val="009900"/>
                        </a:solidFill>
                      </a:endParaRPr>
                    </a:p>
                  </a:txBody>
                  <a:tcPr/>
                </a:tc>
                <a:tc>
                  <a:txBody>
                    <a:bodyPr/>
                    <a:lstStyle/>
                    <a:p>
                      <a:pPr algn="ctr"/>
                      <a:r>
                        <a:rPr lang="en-GB" b="1" dirty="0" smtClean="0">
                          <a:solidFill>
                            <a:srgbClr val="C00000"/>
                          </a:solidFill>
                        </a:rPr>
                        <a:t>Non</a:t>
                      </a:r>
                      <a:endParaRPr lang="en-US" b="1" dirty="0">
                        <a:solidFill>
                          <a:srgbClr val="C00000"/>
                        </a:solidFill>
                      </a:endParaRPr>
                    </a:p>
                  </a:txBody>
                  <a:tcPr/>
                </a:tc>
                <a:tc>
                  <a:txBody>
                    <a:bodyPr/>
                    <a:lstStyle/>
                    <a:p>
                      <a:pPr algn="ctr"/>
                      <a:r>
                        <a:rPr lang="en-GB" b="1" dirty="0" smtClean="0">
                          <a:solidFill>
                            <a:srgbClr val="C00000"/>
                          </a:solidFill>
                        </a:rPr>
                        <a:t>Non</a:t>
                      </a:r>
                      <a:endParaRPr lang="en-US" b="1" dirty="0">
                        <a:solidFill>
                          <a:srgbClr val="C00000"/>
                        </a:solidFill>
                      </a:endParaRPr>
                    </a:p>
                  </a:txBody>
                  <a:tcPr/>
                </a:tc>
                <a:extLst>
                  <a:ext uri="{0D108BD9-81ED-4DB2-BD59-A6C34878D82A}">
                    <a16:rowId xmlns:a16="http://schemas.microsoft.com/office/drawing/2014/main" val="4167656485"/>
                  </a:ext>
                </a:extLst>
              </a:tr>
              <a:tr h="370840">
                <a:tc>
                  <a:txBody>
                    <a:bodyPr/>
                    <a:lstStyle/>
                    <a:p>
                      <a:r>
                        <a:rPr lang="en-GB" b="1" dirty="0" err="1" smtClean="0"/>
                        <a:t>Préparation</a:t>
                      </a:r>
                      <a:r>
                        <a:rPr lang="en-GB" b="1" dirty="0" smtClean="0"/>
                        <a:t> et </a:t>
                      </a:r>
                      <a:r>
                        <a:rPr lang="en-GB" b="1" dirty="0" err="1" smtClean="0"/>
                        <a:t>développement</a:t>
                      </a:r>
                      <a:endParaRPr lang="en-US" b="1" dirty="0"/>
                    </a:p>
                  </a:txBody>
                  <a:tcPr/>
                </a:tc>
                <a:tc>
                  <a:txBody>
                    <a:bodyPr/>
                    <a:lstStyle/>
                    <a:p>
                      <a:pPr algn="ctr"/>
                      <a:r>
                        <a:rPr lang="en-GB" dirty="0" err="1" smtClean="0"/>
                        <a:t>Groupe</a:t>
                      </a:r>
                      <a:r>
                        <a:rPr lang="en-GB" dirty="0" smtClean="0"/>
                        <a:t> de Travail </a:t>
                      </a:r>
                      <a:r>
                        <a:rPr lang="en-GB" dirty="0" err="1" smtClean="0"/>
                        <a:t>d’Experts</a:t>
                      </a:r>
                      <a:r>
                        <a:rPr lang="en-GB" dirty="0" smtClean="0"/>
                        <a:t> (GTE) </a:t>
                      </a:r>
                      <a:r>
                        <a:rPr lang="en-GB" dirty="0" err="1" smtClean="0"/>
                        <a:t>ou</a:t>
                      </a:r>
                      <a:r>
                        <a:rPr lang="en-GB" dirty="0" smtClean="0"/>
                        <a:t>        Panel technique (PT)</a:t>
                      </a:r>
                      <a:endParaRPr lang="en-US" dirty="0"/>
                    </a:p>
                  </a:txBody>
                  <a:tcPr/>
                </a:tc>
                <a:tc>
                  <a:txBody>
                    <a:bodyPr/>
                    <a:lstStyle/>
                    <a:p>
                      <a:pPr algn="ctr"/>
                      <a:r>
                        <a:rPr lang="en-GB" dirty="0" err="1" smtClean="0"/>
                        <a:t>Groupe</a:t>
                      </a:r>
                      <a:r>
                        <a:rPr lang="en-GB" dirty="0" smtClean="0"/>
                        <a:t> de </a:t>
                      </a:r>
                      <a:r>
                        <a:rPr lang="en-GB" dirty="0" err="1" smtClean="0"/>
                        <a:t>rédaction</a:t>
                      </a:r>
                      <a:r>
                        <a:rPr lang="en-GB" dirty="0" smtClean="0"/>
                        <a:t>                      (Auteurs de PD </a:t>
                      </a:r>
                      <a:r>
                        <a:rPr lang="en-GB" dirty="0"/>
                        <a:t>+ </a:t>
                      </a:r>
                      <a:r>
                        <a:rPr lang="en-GB" dirty="0" smtClean="0"/>
                        <a:t>PTPD)</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Panel Technique</a:t>
                      </a:r>
                      <a:endParaRPr lang="en-US" dirty="0" smtClean="0"/>
                    </a:p>
                    <a:p>
                      <a:pPr algn="ctr"/>
                      <a:r>
                        <a:rPr lang="en-GB" dirty="0" smtClean="0"/>
                        <a:t>sur les </a:t>
                      </a:r>
                      <a:r>
                        <a:rPr lang="en-GB" dirty="0" err="1" smtClean="0"/>
                        <a:t>Traitements</a:t>
                      </a:r>
                      <a:r>
                        <a:rPr lang="en-GB" dirty="0" smtClean="0"/>
                        <a:t> </a:t>
                      </a:r>
                      <a:r>
                        <a:rPr lang="en-GB" dirty="0" err="1" smtClean="0"/>
                        <a:t>Phyosanitaires</a:t>
                      </a:r>
                      <a:r>
                        <a:rPr lang="en-GB" dirty="0" smtClean="0"/>
                        <a:t> (PTTP)</a:t>
                      </a:r>
                      <a:endParaRPr lang="en-US" dirty="0"/>
                    </a:p>
                  </a:txBody>
                  <a:tcPr/>
                </a:tc>
                <a:extLst>
                  <a:ext uri="{0D108BD9-81ED-4DB2-BD59-A6C34878D82A}">
                    <a16:rowId xmlns:a16="http://schemas.microsoft.com/office/drawing/2014/main" val="855381578"/>
                  </a:ext>
                </a:extLst>
              </a:tr>
              <a:tr h="370840">
                <a:tc>
                  <a:txBody>
                    <a:bodyPr/>
                    <a:lstStyle/>
                    <a:p>
                      <a:r>
                        <a:rPr lang="en-GB" b="1" dirty="0" smtClean="0"/>
                        <a:t>Consultation </a:t>
                      </a:r>
                      <a:r>
                        <a:rPr lang="en-GB" b="1" dirty="0" err="1" smtClean="0"/>
                        <a:t>d'experts</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C00000"/>
                          </a:solidFill>
                        </a:rPr>
                        <a:t>Non</a:t>
                      </a:r>
                      <a:endParaRPr lang="en-US" b="1" dirty="0">
                        <a:solidFill>
                          <a:srgbClr val="C00000"/>
                        </a:solidFill>
                      </a:endParaRPr>
                    </a:p>
                  </a:txBody>
                  <a:tcPr/>
                </a:tc>
                <a:tc>
                  <a:txBody>
                    <a:bodyPr/>
                    <a:lstStyle/>
                    <a:p>
                      <a:pPr algn="ctr"/>
                      <a:r>
                        <a:rPr lang="en-GB" b="1" dirty="0" err="1" smtClean="0">
                          <a:solidFill>
                            <a:srgbClr val="009900"/>
                          </a:solidFill>
                        </a:rPr>
                        <a:t>Oui</a:t>
                      </a:r>
                      <a:endParaRPr lang="en-US" b="1" dirty="0">
                        <a:solidFill>
                          <a:srgbClr val="0099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C00000"/>
                          </a:solidFill>
                        </a:rPr>
                        <a:t>Non</a:t>
                      </a:r>
                      <a:endParaRPr lang="en-US" b="1" dirty="0">
                        <a:solidFill>
                          <a:srgbClr val="C00000"/>
                        </a:solidFill>
                      </a:endParaRPr>
                    </a:p>
                  </a:txBody>
                  <a:tcPr/>
                </a:tc>
                <a:extLst>
                  <a:ext uri="{0D108BD9-81ED-4DB2-BD59-A6C34878D82A}">
                    <a16:rowId xmlns:a16="http://schemas.microsoft.com/office/drawing/2014/main" val="1360298826"/>
                  </a:ext>
                </a:extLst>
              </a:tr>
              <a:tr h="370840">
                <a:tc>
                  <a:txBody>
                    <a:bodyPr/>
                    <a:lstStyle/>
                    <a:p>
                      <a:r>
                        <a:rPr lang="en-GB" b="1" dirty="0"/>
                        <a:t>Adoption</a:t>
                      </a:r>
                      <a:endParaRPr lang="en-US" b="1" dirty="0"/>
                    </a:p>
                  </a:txBody>
                  <a:tcPr/>
                </a:tc>
                <a:tc>
                  <a:txBody>
                    <a:bodyPr/>
                    <a:lstStyle/>
                    <a:p>
                      <a:pPr algn="ctr"/>
                      <a:r>
                        <a:rPr lang="en-GB" dirty="0" smtClean="0"/>
                        <a:t>CMP</a:t>
                      </a:r>
                      <a:endParaRPr lang="en-US" dirty="0"/>
                    </a:p>
                  </a:txBody>
                  <a:tcPr/>
                </a:tc>
                <a:tc>
                  <a:txBody>
                    <a:bodyPr/>
                    <a:lstStyle/>
                    <a:p>
                      <a:pPr algn="ctr"/>
                      <a:r>
                        <a:rPr lang="en-GB" dirty="0" err="1" smtClean="0"/>
                        <a:t>Comité</a:t>
                      </a:r>
                      <a:r>
                        <a:rPr lang="en-GB" dirty="0" smtClean="0"/>
                        <a:t> des norms </a:t>
                      </a:r>
                      <a:r>
                        <a:rPr lang="en-GB" baseline="0" dirty="0" smtClean="0"/>
                        <a:t>(CN) au nom de la  </a:t>
                      </a:r>
                      <a:r>
                        <a:rPr lang="en-GB" dirty="0" smtClean="0"/>
                        <a:t>CMP</a:t>
                      </a:r>
                      <a:endParaRPr lang="en-US" dirty="0"/>
                    </a:p>
                  </a:txBody>
                  <a:tcPr/>
                </a:tc>
                <a:tc>
                  <a:txBody>
                    <a:bodyPr/>
                    <a:lstStyle/>
                    <a:p>
                      <a:pPr algn="ctr"/>
                      <a:r>
                        <a:rPr lang="en-GB" dirty="0" smtClean="0"/>
                        <a:t>CMP</a:t>
                      </a:r>
                      <a:endParaRPr lang="en-US" dirty="0"/>
                    </a:p>
                  </a:txBody>
                  <a:tcPr/>
                </a:tc>
                <a:extLst>
                  <a:ext uri="{0D108BD9-81ED-4DB2-BD59-A6C34878D82A}">
                    <a16:rowId xmlns:a16="http://schemas.microsoft.com/office/drawing/2014/main" val="3949381061"/>
                  </a:ext>
                </a:extLst>
              </a:tr>
            </a:tbl>
          </a:graphicData>
        </a:graphic>
      </p:graphicFrame>
    </p:spTree>
    <p:extLst>
      <p:ext uri="{BB962C8B-B14F-4D97-AF65-F5344CB8AC3E}">
        <p14:creationId xmlns:p14="http://schemas.microsoft.com/office/powerpoint/2010/main" val="2579270785"/>
      </p:ext>
    </p:extLst>
  </p:cSld>
  <p:clrMapOvr>
    <a:masterClrMapping/>
  </p:clrMapOvr>
  <mc:AlternateContent xmlns:mc="http://schemas.openxmlformats.org/markup-compatibility/2006" xmlns:p14="http://schemas.microsoft.com/office/powerpoint/2010/main">
    <mc:Choice Requires="p14">
      <p:transition spd="slow" advTm="25000">
        <p14:flash/>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50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Прямоугольник 41">
            <a:extLst>
              <a:ext uri="{FF2B5EF4-FFF2-40B4-BE49-F238E27FC236}">
                <a16:creationId xmlns:a16="http://schemas.microsoft.com/office/drawing/2014/main" id="{2AC0FBE6-7696-4D0C-BB46-946A4F807268}"/>
              </a:ext>
            </a:extLst>
          </p:cNvPr>
          <p:cNvSpPr/>
          <p:nvPr/>
        </p:nvSpPr>
        <p:spPr>
          <a:xfrm>
            <a:off x="910112" y="1222357"/>
            <a:ext cx="9985634" cy="5276082"/>
          </a:xfrm>
          <a:custGeom>
            <a:avLst/>
            <a:gdLst>
              <a:gd name="connsiteX0" fmla="*/ 0 w 11497253"/>
              <a:gd name="connsiteY0" fmla="*/ 0 h 5494489"/>
              <a:gd name="connsiteX1" fmla="*/ 11497253 w 11497253"/>
              <a:gd name="connsiteY1" fmla="*/ 0 h 5494489"/>
              <a:gd name="connsiteX2" fmla="*/ 11497253 w 11497253"/>
              <a:gd name="connsiteY2" fmla="*/ 5494489 h 5494489"/>
              <a:gd name="connsiteX3" fmla="*/ 0 w 11497253"/>
              <a:gd name="connsiteY3" fmla="*/ 5494489 h 5494489"/>
              <a:gd name="connsiteX4" fmla="*/ 0 w 11497253"/>
              <a:gd name="connsiteY4" fmla="*/ 0 h 5494489"/>
              <a:gd name="connsiteX0" fmla="*/ 0 w 11497253"/>
              <a:gd name="connsiteY0" fmla="*/ 0 h 5494489"/>
              <a:gd name="connsiteX1" fmla="*/ 11497253 w 11497253"/>
              <a:gd name="connsiteY1" fmla="*/ 0 h 5494489"/>
              <a:gd name="connsiteX2" fmla="*/ 11497253 w 11497253"/>
              <a:gd name="connsiteY2" fmla="*/ 5494489 h 5494489"/>
              <a:gd name="connsiteX3" fmla="*/ 680484 w 11497253"/>
              <a:gd name="connsiteY3" fmla="*/ 5494489 h 5494489"/>
              <a:gd name="connsiteX4" fmla="*/ 0 w 11497253"/>
              <a:gd name="connsiteY4" fmla="*/ 0 h 5494489"/>
              <a:gd name="connsiteX0" fmla="*/ 0 w 11497253"/>
              <a:gd name="connsiteY0" fmla="*/ 0 h 5494489"/>
              <a:gd name="connsiteX1" fmla="*/ 11497253 w 11497253"/>
              <a:gd name="connsiteY1" fmla="*/ 0 h 5494489"/>
              <a:gd name="connsiteX2" fmla="*/ 10795504 w 11497253"/>
              <a:gd name="connsiteY2" fmla="*/ 5494489 h 5494489"/>
              <a:gd name="connsiteX3" fmla="*/ 680484 w 11497253"/>
              <a:gd name="connsiteY3" fmla="*/ 5494489 h 5494489"/>
              <a:gd name="connsiteX4" fmla="*/ 0 w 11497253"/>
              <a:gd name="connsiteY4" fmla="*/ 0 h 5494489"/>
              <a:gd name="connsiteX0" fmla="*/ 0 w 11497253"/>
              <a:gd name="connsiteY0" fmla="*/ 0 h 5494489"/>
              <a:gd name="connsiteX1" fmla="*/ 11497253 w 11497253"/>
              <a:gd name="connsiteY1" fmla="*/ 0 h 5494489"/>
              <a:gd name="connsiteX2" fmla="*/ 10795504 w 11497253"/>
              <a:gd name="connsiteY2" fmla="*/ 5494489 h 5494489"/>
              <a:gd name="connsiteX3" fmla="*/ 2190307 w 11497253"/>
              <a:gd name="connsiteY3" fmla="*/ 5494489 h 5494489"/>
              <a:gd name="connsiteX4" fmla="*/ 0 w 11497253"/>
              <a:gd name="connsiteY4" fmla="*/ 0 h 5494489"/>
              <a:gd name="connsiteX0" fmla="*/ 0 w 11497253"/>
              <a:gd name="connsiteY0" fmla="*/ 0 h 5494489"/>
              <a:gd name="connsiteX1" fmla="*/ 11497253 w 11497253"/>
              <a:gd name="connsiteY1" fmla="*/ 0 h 5494489"/>
              <a:gd name="connsiteX2" fmla="*/ 9360109 w 11497253"/>
              <a:gd name="connsiteY2" fmla="*/ 5494489 h 5494489"/>
              <a:gd name="connsiteX3" fmla="*/ 2190307 w 11497253"/>
              <a:gd name="connsiteY3" fmla="*/ 5494489 h 5494489"/>
              <a:gd name="connsiteX4" fmla="*/ 0 w 11497253"/>
              <a:gd name="connsiteY4" fmla="*/ 0 h 5494489"/>
              <a:gd name="connsiteX0" fmla="*/ 0 w 10774239"/>
              <a:gd name="connsiteY0" fmla="*/ 0 h 5494489"/>
              <a:gd name="connsiteX1" fmla="*/ 10774239 w 10774239"/>
              <a:gd name="connsiteY1" fmla="*/ 0 h 5494489"/>
              <a:gd name="connsiteX2" fmla="*/ 8637095 w 10774239"/>
              <a:gd name="connsiteY2" fmla="*/ 5494489 h 5494489"/>
              <a:gd name="connsiteX3" fmla="*/ 1467293 w 10774239"/>
              <a:gd name="connsiteY3" fmla="*/ 5494489 h 5494489"/>
              <a:gd name="connsiteX4" fmla="*/ 0 w 10774239"/>
              <a:gd name="connsiteY4" fmla="*/ 0 h 5494489"/>
              <a:gd name="connsiteX0" fmla="*/ 0 w 10093755"/>
              <a:gd name="connsiteY0" fmla="*/ 10632 h 5505121"/>
              <a:gd name="connsiteX1" fmla="*/ 10093755 w 10093755"/>
              <a:gd name="connsiteY1" fmla="*/ 0 h 5505121"/>
              <a:gd name="connsiteX2" fmla="*/ 8637095 w 10093755"/>
              <a:gd name="connsiteY2" fmla="*/ 5505121 h 5505121"/>
              <a:gd name="connsiteX3" fmla="*/ 1467293 w 10093755"/>
              <a:gd name="connsiteY3" fmla="*/ 5505121 h 5505121"/>
              <a:gd name="connsiteX4" fmla="*/ 0 w 10093755"/>
              <a:gd name="connsiteY4" fmla="*/ 10632 h 5505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3755" h="5505121">
                <a:moveTo>
                  <a:pt x="0" y="10632"/>
                </a:moveTo>
                <a:lnTo>
                  <a:pt x="10093755" y="0"/>
                </a:lnTo>
                <a:lnTo>
                  <a:pt x="8637095" y="5505121"/>
                </a:lnTo>
                <a:lnTo>
                  <a:pt x="1467293" y="5505121"/>
                </a:lnTo>
                <a:lnTo>
                  <a:pt x="0" y="10632"/>
                </a:lnTo>
                <a:close/>
              </a:path>
            </a:pathLst>
          </a:custGeom>
          <a:solidFill>
            <a:srgbClr val="FDF7FF"/>
          </a:solidFill>
          <a:ln w="19050">
            <a:solidFill>
              <a:srgbClr val="B4579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cxnSp>
        <p:nvCxnSpPr>
          <p:cNvPr id="46" name="Прямая соединительная линия 45">
            <a:extLst>
              <a:ext uri="{FF2B5EF4-FFF2-40B4-BE49-F238E27FC236}">
                <a16:creationId xmlns:a16="http://schemas.microsoft.com/office/drawing/2014/main" id="{A08BB56A-10F9-425E-9C37-AABAE2AE622E}"/>
              </a:ext>
            </a:extLst>
          </p:cNvPr>
          <p:cNvCxnSpPr>
            <a:cxnSpLocks/>
          </p:cNvCxnSpPr>
          <p:nvPr/>
        </p:nvCxnSpPr>
        <p:spPr>
          <a:xfrm>
            <a:off x="1637797" y="3845385"/>
            <a:ext cx="8530264" cy="15013"/>
          </a:xfrm>
          <a:prstGeom prst="line">
            <a:avLst/>
          </a:prstGeom>
          <a:ln w="19050">
            <a:solidFill>
              <a:srgbClr val="B45796"/>
            </a:solidFill>
          </a:ln>
        </p:spPr>
        <p:style>
          <a:lnRef idx="1">
            <a:schemeClr val="accent1"/>
          </a:lnRef>
          <a:fillRef idx="0">
            <a:schemeClr val="accent1"/>
          </a:fillRef>
          <a:effectRef idx="0">
            <a:schemeClr val="accent1"/>
          </a:effectRef>
          <a:fontRef idx="minor">
            <a:schemeClr val="tx1"/>
          </a:fontRef>
        </p:style>
      </p:cxnSp>
      <p:pic>
        <p:nvPicPr>
          <p:cNvPr id="25" name="Рисунок 24">
            <a:extLst>
              <a:ext uri="{FF2B5EF4-FFF2-40B4-BE49-F238E27FC236}">
                <a16:creationId xmlns:a16="http://schemas.microsoft.com/office/drawing/2014/main" id="{BB62477E-02D6-41F2-9313-539CF74C2C6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30540" y="1487190"/>
            <a:ext cx="1426058" cy="1402680"/>
          </a:xfrm>
          <a:prstGeom prst="rect">
            <a:avLst/>
          </a:prstGeom>
        </p:spPr>
      </p:pic>
      <p:grpSp>
        <p:nvGrpSpPr>
          <p:cNvPr id="3" name="Group 2"/>
          <p:cNvGrpSpPr/>
          <p:nvPr/>
        </p:nvGrpSpPr>
        <p:grpSpPr>
          <a:xfrm>
            <a:off x="4671675" y="1616058"/>
            <a:ext cx="2793055" cy="2113656"/>
            <a:chOff x="4795052" y="1453549"/>
            <a:chExt cx="2793055" cy="2113656"/>
          </a:xfrm>
        </p:grpSpPr>
        <p:sp>
          <p:nvSpPr>
            <p:cNvPr id="13" name="Прямоугольник 12">
              <a:extLst>
                <a:ext uri="{FF2B5EF4-FFF2-40B4-BE49-F238E27FC236}">
                  <a16:creationId xmlns:a16="http://schemas.microsoft.com/office/drawing/2014/main" id="{3B88706D-C42F-4619-9F2A-221224F0C847}"/>
                </a:ext>
              </a:extLst>
            </p:cNvPr>
            <p:cNvSpPr/>
            <p:nvPr/>
          </p:nvSpPr>
          <p:spPr>
            <a:xfrm>
              <a:off x="4795052" y="2859319"/>
              <a:ext cx="2793055" cy="707886"/>
            </a:xfrm>
            <a:prstGeom prst="rect">
              <a:avLst/>
            </a:prstGeom>
          </p:spPr>
          <p:txBody>
            <a:bodyPr wrap="square">
              <a:spAutoFit/>
            </a:bodyPr>
            <a:lstStyle/>
            <a:p>
              <a:pPr algn="ctr"/>
              <a:r>
                <a:rPr lang="fr-FR" sz="2000" dirty="0">
                  <a:latin typeface="Quay Sans ITC Std Book" panose="02000406050003020004" pitchFamily="50" charset="0"/>
                </a:rPr>
                <a:t>Protéger l'environnement,</a:t>
              </a:r>
            </a:p>
            <a:p>
              <a:pPr algn="ctr"/>
              <a:r>
                <a:rPr lang="fr-FR" sz="2000" dirty="0" smtClean="0">
                  <a:latin typeface="Quay Sans ITC Std Book" panose="02000406050003020004" pitchFamily="50" charset="0"/>
                </a:rPr>
                <a:t>les forêts </a:t>
              </a:r>
              <a:r>
                <a:rPr lang="fr-FR" sz="2000" dirty="0">
                  <a:latin typeface="Quay Sans ITC Std Book" panose="02000406050003020004" pitchFamily="50" charset="0"/>
                </a:rPr>
                <a:t>et </a:t>
              </a:r>
              <a:r>
                <a:rPr lang="fr-FR" sz="2000" dirty="0" smtClean="0">
                  <a:latin typeface="Quay Sans ITC Std Book" panose="02000406050003020004" pitchFamily="50" charset="0"/>
                </a:rPr>
                <a:t>la biodiversité</a:t>
              </a:r>
              <a:endParaRPr lang="ru-RU" sz="2000" dirty="0"/>
            </a:p>
          </p:txBody>
        </p:sp>
        <p:pic>
          <p:nvPicPr>
            <p:cNvPr id="24" name="Рисунок 23">
              <a:extLst>
                <a:ext uri="{FF2B5EF4-FFF2-40B4-BE49-F238E27FC236}">
                  <a16:creationId xmlns:a16="http://schemas.microsoft.com/office/drawing/2014/main" id="{5C5C22E8-858C-45EC-91A6-6182C7E600E3}"/>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l="43323" r="38033" b="83759"/>
            <a:stretch/>
          </p:blipFill>
          <p:spPr>
            <a:xfrm>
              <a:off x="5460462" y="1453549"/>
              <a:ext cx="1901755" cy="1765391"/>
            </a:xfrm>
            <a:prstGeom prst="rect">
              <a:avLst/>
            </a:prstGeom>
          </p:spPr>
        </p:pic>
      </p:grpSp>
      <p:pic>
        <p:nvPicPr>
          <p:cNvPr id="40" name="Рисунок 39">
            <a:extLst>
              <a:ext uri="{FF2B5EF4-FFF2-40B4-BE49-F238E27FC236}">
                <a16:creationId xmlns:a16="http://schemas.microsoft.com/office/drawing/2014/main" id="{DF781ECD-ADD9-49FC-A23E-23A59DBE186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902929" y="4670376"/>
            <a:ext cx="1147437" cy="1094480"/>
          </a:xfrm>
          <a:prstGeom prst="rect">
            <a:avLst/>
          </a:prstGeom>
        </p:spPr>
      </p:pic>
      <p:grpSp>
        <p:nvGrpSpPr>
          <p:cNvPr id="15" name="Group 14"/>
          <p:cNvGrpSpPr/>
          <p:nvPr/>
        </p:nvGrpSpPr>
        <p:grpSpPr>
          <a:xfrm>
            <a:off x="7233705" y="1506604"/>
            <a:ext cx="3172946" cy="2393439"/>
            <a:chOff x="7299505" y="1167131"/>
            <a:chExt cx="3350967" cy="2565777"/>
          </a:xfrm>
        </p:grpSpPr>
        <p:sp>
          <p:nvSpPr>
            <p:cNvPr id="14" name="Прямоугольник 13">
              <a:extLst>
                <a:ext uri="{FF2B5EF4-FFF2-40B4-BE49-F238E27FC236}">
                  <a16:creationId xmlns:a16="http://schemas.microsoft.com/office/drawing/2014/main" id="{8AD048A4-ACA9-4740-865D-0F6CCC379993}"/>
                </a:ext>
              </a:extLst>
            </p:cNvPr>
            <p:cNvSpPr/>
            <p:nvPr/>
          </p:nvSpPr>
          <p:spPr>
            <a:xfrm>
              <a:off x="7299505" y="2644113"/>
              <a:ext cx="3350967" cy="1088795"/>
            </a:xfrm>
            <a:prstGeom prst="rect">
              <a:avLst/>
            </a:prstGeom>
          </p:spPr>
          <p:txBody>
            <a:bodyPr wrap="square">
              <a:spAutoFit/>
            </a:bodyPr>
            <a:lstStyle/>
            <a:p>
              <a:pPr algn="ctr"/>
              <a:r>
                <a:rPr lang="fr-FR" sz="2000" dirty="0">
                  <a:latin typeface="Quay Sans ITC Std Book" panose="02000406050003020004" pitchFamily="50" charset="0"/>
                </a:rPr>
                <a:t>Faciliter l'économie</a:t>
              </a:r>
            </a:p>
            <a:p>
              <a:pPr algn="ctr"/>
              <a:r>
                <a:rPr lang="fr-FR" sz="2000" dirty="0">
                  <a:latin typeface="Quay Sans ITC Std Book" panose="02000406050003020004" pitchFamily="50" charset="0"/>
                </a:rPr>
                <a:t>et le développement du commerce</a:t>
              </a:r>
              <a:endParaRPr lang="ru-RU" sz="2000" dirty="0"/>
            </a:p>
          </p:txBody>
        </p:sp>
        <p:pic>
          <p:nvPicPr>
            <p:cNvPr id="21" name="Рисунок 20">
              <a:extLst>
                <a:ext uri="{FF2B5EF4-FFF2-40B4-BE49-F238E27FC236}">
                  <a16:creationId xmlns:a16="http://schemas.microsoft.com/office/drawing/2014/main" id="{D30E1721-86CB-4F95-B4D1-001553963A05}"/>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8046341" y="1167131"/>
              <a:ext cx="1736417" cy="1599331"/>
            </a:xfrm>
            <a:prstGeom prst="rect">
              <a:avLst/>
            </a:prstGeom>
          </p:spPr>
        </p:pic>
      </p:grpSp>
      <p:pic>
        <p:nvPicPr>
          <p:cNvPr id="41" name="Рисунок 40">
            <a:extLst>
              <a:ext uri="{FF2B5EF4-FFF2-40B4-BE49-F238E27FC236}">
                <a16:creationId xmlns:a16="http://schemas.microsoft.com/office/drawing/2014/main" id="{FACC6D7A-9724-4CC4-A0B3-85921DEC881D}"/>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7782428" y="3955139"/>
            <a:ext cx="1147438" cy="2365488"/>
          </a:xfrm>
          <a:prstGeom prst="rect">
            <a:avLst/>
          </a:prstGeom>
        </p:spPr>
      </p:pic>
      <p:sp>
        <p:nvSpPr>
          <p:cNvPr id="27" name="Заголовок 6">
            <a:extLst>
              <a:ext uri="{FF2B5EF4-FFF2-40B4-BE49-F238E27FC236}">
                <a16:creationId xmlns:a16="http://schemas.microsoft.com/office/drawing/2014/main" id="{E08F75EA-FF4F-4A57-9845-C12E64EFFF3E}"/>
              </a:ext>
            </a:extLst>
          </p:cNvPr>
          <p:cNvSpPr txBox="1">
            <a:spLocks/>
          </p:cNvSpPr>
          <p:nvPr/>
        </p:nvSpPr>
        <p:spPr bwMode="black">
          <a:xfrm>
            <a:off x="2980634" y="247033"/>
            <a:ext cx="6722166" cy="873755"/>
          </a:xfrm>
          <a:prstGeom prst="rect">
            <a:avLst/>
          </a:prstGeom>
          <a:solidFill>
            <a:schemeClr val="bg1"/>
          </a:solidFill>
          <a:ln w="31750"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fr-FR" b="1" cap="none" dirty="0">
                <a:solidFill>
                  <a:schemeClr val="accent5">
                    <a:lumMod val="50000"/>
                  </a:schemeClr>
                </a:solidFill>
                <a:latin typeface="+mn-lt"/>
              </a:rPr>
              <a:t>Contribution des NIMP au Programme 2030 </a:t>
            </a:r>
            <a:r>
              <a:rPr lang="fr-FR" b="1" cap="none" dirty="0" smtClean="0">
                <a:solidFill>
                  <a:schemeClr val="accent5">
                    <a:lumMod val="50000"/>
                  </a:schemeClr>
                </a:solidFill>
                <a:latin typeface="+mn-lt"/>
              </a:rPr>
              <a:t>et </a:t>
            </a:r>
            <a:r>
              <a:rPr lang="fr-FR" b="1" cap="none" dirty="0">
                <a:solidFill>
                  <a:schemeClr val="accent5">
                    <a:lumMod val="50000"/>
                  </a:schemeClr>
                </a:solidFill>
                <a:latin typeface="+mn-lt"/>
              </a:rPr>
              <a:t>aux ODD des Nations Unies</a:t>
            </a:r>
            <a:endParaRPr lang="en-US" b="1" cap="none" dirty="0">
              <a:solidFill>
                <a:schemeClr val="accent5">
                  <a:lumMod val="50000"/>
                </a:schemeClr>
              </a:solidFill>
              <a:latin typeface="+mn-lt"/>
            </a:endParaRPr>
          </a:p>
        </p:txBody>
      </p:sp>
      <p:grpSp>
        <p:nvGrpSpPr>
          <p:cNvPr id="6" name="Group 5"/>
          <p:cNvGrpSpPr/>
          <p:nvPr/>
        </p:nvGrpSpPr>
        <p:grpSpPr>
          <a:xfrm>
            <a:off x="2057616" y="1544117"/>
            <a:ext cx="2593357" cy="2387407"/>
            <a:chOff x="2232586" y="1591305"/>
            <a:chExt cx="3676599" cy="3237429"/>
          </a:xfrm>
        </p:grpSpPr>
        <p:sp>
          <p:nvSpPr>
            <p:cNvPr id="12" name="Прямоугольник 11">
              <a:extLst>
                <a:ext uri="{FF2B5EF4-FFF2-40B4-BE49-F238E27FC236}">
                  <a16:creationId xmlns:a16="http://schemas.microsoft.com/office/drawing/2014/main" id="{1D93F1C2-C733-4CD2-86E4-CBB8F046B5E1}"/>
                </a:ext>
              </a:extLst>
            </p:cNvPr>
            <p:cNvSpPr/>
            <p:nvPr/>
          </p:nvSpPr>
          <p:spPr>
            <a:xfrm>
              <a:off x="2232586" y="2533263"/>
              <a:ext cx="3676599" cy="2295471"/>
            </a:xfrm>
            <a:prstGeom prst="rect">
              <a:avLst/>
            </a:prstGeom>
          </p:spPr>
          <p:txBody>
            <a:bodyPr wrap="square">
              <a:spAutoFit/>
            </a:bodyPr>
            <a:lstStyle/>
            <a:p>
              <a:pPr algn="ctr"/>
              <a:endParaRPr lang="en-US" dirty="0">
                <a:latin typeface="Quay Sans ITC Std Book" panose="02000406050003020004" pitchFamily="50" charset="0"/>
              </a:endParaRPr>
            </a:p>
            <a:p>
              <a:pPr algn="ctr"/>
              <a:r>
                <a:rPr lang="fr-FR" sz="2000" dirty="0">
                  <a:latin typeface="Quay Sans ITC Std Book" panose="02000406050003020004" pitchFamily="50" charset="0"/>
                </a:rPr>
                <a:t>Protéger l'agriculture durable et renforcer la sécurité alimentaire mondiale</a:t>
              </a:r>
              <a:endParaRPr lang="ru-RU" sz="2000" dirty="0"/>
            </a:p>
          </p:txBody>
        </p:sp>
        <p:pic>
          <p:nvPicPr>
            <p:cNvPr id="19" name="Рисунок 18">
              <a:extLst>
                <a:ext uri="{FF2B5EF4-FFF2-40B4-BE49-F238E27FC236}">
                  <a16:creationId xmlns:a16="http://schemas.microsoft.com/office/drawing/2014/main" id="{E0EB9D0E-2554-468F-8D83-C733BAD6E4E4}"/>
                </a:ext>
              </a:extLst>
            </p:cNvPr>
            <p:cNvPicPr>
              <a:picLocks noChangeAspect="1"/>
            </p:cNvPicPr>
            <p:nvPr/>
          </p:nvPicPr>
          <p:blipFill>
            <a:blip r:embed="rId13">
              <a:extLst>
                <a:ext uri="{96DAC541-7B7A-43D3-8B79-37D633B846F1}">
                  <asvg:svgBlip xmlns="" xmlns:asvg="http://schemas.microsoft.com/office/drawing/2016/SVG/main" r:embed="rId16"/>
                </a:ext>
              </a:extLst>
            </a:blip>
            <a:stretch>
              <a:fillRect/>
            </a:stretch>
          </p:blipFill>
          <p:spPr>
            <a:xfrm>
              <a:off x="3064267" y="1591305"/>
              <a:ext cx="1456188" cy="1478942"/>
            </a:xfrm>
            <a:prstGeom prst="rect">
              <a:avLst/>
            </a:prstGeom>
          </p:spPr>
        </p:pic>
      </p:grpSp>
      <p:pic>
        <p:nvPicPr>
          <p:cNvPr id="22" name="Рисунок 38">
            <a:extLst>
              <a:ext uri="{FF2B5EF4-FFF2-40B4-BE49-F238E27FC236}">
                <a16:creationId xmlns:a16="http://schemas.microsoft.com/office/drawing/2014/main" id="{89A41713-C3AA-4CC9-86A7-C1F057F75F13}"/>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2980634" y="4033864"/>
            <a:ext cx="2352158" cy="2335709"/>
          </a:xfrm>
          <a:prstGeom prst="rect">
            <a:avLst/>
          </a:prstGeom>
        </p:spPr>
      </p:pic>
    </p:spTree>
    <p:extLst>
      <p:ext uri="{BB962C8B-B14F-4D97-AF65-F5344CB8AC3E}">
        <p14:creationId xmlns:p14="http://schemas.microsoft.com/office/powerpoint/2010/main" val="412187574"/>
      </p:ext>
    </p:extLst>
  </p:cSld>
  <p:clrMapOvr>
    <a:masterClrMapping/>
  </p:clrMapOvr>
  <mc:AlternateContent xmlns:mc="http://schemas.openxmlformats.org/markup-compatibility/2006" xmlns:p14="http://schemas.microsoft.com/office/powerpoint/2010/main">
    <mc:Choice Requires="p14">
      <p:transition spd="slow" p14:dur="3400" advTm="25000">
        <p14:reveal/>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22" presetClass="entr" presetSubtype="1"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2500"/>
                            </p:stCondLst>
                            <p:childTnLst>
                              <p:par>
                                <p:cTn id="13" presetID="22" presetClass="entr" presetSubtype="4" fill="hold" nodeType="afterEffect">
                                  <p:stCondLst>
                                    <p:cond delay="25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5500"/>
                            </p:stCondLst>
                            <p:childTnLst>
                              <p:par>
                                <p:cTn id="17" presetID="22" presetClass="entr" presetSubtype="1" fill="hold" nodeType="afterEffect">
                                  <p:stCondLst>
                                    <p:cond delay="250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8500"/>
                            </p:stCondLst>
                            <p:childTnLst>
                              <p:par>
                                <p:cTn id="21" presetID="22" presetClass="entr" presetSubtype="8" fill="hold" nodeType="afterEffect">
                                  <p:stCondLst>
                                    <p:cond delay="250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11500"/>
                            </p:stCondLst>
                            <p:childTnLst>
                              <p:par>
                                <p:cTn id="25" presetID="22" presetClass="entr" presetSubtype="4" fill="hold" nodeType="afterEffect">
                                  <p:stCondLst>
                                    <p:cond delay="250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par>
                          <p:cTn id="28" fill="hold">
                            <p:stCondLst>
                              <p:cond delay="14500"/>
                            </p:stCondLst>
                            <p:childTnLst>
                              <p:par>
                                <p:cTn id="29" presetID="22" presetClass="entr" presetSubtype="2" fill="hold" nodeType="afterEffect">
                                  <p:stCondLst>
                                    <p:cond delay="2500"/>
                                  </p:stCondLst>
                                  <p:childTnLst>
                                    <p:set>
                                      <p:cBhvr>
                                        <p:cTn id="30" dur="1" fill="hold">
                                          <p:stCondLst>
                                            <p:cond delay="0"/>
                                          </p:stCondLst>
                                        </p:cTn>
                                        <p:tgtEl>
                                          <p:spTgt spid="41"/>
                                        </p:tgtEl>
                                        <p:attrNameLst>
                                          <p:attrName>style.visibility</p:attrName>
                                        </p:attrNameLst>
                                      </p:cBhvr>
                                      <p:to>
                                        <p:strVal val="visible"/>
                                      </p:to>
                                    </p:set>
                                    <p:animEffect transition="in" filter="wipe(right)">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68675" y="1807759"/>
            <a:ext cx="9784593" cy="4752089"/>
            <a:chOff x="1219199" y="818606"/>
            <a:chExt cx="9908419" cy="4948872"/>
          </a:xfrm>
        </p:grpSpPr>
        <p:pic>
          <p:nvPicPr>
            <p:cNvPr id="2" name="Picture 1"/>
            <p:cNvPicPr>
              <a:picLocks noChangeAspect="1"/>
            </p:cNvPicPr>
            <p:nvPr/>
          </p:nvPicPr>
          <p:blipFill rotWithShape="1">
            <a:blip r:embed="rId2"/>
            <a:srcRect b="11207"/>
            <a:stretch/>
          </p:blipFill>
          <p:spPr>
            <a:xfrm>
              <a:off x="1219199" y="818606"/>
              <a:ext cx="9908419" cy="4948872"/>
            </a:xfrm>
            <a:prstGeom prst="rect">
              <a:avLst/>
            </a:prstGeom>
            <a:ln>
              <a:solidFill>
                <a:schemeClr val="tx1"/>
              </a:solidFill>
            </a:ln>
          </p:spPr>
        </p:pic>
        <p:cxnSp>
          <p:nvCxnSpPr>
            <p:cNvPr id="5" name="Straight Arrow Connector 4"/>
            <p:cNvCxnSpPr/>
            <p:nvPr/>
          </p:nvCxnSpPr>
          <p:spPr>
            <a:xfrm>
              <a:off x="5800725" y="1514475"/>
              <a:ext cx="38100" cy="809625"/>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2781301" y="1289689"/>
            <a:ext cx="6474721" cy="769441"/>
          </a:xfrm>
          <a:prstGeom prst="rect">
            <a:avLst/>
          </a:prstGeom>
        </p:spPr>
        <p:txBody>
          <a:bodyPr wrap="none">
            <a:spAutoFit/>
          </a:bodyPr>
          <a:lstStyle/>
          <a:p>
            <a:r>
              <a:rPr lang="en-US" sz="2000" b="1" dirty="0">
                <a:solidFill>
                  <a:schemeClr val="accent6">
                    <a:lumMod val="75000"/>
                  </a:schemeClr>
                </a:solidFill>
                <a:hlinkClick r:id="rId3"/>
              </a:rPr>
              <a:t>https://www.ippc.int/en/core-activities/standards-setting</a:t>
            </a:r>
            <a:r>
              <a:rPr lang="en-US" sz="2000" dirty="0">
                <a:hlinkClick r:id="rId3"/>
              </a:rPr>
              <a:t>/</a:t>
            </a:r>
            <a:endParaRPr lang="en-US" sz="2000" dirty="0"/>
          </a:p>
          <a:p>
            <a:endParaRPr lang="en-US" dirty="0"/>
          </a:p>
        </p:txBody>
      </p:sp>
      <p:sp>
        <p:nvSpPr>
          <p:cNvPr id="10" name="Rounded Rectangle 9"/>
          <p:cNvSpPr/>
          <p:nvPr/>
        </p:nvSpPr>
        <p:spPr>
          <a:xfrm>
            <a:off x="3362326" y="446642"/>
            <a:ext cx="5641974" cy="648411"/>
          </a:xfrm>
          <a:prstGeom prst="roundRect">
            <a:avLst/>
          </a:prstGeom>
          <a:solidFill>
            <a:schemeClr val="bg1"/>
          </a:solid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682F"/>
                </a:solidFill>
              </a:rPr>
              <a:t>Page </a:t>
            </a:r>
            <a:r>
              <a:rPr lang="en-US" sz="2800" b="1" dirty="0" err="1">
                <a:solidFill>
                  <a:srgbClr val="00682F"/>
                </a:solidFill>
              </a:rPr>
              <a:t>d’élaboration</a:t>
            </a:r>
            <a:r>
              <a:rPr lang="en-US" sz="2800" b="1" dirty="0">
                <a:solidFill>
                  <a:srgbClr val="00682F"/>
                </a:solidFill>
              </a:rPr>
              <a:t> des </a:t>
            </a:r>
            <a:r>
              <a:rPr lang="en-US" sz="2800" b="1" dirty="0" err="1">
                <a:solidFill>
                  <a:srgbClr val="00682F"/>
                </a:solidFill>
              </a:rPr>
              <a:t>normes</a:t>
            </a:r>
            <a:endParaRPr lang="en-US" sz="2800" b="1" dirty="0">
              <a:solidFill>
                <a:srgbClr val="00682F"/>
              </a:solidFill>
            </a:endParaRPr>
          </a:p>
        </p:txBody>
      </p:sp>
    </p:spTree>
    <p:extLst>
      <p:ext uri="{BB962C8B-B14F-4D97-AF65-F5344CB8AC3E}">
        <p14:creationId xmlns:p14="http://schemas.microsoft.com/office/powerpoint/2010/main" val="3801042578"/>
      </p:ext>
    </p:extLst>
  </p:cSld>
  <p:clrMapOvr>
    <a:masterClrMapping/>
  </p:clrMapOvr>
  <mc:AlternateContent xmlns:mc="http://schemas.openxmlformats.org/markup-compatibility/2006" xmlns:p14="http://schemas.microsoft.com/office/powerpoint/2010/main">
    <mc:Choice Requires="p14">
      <p:transition spd="slow" p14:dur="3400" advTm="10000">
        <p14:reveal/>
      </p:transition>
    </mc:Choice>
    <mc:Fallback xmlns="">
      <p:transition spd="slow" advTm="10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4959"/>
          <a:stretch/>
        </p:blipFill>
        <p:spPr>
          <a:xfrm>
            <a:off x="1447801" y="1372851"/>
            <a:ext cx="9277350" cy="4959709"/>
          </a:xfrm>
          <a:prstGeom prst="rect">
            <a:avLst/>
          </a:prstGeom>
          <a:ln>
            <a:solidFill>
              <a:schemeClr val="tx1"/>
            </a:solidFill>
          </a:ln>
        </p:spPr>
      </p:pic>
      <p:sp>
        <p:nvSpPr>
          <p:cNvPr id="4" name="Rounded Rectangle 3"/>
          <p:cNvSpPr/>
          <p:nvPr/>
        </p:nvSpPr>
        <p:spPr>
          <a:xfrm>
            <a:off x="3316898" y="437709"/>
            <a:ext cx="5776301" cy="648411"/>
          </a:xfrm>
          <a:prstGeom prst="roundRect">
            <a:avLst/>
          </a:prstGeom>
          <a:solidFill>
            <a:schemeClr val="bg1"/>
          </a:solid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682F"/>
                </a:solidFill>
              </a:rPr>
              <a:t>Page </a:t>
            </a:r>
            <a:r>
              <a:rPr lang="en-US" sz="2800" b="1" dirty="0" err="1" smtClean="0">
                <a:solidFill>
                  <a:srgbClr val="00682F"/>
                </a:solidFill>
              </a:rPr>
              <a:t>d’élaboration</a:t>
            </a:r>
            <a:r>
              <a:rPr lang="en-US" sz="2800" b="1" dirty="0" smtClean="0">
                <a:solidFill>
                  <a:srgbClr val="00682F"/>
                </a:solidFill>
              </a:rPr>
              <a:t> des </a:t>
            </a:r>
            <a:r>
              <a:rPr lang="en-US" sz="2800" b="1" dirty="0" err="1" smtClean="0">
                <a:solidFill>
                  <a:srgbClr val="00682F"/>
                </a:solidFill>
              </a:rPr>
              <a:t>normes</a:t>
            </a:r>
            <a:endParaRPr lang="en-US" sz="2800" b="1" dirty="0">
              <a:solidFill>
                <a:srgbClr val="00682F"/>
              </a:solidFill>
            </a:endParaRPr>
          </a:p>
        </p:txBody>
      </p:sp>
      <p:sp>
        <p:nvSpPr>
          <p:cNvPr id="3" name="Oval 2"/>
          <p:cNvSpPr/>
          <p:nvPr/>
        </p:nvSpPr>
        <p:spPr>
          <a:xfrm>
            <a:off x="1447801" y="1447800"/>
            <a:ext cx="7286625" cy="340995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3880232"/>
      </p:ext>
    </p:extLst>
  </p:cSld>
  <p:clrMapOvr>
    <a:masterClrMapping/>
  </p:clrMapOvr>
  <mc:AlternateContent xmlns:mc="http://schemas.openxmlformats.org/markup-compatibility/2006" xmlns:p14="http://schemas.microsoft.com/office/powerpoint/2010/main">
    <mc:Choice Requires="p14">
      <p:transition spd="slow" p14:dur="3400" advTm="10000">
        <p14:reveal/>
      </p:transition>
    </mc:Choice>
    <mc:Fallback xmlns="">
      <p:transition spd="slow" advTm="10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59199" y="5900877"/>
            <a:ext cx="5032801" cy="938719"/>
          </a:xfrm>
          <a:prstGeom prst="rect">
            <a:avLst/>
          </a:prstGeom>
        </p:spPr>
        <p:txBody>
          <a:bodyPr wrap="square">
            <a:spAutoFit/>
          </a:bodyPr>
          <a:lstStyle/>
          <a:p>
            <a:r>
              <a:rPr lang="en-US" sz="1100" i="1" u="sng" dirty="0" smtClean="0">
                <a:solidFill>
                  <a:srgbClr val="000000"/>
                </a:solidFill>
                <a:latin typeface="Helvetica" panose="020B0604020202020204" pitchFamily="34" charset="0"/>
              </a:rPr>
              <a:t>Music credits</a:t>
            </a:r>
            <a:r>
              <a:rPr lang="en-US" sz="1100" i="1" dirty="0" smtClean="0">
                <a:solidFill>
                  <a:srgbClr val="000000"/>
                </a:solidFill>
                <a:latin typeface="Helvetica" panose="020B0604020202020204" pitchFamily="34" charset="0"/>
              </a:rPr>
              <a:t>: Sweet </a:t>
            </a:r>
            <a:r>
              <a:rPr lang="en-US" sz="1100" i="1" dirty="0">
                <a:solidFill>
                  <a:srgbClr val="000000"/>
                </a:solidFill>
                <a:latin typeface="Helvetica" panose="020B0604020202020204" pitchFamily="34" charset="0"/>
              </a:rPr>
              <a:t>by LiQWYD | </a:t>
            </a:r>
            <a:r>
              <a:rPr lang="en-US" sz="1100" i="1" dirty="0">
                <a:solidFill>
                  <a:srgbClr val="000000"/>
                </a:solidFill>
                <a:latin typeface="Helvetica" panose="020B0604020202020204" pitchFamily="34" charset="0"/>
                <a:hlinkClick r:id="rId2"/>
              </a:rPr>
              <a:t>https://soundcloud.com/liqwyd</a:t>
            </a:r>
            <a:r>
              <a:rPr lang="en-US" sz="1100" i="1" dirty="0" smtClean="0">
                <a:solidFill>
                  <a:srgbClr val="000000"/>
                </a:solidFill>
                <a:latin typeface="Helvetica" panose="020B0604020202020204" pitchFamily="34" charset="0"/>
                <a:hlinkClick r:id="rId2"/>
              </a:rPr>
              <a:t>/</a:t>
            </a:r>
            <a:endParaRPr lang="en-US" sz="1100" i="1" dirty="0" smtClean="0">
              <a:solidFill>
                <a:srgbClr val="000000"/>
              </a:solidFill>
              <a:latin typeface="Helvetica" panose="020B0604020202020204" pitchFamily="34" charset="0"/>
            </a:endParaRPr>
          </a:p>
          <a:p>
            <a:r>
              <a:rPr lang="en-US" sz="1100" i="1" dirty="0" smtClean="0">
                <a:solidFill>
                  <a:srgbClr val="000000"/>
                </a:solidFill>
                <a:latin typeface="Helvetica" panose="020B0604020202020204" pitchFamily="34" charset="0"/>
              </a:rPr>
              <a:t>Music </a:t>
            </a:r>
            <a:r>
              <a:rPr lang="en-US" sz="1100" i="1" dirty="0">
                <a:solidFill>
                  <a:srgbClr val="000000"/>
                </a:solidFill>
                <a:latin typeface="Helvetica" panose="020B0604020202020204" pitchFamily="34" charset="0"/>
              </a:rPr>
              <a:t>promoted by https://www.chosic.com/</a:t>
            </a:r>
            <a:br>
              <a:rPr lang="en-US" sz="1100" i="1" dirty="0">
                <a:solidFill>
                  <a:srgbClr val="000000"/>
                </a:solidFill>
                <a:latin typeface="Helvetica" panose="020B0604020202020204" pitchFamily="34" charset="0"/>
              </a:rPr>
            </a:br>
            <a:r>
              <a:rPr lang="en-US" sz="1100" i="1" dirty="0">
                <a:solidFill>
                  <a:srgbClr val="000000"/>
                </a:solidFill>
                <a:latin typeface="Helvetica" panose="020B0604020202020204" pitchFamily="34" charset="0"/>
              </a:rPr>
              <a:t>Licensed under Creative Commons: Attribution 3.0 Unported (CC BY 3.0)</a:t>
            </a:r>
            <a:br>
              <a:rPr lang="en-US" sz="1100" i="1" dirty="0">
                <a:solidFill>
                  <a:srgbClr val="000000"/>
                </a:solidFill>
                <a:latin typeface="Helvetica" panose="020B0604020202020204" pitchFamily="34" charset="0"/>
              </a:rPr>
            </a:br>
            <a:r>
              <a:rPr lang="en-US" sz="1100" i="1" dirty="0">
                <a:solidFill>
                  <a:srgbClr val="000000"/>
                </a:solidFill>
                <a:latin typeface="Helvetica" panose="020B0604020202020204" pitchFamily="34" charset="0"/>
                <a:hlinkClick r:id="rId3"/>
              </a:rPr>
              <a:t>https://creativecommons.org/licenses/by/3.0</a:t>
            </a:r>
            <a:r>
              <a:rPr lang="en-US" sz="1100" i="1" dirty="0" smtClean="0">
                <a:solidFill>
                  <a:srgbClr val="000000"/>
                </a:solidFill>
                <a:latin typeface="Helvetica" panose="020B0604020202020204" pitchFamily="34" charset="0"/>
                <a:hlinkClick r:id="rId3"/>
              </a:rPr>
              <a:t>/</a:t>
            </a:r>
            <a:endParaRPr lang="en-US" sz="1100" i="1" dirty="0" smtClean="0">
              <a:solidFill>
                <a:srgbClr val="000000"/>
              </a:solidFill>
              <a:latin typeface="Helvetica" panose="020B0604020202020204" pitchFamily="34" charset="0"/>
            </a:endParaRPr>
          </a:p>
          <a:p>
            <a:endParaRPr lang="en-US" sz="1100" dirty="0"/>
          </a:p>
        </p:txBody>
      </p:sp>
      <p:sp>
        <p:nvSpPr>
          <p:cNvPr id="5" name="Rectangle 4"/>
          <p:cNvSpPr/>
          <p:nvPr/>
        </p:nvSpPr>
        <p:spPr>
          <a:xfrm>
            <a:off x="402426" y="1336217"/>
            <a:ext cx="11099253" cy="3200876"/>
          </a:xfrm>
          <a:prstGeom prst="rect">
            <a:avLst/>
          </a:prstGeom>
          <a:ln w="19050">
            <a:solidFill>
              <a:schemeClr val="tx1"/>
            </a:solidFill>
            <a:prstDash val="sysDot"/>
          </a:ln>
        </p:spPr>
        <p:txBody>
          <a:bodyPr wrap="square">
            <a:spAutoFit/>
          </a:bodyPr>
          <a:lstStyle/>
          <a:p>
            <a:r>
              <a:rPr lang="en-US" sz="1800" b="1" dirty="0"/>
              <a:t>Internet</a:t>
            </a:r>
          </a:p>
          <a:p>
            <a:endParaRPr lang="en-US" sz="1800" dirty="0"/>
          </a:p>
          <a:p>
            <a:r>
              <a:rPr lang="en-US" sz="1800" dirty="0"/>
              <a:t>International Phytosanitary Portal: </a:t>
            </a:r>
            <a:r>
              <a:rPr lang="en-US" sz="1800" dirty="0">
                <a:hlinkClick r:id="rId4"/>
              </a:rPr>
              <a:t>https://www.ippc.int/en/</a:t>
            </a:r>
            <a:endParaRPr lang="en-US" sz="1800" dirty="0"/>
          </a:p>
          <a:p>
            <a:endParaRPr lang="en-GB" sz="1800" dirty="0"/>
          </a:p>
          <a:p>
            <a:r>
              <a:rPr lang="en-US" sz="1800" dirty="0"/>
              <a:t>Adopted standards: </a:t>
            </a:r>
            <a:r>
              <a:rPr lang="en-US" sz="1800" dirty="0">
                <a:hlinkClick r:id="rId5"/>
              </a:rPr>
              <a:t>https://www.ippc.int/en/core-activities/standards-setting/ispms/</a:t>
            </a:r>
            <a:endParaRPr lang="en-US" sz="1800" dirty="0"/>
          </a:p>
          <a:p>
            <a:endParaRPr lang="en-US" sz="1800" dirty="0"/>
          </a:p>
          <a:p>
            <a:r>
              <a:rPr lang="en-US" sz="1800" dirty="0"/>
              <a:t>Commission on Phytosanitary Measures: </a:t>
            </a:r>
            <a:r>
              <a:rPr lang="en-US" sz="1800" dirty="0">
                <a:hlinkClick r:id="rId6"/>
              </a:rPr>
              <a:t>https://www.ippc.int/en/core-activities/governance/cpm/</a:t>
            </a:r>
            <a:endParaRPr lang="en-US" sz="1800" dirty="0"/>
          </a:p>
          <a:p>
            <a:endParaRPr lang="en-US" sz="1800" dirty="0"/>
          </a:p>
          <a:p>
            <a:r>
              <a:rPr lang="en-US" sz="1800" dirty="0"/>
              <a:t>Standards Committee: </a:t>
            </a:r>
            <a:r>
              <a:rPr lang="en-US" sz="1800" dirty="0">
                <a:hlinkClick r:id="rId7"/>
              </a:rPr>
              <a:t>https://www.ippc.int/en/core-activities/standards-setting/standards-committee/</a:t>
            </a:r>
            <a:endParaRPr lang="en-US" sz="1800" dirty="0"/>
          </a:p>
          <a:p>
            <a:endParaRPr lang="en-US" sz="1800" dirty="0"/>
          </a:p>
          <a:p>
            <a:r>
              <a:rPr lang="en-US" sz="1800" dirty="0"/>
              <a:t>IPP standard setting page: </a:t>
            </a:r>
            <a:r>
              <a:rPr lang="en-US" sz="1800" dirty="0">
                <a:solidFill>
                  <a:schemeClr val="accent6">
                    <a:lumMod val="75000"/>
                  </a:schemeClr>
                </a:solidFill>
                <a:hlinkClick r:id="rId8"/>
              </a:rPr>
              <a:t>https://www.ippc.int/en/core-activities/standards-setting</a:t>
            </a:r>
            <a:endParaRPr lang="en-US" sz="1800" dirty="0"/>
          </a:p>
        </p:txBody>
      </p:sp>
      <p:sp>
        <p:nvSpPr>
          <p:cNvPr id="7" name="Rounded Rectangle 6"/>
          <p:cNvSpPr/>
          <p:nvPr/>
        </p:nvSpPr>
        <p:spPr>
          <a:xfrm>
            <a:off x="3381376" y="459012"/>
            <a:ext cx="5462954" cy="648411"/>
          </a:xfrm>
          <a:prstGeom prst="roundRect">
            <a:avLst/>
          </a:prstGeom>
          <a:solidFill>
            <a:schemeClr val="bg1"/>
          </a:solid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682F"/>
                </a:solidFill>
              </a:rPr>
              <a:t>Contacts</a:t>
            </a:r>
          </a:p>
        </p:txBody>
      </p:sp>
      <p:grpSp>
        <p:nvGrpSpPr>
          <p:cNvPr id="16" name="Group 15"/>
          <p:cNvGrpSpPr/>
          <p:nvPr/>
        </p:nvGrpSpPr>
        <p:grpSpPr>
          <a:xfrm>
            <a:off x="402426" y="4766661"/>
            <a:ext cx="3718833" cy="1621159"/>
            <a:chOff x="3762374" y="4555633"/>
            <a:chExt cx="3718833" cy="1621159"/>
          </a:xfrm>
        </p:grpSpPr>
        <p:grpSp>
          <p:nvGrpSpPr>
            <p:cNvPr id="14" name="Group 13"/>
            <p:cNvGrpSpPr/>
            <p:nvPr/>
          </p:nvGrpSpPr>
          <p:grpSpPr>
            <a:xfrm>
              <a:off x="3762374" y="4555633"/>
              <a:ext cx="3718833" cy="1621159"/>
              <a:chOff x="4451837" y="4632139"/>
              <a:chExt cx="3306097" cy="1497139"/>
            </a:xfrm>
          </p:grpSpPr>
          <p:sp>
            <p:nvSpPr>
              <p:cNvPr id="6" name="Rectangle 5"/>
              <p:cNvSpPr/>
              <p:nvPr/>
            </p:nvSpPr>
            <p:spPr>
              <a:xfrm>
                <a:off x="4451837" y="4632139"/>
                <a:ext cx="3306097" cy="1497139"/>
              </a:xfrm>
              <a:prstGeom prst="rect">
                <a:avLst/>
              </a:prstGeom>
              <a:ln w="19050">
                <a:solidFill>
                  <a:schemeClr val="tx1"/>
                </a:solidFill>
                <a:prstDash val="sysDot"/>
              </a:ln>
            </p:spPr>
            <p:txBody>
              <a:bodyPr wrap="square">
                <a:spAutoFit/>
              </a:bodyPr>
              <a:lstStyle/>
              <a:p>
                <a:r>
                  <a:rPr lang="en-US" sz="1800" b="1" dirty="0"/>
                  <a:t>Social Media</a:t>
                </a:r>
              </a:p>
              <a:p>
                <a:pPr lvl="1">
                  <a:lnSpc>
                    <a:spcPct val="150000"/>
                  </a:lnSpc>
                </a:pPr>
                <a:r>
                  <a:rPr lang="en-US" sz="1800" dirty="0" smtClean="0"/>
                  <a:t>@ippcnews                                                  </a:t>
                </a:r>
              </a:p>
              <a:p>
                <a:pPr lvl="1">
                  <a:lnSpc>
                    <a:spcPct val="150000"/>
                  </a:lnSpc>
                </a:pPr>
                <a:r>
                  <a:rPr lang="en-US" sz="1800" dirty="0" smtClean="0"/>
                  <a:t>facebook.com/ippcheadlines</a:t>
                </a:r>
                <a:r>
                  <a:rPr lang="en-US" sz="1800" dirty="0"/>
                  <a:t>/                                            </a:t>
                </a:r>
                <a:endParaRPr lang="en-US" sz="1800" dirty="0" smtClean="0"/>
              </a:p>
              <a:p>
                <a:pPr lvl="1">
                  <a:lnSpc>
                    <a:spcPct val="150000"/>
                  </a:lnSpc>
                </a:pPr>
                <a:r>
                  <a:rPr lang="en-US" sz="1800" dirty="0" smtClean="0"/>
                  <a:t>linkedin.com/groups/3175642</a:t>
                </a:r>
                <a:endParaRPr lang="en-US" sz="1800" dirty="0"/>
              </a:p>
            </p:txBody>
          </p:sp>
          <p:pic>
            <p:nvPicPr>
              <p:cNvPr id="10" name="Picture 9"/>
              <p:cNvPicPr>
                <a:picLocks noChangeAspect="1"/>
              </p:cNvPicPr>
              <p:nvPr/>
            </p:nvPicPr>
            <p:blipFill>
              <a:blip r:embed="rId9"/>
              <a:stretch>
                <a:fillRect/>
              </a:stretch>
            </p:blipFill>
            <p:spPr>
              <a:xfrm>
                <a:off x="4651482" y="5405267"/>
                <a:ext cx="274320" cy="274320"/>
              </a:xfrm>
              <a:prstGeom prst="rect">
                <a:avLst/>
              </a:prstGeom>
            </p:spPr>
          </p:pic>
        </p:grpSp>
        <p:pic>
          <p:nvPicPr>
            <p:cNvPr id="11" name="Picture 10"/>
            <p:cNvPicPr>
              <a:picLocks noChangeAspect="1"/>
            </p:cNvPicPr>
            <p:nvPr/>
          </p:nvPicPr>
          <p:blipFill>
            <a:blip r:embed="rId10"/>
            <a:stretch>
              <a:fillRect/>
            </a:stretch>
          </p:blipFill>
          <p:spPr>
            <a:xfrm>
              <a:off x="3998546" y="5807981"/>
              <a:ext cx="274320" cy="274320"/>
            </a:xfrm>
            <a:prstGeom prst="rect">
              <a:avLst/>
            </a:prstGeom>
          </p:spPr>
        </p:pic>
        <p:pic>
          <p:nvPicPr>
            <p:cNvPr id="13" name="Picture 12"/>
            <p:cNvPicPr>
              <a:picLocks noChangeAspect="1"/>
            </p:cNvPicPr>
            <p:nvPr/>
          </p:nvPicPr>
          <p:blipFill>
            <a:blip r:embed="rId11"/>
            <a:stretch>
              <a:fillRect/>
            </a:stretch>
          </p:blipFill>
          <p:spPr>
            <a:xfrm>
              <a:off x="3966894" y="4977433"/>
              <a:ext cx="337625" cy="274320"/>
            </a:xfrm>
            <a:prstGeom prst="rect">
              <a:avLst/>
            </a:prstGeom>
          </p:spPr>
        </p:pic>
      </p:grpSp>
    </p:spTree>
    <p:extLst>
      <p:ext uri="{BB962C8B-B14F-4D97-AF65-F5344CB8AC3E}">
        <p14:creationId xmlns:p14="http://schemas.microsoft.com/office/powerpoint/2010/main" val="3720927408"/>
      </p:ext>
    </p:extLst>
  </p:cSld>
  <p:clrMapOvr>
    <a:masterClrMapping/>
  </p:clrMapOvr>
  <mc:AlternateContent xmlns:mc="http://schemas.openxmlformats.org/markup-compatibility/2006" xmlns:p14="http://schemas.microsoft.com/office/powerpoint/2010/main">
    <mc:Choice Requires="p14">
      <p:transition spd="slow" p14:dur="2000" advTm="10000">
        <p14:reveal/>
      </p:transition>
    </mc:Choice>
    <mc:Fallback xmlns="">
      <p:transition spd="slow" advTm="10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8A43A09-91A0-0B4E-A1B9-69205A0FA910}"/>
              </a:ext>
            </a:extLst>
          </p:cNvPr>
          <p:cNvSpPr>
            <a:spLocks noGrp="1"/>
          </p:cNvSpPr>
          <p:nvPr>
            <p:ph type="ctrTitle"/>
          </p:nvPr>
        </p:nvSpPr>
        <p:spPr/>
        <p:txBody>
          <a:bodyPr/>
          <a:lstStyle/>
          <a:p>
            <a:pPr algn="ctr">
              <a:defRPr/>
            </a:pPr>
            <a:r>
              <a:rPr lang="it-IT" dirty="0" smtClean="0"/>
              <a:t>MERCI</a:t>
            </a:r>
            <a:endParaRPr lang="it-IT" dirty="0"/>
          </a:p>
        </p:txBody>
      </p:sp>
      <p:sp>
        <p:nvSpPr>
          <p:cNvPr id="3" name="Rectangle 2">
            <a:extLst>
              <a:ext uri="{FF2B5EF4-FFF2-40B4-BE49-F238E27FC236}">
                <a16:creationId xmlns:a16="http://schemas.microsoft.com/office/drawing/2014/main" id="{A5343FCF-8DD9-BC48-8DE5-A30633EF8F93}"/>
              </a:ext>
            </a:extLst>
          </p:cNvPr>
          <p:cNvSpPr/>
          <p:nvPr/>
        </p:nvSpPr>
        <p:spPr>
          <a:xfrm>
            <a:off x="4800600" y="4495800"/>
            <a:ext cx="4953000" cy="1938992"/>
          </a:xfrm>
          <a:prstGeom prst="rect">
            <a:avLst/>
          </a:prstGeom>
        </p:spPr>
        <p:txBody>
          <a:bodyPr wrap="square">
            <a:spAutoFit/>
          </a:bodyPr>
          <a:lstStyle/>
          <a:p>
            <a:r>
              <a:rPr lang="fr-FR" altLang="en-US" sz="1600" b="1" dirty="0">
                <a:solidFill>
                  <a:schemeClr val="bg1"/>
                </a:solidFill>
                <a:ea typeface="Arial Unicode MS" panose="020B0604020202020204" pitchFamily="34" charset="-128"/>
                <a:cs typeface="Arial" panose="020B0604020202020204" pitchFamily="34" charset="0"/>
              </a:rPr>
              <a:t>IPPC Secretariat</a:t>
            </a:r>
            <a:br>
              <a:rPr lang="fr-FR" altLang="en-US" sz="1600" b="1" dirty="0">
                <a:solidFill>
                  <a:schemeClr val="bg1"/>
                </a:solidFill>
                <a:ea typeface="Arial Unicode MS" panose="020B0604020202020204" pitchFamily="34" charset="-128"/>
                <a:cs typeface="Arial" panose="020B0604020202020204" pitchFamily="34" charset="0"/>
              </a:rPr>
            </a:br>
            <a:r>
              <a:rPr lang="fr-FR" altLang="en-US" sz="1600" b="1" dirty="0">
                <a:solidFill>
                  <a:schemeClr val="bg1"/>
                </a:solidFill>
                <a:ea typeface="Arial Unicode MS" panose="020B0604020202020204" pitchFamily="34" charset="-128"/>
                <a:cs typeface="Arial" panose="020B0604020202020204" pitchFamily="34" charset="0"/>
              </a:rPr>
              <a:t/>
            </a:r>
            <a:br>
              <a:rPr lang="fr-FR" altLang="en-US" sz="1600" b="1"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Food and Agriculture </a:t>
            </a:r>
            <a:r>
              <a:rPr lang="en-GB" altLang="en-US" sz="1600" dirty="0" smtClean="0">
                <a:solidFill>
                  <a:schemeClr val="bg1"/>
                </a:solidFill>
                <a:ea typeface="Arial Unicode MS" panose="020B0604020202020204" pitchFamily="34" charset="-128"/>
                <a:cs typeface="Arial" panose="020B0604020202020204" pitchFamily="34" charset="0"/>
              </a:rPr>
              <a:t>Organization</a:t>
            </a:r>
            <a:r>
              <a:rPr lang="fr-FR" altLang="en-US" sz="1600" dirty="0" smtClean="0">
                <a:solidFill>
                  <a:schemeClr val="bg1"/>
                </a:solidFill>
                <a:ea typeface="Arial Unicode MS" panose="020B0604020202020204" pitchFamily="34" charset="-128"/>
                <a:cs typeface="Arial" panose="020B0604020202020204" pitchFamily="34" charset="0"/>
              </a:rPr>
              <a:t> </a:t>
            </a:r>
            <a:r>
              <a:rPr lang="fr-FR" altLang="en-US" sz="1600" dirty="0">
                <a:solidFill>
                  <a:schemeClr val="bg1"/>
                </a:solidFill>
                <a:ea typeface="Arial Unicode MS" panose="020B0604020202020204" pitchFamily="34" charset="-128"/>
                <a:cs typeface="Arial" panose="020B0604020202020204" pitchFamily="34" charset="0"/>
              </a:rPr>
              <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of the United Nations (FAO)</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smtClean="0">
                <a:solidFill>
                  <a:schemeClr val="bg1"/>
                </a:solidFill>
                <a:ea typeface="Arial Unicode MS" panose="020B0604020202020204" pitchFamily="34" charset="-128"/>
                <a:cs typeface="Arial" panose="020B0604020202020204" pitchFamily="34" charset="0"/>
                <a:hlinkClick r:id="rId2"/>
              </a:rPr>
              <a:t>ippc@fao.org</a:t>
            </a:r>
            <a:r>
              <a:rPr lang="fr-FR" altLang="en-US" sz="1600" dirty="0" smtClean="0">
                <a:solidFill>
                  <a:schemeClr val="bg1"/>
                </a:solidFill>
                <a:ea typeface="Arial Unicode MS" panose="020B0604020202020204" pitchFamily="34" charset="-128"/>
                <a:cs typeface="Arial" panose="020B0604020202020204" pitchFamily="34" charset="0"/>
              </a:rPr>
              <a:t> | </a:t>
            </a:r>
            <a:r>
              <a:rPr lang="fr-FR" altLang="en-US" sz="1600" dirty="0">
                <a:solidFill>
                  <a:schemeClr val="bg1"/>
                </a:solidFill>
                <a:ea typeface="Arial Unicode MS" panose="020B0604020202020204" pitchFamily="34" charset="-128"/>
                <a:cs typeface="Arial" panose="020B0604020202020204" pitchFamily="34" charset="0"/>
                <a:hlinkClick r:id="rId3">
                  <a:extLst>
                    <a:ext uri="{A12FA001-AC4F-418D-AE19-62706E023703}">
                      <ahyp:hlinkClr xmlns:ahyp="http://schemas.microsoft.com/office/drawing/2018/hyperlinkcolor" xmlns="" val="tx"/>
                    </a:ext>
                  </a:extLst>
                </a:hlinkClick>
              </a:rPr>
              <a:t>www.ippc.int</a:t>
            </a:r>
            <a:r>
              <a:rPr lang="en-US" sz="5400" dirty="0">
                <a:solidFill>
                  <a:schemeClr val="bg1"/>
                </a:solidFill>
              </a:rPr>
              <a:t/>
            </a:r>
            <a:br>
              <a:rPr lang="en-US" sz="5400" dirty="0">
                <a:solidFill>
                  <a:schemeClr val="bg1"/>
                </a:solidFill>
              </a:rPr>
            </a:br>
            <a:endParaRPr lang="x-none" dirty="0">
              <a:solidFill>
                <a:schemeClr val="bg1"/>
              </a:solidFill>
            </a:endParaRPr>
          </a:p>
        </p:txBody>
      </p:sp>
    </p:spTree>
    <p:extLst>
      <p:ext uri="{BB962C8B-B14F-4D97-AF65-F5344CB8AC3E}">
        <p14:creationId xmlns:p14="http://schemas.microsoft.com/office/powerpoint/2010/main" val="3770396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p:cNvSpPr/>
          <p:nvPr/>
        </p:nvSpPr>
        <p:spPr>
          <a:xfrm>
            <a:off x="2278269" y="1081681"/>
            <a:ext cx="4193703" cy="4193703"/>
          </a:xfrm>
          <a:prstGeom prst="blockArc">
            <a:avLst>
              <a:gd name="adj1" fmla="val 9000000"/>
              <a:gd name="adj2" fmla="val 16200000"/>
              <a:gd name="adj3" fmla="val 4639"/>
            </a:avLst>
          </a:prstGeom>
          <a:solidFill>
            <a:schemeClr val="accent6">
              <a:lumMod val="20000"/>
              <a:lumOff val="8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9" name="Block Arc 8"/>
          <p:cNvSpPr/>
          <p:nvPr/>
        </p:nvSpPr>
        <p:spPr>
          <a:xfrm>
            <a:off x="2327525" y="1172177"/>
            <a:ext cx="4193703" cy="4193703"/>
          </a:xfrm>
          <a:prstGeom prst="blockArc">
            <a:avLst>
              <a:gd name="adj1" fmla="val 1627034"/>
              <a:gd name="adj2" fmla="val 9172949"/>
              <a:gd name="adj3" fmla="val 4639"/>
            </a:avLst>
          </a:prstGeom>
          <a:solidFill>
            <a:schemeClr val="accent4">
              <a:lumMod val="20000"/>
              <a:lumOff val="8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Block Arc 9"/>
          <p:cNvSpPr/>
          <p:nvPr/>
        </p:nvSpPr>
        <p:spPr>
          <a:xfrm>
            <a:off x="2378190" y="1079242"/>
            <a:ext cx="4193703" cy="4193703"/>
          </a:xfrm>
          <a:prstGeom prst="blockArc">
            <a:avLst>
              <a:gd name="adj1" fmla="val 16032225"/>
              <a:gd name="adj2" fmla="val 1804711"/>
              <a:gd name="adj3" fmla="val 4639"/>
            </a:avLst>
          </a:prstGeom>
          <a:solidFill>
            <a:schemeClr val="accent1">
              <a:lumMod val="20000"/>
              <a:lumOff val="8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 name="Freeform 10"/>
          <p:cNvSpPr/>
          <p:nvPr/>
        </p:nvSpPr>
        <p:spPr>
          <a:xfrm>
            <a:off x="3111500" y="2028366"/>
            <a:ext cx="2367429" cy="2183339"/>
          </a:xfrm>
          <a:custGeom>
            <a:avLst/>
            <a:gdLst>
              <a:gd name="connsiteX0" fmla="*/ 0 w 2201636"/>
              <a:gd name="connsiteY0" fmla="*/ 1091670 h 2183339"/>
              <a:gd name="connsiteX1" fmla="*/ 1100818 w 2201636"/>
              <a:gd name="connsiteY1" fmla="*/ 0 h 2183339"/>
              <a:gd name="connsiteX2" fmla="*/ 2201636 w 2201636"/>
              <a:gd name="connsiteY2" fmla="*/ 1091670 h 2183339"/>
              <a:gd name="connsiteX3" fmla="*/ 1100818 w 2201636"/>
              <a:gd name="connsiteY3" fmla="*/ 2183340 h 2183339"/>
              <a:gd name="connsiteX4" fmla="*/ 0 w 2201636"/>
              <a:gd name="connsiteY4" fmla="*/ 1091670 h 218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636" h="2183339">
                <a:moveTo>
                  <a:pt x="0" y="1091670"/>
                </a:moveTo>
                <a:cubicBezTo>
                  <a:pt x="0" y="488757"/>
                  <a:pt x="492853" y="0"/>
                  <a:pt x="1100818" y="0"/>
                </a:cubicBezTo>
                <a:cubicBezTo>
                  <a:pt x="1708783" y="0"/>
                  <a:pt x="2201636" y="488757"/>
                  <a:pt x="2201636" y="1091670"/>
                </a:cubicBezTo>
                <a:cubicBezTo>
                  <a:pt x="2201636" y="1694583"/>
                  <a:pt x="1708783" y="2183340"/>
                  <a:pt x="1100818" y="2183340"/>
                </a:cubicBezTo>
                <a:cubicBezTo>
                  <a:pt x="492853" y="2183340"/>
                  <a:pt x="0" y="1694583"/>
                  <a:pt x="0" y="1091670"/>
                </a:cubicBezTo>
                <a:close/>
              </a:path>
            </a:pathLst>
          </a:custGeom>
          <a:solidFill>
            <a:srgbClr val="9E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5282" tIns="342603" rIns="345282" bIns="342603" numCol="1" spcCol="1270" anchor="ctr" anchorCtr="0">
            <a:noAutofit/>
          </a:bodyPr>
          <a:lstStyle/>
          <a:p>
            <a:pPr lvl="0" algn="ctr" defTabSz="800100">
              <a:lnSpc>
                <a:spcPct val="90000"/>
              </a:lnSpc>
              <a:spcBef>
                <a:spcPct val="0"/>
              </a:spcBef>
              <a:spcAft>
                <a:spcPct val="35000"/>
              </a:spcAft>
            </a:pPr>
            <a:r>
              <a:rPr lang="fr-FR" sz="1800" b="1" dirty="0"/>
              <a:t>Normes internationales pour les mesures phytosanitaires (NIMP)</a:t>
            </a:r>
            <a:endParaRPr lang="en-US" sz="1800" b="1" kern="1200" dirty="0"/>
          </a:p>
        </p:txBody>
      </p:sp>
      <p:sp>
        <p:nvSpPr>
          <p:cNvPr id="12" name="Freeform 11"/>
          <p:cNvSpPr/>
          <p:nvPr/>
        </p:nvSpPr>
        <p:spPr>
          <a:xfrm>
            <a:off x="3541834" y="221122"/>
            <a:ext cx="1866414" cy="1677927"/>
          </a:xfrm>
          <a:custGeom>
            <a:avLst/>
            <a:gdLst>
              <a:gd name="connsiteX0" fmla="*/ 0 w 1866414"/>
              <a:gd name="connsiteY0" fmla="*/ 838964 h 1677927"/>
              <a:gd name="connsiteX1" fmla="*/ 933207 w 1866414"/>
              <a:gd name="connsiteY1" fmla="*/ 0 h 1677927"/>
              <a:gd name="connsiteX2" fmla="*/ 1866414 w 1866414"/>
              <a:gd name="connsiteY2" fmla="*/ 838964 h 1677927"/>
              <a:gd name="connsiteX3" fmla="*/ 933207 w 1866414"/>
              <a:gd name="connsiteY3" fmla="*/ 1677928 h 1677927"/>
              <a:gd name="connsiteX4" fmla="*/ 0 w 1866414"/>
              <a:gd name="connsiteY4" fmla="*/ 838964 h 167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414" h="1677927">
                <a:moveTo>
                  <a:pt x="0" y="838964"/>
                </a:moveTo>
                <a:cubicBezTo>
                  <a:pt x="0" y="375617"/>
                  <a:pt x="417811" y="0"/>
                  <a:pt x="933207" y="0"/>
                </a:cubicBezTo>
                <a:cubicBezTo>
                  <a:pt x="1448603" y="0"/>
                  <a:pt x="1866414" y="375617"/>
                  <a:pt x="1866414" y="838964"/>
                </a:cubicBezTo>
                <a:cubicBezTo>
                  <a:pt x="1866414" y="1302311"/>
                  <a:pt x="1448603" y="1677928"/>
                  <a:pt x="933207" y="1677928"/>
                </a:cubicBezTo>
                <a:cubicBezTo>
                  <a:pt x="417811" y="1677928"/>
                  <a:pt x="0" y="1302311"/>
                  <a:pt x="0" y="8389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6190" tIns="268587" rIns="296190" bIns="268587" numCol="1" spcCol="1270" anchor="ctr" anchorCtr="0">
            <a:noAutofit/>
          </a:bodyPr>
          <a:lstStyle/>
          <a:p>
            <a:pPr lvl="0" algn="ctr" defTabSz="800100">
              <a:lnSpc>
                <a:spcPct val="90000"/>
              </a:lnSpc>
              <a:spcBef>
                <a:spcPct val="0"/>
              </a:spcBef>
              <a:spcAft>
                <a:spcPct val="35000"/>
              </a:spcAft>
            </a:pPr>
            <a:r>
              <a:rPr lang="en-GB" sz="1800" b="1" kern="1200" dirty="0" smtClean="0"/>
              <a:t>45 NIMP </a:t>
            </a:r>
            <a:r>
              <a:rPr lang="en-GB" sz="1800" b="1" kern="1200" dirty="0" err="1" smtClean="0"/>
              <a:t>adoptées</a:t>
            </a:r>
            <a:endParaRPr lang="en-US" sz="1800" b="1" kern="1200" dirty="0"/>
          </a:p>
        </p:txBody>
      </p:sp>
      <p:sp>
        <p:nvSpPr>
          <p:cNvPr id="13" name="Freeform 12"/>
          <p:cNvSpPr/>
          <p:nvPr/>
        </p:nvSpPr>
        <p:spPr>
          <a:xfrm>
            <a:off x="5308327" y="3388613"/>
            <a:ext cx="2188023" cy="1529837"/>
          </a:xfrm>
          <a:custGeom>
            <a:avLst/>
            <a:gdLst>
              <a:gd name="connsiteX0" fmla="*/ 0 w 2013910"/>
              <a:gd name="connsiteY0" fmla="*/ 764919 h 1529837"/>
              <a:gd name="connsiteX1" fmla="*/ 1006955 w 2013910"/>
              <a:gd name="connsiteY1" fmla="*/ 0 h 1529837"/>
              <a:gd name="connsiteX2" fmla="*/ 2013910 w 2013910"/>
              <a:gd name="connsiteY2" fmla="*/ 764919 h 1529837"/>
              <a:gd name="connsiteX3" fmla="*/ 1006955 w 2013910"/>
              <a:gd name="connsiteY3" fmla="*/ 1529838 h 1529837"/>
              <a:gd name="connsiteX4" fmla="*/ 0 w 2013910"/>
              <a:gd name="connsiteY4" fmla="*/ 764919 h 1529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3910" h="1529837">
                <a:moveTo>
                  <a:pt x="0" y="764919"/>
                </a:moveTo>
                <a:cubicBezTo>
                  <a:pt x="0" y="342466"/>
                  <a:pt x="450829" y="0"/>
                  <a:pt x="1006955" y="0"/>
                </a:cubicBezTo>
                <a:cubicBezTo>
                  <a:pt x="1563081" y="0"/>
                  <a:pt x="2013910" y="342466"/>
                  <a:pt x="2013910" y="764919"/>
                </a:cubicBezTo>
                <a:cubicBezTo>
                  <a:pt x="2013910" y="1187372"/>
                  <a:pt x="1563081" y="1529838"/>
                  <a:pt x="1006955" y="1529838"/>
                </a:cubicBezTo>
                <a:cubicBezTo>
                  <a:pt x="450829" y="1529838"/>
                  <a:pt x="0" y="1187372"/>
                  <a:pt x="0" y="764919"/>
                </a:cubicBezTo>
                <a:close/>
              </a:path>
            </a:pathLst>
          </a:custGeom>
          <a:solidFill>
            <a:srgbClr val="EC77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7790" tIns="246899" rIns="317790" bIns="246899" numCol="1" spcCol="1270" anchor="ctr" anchorCtr="0">
            <a:noAutofit/>
          </a:bodyPr>
          <a:lstStyle/>
          <a:p>
            <a:pPr lvl="0" algn="ctr" defTabSz="800100">
              <a:lnSpc>
                <a:spcPct val="90000"/>
              </a:lnSpc>
              <a:spcBef>
                <a:spcPct val="0"/>
              </a:spcBef>
              <a:spcAft>
                <a:spcPct val="35000"/>
              </a:spcAft>
            </a:pPr>
            <a:r>
              <a:rPr lang="en-GB" sz="1800" b="1" kern="1200" dirty="0"/>
              <a:t>39 </a:t>
            </a:r>
            <a:r>
              <a:rPr lang="en-GB" sz="1800" b="1" dirty="0" err="1"/>
              <a:t>Traitements</a:t>
            </a:r>
            <a:r>
              <a:rPr lang="en-GB" sz="1800" b="1" dirty="0"/>
              <a:t> </a:t>
            </a:r>
            <a:r>
              <a:rPr lang="en-GB" sz="1800" b="1" dirty="0" err="1" smtClean="0"/>
              <a:t>phytosanitaires</a:t>
            </a:r>
            <a:r>
              <a:rPr lang="en-GB" sz="1800" b="1" dirty="0" smtClean="0"/>
              <a:t> (TPs</a:t>
            </a:r>
            <a:r>
              <a:rPr lang="en-GB" sz="1800" b="1" kern="1200" dirty="0"/>
              <a:t>)</a:t>
            </a:r>
            <a:endParaRPr lang="en-US" sz="1800" b="1" kern="1200" dirty="0"/>
          </a:p>
        </p:txBody>
      </p:sp>
      <p:sp>
        <p:nvSpPr>
          <p:cNvPr id="14" name="Freeform 13"/>
          <p:cNvSpPr/>
          <p:nvPr/>
        </p:nvSpPr>
        <p:spPr>
          <a:xfrm>
            <a:off x="1516183" y="3414334"/>
            <a:ext cx="1856794" cy="1723890"/>
          </a:xfrm>
          <a:custGeom>
            <a:avLst/>
            <a:gdLst>
              <a:gd name="connsiteX0" fmla="*/ 0 w 1856794"/>
              <a:gd name="connsiteY0" fmla="*/ 861945 h 1723890"/>
              <a:gd name="connsiteX1" fmla="*/ 928397 w 1856794"/>
              <a:gd name="connsiteY1" fmla="*/ 0 h 1723890"/>
              <a:gd name="connsiteX2" fmla="*/ 1856794 w 1856794"/>
              <a:gd name="connsiteY2" fmla="*/ 861945 h 1723890"/>
              <a:gd name="connsiteX3" fmla="*/ 928397 w 1856794"/>
              <a:gd name="connsiteY3" fmla="*/ 1723890 h 1723890"/>
              <a:gd name="connsiteX4" fmla="*/ 0 w 1856794"/>
              <a:gd name="connsiteY4" fmla="*/ 861945 h 172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794" h="1723890">
                <a:moveTo>
                  <a:pt x="0" y="861945"/>
                </a:moveTo>
                <a:cubicBezTo>
                  <a:pt x="0" y="385906"/>
                  <a:pt x="415657" y="0"/>
                  <a:pt x="928397" y="0"/>
                </a:cubicBezTo>
                <a:cubicBezTo>
                  <a:pt x="1441137" y="0"/>
                  <a:pt x="1856794" y="385906"/>
                  <a:pt x="1856794" y="861945"/>
                </a:cubicBezTo>
                <a:cubicBezTo>
                  <a:pt x="1856794" y="1337984"/>
                  <a:pt x="1441137" y="1723890"/>
                  <a:pt x="928397" y="1723890"/>
                </a:cubicBezTo>
                <a:cubicBezTo>
                  <a:pt x="415657" y="1723890"/>
                  <a:pt x="0" y="1337984"/>
                  <a:pt x="0" y="861945"/>
                </a:cubicBez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4781" tIns="275318" rIns="294781" bIns="275318" numCol="1" spcCol="1270" anchor="ctr" anchorCtr="0">
            <a:noAutofit/>
          </a:bodyPr>
          <a:lstStyle/>
          <a:p>
            <a:pPr lvl="0" algn="ctr" defTabSz="800100">
              <a:lnSpc>
                <a:spcPct val="90000"/>
              </a:lnSpc>
              <a:spcBef>
                <a:spcPct val="0"/>
              </a:spcBef>
              <a:spcAft>
                <a:spcPct val="35000"/>
              </a:spcAft>
            </a:pPr>
            <a:r>
              <a:rPr lang="en-GB" sz="1800" b="1" kern="1200" dirty="0"/>
              <a:t>29 </a:t>
            </a:r>
            <a:r>
              <a:rPr lang="en-GB" sz="1800" b="1" dirty="0" err="1" smtClean="0"/>
              <a:t>Protocoles</a:t>
            </a:r>
            <a:r>
              <a:rPr lang="en-GB" sz="1800" b="1" dirty="0" smtClean="0"/>
              <a:t> de Diagnostic (</a:t>
            </a:r>
            <a:r>
              <a:rPr lang="en-GB" sz="1800" b="1" kern="1200" dirty="0" smtClean="0"/>
              <a:t>PDs</a:t>
            </a:r>
            <a:r>
              <a:rPr lang="en-GB" sz="1800" b="1" kern="1200" dirty="0"/>
              <a:t>)</a:t>
            </a:r>
            <a:endParaRPr lang="en-US" sz="1800" b="1" kern="1200" dirty="0"/>
          </a:p>
        </p:txBody>
      </p:sp>
      <p:sp>
        <p:nvSpPr>
          <p:cNvPr id="4" name="Rectangle 3"/>
          <p:cNvSpPr/>
          <p:nvPr/>
        </p:nvSpPr>
        <p:spPr>
          <a:xfrm>
            <a:off x="7991443" y="1362075"/>
            <a:ext cx="4164340" cy="5456547"/>
          </a:xfrm>
          <a:prstGeom prst="rect">
            <a:avLst/>
          </a:prstGeom>
          <a:blipFill>
            <a:blip r:embed="rId3" cstate="print">
              <a:extLst>
                <a:ext uri="{28A0092B-C50C-407E-A947-70E740481C1C}">
                  <a14:useLocalDpi xmlns:a14="http://schemas.microsoft.com/office/drawing/2010/main" val="0"/>
                </a:ext>
              </a:extLst>
            </a:blip>
            <a:srcRect/>
            <a:stretch>
              <a:fillRect t="-2000" b="-2000"/>
            </a:stretch>
          </a:blipFill>
          <a:ln>
            <a:solidFill>
              <a:srgbClr val="694E96"/>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extBox 1"/>
          <p:cNvSpPr txBox="1"/>
          <p:nvPr/>
        </p:nvSpPr>
        <p:spPr>
          <a:xfrm>
            <a:off x="379409" y="6154860"/>
            <a:ext cx="3021874" cy="338554"/>
          </a:xfrm>
          <a:prstGeom prst="rect">
            <a:avLst/>
          </a:prstGeom>
          <a:noFill/>
        </p:spPr>
        <p:txBody>
          <a:bodyPr wrap="square" rtlCol="0">
            <a:spAutoFit/>
          </a:bodyPr>
          <a:lstStyle/>
          <a:p>
            <a:r>
              <a:rPr lang="en-GB" sz="1600" dirty="0" smtClean="0"/>
              <a:t>Au </a:t>
            </a:r>
            <a:r>
              <a:rPr lang="en-GB" sz="1600" dirty="0" err="1" smtClean="0"/>
              <a:t>mois</a:t>
            </a:r>
            <a:r>
              <a:rPr lang="en-GB" sz="1600" dirty="0" smtClean="0"/>
              <a:t> de </a:t>
            </a:r>
            <a:r>
              <a:rPr lang="en-GB" sz="1600" dirty="0" err="1" smtClean="0"/>
              <a:t>juillet</a:t>
            </a:r>
            <a:r>
              <a:rPr lang="en-GB" sz="1600" dirty="0" smtClean="0"/>
              <a:t>, </a:t>
            </a:r>
            <a:r>
              <a:rPr lang="en-GB" sz="1600" dirty="0"/>
              <a:t>2021</a:t>
            </a:r>
            <a:endParaRPr lang="en-US" sz="1600" dirty="0"/>
          </a:p>
        </p:txBody>
      </p:sp>
      <p:sp>
        <p:nvSpPr>
          <p:cNvPr id="8" name="Oval 7"/>
          <p:cNvSpPr/>
          <p:nvPr/>
        </p:nvSpPr>
        <p:spPr>
          <a:xfrm>
            <a:off x="8898203" y="4501760"/>
            <a:ext cx="2941371" cy="1272927"/>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70C0"/>
                </a:solidFill>
              </a:rPr>
              <a:t>Première NIMP </a:t>
            </a:r>
            <a:r>
              <a:rPr lang="en-GB" b="1" dirty="0" smtClean="0">
                <a:solidFill>
                  <a:srgbClr val="0070C0"/>
                </a:solidFill>
              </a:rPr>
              <a:t>adoptee </a:t>
            </a:r>
            <a:r>
              <a:rPr lang="en-GB" b="1" dirty="0" err="1" smtClean="0">
                <a:solidFill>
                  <a:srgbClr val="0070C0"/>
                </a:solidFill>
              </a:rPr>
              <a:t>en</a:t>
            </a:r>
            <a:r>
              <a:rPr lang="en-GB" b="1" dirty="0" smtClean="0">
                <a:solidFill>
                  <a:srgbClr val="0070C0"/>
                </a:solidFill>
              </a:rPr>
              <a:t> </a:t>
            </a:r>
            <a:r>
              <a:rPr lang="en-GB" b="1" dirty="0">
                <a:solidFill>
                  <a:srgbClr val="0070C0"/>
                </a:solidFill>
              </a:rPr>
              <a:t>1993</a:t>
            </a:r>
            <a:endParaRPr lang="en-US" b="1" dirty="0"/>
          </a:p>
        </p:txBody>
      </p:sp>
      <p:sp>
        <p:nvSpPr>
          <p:cNvPr id="15" name="Freeform 14"/>
          <p:cNvSpPr/>
          <p:nvPr/>
        </p:nvSpPr>
        <p:spPr>
          <a:xfrm>
            <a:off x="4475041" y="5311259"/>
            <a:ext cx="2591944" cy="1302430"/>
          </a:xfrm>
          <a:custGeom>
            <a:avLst/>
            <a:gdLst>
              <a:gd name="connsiteX0" fmla="*/ 0 w 2013910"/>
              <a:gd name="connsiteY0" fmla="*/ 764919 h 1529837"/>
              <a:gd name="connsiteX1" fmla="*/ 1006955 w 2013910"/>
              <a:gd name="connsiteY1" fmla="*/ 0 h 1529837"/>
              <a:gd name="connsiteX2" fmla="*/ 2013910 w 2013910"/>
              <a:gd name="connsiteY2" fmla="*/ 764919 h 1529837"/>
              <a:gd name="connsiteX3" fmla="*/ 1006955 w 2013910"/>
              <a:gd name="connsiteY3" fmla="*/ 1529838 h 1529837"/>
              <a:gd name="connsiteX4" fmla="*/ 0 w 2013910"/>
              <a:gd name="connsiteY4" fmla="*/ 764919 h 1529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3910" h="1529837">
                <a:moveTo>
                  <a:pt x="0" y="764919"/>
                </a:moveTo>
                <a:cubicBezTo>
                  <a:pt x="0" y="342466"/>
                  <a:pt x="450829" y="0"/>
                  <a:pt x="1006955" y="0"/>
                </a:cubicBezTo>
                <a:cubicBezTo>
                  <a:pt x="1563081" y="0"/>
                  <a:pt x="2013910" y="342466"/>
                  <a:pt x="2013910" y="764919"/>
                </a:cubicBezTo>
                <a:cubicBezTo>
                  <a:pt x="2013910" y="1187372"/>
                  <a:pt x="1563081" y="1529838"/>
                  <a:pt x="1006955" y="1529838"/>
                </a:cubicBezTo>
                <a:cubicBezTo>
                  <a:pt x="450829" y="1529838"/>
                  <a:pt x="0" y="1187372"/>
                  <a:pt x="0" y="764919"/>
                </a:cubicBez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7790" tIns="246899" rIns="317790" bIns="246899" numCol="1" spcCol="1270" anchor="ctr" anchorCtr="0">
            <a:noAutofit/>
          </a:bodyPr>
          <a:lstStyle/>
          <a:p>
            <a:pPr lvl="0" algn="ctr" defTabSz="800100">
              <a:lnSpc>
                <a:spcPct val="90000"/>
              </a:lnSpc>
              <a:spcBef>
                <a:spcPct val="0"/>
              </a:spcBef>
              <a:spcAft>
                <a:spcPct val="35000"/>
              </a:spcAft>
            </a:pPr>
            <a:r>
              <a:rPr lang="en-GB" sz="1800" b="1" dirty="0">
                <a:solidFill>
                  <a:schemeClr val="tx1"/>
                </a:solidFill>
              </a:rPr>
              <a:t>9</a:t>
            </a:r>
            <a:r>
              <a:rPr lang="en-GB" sz="1800" b="1" kern="1200" dirty="0">
                <a:solidFill>
                  <a:schemeClr val="tx1"/>
                </a:solidFill>
              </a:rPr>
              <a:t> </a:t>
            </a:r>
            <a:r>
              <a:rPr lang="en-GB" sz="1800" b="1" kern="1200" dirty="0" smtClean="0">
                <a:solidFill>
                  <a:schemeClr val="tx1"/>
                </a:solidFill>
              </a:rPr>
              <a:t>Recommendations de la </a:t>
            </a:r>
            <a:r>
              <a:rPr lang="en-GB" sz="1800" b="1" dirty="0" smtClean="0">
                <a:solidFill>
                  <a:schemeClr val="tx1"/>
                </a:solidFill>
              </a:rPr>
              <a:t>CMP </a:t>
            </a:r>
            <a:endParaRPr lang="en-US" sz="1800" b="1" kern="1200" dirty="0">
              <a:solidFill>
                <a:schemeClr val="tx1"/>
              </a:solidFill>
            </a:endParaRPr>
          </a:p>
        </p:txBody>
      </p:sp>
    </p:spTree>
    <p:extLst>
      <p:ext uri="{BB962C8B-B14F-4D97-AF65-F5344CB8AC3E}">
        <p14:creationId xmlns:p14="http://schemas.microsoft.com/office/powerpoint/2010/main" val="3937891920"/>
      </p:ext>
    </p:extLst>
  </p:cSld>
  <p:clrMapOvr>
    <a:masterClrMapping/>
  </p:clrMapOvr>
  <mc:AlternateContent xmlns:mc="http://schemas.openxmlformats.org/markup-compatibility/2006" xmlns:p14="http://schemas.microsoft.com/office/powerpoint/2010/main">
    <mc:Choice Requires="p14">
      <p:transition spd="slow" p14:dur="3400" advTm="20000">
        <p14:reveal/>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par>
                          <p:cTn id="8" fill="hold">
                            <p:stCondLst>
                              <p:cond delay="500"/>
                            </p:stCondLst>
                            <p:childTnLst>
                              <p:par>
                                <p:cTn id="9" presetID="21" presetClass="entr" presetSubtype="1" fill="hold" grpId="0"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500"/>
                                        <p:tgtEl>
                                          <p:spTgt spid="12"/>
                                        </p:tgtEl>
                                      </p:cBhvr>
                                    </p:animEffect>
                                  </p:childTnLst>
                                </p:cTn>
                              </p:par>
                            </p:childTnLst>
                          </p:cTn>
                        </p:par>
                        <p:par>
                          <p:cTn id="12" fill="hold">
                            <p:stCondLst>
                              <p:cond delay="3000"/>
                            </p:stCondLst>
                            <p:childTnLst>
                              <p:par>
                                <p:cTn id="13" presetID="21" presetClass="entr" presetSubtype="1" fill="hold" grpId="0" nodeType="afterEffect">
                                  <p:stCondLst>
                                    <p:cond delay="200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500"/>
                                        <p:tgtEl>
                                          <p:spTgt spid="13"/>
                                        </p:tgtEl>
                                      </p:cBhvr>
                                    </p:animEffect>
                                  </p:childTnLst>
                                </p:cTn>
                              </p:par>
                            </p:childTnLst>
                          </p:cTn>
                        </p:par>
                        <p:par>
                          <p:cTn id="16" fill="hold">
                            <p:stCondLst>
                              <p:cond delay="5500"/>
                            </p:stCondLst>
                            <p:childTnLst>
                              <p:par>
                                <p:cTn id="17" presetID="21" presetClass="entr" presetSubtype="1" fill="hold" grpId="0" nodeType="afterEffect">
                                  <p:stCondLst>
                                    <p:cond delay="200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500"/>
                                        <p:tgtEl>
                                          <p:spTgt spid="14"/>
                                        </p:tgtEl>
                                      </p:cBhvr>
                                    </p:animEffect>
                                  </p:childTnLst>
                                </p:cTn>
                              </p:par>
                            </p:childTnLst>
                          </p:cTn>
                        </p:par>
                        <p:par>
                          <p:cTn id="20" fill="hold">
                            <p:stCondLst>
                              <p:cond delay="8000"/>
                            </p:stCondLst>
                            <p:childTnLst>
                              <p:par>
                                <p:cTn id="21" presetID="21" presetClass="entr" presetSubtype="1" fill="hold" grpId="0" nodeType="afterEffect">
                                  <p:stCondLst>
                                    <p:cond delay="200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500"/>
                                        <p:tgtEl>
                                          <p:spTgt spid="15"/>
                                        </p:tgtEl>
                                      </p:cBhvr>
                                    </p:animEffect>
                                  </p:childTnLst>
                                </p:cTn>
                              </p:par>
                            </p:childTnLst>
                          </p:cTn>
                        </p:par>
                        <p:par>
                          <p:cTn id="24" fill="hold">
                            <p:stCondLst>
                              <p:cond delay="10500"/>
                            </p:stCondLst>
                            <p:childTnLst>
                              <p:par>
                                <p:cTn id="25" presetID="6" presetClass="entr" presetSubtype="32" fill="hold" nodeType="afterEffect">
                                  <p:stCondLst>
                                    <p:cond delay="750"/>
                                  </p:stCondLst>
                                  <p:childTnLst>
                                    <p:set>
                                      <p:cBhvr>
                                        <p:cTn id="26" dur="1" fill="hold">
                                          <p:stCondLst>
                                            <p:cond delay="0"/>
                                          </p:stCondLst>
                                        </p:cTn>
                                        <p:tgtEl>
                                          <p:spTgt spid="4"/>
                                        </p:tgtEl>
                                        <p:attrNameLst>
                                          <p:attrName>style.visibility</p:attrName>
                                        </p:attrNameLst>
                                      </p:cBhvr>
                                      <p:to>
                                        <p:strVal val="visible"/>
                                      </p:to>
                                    </p:set>
                                    <p:animEffect transition="in" filter="circle(out)">
                                      <p:cBhvr>
                                        <p:cTn id="27" dur="2000"/>
                                        <p:tgtEl>
                                          <p:spTgt spid="4"/>
                                        </p:tgtEl>
                                      </p:cBhvr>
                                    </p:animEffect>
                                  </p:childTnLst>
                                </p:cTn>
                              </p:par>
                              <p:par>
                                <p:cTn id="28" presetID="22" presetClass="entr" presetSubtype="4" fill="hold" grpId="0" nodeType="withEffect">
                                  <p:stCondLst>
                                    <p:cond delay="150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8"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21794" y="2406888"/>
            <a:ext cx="2269278" cy="3053400"/>
            <a:chOff x="1216714" y="1989200"/>
            <a:chExt cx="2269278" cy="3053400"/>
          </a:xfrm>
        </p:grpSpPr>
        <p:pic>
          <p:nvPicPr>
            <p:cNvPr id="2" name="Рисунок 19">
              <a:extLst>
                <a:ext uri="{FF2B5EF4-FFF2-40B4-BE49-F238E27FC236}">
                  <a16:creationId xmlns:a16="http://schemas.microsoft.com/office/drawing/2014/main" id="{8486E803-DCBA-488D-ACEE-D30BF77C409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216714" y="1989200"/>
              <a:ext cx="2269278" cy="1767418"/>
            </a:xfrm>
            <a:prstGeom prst="rect">
              <a:avLst/>
            </a:prstGeom>
          </p:spPr>
        </p:pic>
        <p:sp>
          <p:nvSpPr>
            <p:cNvPr id="3" name="Rectangle 2"/>
            <p:cNvSpPr/>
            <p:nvPr/>
          </p:nvSpPr>
          <p:spPr>
            <a:xfrm>
              <a:off x="1306282" y="3765327"/>
              <a:ext cx="1874737" cy="1277273"/>
            </a:xfrm>
            <a:prstGeom prst="rect">
              <a:avLst/>
            </a:prstGeom>
          </p:spPr>
          <p:txBody>
            <a:bodyPr wrap="square">
              <a:spAutoFit/>
            </a:bodyPr>
            <a:lstStyle/>
            <a:p>
              <a:pPr algn="ctr">
                <a:spcAft>
                  <a:spcPts val="600"/>
                </a:spcAft>
              </a:pPr>
              <a:r>
                <a:rPr lang="en-US" b="1" dirty="0" err="1" smtClean="0">
                  <a:solidFill>
                    <a:srgbClr val="0F405B"/>
                  </a:solidFill>
                  <a:latin typeface="Roboto Slab"/>
                </a:rPr>
                <a:t>Liste</a:t>
              </a:r>
              <a:r>
                <a:rPr lang="en-US" b="1" dirty="0" smtClean="0">
                  <a:solidFill>
                    <a:srgbClr val="0F405B"/>
                  </a:solidFill>
                  <a:latin typeface="Roboto Slab"/>
                </a:rPr>
                <a:t> des </a:t>
              </a:r>
              <a:r>
                <a:rPr lang="en-US" b="1" dirty="0" err="1" smtClean="0">
                  <a:solidFill>
                    <a:srgbClr val="0F405B"/>
                  </a:solidFill>
                  <a:latin typeface="Roboto Slab"/>
                </a:rPr>
                <a:t>thèmes</a:t>
              </a:r>
              <a:endParaRPr lang="en-US" b="1" dirty="0">
                <a:solidFill>
                  <a:srgbClr val="0F405B"/>
                </a:solidFill>
                <a:latin typeface="Roboto Slab"/>
              </a:endParaRPr>
            </a:p>
            <a:p>
              <a:pPr algn="ctr"/>
              <a:r>
                <a:rPr lang="en-GB" b="1" dirty="0">
                  <a:solidFill>
                    <a:srgbClr val="0F405B"/>
                  </a:solidFill>
                  <a:latin typeface="Roboto Slab"/>
                </a:rPr>
                <a:t>   </a:t>
              </a:r>
              <a:r>
                <a:rPr lang="en-GB" sz="1600" b="1" dirty="0" smtClean="0">
                  <a:solidFill>
                    <a:srgbClr val="0F405B"/>
                  </a:solidFill>
                  <a:latin typeface="Roboto Slab"/>
                </a:rPr>
                <a:t>(</a:t>
              </a:r>
              <a:r>
                <a:rPr lang="en-GB" sz="1600" b="1" dirty="0" err="1" smtClean="0">
                  <a:solidFill>
                    <a:srgbClr val="0F405B"/>
                  </a:solidFill>
                  <a:latin typeface="Roboto Slab"/>
                </a:rPr>
                <a:t>Etape</a:t>
              </a:r>
              <a:r>
                <a:rPr lang="en-GB" sz="1600" b="1" dirty="0" smtClean="0">
                  <a:solidFill>
                    <a:srgbClr val="0F405B"/>
                  </a:solidFill>
                  <a:latin typeface="Roboto Slab"/>
                </a:rPr>
                <a:t> </a:t>
              </a:r>
              <a:r>
                <a:rPr lang="en-GB" sz="1600" b="1" dirty="0">
                  <a:solidFill>
                    <a:srgbClr val="0F405B"/>
                  </a:solidFill>
                  <a:latin typeface="Roboto Slab"/>
                </a:rPr>
                <a:t>1)</a:t>
              </a:r>
              <a:endParaRPr lang="en-US" sz="1600" b="1" dirty="0">
                <a:solidFill>
                  <a:srgbClr val="0F405B"/>
                </a:solidFill>
                <a:latin typeface="Roboto Slab"/>
              </a:endParaRPr>
            </a:p>
          </p:txBody>
        </p:sp>
      </p:grpSp>
      <p:grpSp>
        <p:nvGrpSpPr>
          <p:cNvPr id="12" name="Group 11"/>
          <p:cNvGrpSpPr/>
          <p:nvPr/>
        </p:nvGrpSpPr>
        <p:grpSpPr>
          <a:xfrm>
            <a:off x="3550668" y="2406888"/>
            <a:ext cx="2430858" cy="2952359"/>
            <a:chOff x="3649337" y="1989199"/>
            <a:chExt cx="2430858" cy="2952359"/>
          </a:xfrm>
        </p:grpSpPr>
        <p:pic>
          <p:nvPicPr>
            <p:cNvPr id="4" name="Рисунок 23">
              <a:extLst>
                <a:ext uri="{FF2B5EF4-FFF2-40B4-BE49-F238E27FC236}">
                  <a16:creationId xmlns:a16="http://schemas.microsoft.com/office/drawing/2014/main" id="{257079CB-8282-45AA-A0CF-45D076A4E8A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810918" y="1989199"/>
              <a:ext cx="2269277" cy="1767418"/>
            </a:xfrm>
            <a:prstGeom prst="rect">
              <a:avLst/>
            </a:prstGeom>
          </p:spPr>
        </p:pic>
        <p:sp>
          <p:nvSpPr>
            <p:cNvPr id="7" name="Rectangle 6"/>
            <p:cNvSpPr/>
            <p:nvPr/>
          </p:nvSpPr>
          <p:spPr>
            <a:xfrm>
              <a:off x="3649337" y="3787396"/>
              <a:ext cx="2281646" cy="1154162"/>
            </a:xfrm>
            <a:prstGeom prst="rect">
              <a:avLst/>
            </a:prstGeom>
          </p:spPr>
          <p:txBody>
            <a:bodyPr wrap="square">
              <a:spAutoFit/>
            </a:bodyPr>
            <a:lstStyle/>
            <a:p>
              <a:pPr algn="ctr">
                <a:spcAft>
                  <a:spcPts val="600"/>
                </a:spcAft>
              </a:pPr>
              <a:r>
                <a:rPr lang="en-US" b="1" dirty="0" err="1" smtClean="0">
                  <a:solidFill>
                    <a:srgbClr val="0F405B"/>
                  </a:solidFill>
                  <a:latin typeface="Roboto Slab"/>
                </a:rPr>
                <a:t>Rédaction</a:t>
              </a:r>
              <a:r>
                <a:rPr lang="en-US" b="1" dirty="0" smtClean="0">
                  <a:solidFill>
                    <a:srgbClr val="0F405B"/>
                  </a:solidFill>
                  <a:latin typeface="Roboto Slab"/>
                </a:rPr>
                <a:t> des </a:t>
              </a:r>
              <a:r>
                <a:rPr lang="en-US" b="1" dirty="0" err="1" smtClean="0">
                  <a:solidFill>
                    <a:srgbClr val="0F405B"/>
                  </a:solidFill>
                  <a:latin typeface="Roboto Slab"/>
                </a:rPr>
                <a:t>normes</a:t>
              </a:r>
              <a:endParaRPr lang="en-GB" b="1" dirty="0">
                <a:solidFill>
                  <a:srgbClr val="0F405B"/>
                </a:solidFill>
                <a:latin typeface="Roboto Slab"/>
              </a:endParaRPr>
            </a:p>
            <a:p>
              <a:pPr algn="ctr"/>
              <a:r>
                <a:rPr lang="en-GB" sz="1600" b="1" dirty="0">
                  <a:solidFill>
                    <a:srgbClr val="0F405B"/>
                  </a:solidFill>
                  <a:latin typeface="Roboto Slab"/>
                </a:rPr>
                <a:t>(</a:t>
              </a:r>
              <a:r>
                <a:rPr lang="en-GB" sz="1600" b="1" dirty="0" err="1">
                  <a:solidFill>
                    <a:srgbClr val="0F405B"/>
                  </a:solidFill>
                  <a:latin typeface="Roboto Slab"/>
                </a:rPr>
                <a:t>Etape</a:t>
              </a:r>
              <a:r>
                <a:rPr lang="en-GB" sz="1600" b="1" dirty="0">
                  <a:solidFill>
                    <a:srgbClr val="0F405B"/>
                  </a:solidFill>
                  <a:latin typeface="Roboto Slab"/>
                </a:rPr>
                <a:t> 2)</a:t>
              </a:r>
              <a:endParaRPr lang="en-US" sz="1600" b="1" dirty="0">
                <a:solidFill>
                  <a:srgbClr val="0F405B"/>
                </a:solidFill>
                <a:latin typeface="Roboto Slab"/>
              </a:endParaRPr>
            </a:p>
          </p:txBody>
        </p:sp>
      </p:grpSp>
      <p:grpSp>
        <p:nvGrpSpPr>
          <p:cNvPr id="13" name="Group 12"/>
          <p:cNvGrpSpPr/>
          <p:nvPr/>
        </p:nvGrpSpPr>
        <p:grpSpPr>
          <a:xfrm>
            <a:off x="5831798" y="2406888"/>
            <a:ext cx="2875771" cy="2983136"/>
            <a:chOff x="5981526" y="1989200"/>
            <a:chExt cx="2875771" cy="2983136"/>
          </a:xfrm>
        </p:grpSpPr>
        <p:pic>
          <p:nvPicPr>
            <p:cNvPr id="5" name="Рисунок 20">
              <a:extLst>
                <a:ext uri="{FF2B5EF4-FFF2-40B4-BE49-F238E27FC236}">
                  <a16:creationId xmlns:a16="http://schemas.microsoft.com/office/drawing/2014/main" id="{F5132318-4CED-46ED-A14F-876802DA94E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588019" y="1989200"/>
              <a:ext cx="2269278" cy="1767418"/>
            </a:xfrm>
            <a:prstGeom prst="rect">
              <a:avLst/>
            </a:prstGeom>
          </p:spPr>
        </p:pic>
        <p:sp>
          <p:nvSpPr>
            <p:cNvPr id="9" name="Rectangle 8"/>
            <p:cNvSpPr/>
            <p:nvPr/>
          </p:nvSpPr>
          <p:spPr>
            <a:xfrm>
              <a:off x="5981526" y="3818174"/>
              <a:ext cx="2840256" cy="1154162"/>
            </a:xfrm>
            <a:prstGeom prst="rect">
              <a:avLst/>
            </a:prstGeom>
          </p:spPr>
          <p:txBody>
            <a:bodyPr wrap="square">
              <a:spAutoFit/>
            </a:bodyPr>
            <a:lstStyle/>
            <a:p>
              <a:pPr algn="ctr">
                <a:spcAft>
                  <a:spcPts val="600"/>
                </a:spcAft>
              </a:pPr>
              <a:r>
                <a:rPr lang="en-US" b="1" dirty="0">
                  <a:solidFill>
                    <a:srgbClr val="0F405B"/>
                  </a:solidFill>
                  <a:latin typeface="Roboto Slab"/>
                </a:rPr>
                <a:t>Consultation </a:t>
              </a:r>
              <a:r>
                <a:rPr lang="en-US" b="1" dirty="0" smtClean="0">
                  <a:solidFill>
                    <a:srgbClr val="0F405B"/>
                  </a:solidFill>
                  <a:latin typeface="Roboto Slab"/>
                </a:rPr>
                <a:t>et </a:t>
              </a:r>
              <a:r>
                <a:rPr lang="en-US" b="1" dirty="0" err="1" smtClean="0">
                  <a:solidFill>
                    <a:srgbClr val="0F405B"/>
                  </a:solidFill>
                  <a:latin typeface="Roboto Slab"/>
                </a:rPr>
                <a:t>examen</a:t>
              </a:r>
              <a:endParaRPr lang="en-GB" b="1" dirty="0">
                <a:solidFill>
                  <a:srgbClr val="0F405B"/>
                </a:solidFill>
                <a:latin typeface="Roboto Slab"/>
              </a:endParaRPr>
            </a:p>
            <a:p>
              <a:pPr algn="ctr"/>
              <a:r>
                <a:rPr lang="en-GB" sz="1600" b="1" dirty="0">
                  <a:solidFill>
                    <a:srgbClr val="0F405B"/>
                  </a:solidFill>
                  <a:latin typeface="Roboto Slab"/>
                </a:rPr>
                <a:t>(</a:t>
              </a:r>
              <a:r>
                <a:rPr lang="en-GB" sz="1600" b="1" dirty="0" err="1">
                  <a:solidFill>
                    <a:srgbClr val="0F405B"/>
                  </a:solidFill>
                  <a:latin typeface="Roboto Slab"/>
                </a:rPr>
                <a:t>Etape</a:t>
              </a:r>
              <a:r>
                <a:rPr lang="en-GB" sz="1600" b="1" dirty="0">
                  <a:solidFill>
                    <a:srgbClr val="0F405B"/>
                  </a:solidFill>
                  <a:latin typeface="Roboto Slab"/>
                </a:rPr>
                <a:t> 3)</a:t>
              </a:r>
              <a:endParaRPr lang="en-US" sz="1600" b="1" dirty="0">
                <a:solidFill>
                  <a:srgbClr val="0F405B"/>
                </a:solidFill>
                <a:latin typeface="Roboto Slab"/>
              </a:endParaRPr>
            </a:p>
          </p:txBody>
        </p:sp>
      </p:grpSp>
      <p:grpSp>
        <p:nvGrpSpPr>
          <p:cNvPr id="14" name="Group 13"/>
          <p:cNvGrpSpPr/>
          <p:nvPr/>
        </p:nvGrpSpPr>
        <p:grpSpPr>
          <a:xfrm>
            <a:off x="8707569" y="2406888"/>
            <a:ext cx="2971370" cy="2965360"/>
            <a:chOff x="8802619" y="2006976"/>
            <a:chExt cx="2971370" cy="2965360"/>
          </a:xfrm>
        </p:grpSpPr>
        <p:pic>
          <p:nvPicPr>
            <p:cNvPr id="6" name="Рисунок 22">
              <a:extLst>
                <a:ext uri="{FF2B5EF4-FFF2-40B4-BE49-F238E27FC236}">
                  <a16:creationId xmlns:a16="http://schemas.microsoft.com/office/drawing/2014/main" id="{BFBB9E1B-6BDA-4A10-8A5E-F8C5D3680F35}"/>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9286738" y="2006976"/>
              <a:ext cx="1767418" cy="1767418"/>
            </a:xfrm>
            <a:prstGeom prst="rect">
              <a:avLst/>
            </a:prstGeom>
          </p:spPr>
        </p:pic>
        <p:sp>
          <p:nvSpPr>
            <p:cNvPr id="10" name="Rectangle 9"/>
            <p:cNvSpPr/>
            <p:nvPr/>
          </p:nvSpPr>
          <p:spPr>
            <a:xfrm>
              <a:off x="8802619" y="3818174"/>
              <a:ext cx="2971370" cy="1154162"/>
            </a:xfrm>
            <a:prstGeom prst="rect">
              <a:avLst/>
            </a:prstGeom>
          </p:spPr>
          <p:txBody>
            <a:bodyPr wrap="square">
              <a:spAutoFit/>
            </a:bodyPr>
            <a:lstStyle/>
            <a:p>
              <a:pPr algn="ctr">
                <a:spcAft>
                  <a:spcPts val="600"/>
                </a:spcAft>
              </a:pPr>
              <a:r>
                <a:rPr lang="en-US" b="1" dirty="0" smtClean="0">
                  <a:solidFill>
                    <a:srgbClr val="0F405B"/>
                  </a:solidFill>
                  <a:latin typeface="Roboto Slab"/>
                </a:rPr>
                <a:t>Adoption et publication</a:t>
              </a:r>
              <a:endParaRPr lang="en-GB" b="1" dirty="0">
                <a:solidFill>
                  <a:srgbClr val="0F405B"/>
                </a:solidFill>
                <a:latin typeface="Roboto Slab"/>
              </a:endParaRPr>
            </a:p>
            <a:p>
              <a:pPr algn="ctr"/>
              <a:r>
                <a:rPr lang="en-GB" sz="1600" b="1" dirty="0">
                  <a:solidFill>
                    <a:srgbClr val="0F405B"/>
                  </a:solidFill>
                  <a:latin typeface="Roboto Slab"/>
                </a:rPr>
                <a:t>(</a:t>
              </a:r>
              <a:r>
                <a:rPr lang="en-GB" sz="1600" b="1" dirty="0" err="1">
                  <a:solidFill>
                    <a:srgbClr val="0F405B"/>
                  </a:solidFill>
                  <a:latin typeface="Roboto Slab"/>
                </a:rPr>
                <a:t>Etape</a:t>
              </a:r>
              <a:r>
                <a:rPr lang="en-GB" sz="1600" b="1" dirty="0">
                  <a:solidFill>
                    <a:srgbClr val="0F405B"/>
                  </a:solidFill>
                  <a:latin typeface="Roboto Slab"/>
                </a:rPr>
                <a:t> 4)</a:t>
              </a:r>
              <a:endParaRPr lang="en-US" sz="1600" b="1" dirty="0">
                <a:solidFill>
                  <a:srgbClr val="0F405B"/>
                </a:solidFill>
                <a:latin typeface="Roboto Slab"/>
              </a:endParaRPr>
            </a:p>
          </p:txBody>
        </p:sp>
      </p:grpSp>
      <p:sp>
        <p:nvSpPr>
          <p:cNvPr id="15" name="Rounded Rectangle 14"/>
          <p:cNvSpPr/>
          <p:nvPr/>
        </p:nvSpPr>
        <p:spPr>
          <a:xfrm>
            <a:off x="3550668" y="499380"/>
            <a:ext cx="5364539" cy="832104"/>
          </a:xfrm>
          <a:prstGeom prst="roundRect">
            <a:avLst/>
          </a:prstGeom>
          <a:solidFill>
            <a:schemeClr val="bg1"/>
          </a:solid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682F"/>
                </a:solidFill>
              </a:rPr>
              <a:t>Processus</a:t>
            </a:r>
            <a:r>
              <a:rPr lang="en-US" sz="3200" b="1" dirty="0">
                <a:solidFill>
                  <a:srgbClr val="00682F"/>
                </a:solidFill>
              </a:rPr>
              <a:t> </a:t>
            </a:r>
            <a:r>
              <a:rPr lang="en-US" sz="3200" b="1" dirty="0" err="1">
                <a:solidFill>
                  <a:srgbClr val="00682F"/>
                </a:solidFill>
              </a:rPr>
              <a:t>d'établissement</a:t>
            </a:r>
            <a:r>
              <a:rPr lang="en-US" sz="3200" b="1" dirty="0">
                <a:solidFill>
                  <a:srgbClr val="00682F"/>
                </a:solidFill>
              </a:rPr>
              <a:t> des </a:t>
            </a:r>
            <a:r>
              <a:rPr lang="en-US" sz="3200" b="1" dirty="0" err="1">
                <a:solidFill>
                  <a:srgbClr val="00682F"/>
                </a:solidFill>
              </a:rPr>
              <a:t>normes</a:t>
            </a:r>
            <a:endParaRPr lang="en-US" sz="3200" b="1" dirty="0">
              <a:solidFill>
                <a:srgbClr val="00682F"/>
              </a:solidFill>
            </a:endParaRPr>
          </a:p>
        </p:txBody>
      </p:sp>
    </p:spTree>
    <p:extLst>
      <p:ext uri="{BB962C8B-B14F-4D97-AF65-F5344CB8AC3E}">
        <p14:creationId xmlns:p14="http://schemas.microsoft.com/office/powerpoint/2010/main" val="3817603447"/>
      </p:ext>
    </p:extLst>
  </p:cSld>
  <p:clrMapOvr>
    <a:masterClrMapping/>
  </p:clrMapOvr>
  <mc:AlternateContent xmlns:mc="http://schemas.openxmlformats.org/markup-compatibility/2006" xmlns:p14="http://schemas.microsoft.com/office/powerpoint/2010/main">
    <mc:Choice Requires="p14">
      <p:transition spd="slow" advTm="10000">
        <p14:flash/>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par>
                          <p:cTn id="8" fill="hold">
                            <p:stCondLst>
                              <p:cond delay="500"/>
                            </p:stCondLst>
                            <p:childTnLst>
                              <p:par>
                                <p:cTn id="9" presetID="8" presetClass="emph" presetSubtype="0" fill="hold" nodeType="afterEffect">
                                  <p:stCondLst>
                                    <p:cond delay="1000"/>
                                  </p:stCondLst>
                                  <p:childTnLst>
                                    <p:animRot by="21600000">
                                      <p:cBhvr>
                                        <p:cTn id="10" dur="500" fill="hold"/>
                                        <p:tgtEl>
                                          <p:spTgt spid="11"/>
                                        </p:tgtEl>
                                        <p:attrNameLst>
                                          <p:attrName>r</p:attrName>
                                        </p:attrNameLst>
                                      </p:cBhvr>
                                    </p:animRot>
                                  </p:childTnLst>
                                </p:cTn>
                              </p:par>
                            </p:childTnLst>
                          </p:cTn>
                        </p:par>
                        <p:par>
                          <p:cTn id="11" fill="hold">
                            <p:stCondLst>
                              <p:cond delay="2000"/>
                            </p:stCondLst>
                            <p:childTnLst>
                              <p:par>
                                <p:cTn id="12" presetID="8" presetClass="emph" presetSubtype="0" fill="hold" nodeType="afterEffect">
                                  <p:stCondLst>
                                    <p:cond delay="1000"/>
                                  </p:stCondLst>
                                  <p:childTnLst>
                                    <p:animRot by="21600000">
                                      <p:cBhvr>
                                        <p:cTn id="13" dur="500" fill="hold"/>
                                        <p:tgtEl>
                                          <p:spTgt spid="12"/>
                                        </p:tgtEl>
                                        <p:attrNameLst>
                                          <p:attrName>r</p:attrName>
                                        </p:attrNameLst>
                                      </p:cBhvr>
                                    </p:animRot>
                                  </p:childTnLst>
                                </p:cTn>
                              </p:par>
                            </p:childTnLst>
                          </p:cTn>
                        </p:par>
                        <p:par>
                          <p:cTn id="14" fill="hold">
                            <p:stCondLst>
                              <p:cond delay="3500"/>
                            </p:stCondLst>
                            <p:childTnLst>
                              <p:par>
                                <p:cTn id="15" presetID="8" presetClass="emph" presetSubtype="0" fill="hold" nodeType="afterEffect">
                                  <p:stCondLst>
                                    <p:cond delay="1000"/>
                                  </p:stCondLst>
                                  <p:childTnLst>
                                    <p:animRot by="21600000">
                                      <p:cBhvr>
                                        <p:cTn id="16" dur="500" fill="hold"/>
                                        <p:tgtEl>
                                          <p:spTgt spid="13"/>
                                        </p:tgtEl>
                                        <p:attrNameLst>
                                          <p:attrName>r</p:attrName>
                                        </p:attrNameLst>
                                      </p:cBhvr>
                                    </p:animRot>
                                  </p:childTnLst>
                                </p:cTn>
                              </p:par>
                            </p:childTnLst>
                          </p:cTn>
                        </p:par>
                        <p:par>
                          <p:cTn id="17" fill="hold">
                            <p:stCondLst>
                              <p:cond delay="5000"/>
                            </p:stCondLst>
                            <p:childTnLst>
                              <p:par>
                                <p:cTn id="18" presetID="8" presetClass="emph" presetSubtype="0" fill="hold" nodeType="afterEffect">
                                  <p:stCondLst>
                                    <p:cond delay="1000"/>
                                  </p:stCondLst>
                                  <p:childTnLst>
                                    <p:animRot by="21600000">
                                      <p:cBhvr>
                                        <p:cTn id="19" dur="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6325" y="1666876"/>
            <a:ext cx="4147590" cy="3787636"/>
            <a:chOff x="666326" y="1990318"/>
            <a:chExt cx="3041838" cy="3320087"/>
          </a:xfrm>
        </p:grpSpPr>
        <p:pic>
          <p:nvPicPr>
            <p:cNvPr id="3" name="Рисунок 19">
              <a:extLst>
                <a:ext uri="{FF2B5EF4-FFF2-40B4-BE49-F238E27FC236}">
                  <a16:creationId xmlns:a16="http://schemas.microsoft.com/office/drawing/2014/main" id="{8486E803-DCBA-488D-ACEE-D30BF77C40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93319" y="1990318"/>
              <a:ext cx="886379" cy="655586"/>
            </a:xfrm>
            <a:prstGeom prst="rect">
              <a:avLst/>
            </a:prstGeom>
          </p:spPr>
        </p:pic>
        <p:sp>
          <p:nvSpPr>
            <p:cNvPr id="4" name="Rectangle 3"/>
            <p:cNvSpPr/>
            <p:nvPr/>
          </p:nvSpPr>
          <p:spPr>
            <a:xfrm>
              <a:off x="1369573" y="2126639"/>
              <a:ext cx="1867773" cy="539569"/>
            </a:xfrm>
            <a:prstGeom prst="rect">
              <a:avLst/>
            </a:prstGeom>
          </p:spPr>
          <p:txBody>
            <a:bodyPr wrap="square">
              <a:spAutoFit/>
            </a:bodyPr>
            <a:lstStyle/>
            <a:p>
              <a:pPr algn="ctr"/>
              <a:r>
                <a:rPr lang="en-US" sz="1800" b="1" dirty="0" err="1" smtClean="0">
                  <a:solidFill>
                    <a:srgbClr val="0F405B"/>
                  </a:solidFill>
                  <a:latin typeface="Roboto Slab"/>
                </a:rPr>
                <a:t>Liste</a:t>
              </a:r>
              <a:r>
                <a:rPr lang="en-US" sz="1800" b="1" dirty="0" smtClean="0">
                  <a:solidFill>
                    <a:srgbClr val="0F405B"/>
                  </a:solidFill>
                  <a:latin typeface="Roboto Slab"/>
                </a:rPr>
                <a:t> des </a:t>
              </a:r>
              <a:r>
                <a:rPr lang="en-US" sz="1800" b="1" dirty="0" err="1" smtClean="0">
                  <a:solidFill>
                    <a:srgbClr val="0F405B"/>
                  </a:solidFill>
                  <a:latin typeface="Roboto Slab"/>
                </a:rPr>
                <a:t>thèmes</a:t>
              </a:r>
              <a:endParaRPr lang="en-US" sz="1800" b="1" dirty="0">
                <a:solidFill>
                  <a:srgbClr val="0F405B"/>
                </a:solidFill>
                <a:latin typeface="Roboto Slab"/>
              </a:endParaRPr>
            </a:p>
            <a:p>
              <a:pPr algn="ctr"/>
              <a:r>
                <a:rPr lang="en-GB" sz="1600" b="1" dirty="0" smtClean="0">
                  <a:solidFill>
                    <a:srgbClr val="0F405B"/>
                  </a:solidFill>
                  <a:latin typeface="Roboto Slab"/>
                </a:rPr>
                <a:t>   (</a:t>
              </a:r>
              <a:r>
                <a:rPr lang="en-GB" sz="1600" b="1" dirty="0" err="1" smtClean="0">
                  <a:solidFill>
                    <a:srgbClr val="0F405B"/>
                  </a:solidFill>
                  <a:latin typeface="Roboto Slab"/>
                </a:rPr>
                <a:t>Etape</a:t>
              </a:r>
              <a:r>
                <a:rPr lang="en-GB" sz="1600" b="1" dirty="0" smtClean="0">
                  <a:solidFill>
                    <a:srgbClr val="0F405B"/>
                  </a:solidFill>
                  <a:latin typeface="Roboto Slab"/>
                </a:rPr>
                <a:t> </a:t>
              </a:r>
              <a:r>
                <a:rPr lang="en-GB" sz="1600" b="1" dirty="0">
                  <a:solidFill>
                    <a:srgbClr val="0F405B"/>
                  </a:solidFill>
                  <a:latin typeface="Roboto Slab"/>
                </a:rPr>
                <a:t>1)</a:t>
              </a:r>
              <a:endParaRPr lang="en-US" sz="1600" b="1" dirty="0">
                <a:solidFill>
                  <a:srgbClr val="0F405B"/>
                </a:solidFill>
                <a:latin typeface="Roboto Slab"/>
              </a:endParaRPr>
            </a:p>
          </p:txBody>
        </p:sp>
        <p:pic>
          <p:nvPicPr>
            <p:cNvPr id="6" name="Рисунок 23">
              <a:extLst>
                <a:ext uri="{FF2B5EF4-FFF2-40B4-BE49-F238E27FC236}">
                  <a16:creationId xmlns:a16="http://schemas.microsoft.com/office/drawing/2014/main" id="{257079CB-8282-45AA-A0CF-45D076A4E8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66326" y="2842229"/>
              <a:ext cx="886378" cy="688101"/>
            </a:xfrm>
            <a:prstGeom prst="rect">
              <a:avLst/>
            </a:prstGeom>
          </p:spPr>
        </p:pic>
        <p:sp>
          <p:nvSpPr>
            <p:cNvPr id="7" name="Rectangle 6"/>
            <p:cNvSpPr/>
            <p:nvPr/>
          </p:nvSpPr>
          <p:spPr>
            <a:xfrm>
              <a:off x="1579697" y="3014504"/>
              <a:ext cx="1965019" cy="539569"/>
            </a:xfrm>
            <a:prstGeom prst="rect">
              <a:avLst/>
            </a:prstGeom>
          </p:spPr>
          <p:txBody>
            <a:bodyPr wrap="square">
              <a:spAutoFit/>
            </a:bodyPr>
            <a:lstStyle/>
            <a:p>
              <a:pPr algn="ctr"/>
              <a:r>
                <a:rPr lang="en-US" sz="1800" b="1" dirty="0" err="1" smtClean="0">
                  <a:solidFill>
                    <a:srgbClr val="0F405B"/>
                  </a:solidFill>
                  <a:latin typeface="Roboto Slab"/>
                </a:rPr>
                <a:t>Rédaction</a:t>
              </a:r>
              <a:r>
                <a:rPr lang="en-US" sz="1800" b="1" dirty="0" smtClean="0">
                  <a:solidFill>
                    <a:srgbClr val="0F405B"/>
                  </a:solidFill>
                  <a:latin typeface="Roboto Slab"/>
                </a:rPr>
                <a:t> des </a:t>
              </a:r>
              <a:r>
                <a:rPr lang="en-US" sz="1800" b="1" dirty="0" err="1" smtClean="0">
                  <a:solidFill>
                    <a:srgbClr val="0F405B"/>
                  </a:solidFill>
                  <a:latin typeface="Roboto Slab"/>
                </a:rPr>
                <a:t>normes</a:t>
              </a:r>
              <a:endParaRPr lang="en-US" sz="1800" b="1" dirty="0">
                <a:solidFill>
                  <a:srgbClr val="0F405B"/>
                </a:solidFill>
                <a:latin typeface="Roboto Slab"/>
              </a:endParaRPr>
            </a:p>
            <a:p>
              <a:pPr algn="ctr"/>
              <a:r>
                <a:rPr lang="en-GB" sz="1600" b="1" dirty="0">
                  <a:solidFill>
                    <a:srgbClr val="0F405B"/>
                  </a:solidFill>
                  <a:latin typeface="Roboto Slab"/>
                </a:rPr>
                <a:t>(</a:t>
              </a:r>
              <a:r>
                <a:rPr lang="en-GB" sz="1600" b="1" dirty="0" err="1">
                  <a:solidFill>
                    <a:srgbClr val="0F405B"/>
                  </a:solidFill>
                  <a:latin typeface="Roboto Slab"/>
                </a:rPr>
                <a:t>Etape</a:t>
              </a:r>
              <a:r>
                <a:rPr lang="en-GB" sz="1600" b="1" dirty="0">
                  <a:solidFill>
                    <a:srgbClr val="0F405B"/>
                  </a:solidFill>
                  <a:latin typeface="Roboto Slab"/>
                </a:rPr>
                <a:t> 2</a:t>
              </a:r>
              <a:r>
                <a:rPr lang="en-GB" sz="1600" b="1" dirty="0" smtClean="0">
                  <a:solidFill>
                    <a:srgbClr val="0F405B"/>
                  </a:solidFill>
                  <a:latin typeface="Roboto Slab"/>
                </a:rPr>
                <a:t>)</a:t>
              </a:r>
              <a:endParaRPr lang="en-US" sz="1600" b="1" dirty="0">
                <a:solidFill>
                  <a:srgbClr val="0F405B"/>
                </a:solidFill>
                <a:latin typeface="Roboto Slab"/>
              </a:endParaRPr>
            </a:p>
          </p:txBody>
        </p:sp>
        <p:pic>
          <p:nvPicPr>
            <p:cNvPr id="9" name="Рисунок 20">
              <a:extLst>
                <a:ext uri="{FF2B5EF4-FFF2-40B4-BE49-F238E27FC236}">
                  <a16:creationId xmlns:a16="http://schemas.microsoft.com/office/drawing/2014/main" id="{F5132318-4CED-46ED-A14F-876802DA94E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69547" y="3763912"/>
              <a:ext cx="883157" cy="709679"/>
            </a:xfrm>
            <a:prstGeom prst="rect">
              <a:avLst/>
            </a:prstGeom>
          </p:spPr>
        </p:pic>
        <p:sp>
          <p:nvSpPr>
            <p:cNvPr id="10" name="Rectangle 9"/>
            <p:cNvSpPr/>
            <p:nvPr/>
          </p:nvSpPr>
          <p:spPr>
            <a:xfrm>
              <a:off x="1533338" y="3902369"/>
              <a:ext cx="2135370" cy="539569"/>
            </a:xfrm>
            <a:prstGeom prst="rect">
              <a:avLst/>
            </a:prstGeom>
          </p:spPr>
          <p:txBody>
            <a:bodyPr wrap="square">
              <a:spAutoFit/>
            </a:bodyPr>
            <a:lstStyle/>
            <a:p>
              <a:pPr algn="ctr"/>
              <a:r>
                <a:rPr lang="en-US" sz="1800" b="1" dirty="0">
                  <a:solidFill>
                    <a:srgbClr val="0F405B"/>
                  </a:solidFill>
                  <a:latin typeface="Roboto Slab"/>
                </a:rPr>
                <a:t>Consultation </a:t>
              </a:r>
              <a:r>
                <a:rPr lang="en-US" sz="1800" b="1" dirty="0" smtClean="0">
                  <a:solidFill>
                    <a:srgbClr val="0F405B"/>
                  </a:solidFill>
                  <a:latin typeface="Roboto Slab"/>
                </a:rPr>
                <a:t>et </a:t>
              </a:r>
              <a:r>
                <a:rPr lang="en-US" sz="1800" b="1" dirty="0" err="1" smtClean="0">
                  <a:solidFill>
                    <a:srgbClr val="0F405B"/>
                  </a:solidFill>
                  <a:latin typeface="Roboto Slab"/>
                </a:rPr>
                <a:t>examen</a:t>
              </a:r>
              <a:endParaRPr lang="en-US" sz="1800" b="1" dirty="0">
                <a:solidFill>
                  <a:srgbClr val="0F405B"/>
                </a:solidFill>
                <a:latin typeface="Roboto Slab"/>
              </a:endParaRPr>
            </a:p>
            <a:p>
              <a:pPr algn="ctr"/>
              <a:r>
                <a:rPr lang="en-GB" sz="1600" b="1" dirty="0">
                  <a:solidFill>
                    <a:srgbClr val="0F405B"/>
                  </a:solidFill>
                  <a:latin typeface="Roboto Slab"/>
                </a:rPr>
                <a:t>(</a:t>
              </a:r>
              <a:r>
                <a:rPr lang="en-GB" sz="1600" b="1" dirty="0" err="1">
                  <a:solidFill>
                    <a:srgbClr val="0F405B"/>
                  </a:solidFill>
                  <a:latin typeface="Roboto Slab"/>
                </a:rPr>
                <a:t>Etape</a:t>
              </a:r>
              <a:r>
                <a:rPr lang="en-GB" sz="1600" b="1" dirty="0">
                  <a:solidFill>
                    <a:srgbClr val="0F405B"/>
                  </a:solidFill>
                  <a:latin typeface="Roboto Slab"/>
                </a:rPr>
                <a:t> 3</a:t>
              </a:r>
              <a:r>
                <a:rPr lang="en-GB" sz="1600" b="1" dirty="0" smtClean="0">
                  <a:solidFill>
                    <a:srgbClr val="0F405B"/>
                  </a:solidFill>
                  <a:latin typeface="Roboto Slab"/>
                </a:rPr>
                <a:t>)</a:t>
              </a:r>
              <a:endParaRPr lang="en-US" sz="1600" b="1" dirty="0">
                <a:solidFill>
                  <a:srgbClr val="0F405B"/>
                </a:solidFill>
                <a:latin typeface="Roboto Slab"/>
              </a:endParaRPr>
            </a:p>
          </p:txBody>
        </p:sp>
        <p:pic>
          <p:nvPicPr>
            <p:cNvPr id="12" name="Рисунок 22">
              <a:extLst>
                <a:ext uri="{FF2B5EF4-FFF2-40B4-BE49-F238E27FC236}">
                  <a16:creationId xmlns:a16="http://schemas.microsoft.com/office/drawing/2014/main" id="{BFBB9E1B-6BDA-4A10-8A5E-F8C5D3680F35}"/>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93319" y="4628609"/>
              <a:ext cx="676254" cy="681796"/>
            </a:xfrm>
            <a:prstGeom prst="rect">
              <a:avLst/>
            </a:prstGeom>
          </p:spPr>
        </p:pic>
        <p:sp>
          <p:nvSpPr>
            <p:cNvPr id="13" name="Rectangle 12"/>
            <p:cNvSpPr/>
            <p:nvPr/>
          </p:nvSpPr>
          <p:spPr>
            <a:xfrm>
              <a:off x="1369573" y="4702089"/>
              <a:ext cx="2338591" cy="539569"/>
            </a:xfrm>
            <a:prstGeom prst="rect">
              <a:avLst/>
            </a:prstGeom>
          </p:spPr>
          <p:txBody>
            <a:bodyPr wrap="square">
              <a:spAutoFit/>
            </a:bodyPr>
            <a:lstStyle/>
            <a:p>
              <a:pPr algn="ctr"/>
              <a:r>
                <a:rPr lang="en-US" sz="1800" b="1" dirty="0">
                  <a:solidFill>
                    <a:srgbClr val="0F405B"/>
                  </a:solidFill>
                  <a:latin typeface="Roboto Slab"/>
                </a:rPr>
                <a:t>Adoption et </a:t>
              </a:r>
              <a:r>
                <a:rPr lang="en-US" sz="1800" b="1" dirty="0" smtClean="0">
                  <a:solidFill>
                    <a:srgbClr val="0F405B"/>
                  </a:solidFill>
                  <a:latin typeface="Roboto Slab"/>
                </a:rPr>
                <a:t>publication </a:t>
              </a:r>
              <a:r>
                <a:rPr lang="en-GB" sz="1600" b="1" dirty="0" smtClean="0">
                  <a:solidFill>
                    <a:srgbClr val="0F405B"/>
                  </a:solidFill>
                  <a:latin typeface="Roboto Slab"/>
                </a:rPr>
                <a:t>(</a:t>
              </a:r>
              <a:r>
                <a:rPr lang="en-GB" sz="1600" b="1" dirty="0" err="1" smtClean="0">
                  <a:solidFill>
                    <a:srgbClr val="0F405B"/>
                  </a:solidFill>
                  <a:latin typeface="Roboto Slab"/>
                </a:rPr>
                <a:t>Etape</a:t>
              </a:r>
              <a:r>
                <a:rPr lang="en-GB" sz="1600" b="1" dirty="0" smtClean="0">
                  <a:solidFill>
                    <a:srgbClr val="0F405B"/>
                  </a:solidFill>
                  <a:latin typeface="Roboto Slab"/>
                </a:rPr>
                <a:t> </a:t>
              </a:r>
              <a:r>
                <a:rPr lang="en-GB" sz="1600" b="1" dirty="0">
                  <a:solidFill>
                    <a:srgbClr val="0F405B"/>
                  </a:solidFill>
                  <a:latin typeface="Roboto Slab"/>
                </a:rPr>
                <a:t>4</a:t>
              </a:r>
              <a:r>
                <a:rPr lang="en-GB" sz="1600" b="1" dirty="0" smtClean="0">
                  <a:solidFill>
                    <a:srgbClr val="0F405B"/>
                  </a:solidFill>
                  <a:latin typeface="Roboto Slab"/>
                </a:rPr>
                <a:t>)</a:t>
              </a:r>
              <a:endParaRPr lang="en-US" sz="1600" b="1" dirty="0">
                <a:solidFill>
                  <a:srgbClr val="0F405B"/>
                </a:solidFill>
                <a:latin typeface="Roboto Slab"/>
              </a:endParaRPr>
            </a:p>
          </p:txBody>
        </p:sp>
      </p:grpSp>
      <p:sp>
        <p:nvSpPr>
          <p:cNvPr id="14" name="Rounded Rectangle 13"/>
          <p:cNvSpPr/>
          <p:nvPr/>
        </p:nvSpPr>
        <p:spPr>
          <a:xfrm>
            <a:off x="3251386" y="592945"/>
            <a:ext cx="5664200" cy="832104"/>
          </a:xfrm>
          <a:prstGeom prst="roundRect">
            <a:avLst/>
          </a:prstGeom>
          <a:solidFill>
            <a:schemeClr val="bg1"/>
          </a:solid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682F"/>
                </a:solidFill>
              </a:rPr>
              <a:t>Processus</a:t>
            </a:r>
            <a:r>
              <a:rPr lang="en-US" sz="3200" b="1" dirty="0">
                <a:solidFill>
                  <a:srgbClr val="00682F"/>
                </a:solidFill>
              </a:rPr>
              <a:t> </a:t>
            </a:r>
            <a:r>
              <a:rPr lang="en-US" sz="3200" b="1" dirty="0" err="1">
                <a:solidFill>
                  <a:srgbClr val="00682F"/>
                </a:solidFill>
              </a:rPr>
              <a:t>d'établissement</a:t>
            </a:r>
            <a:r>
              <a:rPr lang="en-US" sz="3200" b="1" dirty="0">
                <a:solidFill>
                  <a:srgbClr val="00682F"/>
                </a:solidFill>
              </a:rPr>
              <a:t> </a:t>
            </a:r>
            <a:r>
              <a:rPr lang="en-US" sz="3200" b="1" dirty="0" smtClean="0">
                <a:solidFill>
                  <a:srgbClr val="00682F"/>
                </a:solidFill>
              </a:rPr>
              <a:t>des </a:t>
            </a:r>
            <a:r>
              <a:rPr lang="en-US" sz="3200" b="1" dirty="0" err="1">
                <a:solidFill>
                  <a:srgbClr val="00682F"/>
                </a:solidFill>
              </a:rPr>
              <a:t>normes</a:t>
            </a:r>
            <a:endParaRPr lang="en-US" sz="3200" b="1" dirty="0">
              <a:solidFill>
                <a:srgbClr val="00682F"/>
              </a:solidFill>
            </a:endParaRPr>
          </a:p>
        </p:txBody>
      </p:sp>
      <p:grpSp>
        <p:nvGrpSpPr>
          <p:cNvPr id="21" name="Group 20"/>
          <p:cNvGrpSpPr/>
          <p:nvPr/>
        </p:nvGrpSpPr>
        <p:grpSpPr>
          <a:xfrm>
            <a:off x="4733710" y="1636857"/>
            <a:ext cx="1156140" cy="3856924"/>
            <a:chOff x="3925371" y="1688177"/>
            <a:chExt cx="1156140" cy="3605904"/>
          </a:xfrm>
        </p:grpSpPr>
        <p:cxnSp>
          <p:nvCxnSpPr>
            <p:cNvPr id="19" name="Straight Connector 18"/>
            <p:cNvCxnSpPr/>
            <p:nvPr/>
          </p:nvCxnSpPr>
          <p:spPr>
            <a:xfrm>
              <a:off x="3925371" y="1688177"/>
              <a:ext cx="18106" cy="3605904"/>
            </a:xfrm>
            <a:prstGeom prst="line">
              <a:avLst/>
            </a:prstGeom>
            <a:ln w="19050">
              <a:solidFill>
                <a:srgbClr val="00682F"/>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05575" y="3152575"/>
              <a:ext cx="1075936" cy="374070"/>
            </a:xfrm>
            <a:prstGeom prst="rect">
              <a:avLst/>
            </a:prstGeom>
            <a:noFill/>
            <a:ln w="19050">
              <a:solidFill>
                <a:schemeClr val="tx1"/>
              </a:solidFill>
              <a:prstDash val="sysDot"/>
            </a:ln>
          </p:spPr>
          <p:txBody>
            <a:bodyPr wrap="none" rtlCol="0">
              <a:spAutoFit/>
            </a:bodyPr>
            <a:lstStyle/>
            <a:p>
              <a:r>
                <a:rPr lang="en-GB" sz="2000" b="1" dirty="0" smtClean="0"/>
                <a:t>~6-8 </a:t>
              </a:r>
              <a:r>
                <a:rPr lang="en-GB" sz="2000" b="1" dirty="0" err="1" smtClean="0"/>
                <a:t>ans</a:t>
              </a:r>
              <a:endParaRPr lang="en-US" sz="2000" b="1" dirty="0"/>
            </a:p>
          </p:txBody>
        </p:sp>
      </p:grpSp>
      <p:sp>
        <p:nvSpPr>
          <p:cNvPr id="22" name="Right Arrow 21"/>
          <p:cNvSpPr/>
          <p:nvPr/>
        </p:nvSpPr>
        <p:spPr>
          <a:xfrm>
            <a:off x="6222645" y="3003944"/>
            <a:ext cx="941561" cy="796705"/>
          </a:xfrm>
          <a:prstGeom prst="rightArrow">
            <a:avLst/>
          </a:prstGeom>
          <a:solidFill>
            <a:srgbClr val="00682F"/>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293185" y="2228594"/>
            <a:ext cx="4656938" cy="3077766"/>
          </a:xfrm>
          <a:prstGeom prst="rect">
            <a:avLst/>
          </a:prstGeom>
          <a:noFill/>
        </p:spPr>
        <p:txBody>
          <a:bodyPr wrap="square" rtlCol="0">
            <a:spAutoFit/>
          </a:bodyPr>
          <a:lstStyle/>
          <a:p>
            <a:pPr marL="342900" indent="-342900">
              <a:spcBef>
                <a:spcPts val="1800"/>
              </a:spcBef>
              <a:spcAft>
                <a:spcPts val="1200"/>
              </a:spcAft>
              <a:buFont typeface="Wingdings" panose="05000000000000000000" pitchFamily="2" charset="2"/>
              <a:buChar char="ü"/>
            </a:pPr>
            <a:r>
              <a:rPr lang="en-GB" sz="3200" b="1" dirty="0" err="1" smtClean="0">
                <a:solidFill>
                  <a:srgbClr val="00682F"/>
                </a:solidFill>
              </a:rPr>
              <a:t>P</a:t>
            </a:r>
            <a:r>
              <a:rPr lang="en-GB" b="1" dirty="0" err="1" smtClean="0"/>
              <a:t>rocessus</a:t>
            </a:r>
            <a:r>
              <a:rPr lang="en-GB" b="1" dirty="0" smtClean="0"/>
              <a:t> transparent</a:t>
            </a:r>
          </a:p>
          <a:p>
            <a:pPr marL="342900" indent="-342900">
              <a:spcBef>
                <a:spcPts val="1800"/>
              </a:spcBef>
              <a:spcAft>
                <a:spcPts val="1200"/>
              </a:spcAft>
              <a:buFont typeface="Wingdings" panose="05000000000000000000" pitchFamily="2" charset="2"/>
              <a:buChar char="ü"/>
            </a:pPr>
            <a:r>
              <a:rPr lang="en-GB" sz="3200" b="1" dirty="0" err="1" smtClean="0">
                <a:solidFill>
                  <a:srgbClr val="00682F"/>
                </a:solidFill>
              </a:rPr>
              <a:t>P</a:t>
            </a:r>
            <a:r>
              <a:rPr lang="en-GB" b="1" dirty="0" err="1" smtClean="0"/>
              <a:t>rocessus</a:t>
            </a:r>
            <a:r>
              <a:rPr lang="en-GB" b="1" dirty="0" smtClean="0"/>
              <a:t> inclusive</a:t>
            </a:r>
          </a:p>
          <a:p>
            <a:pPr marL="342900" indent="-342900">
              <a:spcBef>
                <a:spcPts val="1800"/>
              </a:spcBef>
              <a:spcAft>
                <a:spcPts val="1200"/>
              </a:spcAft>
              <a:buFont typeface="Wingdings" panose="05000000000000000000" pitchFamily="2" charset="2"/>
              <a:buChar char="ü"/>
            </a:pPr>
            <a:r>
              <a:rPr lang="fr-FR" sz="3200" b="1" dirty="0" smtClean="0">
                <a:solidFill>
                  <a:srgbClr val="00682F"/>
                </a:solidFill>
              </a:rPr>
              <a:t>T</a:t>
            </a:r>
            <a:r>
              <a:rPr lang="fr-FR" b="1" dirty="0" smtClean="0"/>
              <a:t>outes </a:t>
            </a:r>
            <a:r>
              <a:rPr lang="fr-FR" b="1" dirty="0"/>
              <a:t>les parties contractantes peuvent participer à toutes les étapes</a:t>
            </a:r>
            <a:endParaRPr lang="en-US" b="1" dirty="0"/>
          </a:p>
        </p:txBody>
      </p:sp>
    </p:spTree>
    <p:extLst>
      <p:ext uri="{BB962C8B-B14F-4D97-AF65-F5344CB8AC3E}">
        <p14:creationId xmlns:p14="http://schemas.microsoft.com/office/powerpoint/2010/main" val="2846170450"/>
      </p:ext>
    </p:extLst>
  </p:cSld>
  <p:clrMapOvr>
    <a:masterClrMapping/>
  </p:clrMapOvr>
  <mc:AlternateContent xmlns:mc="http://schemas.openxmlformats.org/markup-compatibility/2006" xmlns:p14="http://schemas.microsoft.com/office/powerpoint/2010/main">
    <mc:Choice Requires="p14">
      <p:transition spd="slow" p14:dur="1750" advClick="0" advTm="15000">
        <p:circle/>
      </p:transition>
    </mc:Choice>
    <mc:Fallback xmlns="">
      <p:transition spd="slow" advClick="0" advTm="1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25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250"/>
                            </p:stCondLst>
                            <p:childTnLst>
                              <p:par>
                                <p:cTn id="9" presetID="10" presetClass="entr" presetSubtype="0" fill="hold" nodeType="after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childTnLst>
                                </p:cTn>
                              </p:par>
                            </p:childTnLst>
                          </p:cTn>
                        </p:par>
                        <p:par>
                          <p:cTn id="12" fill="hold">
                            <p:stCondLst>
                              <p:cond delay="3000"/>
                            </p:stCondLst>
                            <p:childTnLst>
                              <p:par>
                                <p:cTn id="13" presetID="14" presetClass="entr" presetSubtype="10" fill="hold" grpId="0" nodeType="after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par>
                          <p:cTn id="16" fill="hold">
                            <p:stCondLst>
                              <p:cond delay="4500"/>
                            </p:stCondLst>
                            <p:childTnLst>
                              <p:par>
                                <p:cTn id="17" presetID="14" presetClass="entr" presetSubtype="10" fill="hold" grpId="0" nodeType="afterEffect">
                                  <p:stCondLst>
                                    <p:cond delay="100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1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200801642"/>
              </p:ext>
            </p:extLst>
          </p:nvPr>
        </p:nvGraphicFramePr>
        <p:xfrm>
          <a:off x="2512100" y="577572"/>
          <a:ext cx="7987869" cy="3690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3442921" y="518849"/>
            <a:ext cx="5104179" cy="801189"/>
          </a:xfrm>
          <a:prstGeom prst="roundRect">
            <a:avLst/>
          </a:prstGeom>
          <a:solidFill>
            <a:schemeClr val="bg1"/>
          </a:solid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682F"/>
                </a:solidFill>
              </a:rPr>
              <a:t>Appel à themes : </a:t>
            </a:r>
            <a:r>
              <a:rPr lang="en-US" sz="2800" b="1" dirty="0" err="1" smtClean="0">
                <a:solidFill>
                  <a:srgbClr val="00682F"/>
                </a:solidFill>
              </a:rPr>
              <a:t>chaque</a:t>
            </a:r>
            <a:r>
              <a:rPr lang="en-US" sz="2800" b="1" dirty="0" smtClean="0">
                <a:solidFill>
                  <a:srgbClr val="00682F"/>
                </a:solidFill>
              </a:rPr>
              <a:t> </a:t>
            </a:r>
            <a:r>
              <a:rPr lang="en-US" sz="2800" b="1" dirty="0">
                <a:solidFill>
                  <a:srgbClr val="00682F"/>
                </a:solidFill>
              </a:rPr>
              <a:t>2 </a:t>
            </a:r>
            <a:r>
              <a:rPr lang="en-US" sz="2800" b="1" dirty="0" err="1" smtClean="0">
                <a:solidFill>
                  <a:srgbClr val="00682F"/>
                </a:solidFill>
              </a:rPr>
              <a:t>ans</a:t>
            </a:r>
            <a:endParaRPr lang="en-US" sz="2800" b="1" dirty="0">
              <a:solidFill>
                <a:srgbClr val="00682F"/>
              </a:solidFill>
            </a:endParaRPr>
          </a:p>
        </p:txBody>
      </p:sp>
      <p:sp>
        <p:nvSpPr>
          <p:cNvPr id="9" name="Rounded Rectangle 8"/>
          <p:cNvSpPr/>
          <p:nvPr/>
        </p:nvSpPr>
        <p:spPr>
          <a:xfrm>
            <a:off x="977136" y="4136381"/>
            <a:ext cx="2786394" cy="1762402"/>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smtClean="0">
                <a:solidFill>
                  <a:srgbClr val="0070C0"/>
                </a:solidFill>
              </a:rPr>
              <a:t>Soumettre</a:t>
            </a:r>
            <a:r>
              <a:rPr lang="en-GB" sz="2000" b="1" dirty="0" smtClean="0">
                <a:solidFill>
                  <a:srgbClr val="0070C0"/>
                </a:solidFill>
              </a:rPr>
              <a:t> </a:t>
            </a:r>
            <a:r>
              <a:rPr lang="en-GB" sz="2000" b="1" dirty="0">
                <a:solidFill>
                  <a:srgbClr val="0070C0"/>
                </a:solidFill>
              </a:rPr>
              <a:t>les </a:t>
            </a:r>
            <a:r>
              <a:rPr lang="en-GB" sz="2000" b="1" dirty="0" err="1" smtClean="0">
                <a:solidFill>
                  <a:srgbClr val="0070C0"/>
                </a:solidFill>
              </a:rPr>
              <a:t>thèmes</a:t>
            </a:r>
            <a:endParaRPr lang="en-US" sz="2000" b="1" dirty="0">
              <a:solidFill>
                <a:srgbClr val="0070C0"/>
              </a:solidFill>
            </a:endParaRPr>
          </a:p>
        </p:txBody>
      </p:sp>
      <p:sp>
        <p:nvSpPr>
          <p:cNvPr id="10" name="Rounded Rectangle 9"/>
          <p:cNvSpPr/>
          <p:nvPr/>
        </p:nvSpPr>
        <p:spPr>
          <a:xfrm>
            <a:off x="3964692" y="3960720"/>
            <a:ext cx="2873770" cy="5915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2000" b="1" dirty="0" err="1" smtClean="0">
                <a:solidFill>
                  <a:srgbClr val="0070C0"/>
                </a:solidFill>
              </a:rPr>
              <a:t>Projet</a:t>
            </a:r>
            <a:r>
              <a:rPr lang="en-US" sz="2000" b="1" dirty="0" smtClean="0">
                <a:solidFill>
                  <a:srgbClr val="0070C0"/>
                </a:solidFill>
              </a:rPr>
              <a:t> de</a:t>
            </a:r>
            <a:r>
              <a:rPr lang="en-US" sz="2000" dirty="0" smtClean="0">
                <a:solidFill>
                  <a:srgbClr val="0070C0"/>
                </a:solidFill>
              </a:rPr>
              <a:t> </a:t>
            </a:r>
            <a:r>
              <a:rPr lang="en-US" sz="2000" b="1" dirty="0" err="1" smtClean="0">
                <a:solidFill>
                  <a:srgbClr val="0070C0"/>
                </a:solidFill>
              </a:rPr>
              <a:t>spécification</a:t>
            </a:r>
            <a:r>
              <a:rPr lang="en-US" sz="2000" dirty="0" smtClean="0">
                <a:solidFill>
                  <a:srgbClr val="0070C0"/>
                </a:solidFill>
              </a:rPr>
              <a:t> </a:t>
            </a:r>
            <a:endParaRPr lang="en-US" sz="2000" dirty="0">
              <a:solidFill>
                <a:srgbClr val="0070C0"/>
              </a:solidFill>
            </a:endParaRPr>
          </a:p>
        </p:txBody>
      </p:sp>
      <p:sp>
        <p:nvSpPr>
          <p:cNvPr id="11" name="Rounded Rectangle 10"/>
          <p:cNvSpPr/>
          <p:nvPr/>
        </p:nvSpPr>
        <p:spPr>
          <a:xfrm>
            <a:off x="3964692" y="4738574"/>
            <a:ext cx="2873770" cy="55801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2000" b="1" dirty="0">
                <a:solidFill>
                  <a:srgbClr val="0070C0"/>
                </a:solidFill>
              </a:rPr>
              <a:t>Revue de </a:t>
            </a:r>
            <a:r>
              <a:rPr lang="en-US" sz="2000" b="1" dirty="0" err="1">
                <a:solidFill>
                  <a:srgbClr val="0070C0"/>
                </a:solidFill>
              </a:rPr>
              <a:t>littérature</a:t>
            </a:r>
            <a:endParaRPr lang="en-US" sz="2000" b="1" dirty="0">
              <a:solidFill>
                <a:srgbClr val="0070C0"/>
              </a:solidFill>
            </a:endParaRPr>
          </a:p>
        </p:txBody>
      </p:sp>
      <p:sp>
        <p:nvSpPr>
          <p:cNvPr id="12" name="Rounded Rectangle 11"/>
          <p:cNvSpPr/>
          <p:nvPr/>
        </p:nvSpPr>
        <p:spPr>
          <a:xfrm>
            <a:off x="3964692" y="5508219"/>
            <a:ext cx="2873770" cy="53486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2000" b="1" dirty="0">
                <a:solidFill>
                  <a:srgbClr val="0070C0"/>
                </a:solidFill>
              </a:rPr>
              <a:t>Justification</a:t>
            </a:r>
          </a:p>
        </p:txBody>
      </p:sp>
      <p:sp>
        <p:nvSpPr>
          <p:cNvPr id="13" name="Oval 12"/>
          <p:cNvSpPr/>
          <p:nvPr/>
        </p:nvSpPr>
        <p:spPr>
          <a:xfrm>
            <a:off x="7240786" y="4318956"/>
            <a:ext cx="3743325" cy="195862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B050"/>
                </a:solidFill>
              </a:rPr>
              <a:t>Le CN </a:t>
            </a:r>
            <a:r>
              <a:rPr lang="fr-FR" b="1" dirty="0">
                <a:solidFill>
                  <a:srgbClr val="00B050"/>
                </a:solidFill>
              </a:rPr>
              <a:t>et </a:t>
            </a:r>
            <a:r>
              <a:rPr lang="fr-FR" b="1" dirty="0" smtClean="0">
                <a:solidFill>
                  <a:srgbClr val="00B050"/>
                </a:solidFill>
              </a:rPr>
              <a:t>la CMP </a:t>
            </a:r>
            <a:r>
              <a:rPr lang="fr-FR" b="1" dirty="0">
                <a:solidFill>
                  <a:srgbClr val="00B050"/>
                </a:solidFill>
              </a:rPr>
              <a:t>examinent </a:t>
            </a:r>
            <a:r>
              <a:rPr lang="fr-FR" b="1" dirty="0" smtClean="0">
                <a:solidFill>
                  <a:srgbClr val="00B050"/>
                </a:solidFill>
              </a:rPr>
              <a:t>la </a:t>
            </a:r>
            <a:r>
              <a:rPr lang="fr-FR" b="1" dirty="0" err="1" smtClean="0">
                <a:solidFill>
                  <a:srgbClr val="00B050"/>
                </a:solidFill>
              </a:rPr>
              <a:t>LdT</a:t>
            </a:r>
            <a:r>
              <a:rPr lang="fr-FR" b="1" dirty="0" smtClean="0">
                <a:solidFill>
                  <a:srgbClr val="00B050"/>
                </a:solidFill>
              </a:rPr>
              <a:t> </a:t>
            </a:r>
            <a:r>
              <a:rPr lang="fr-FR" b="1" dirty="0">
                <a:solidFill>
                  <a:srgbClr val="00B050"/>
                </a:solidFill>
              </a:rPr>
              <a:t>chaque année</a:t>
            </a:r>
            <a:endParaRPr lang="en-US" sz="2400" b="1" dirty="0">
              <a:solidFill>
                <a:srgbClr val="00B050"/>
              </a:solidFill>
            </a:endParaRPr>
          </a:p>
        </p:txBody>
      </p:sp>
      <p:grpSp>
        <p:nvGrpSpPr>
          <p:cNvPr id="2" name="Group 1"/>
          <p:cNvGrpSpPr/>
          <p:nvPr/>
        </p:nvGrpSpPr>
        <p:grpSpPr>
          <a:xfrm>
            <a:off x="291212" y="1465962"/>
            <a:ext cx="2377440" cy="2639026"/>
            <a:chOff x="517612" y="1465962"/>
            <a:chExt cx="2335222" cy="2855266"/>
          </a:xfrm>
        </p:grpSpPr>
        <p:pic>
          <p:nvPicPr>
            <p:cNvPr id="15" name="Рисунок 19">
              <a:extLst>
                <a:ext uri="{FF2B5EF4-FFF2-40B4-BE49-F238E27FC236}">
                  <a16:creationId xmlns:a16="http://schemas.microsoft.com/office/drawing/2014/main" id="{8486E803-DCBA-488D-ACEE-D30BF77C4094}"/>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719939" y="1465962"/>
              <a:ext cx="2132895" cy="1463040"/>
            </a:xfrm>
            <a:prstGeom prst="rect">
              <a:avLst/>
            </a:prstGeom>
          </p:spPr>
        </p:pic>
        <p:sp>
          <p:nvSpPr>
            <p:cNvPr id="16" name="Rectangle 15"/>
            <p:cNvSpPr/>
            <p:nvPr/>
          </p:nvSpPr>
          <p:spPr>
            <a:xfrm>
              <a:off x="517612" y="3022545"/>
              <a:ext cx="2257178" cy="1298683"/>
            </a:xfrm>
            <a:prstGeom prst="rect">
              <a:avLst/>
            </a:prstGeom>
          </p:spPr>
          <p:txBody>
            <a:bodyPr wrap="square">
              <a:spAutoFit/>
            </a:bodyPr>
            <a:lstStyle/>
            <a:p>
              <a:pPr algn="ctr"/>
              <a:r>
                <a:rPr lang="en-US" sz="2000" b="1" dirty="0" err="1" smtClean="0">
                  <a:solidFill>
                    <a:srgbClr val="0F405B"/>
                  </a:solidFill>
                  <a:latin typeface="Roboto Slab"/>
                </a:rPr>
                <a:t>Liste</a:t>
              </a:r>
              <a:r>
                <a:rPr lang="en-US" sz="2000" b="1" dirty="0" smtClean="0">
                  <a:solidFill>
                    <a:srgbClr val="0F405B"/>
                  </a:solidFill>
                  <a:latin typeface="Roboto Slab"/>
                </a:rPr>
                <a:t> des </a:t>
              </a:r>
              <a:r>
                <a:rPr lang="en-US" sz="2000" b="1" dirty="0" err="1" smtClean="0">
                  <a:solidFill>
                    <a:srgbClr val="0F405B"/>
                  </a:solidFill>
                  <a:latin typeface="Roboto Slab"/>
                </a:rPr>
                <a:t>thèmes</a:t>
              </a:r>
              <a:endParaRPr lang="en-US" sz="2000" b="1" dirty="0" smtClean="0">
                <a:solidFill>
                  <a:srgbClr val="0F405B"/>
                </a:solidFill>
                <a:latin typeface="Roboto Slab"/>
              </a:endParaRPr>
            </a:p>
            <a:p>
              <a:pPr algn="ctr"/>
              <a:endParaRPr lang="en-US" sz="1600" b="1" dirty="0" smtClean="0">
                <a:solidFill>
                  <a:srgbClr val="0F405B"/>
                </a:solidFill>
                <a:latin typeface="Roboto Slab"/>
              </a:endParaRPr>
            </a:p>
            <a:p>
              <a:pPr algn="ctr"/>
              <a:r>
                <a:rPr lang="en-US" sz="1600" b="1" dirty="0" smtClean="0">
                  <a:solidFill>
                    <a:srgbClr val="0F405B"/>
                  </a:solidFill>
                  <a:latin typeface="Roboto Slab"/>
                </a:rPr>
                <a:t>(</a:t>
              </a:r>
              <a:r>
                <a:rPr lang="en-US" sz="1600" b="1" dirty="0" err="1" smtClean="0">
                  <a:solidFill>
                    <a:srgbClr val="0F405B"/>
                  </a:solidFill>
                  <a:latin typeface="Roboto Slab"/>
                </a:rPr>
                <a:t>Etape</a:t>
              </a:r>
              <a:r>
                <a:rPr lang="en-US" sz="1600" b="1" dirty="0" smtClean="0">
                  <a:solidFill>
                    <a:srgbClr val="0F405B"/>
                  </a:solidFill>
                  <a:latin typeface="Roboto Slab"/>
                </a:rPr>
                <a:t> 1)</a:t>
              </a:r>
              <a:endParaRPr lang="en-US" sz="1600" b="1" dirty="0">
                <a:solidFill>
                  <a:srgbClr val="0F405B"/>
                </a:solidFill>
                <a:latin typeface="Roboto Slab"/>
              </a:endParaRPr>
            </a:p>
            <a:p>
              <a:endParaRPr lang="en-US" sz="2000" b="1" dirty="0">
                <a:solidFill>
                  <a:srgbClr val="0F405B"/>
                </a:solidFill>
                <a:latin typeface="Roboto Slab"/>
              </a:endParaRPr>
            </a:p>
          </p:txBody>
        </p:sp>
      </p:grpSp>
    </p:spTree>
    <p:extLst>
      <p:ext uri="{BB962C8B-B14F-4D97-AF65-F5344CB8AC3E}">
        <p14:creationId xmlns:p14="http://schemas.microsoft.com/office/powerpoint/2010/main" val="1371202435"/>
      </p:ext>
    </p:extLst>
  </p:cSld>
  <p:clrMapOvr>
    <a:masterClrMapping/>
  </p:clrMapOvr>
  <mc:AlternateContent xmlns:mc="http://schemas.openxmlformats.org/markup-compatibility/2006" xmlns:p14="http://schemas.microsoft.com/office/powerpoint/2010/main">
    <mc:Choice Requires="p14">
      <p:transition spd="slow" p14:dur="3400" advTm="30000">
        <p14:reveal/>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2"/>
                                        </p:tgtEl>
                                        <p:attrNameLst>
                                          <p:attrName>r</p:attrName>
                                        </p:attrNameLst>
                                      </p:cBhvr>
                                    </p:animRot>
                                  </p:childTnLst>
                                </p:cTn>
                              </p:par>
                            </p:childTnLst>
                          </p:cTn>
                        </p:par>
                        <p:par>
                          <p:cTn id="7" fill="hold">
                            <p:stCondLst>
                              <p:cond delay="500"/>
                            </p:stCondLst>
                            <p:childTnLst>
                              <p:par>
                                <p:cTn id="8" presetID="6" presetClass="entr" presetSubtype="16"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childTnLst>
                          </p:cTn>
                        </p:par>
                        <p:par>
                          <p:cTn id="11" fill="hold">
                            <p:stCondLst>
                              <p:cond delay="1500"/>
                            </p:stCondLst>
                            <p:childTnLst>
                              <p:par>
                                <p:cTn id="12" presetID="22" presetClass="entr" presetSubtype="1" fill="hold" grpId="0" nodeType="afterEffect">
                                  <p:stCondLst>
                                    <p:cond delay="400"/>
                                  </p:stCondLst>
                                  <p:childTnLst>
                                    <p:set>
                                      <p:cBhvr>
                                        <p:cTn id="13" dur="1" fill="hold">
                                          <p:stCondLst>
                                            <p:cond delay="0"/>
                                          </p:stCondLst>
                                        </p:cTn>
                                        <p:tgtEl>
                                          <p:spTgt spid="8">
                                            <p:graphicEl>
                                              <a:dgm id="{E4B1D1C9-6A20-4294-B2C0-0A258BF0A216}"/>
                                            </p:graphicEl>
                                          </p:spTgt>
                                        </p:tgtEl>
                                        <p:attrNameLst>
                                          <p:attrName>style.visibility</p:attrName>
                                        </p:attrNameLst>
                                      </p:cBhvr>
                                      <p:to>
                                        <p:strVal val="visible"/>
                                      </p:to>
                                    </p:set>
                                    <p:animEffect transition="in" filter="wipe(up)">
                                      <p:cBhvr>
                                        <p:cTn id="14" dur="500"/>
                                        <p:tgtEl>
                                          <p:spTgt spid="8">
                                            <p:graphicEl>
                                              <a:dgm id="{E4B1D1C9-6A20-4294-B2C0-0A258BF0A216}"/>
                                            </p:graphicEl>
                                          </p:spTgt>
                                        </p:tgtEl>
                                      </p:cBhvr>
                                    </p:animEffect>
                                  </p:childTnLst>
                                </p:cTn>
                              </p:par>
                            </p:childTnLst>
                          </p:cTn>
                        </p:par>
                        <p:par>
                          <p:cTn id="15" fill="hold">
                            <p:stCondLst>
                              <p:cond delay="2400"/>
                            </p:stCondLst>
                            <p:childTnLst>
                              <p:par>
                                <p:cTn id="16" presetID="22" presetClass="entr" presetSubtype="1" fill="hold" grpId="0" nodeType="afterEffect">
                                  <p:stCondLst>
                                    <p:cond delay="1000"/>
                                  </p:stCondLst>
                                  <p:childTnLst>
                                    <p:set>
                                      <p:cBhvr>
                                        <p:cTn id="17" dur="1" fill="hold">
                                          <p:stCondLst>
                                            <p:cond delay="0"/>
                                          </p:stCondLst>
                                        </p:cTn>
                                        <p:tgtEl>
                                          <p:spTgt spid="8">
                                            <p:graphicEl>
                                              <a:dgm id="{A2FB552F-2116-4416-BE0C-838761EA1C90}"/>
                                            </p:graphicEl>
                                          </p:spTgt>
                                        </p:tgtEl>
                                        <p:attrNameLst>
                                          <p:attrName>style.visibility</p:attrName>
                                        </p:attrNameLst>
                                      </p:cBhvr>
                                      <p:to>
                                        <p:strVal val="visible"/>
                                      </p:to>
                                    </p:set>
                                    <p:animEffect transition="in" filter="wipe(up)">
                                      <p:cBhvr>
                                        <p:cTn id="18" dur="1000"/>
                                        <p:tgtEl>
                                          <p:spTgt spid="8">
                                            <p:graphicEl>
                                              <a:dgm id="{A2FB552F-2116-4416-BE0C-838761EA1C90}"/>
                                            </p:graphicEl>
                                          </p:spTgt>
                                        </p:tgtEl>
                                      </p:cBhvr>
                                    </p:animEffect>
                                  </p:childTnLst>
                                </p:cTn>
                              </p:par>
                            </p:childTnLst>
                          </p:cTn>
                        </p:par>
                        <p:par>
                          <p:cTn id="19" fill="hold">
                            <p:stCondLst>
                              <p:cond delay="4400"/>
                            </p:stCondLst>
                            <p:childTnLst>
                              <p:par>
                                <p:cTn id="20" presetID="22" presetClass="entr" presetSubtype="1" fill="hold" grpId="0" nodeType="afterEffect">
                                  <p:stCondLst>
                                    <p:cond delay="2750"/>
                                  </p:stCondLst>
                                  <p:childTnLst>
                                    <p:set>
                                      <p:cBhvr>
                                        <p:cTn id="21" dur="1" fill="hold">
                                          <p:stCondLst>
                                            <p:cond delay="0"/>
                                          </p:stCondLst>
                                        </p:cTn>
                                        <p:tgtEl>
                                          <p:spTgt spid="8">
                                            <p:graphicEl>
                                              <a:dgm id="{66EB6B12-62E6-43AF-B729-1F11B54020C6}"/>
                                            </p:graphicEl>
                                          </p:spTgt>
                                        </p:tgtEl>
                                        <p:attrNameLst>
                                          <p:attrName>style.visibility</p:attrName>
                                        </p:attrNameLst>
                                      </p:cBhvr>
                                      <p:to>
                                        <p:strVal val="visible"/>
                                      </p:to>
                                    </p:set>
                                    <p:animEffect transition="in" filter="wipe(up)">
                                      <p:cBhvr>
                                        <p:cTn id="22" dur="1000"/>
                                        <p:tgtEl>
                                          <p:spTgt spid="8">
                                            <p:graphicEl>
                                              <a:dgm id="{66EB6B12-62E6-43AF-B729-1F11B54020C6}"/>
                                            </p:graphicEl>
                                          </p:spTgt>
                                        </p:tgtEl>
                                      </p:cBhvr>
                                    </p:animEffect>
                                  </p:childTnLst>
                                </p:cTn>
                              </p:par>
                            </p:childTnLst>
                          </p:cTn>
                        </p:par>
                        <p:par>
                          <p:cTn id="23" fill="hold">
                            <p:stCondLst>
                              <p:cond delay="8150"/>
                            </p:stCondLst>
                            <p:childTnLst>
                              <p:par>
                                <p:cTn id="24" presetID="22" presetClass="entr" presetSubtype="1" fill="hold" grpId="0" nodeType="afterEffect">
                                  <p:stCondLst>
                                    <p:cond delay="2750"/>
                                  </p:stCondLst>
                                  <p:childTnLst>
                                    <p:set>
                                      <p:cBhvr>
                                        <p:cTn id="25" dur="1" fill="hold">
                                          <p:stCondLst>
                                            <p:cond delay="0"/>
                                          </p:stCondLst>
                                        </p:cTn>
                                        <p:tgtEl>
                                          <p:spTgt spid="8">
                                            <p:graphicEl>
                                              <a:dgm id="{4EB85D67-C0AB-4F95-B4E2-073026A9C521}"/>
                                            </p:graphicEl>
                                          </p:spTgt>
                                        </p:tgtEl>
                                        <p:attrNameLst>
                                          <p:attrName>style.visibility</p:attrName>
                                        </p:attrNameLst>
                                      </p:cBhvr>
                                      <p:to>
                                        <p:strVal val="visible"/>
                                      </p:to>
                                    </p:set>
                                    <p:animEffect transition="in" filter="wipe(up)">
                                      <p:cBhvr>
                                        <p:cTn id="26" dur="1000"/>
                                        <p:tgtEl>
                                          <p:spTgt spid="8">
                                            <p:graphicEl>
                                              <a:dgm id="{4EB85D67-C0AB-4F95-B4E2-073026A9C521}"/>
                                            </p:graphicEl>
                                          </p:spTgt>
                                        </p:tgtEl>
                                      </p:cBhvr>
                                    </p:animEffect>
                                  </p:childTnLst>
                                </p:cTn>
                              </p:par>
                            </p:childTnLst>
                          </p:cTn>
                        </p:par>
                        <p:par>
                          <p:cTn id="27" fill="hold">
                            <p:stCondLst>
                              <p:cond delay="11900"/>
                            </p:stCondLst>
                            <p:childTnLst>
                              <p:par>
                                <p:cTn id="28" presetID="22" presetClass="entr" presetSubtype="1" fill="hold" grpId="0" nodeType="afterEffect">
                                  <p:stCondLst>
                                    <p:cond delay="275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par>
                          <p:cTn id="31" fill="hold">
                            <p:stCondLst>
                              <p:cond delay="15150"/>
                            </p:stCondLst>
                            <p:childTnLst>
                              <p:par>
                                <p:cTn id="32" presetID="22" presetClass="entr" presetSubtype="1" fill="hold" grpId="0" nodeType="afterEffect">
                                  <p:stCondLst>
                                    <p:cond delay="2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18150"/>
                            </p:stCondLst>
                            <p:childTnLst>
                              <p:par>
                                <p:cTn id="36" presetID="22" presetClass="entr" presetSubtype="1" fill="hold" grpId="0" nodeType="afterEffect">
                                  <p:stCondLst>
                                    <p:cond delay="250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par>
                          <p:cTn id="39" fill="hold">
                            <p:stCondLst>
                              <p:cond delay="21150"/>
                            </p:stCondLst>
                            <p:childTnLst>
                              <p:par>
                                <p:cTn id="40" presetID="22" presetClass="entr" presetSubtype="1" fill="hold" grpId="0" nodeType="afterEffect">
                                  <p:stCondLst>
                                    <p:cond delay="250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par>
                          <p:cTn id="43" fill="hold">
                            <p:stCondLst>
                              <p:cond delay="24150"/>
                            </p:stCondLst>
                            <p:childTnLst>
                              <p:par>
                                <p:cTn id="44" presetID="22" presetClass="entr" presetSubtype="1" fill="hold" grpId="0" nodeType="afterEffect">
                                  <p:stCondLst>
                                    <p:cond delay="250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6"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38650" y="1189859"/>
            <a:ext cx="7470648" cy="128735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800" b="1" dirty="0"/>
              <a:t>Attribue un </a:t>
            </a:r>
            <a:r>
              <a:rPr lang="fr-FR" sz="1800" b="1" dirty="0" smtClean="0"/>
              <a:t>Stewart principal </a:t>
            </a:r>
            <a:r>
              <a:rPr lang="fr-FR" sz="1800" b="1" dirty="0"/>
              <a:t>et un ou plusieurs assistants pour chaque </a:t>
            </a:r>
            <a:r>
              <a:rPr lang="fr-FR" sz="1800" b="1" dirty="0" smtClean="0"/>
              <a:t>thème</a:t>
            </a:r>
            <a:endParaRPr lang="fr-FR" sz="1800" b="1" dirty="0"/>
          </a:p>
          <a:p>
            <a:pPr lvl="0">
              <a:lnSpc>
                <a:spcPct val="150000"/>
              </a:lnSpc>
            </a:pPr>
            <a:r>
              <a:rPr lang="fr-FR" sz="1800" b="1" dirty="0"/>
              <a:t>Examine le projet de spécification</a:t>
            </a:r>
          </a:p>
          <a:p>
            <a:pPr lvl="0">
              <a:lnSpc>
                <a:spcPct val="150000"/>
              </a:lnSpc>
            </a:pPr>
            <a:r>
              <a:rPr lang="fr-FR" sz="1800" b="1" dirty="0"/>
              <a:t>Approuve le projet de spécification pour consultation</a:t>
            </a:r>
            <a:endParaRPr lang="en-US" sz="1800" b="1" dirty="0"/>
          </a:p>
        </p:txBody>
      </p:sp>
      <p:sp>
        <p:nvSpPr>
          <p:cNvPr id="3" name="Rounded Rectangle 2"/>
          <p:cNvSpPr/>
          <p:nvPr/>
        </p:nvSpPr>
        <p:spPr>
          <a:xfrm>
            <a:off x="4438650" y="2599371"/>
            <a:ext cx="7486650" cy="1797643"/>
          </a:xfrm>
          <a:prstGeom prst="roundRect">
            <a:avLst/>
          </a:prstGeom>
          <a:solidFill>
            <a:schemeClr val="bg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800" b="1" dirty="0">
                <a:solidFill>
                  <a:schemeClr val="tx1"/>
                </a:solidFill>
              </a:rPr>
              <a:t>Rend le projet de spécification publiquement disponible</a:t>
            </a:r>
          </a:p>
          <a:p>
            <a:pPr lvl="0"/>
            <a:endParaRPr lang="fr-FR" sz="1800" b="1" dirty="0">
              <a:solidFill>
                <a:schemeClr val="tx1"/>
              </a:solidFill>
            </a:endParaRPr>
          </a:p>
          <a:p>
            <a:pPr lvl="0"/>
            <a:r>
              <a:rPr lang="fr-FR" sz="1800" b="1" dirty="0">
                <a:solidFill>
                  <a:schemeClr val="tx1"/>
                </a:solidFill>
              </a:rPr>
              <a:t>Sollicite des commentaires via </a:t>
            </a:r>
            <a:r>
              <a:rPr lang="fr-FR" sz="1800" b="1" dirty="0">
                <a:solidFill>
                  <a:srgbClr val="00682F"/>
                </a:solidFill>
              </a:rPr>
              <a:t>Système de commentaires en </a:t>
            </a:r>
            <a:r>
              <a:rPr lang="fr-FR" sz="1800" b="1" dirty="0" smtClean="0">
                <a:solidFill>
                  <a:srgbClr val="00682F"/>
                </a:solidFill>
              </a:rPr>
              <a:t>ligne </a:t>
            </a:r>
            <a:r>
              <a:rPr lang="en-GB" sz="1800" b="1" dirty="0" smtClean="0">
                <a:solidFill>
                  <a:schemeClr val="tx1"/>
                </a:solidFill>
              </a:rPr>
              <a:t>(OCS</a:t>
            </a:r>
            <a:r>
              <a:rPr lang="en-GB" sz="1800" b="1" dirty="0">
                <a:solidFill>
                  <a:schemeClr val="tx1"/>
                </a:solidFill>
              </a:rPr>
              <a:t>) </a:t>
            </a:r>
            <a:r>
              <a:rPr lang="en-US" sz="1800" b="1" dirty="0">
                <a:solidFill>
                  <a:srgbClr val="FF0000"/>
                </a:solidFill>
              </a:rPr>
              <a:t>– 60 </a:t>
            </a:r>
            <a:r>
              <a:rPr lang="en-US" sz="1800" b="1" dirty="0" err="1" smtClean="0">
                <a:solidFill>
                  <a:srgbClr val="FF0000"/>
                </a:solidFill>
              </a:rPr>
              <a:t>jours</a:t>
            </a:r>
            <a:endParaRPr lang="en-US" sz="1800" b="1" dirty="0">
              <a:solidFill>
                <a:srgbClr val="FF0000"/>
              </a:solidFill>
            </a:endParaRPr>
          </a:p>
          <a:p>
            <a:pPr lvl="0"/>
            <a:endParaRPr lang="en-US" sz="1800" b="1" dirty="0">
              <a:solidFill>
                <a:schemeClr val="tx1"/>
              </a:solidFill>
            </a:endParaRPr>
          </a:p>
          <a:p>
            <a:pPr lvl="0"/>
            <a:r>
              <a:rPr lang="fr-FR" sz="1800" b="1" dirty="0" err="1" smtClean="0">
                <a:solidFill>
                  <a:schemeClr val="tx1"/>
                </a:solidFill>
              </a:rPr>
              <a:t>Recoit</a:t>
            </a:r>
            <a:r>
              <a:rPr lang="fr-FR" sz="1800" b="1" dirty="0" smtClean="0">
                <a:solidFill>
                  <a:schemeClr val="tx1"/>
                </a:solidFill>
              </a:rPr>
              <a:t> les </a:t>
            </a:r>
            <a:r>
              <a:rPr lang="fr-FR" sz="1800" b="1" dirty="0" err="1" smtClean="0">
                <a:solidFill>
                  <a:schemeClr val="tx1"/>
                </a:solidFill>
              </a:rPr>
              <a:t>ommentaires</a:t>
            </a:r>
            <a:r>
              <a:rPr lang="fr-FR" sz="1800" b="1" dirty="0" smtClean="0">
                <a:solidFill>
                  <a:schemeClr val="tx1"/>
                </a:solidFill>
              </a:rPr>
              <a:t>: les compile </a:t>
            </a:r>
            <a:r>
              <a:rPr lang="fr-FR" sz="1800" b="1" dirty="0">
                <a:solidFill>
                  <a:schemeClr val="tx1"/>
                </a:solidFill>
              </a:rPr>
              <a:t>→ </a:t>
            </a:r>
            <a:r>
              <a:rPr lang="fr-FR" sz="1800" b="1" dirty="0" smtClean="0">
                <a:solidFill>
                  <a:schemeClr val="tx1"/>
                </a:solidFill>
              </a:rPr>
              <a:t>les rend accessibles </a:t>
            </a:r>
            <a:r>
              <a:rPr lang="fr-FR" sz="1800" b="1" dirty="0">
                <a:solidFill>
                  <a:schemeClr val="tx1"/>
                </a:solidFill>
              </a:rPr>
              <a:t>au public → </a:t>
            </a:r>
            <a:r>
              <a:rPr lang="fr-FR" sz="1800" b="1" dirty="0" smtClean="0">
                <a:solidFill>
                  <a:schemeClr val="tx1"/>
                </a:solidFill>
              </a:rPr>
              <a:t>les soumet au </a:t>
            </a:r>
            <a:r>
              <a:rPr lang="fr-FR" sz="1800" b="1" dirty="0">
                <a:solidFill>
                  <a:schemeClr val="tx1"/>
                </a:solidFill>
              </a:rPr>
              <a:t>Steward et </a:t>
            </a:r>
            <a:r>
              <a:rPr lang="fr-FR" sz="1800" b="1" dirty="0" smtClean="0">
                <a:solidFill>
                  <a:schemeClr val="tx1"/>
                </a:solidFill>
              </a:rPr>
              <a:t>au CN </a:t>
            </a:r>
            <a:r>
              <a:rPr lang="fr-FR" sz="1800" b="1" dirty="0">
                <a:solidFill>
                  <a:schemeClr val="tx1"/>
                </a:solidFill>
              </a:rPr>
              <a:t>pour examen</a:t>
            </a:r>
            <a:endParaRPr lang="en-US" sz="1800" b="1" dirty="0">
              <a:solidFill>
                <a:schemeClr val="tx1"/>
              </a:solidFill>
            </a:endParaRPr>
          </a:p>
        </p:txBody>
      </p:sp>
      <p:sp>
        <p:nvSpPr>
          <p:cNvPr id="4" name="Rounded Rectangle 3"/>
          <p:cNvSpPr/>
          <p:nvPr/>
        </p:nvSpPr>
        <p:spPr>
          <a:xfrm>
            <a:off x="4514850" y="4566792"/>
            <a:ext cx="7394448" cy="69494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sz="1800" b="1" dirty="0">
                <a:solidFill>
                  <a:schemeClr val="bg1"/>
                </a:solidFill>
              </a:rPr>
              <a:t>Révise et approuve les spécifications</a:t>
            </a:r>
            <a:endParaRPr lang="en-US" sz="1800" b="1" dirty="0">
              <a:solidFill>
                <a:schemeClr val="bg1"/>
              </a:solidFill>
            </a:endParaRPr>
          </a:p>
        </p:txBody>
      </p:sp>
      <p:sp>
        <p:nvSpPr>
          <p:cNvPr id="5" name="Rounded Rectangle 4"/>
          <p:cNvSpPr/>
          <p:nvPr/>
        </p:nvSpPr>
        <p:spPr>
          <a:xfrm>
            <a:off x="4530852" y="5399456"/>
            <a:ext cx="7394448" cy="694944"/>
          </a:xfrm>
          <a:prstGeom prst="roundRect">
            <a:avLst/>
          </a:prstGeom>
          <a:solidFill>
            <a:schemeClr val="bg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sz="1800" b="1" dirty="0">
                <a:solidFill>
                  <a:schemeClr val="tx1"/>
                </a:solidFill>
              </a:rPr>
              <a:t>Rend la spécification publiquement disponible</a:t>
            </a:r>
            <a:endParaRPr lang="en-US" sz="1800" b="1" dirty="0">
              <a:solidFill>
                <a:schemeClr val="tx1"/>
              </a:solidFill>
            </a:endParaRPr>
          </a:p>
        </p:txBody>
      </p:sp>
      <p:grpSp>
        <p:nvGrpSpPr>
          <p:cNvPr id="7" name="Group 6"/>
          <p:cNvGrpSpPr/>
          <p:nvPr/>
        </p:nvGrpSpPr>
        <p:grpSpPr>
          <a:xfrm>
            <a:off x="100341" y="1432156"/>
            <a:ext cx="2377440" cy="3035366"/>
            <a:chOff x="3649337" y="1989199"/>
            <a:chExt cx="2430858" cy="3435379"/>
          </a:xfrm>
        </p:grpSpPr>
        <p:pic>
          <p:nvPicPr>
            <p:cNvPr id="8" name="Рисунок 23">
              <a:extLst>
                <a:ext uri="{FF2B5EF4-FFF2-40B4-BE49-F238E27FC236}">
                  <a16:creationId xmlns:a16="http://schemas.microsoft.com/office/drawing/2014/main" id="{257079CB-8282-45AA-A0CF-45D076A4E8AF}"/>
                </a:ext>
              </a:extLst>
            </p:cNvPr>
            <p:cNvPicPr>
              <a:picLocks noChangeAspect="1"/>
            </p:cNvPicPr>
            <p:nvPr/>
          </p:nvPicPr>
          <p:blipFill>
            <a:blip r:embed="rId2">
              <a:extLst>
                <a:ext uri="{96DAC541-7B7A-43D3-8B79-37D633B846F1}">
                  <asvg:svgBlip xmlns="" xmlns:asvg="http://schemas.microsoft.com/office/drawing/2016/SVG/main" r:embed="rId4"/>
                </a:ext>
              </a:extLst>
            </a:blip>
            <a:stretch>
              <a:fillRect/>
            </a:stretch>
          </p:blipFill>
          <p:spPr>
            <a:xfrm>
              <a:off x="3810918" y="1989199"/>
              <a:ext cx="2269277" cy="1767418"/>
            </a:xfrm>
            <a:prstGeom prst="rect">
              <a:avLst/>
            </a:prstGeom>
          </p:spPr>
        </p:pic>
        <p:sp>
          <p:nvSpPr>
            <p:cNvPr id="9" name="Rectangle 8"/>
            <p:cNvSpPr/>
            <p:nvPr/>
          </p:nvSpPr>
          <p:spPr>
            <a:xfrm>
              <a:off x="3649337" y="3787396"/>
              <a:ext cx="2281646" cy="1637182"/>
            </a:xfrm>
            <a:prstGeom prst="rect">
              <a:avLst/>
            </a:prstGeom>
          </p:spPr>
          <p:txBody>
            <a:bodyPr wrap="square">
              <a:spAutoFit/>
            </a:bodyPr>
            <a:lstStyle/>
            <a:p>
              <a:pPr algn="ctr"/>
              <a:r>
                <a:rPr lang="en-US" b="1" dirty="0" err="1" smtClean="0">
                  <a:solidFill>
                    <a:srgbClr val="0F405B"/>
                  </a:solidFill>
                  <a:latin typeface="Roboto Slab"/>
                </a:rPr>
                <a:t>Rédaction</a:t>
              </a:r>
              <a:r>
                <a:rPr lang="en-US" b="1" dirty="0" smtClean="0">
                  <a:solidFill>
                    <a:srgbClr val="0F405B"/>
                  </a:solidFill>
                  <a:latin typeface="Roboto Slab"/>
                </a:rPr>
                <a:t> des </a:t>
              </a:r>
              <a:r>
                <a:rPr lang="en-US" b="1" dirty="0" err="1" smtClean="0">
                  <a:solidFill>
                    <a:srgbClr val="0F405B"/>
                  </a:solidFill>
                  <a:latin typeface="Roboto Slab"/>
                </a:rPr>
                <a:t>Normes</a:t>
              </a:r>
              <a:endParaRPr lang="en-US" b="1" dirty="0">
                <a:solidFill>
                  <a:srgbClr val="0F405B"/>
                </a:solidFill>
                <a:latin typeface="Roboto Slab"/>
              </a:endParaRPr>
            </a:p>
            <a:p>
              <a:pPr algn="ctr"/>
              <a:endParaRPr lang="en-GB" b="1" dirty="0">
                <a:solidFill>
                  <a:srgbClr val="0F405B"/>
                </a:solidFill>
                <a:latin typeface="Roboto Slab"/>
              </a:endParaRPr>
            </a:p>
            <a:p>
              <a:pPr algn="ctr"/>
              <a:r>
                <a:rPr lang="en-GB" sz="1600" b="1" dirty="0" smtClean="0">
                  <a:solidFill>
                    <a:srgbClr val="0F405B"/>
                  </a:solidFill>
                  <a:latin typeface="Roboto Slab"/>
                </a:rPr>
                <a:t>(</a:t>
              </a:r>
              <a:r>
                <a:rPr lang="en-GB" sz="1600" b="1" dirty="0" err="1">
                  <a:solidFill>
                    <a:srgbClr val="0F405B"/>
                  </a:solidFill>
                  <a:latin typeface="Roboto Slab"/>
                </a:rPr>
                <a:t>E</a:t>
              </a:r>
              <a:r>
                <a:rPr lang="en-GB" sz="1600" b="1" dirty="0" err="1" smtClean="0">
                  <a:solidFill>
                    <a:srgbClr val="0F405B"/>
                  </a:solidFill>
                  <a:latin typeface="Roboto Slab"/>
                </a:rPr>
                <a:t>tape</a:t>
              </a:r>
              <a:r>
                <a:rPr lang="en-GB" sz="1600" b="1" dirty="0" smtClean="0">
                  <a:solidFill>
                    <a:srgbClr val="0F405B"/>
                  </a:solidFill>
                  <a:latin typeface="Roboto Slab"/>
                </a:rPr>
                <a:t> </a:t>
              </a:r>
              <a:r>
                <a:rPr lang="en-GB" sz="1600" b="1" dirty="0">
                  <a:solidFill>
                    <a:srgbClr val="0F405B"/>
                  </a:solidFill>
                  <a:latin typeface="Roboto Slab"/>
                </a:rPr>
                <a:t>2)</a:t>
              </a:r>
              <a:endParaRPr lang="en-US" sz="1600" b="1" dirty="0">
                <a:solidFill>
                  <a:srgbClr val="0F405B"/>
                </a:solidFill>
                <a:latin typeface="Roboto Slab"/>
              </a:endParaRPr>
            </a:p>
          </p:txBody>
        </p:sp>
      </p:grpSp>
      <p:sp>
        <p:nvSpPr>
          <p:cNvPr id="10" name="Rounded Rectangle 9"/>
          <p:cNvSpPr/>
          <p:nvPr/>
        </p:nvSpPr>
        <p:spPr>
          <a:xfrm>
            <a:off x="3373394" y="167551"/>
            <a:ext cx="5486401" cy="801189"/>
          </a:xfrm>
          <a:prstGeom prst="roundRect">
            <a:avLst/>
          </a:prstGeom>
          <a:solidFill>
            <a:schemeClr val="bg1"/>
          </a:solid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682F"/>
                </a:solidFill>
              </a:rPr>
              <a:t>Dévelopment</a:t>
            </a:r>
            <a:r>
              <a:rPr lang="en-US" sz="2800" b="1" dirty="0" smtClean="0">
                <a:solidFill>
                  <a:srgbClr val="00682F"/>
                </a:solidFill>
              </a:rPr>
              <a:t> de la </a:t>
            </a:r>
            <a:r>
              <a:rPr lang="en-US" sz="2800" b="1" dirty="0" err="1" smtClean="0">
                <a:solidFill>
                  <a:srgbClr val="00682F"/>
                </a:solidFill>
              </a:rPr>
              <a:t>spécification</a:t>
            </a:r>
            <a:endParaRPr lang="en-US" sz="2800" b="1" dirty="0">
              <a:solidFill>
                <a:srgbClr val="00682F"/>
              </a:solidFill>
            </a:endParaRPr>
          </a:p>
        </p:txBody>
      </p:sp>
      <p:sp>
        <p:nvSpPr>
          <p:cNvPr id="13" name="Down Arrow Callout 12"/>
          <p:cNvSpPr/>
          <p:nvPr/>
        </p:nvSpPr>
        <p:spPr>
          <a:xfrm>
            <a:off x="2790825" y="1255912"/>
            <a:ext cx="1524000" cy="1296788"/>
          </a:xfrm>
          <a:prstGeom prst="downArrowCallou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CC9900"/>
                </a:solidFill>
              </a:rPr>
              <a:t>CN</a:t>
            </a:r>
            <a:endParaRPr lang="en-US" sz="2000" b="1" dirty="0">
              <a:solidFill>
                <a:srgbClr val="CC9900"/>
              </a:solidFill>
            </a:endParaRPr>
          </a:p>
        </p:txBody>
      </p:sp>
      <p:sp>
        <p:nvSpPr>
          <p:cNvPr id="14" name="Down Arrow Callout 13"/>
          <p:cNvSpPr/>
          <p:nvPr/>
        </p:nvSpPr>
        <p:spPr>
          <a:xfrm>
            <a:off x="2752726" y="2697094"/>
            <a:ext cx="1552575" cy="1768649"/>
          </a:xfrm>
          <a:prstGeom prst="downArrowCallou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rgbClr val="CC9900"/>
                </a:solidFill>
              </a:rPr>
              <a:t>Secrétariat</a:t>
            </a:r>
            <a:r>
              <a:rPr lang="en-GB" sz="2000" b="1" dirty="0">
                <a:solidFill>
                  <a:srgbClr val="CC9900"/>
                </a:solidFill>
              </a:rPr>
              <a:t> de la CIPV</a:t>
            </a:r>
            <a:endParaRPr lang="en-US" sz="2000" b="1" dirty="0">
              <a:solidFill>
                <a:srgbClr val="CC9900"/>
              </a:solidFill>
            </a:endParaRPr>
          </a:p>
        </p:txBody>
      </p:sp>
      <p:sp>
        <p:nvSpPr>
          <p:cNvPr id="15" name="Down Arrow Callout 14"/>
          <p:cNvSpPr/>
          <p:nvPr/>
        </p:nvSpPr>
        <p:spPr>
          <a:xfrm>
            <a:off x="2781300" y="4566792"/>
            <a:ext cx="1552575" cy="980568"/>
          </a:xfrm>
          <a:prstGeom prst="downArrowCallou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CC9900"/>
                </a:solidFill>
              </a:rPr>
              <a:t>CN</a:t>
            </a:r>
            <a:endParaRPr lang="en-US" sz="2000" b="1" dirty="0">
              <a:solidFill>
                <a:srgbClr val="CC9900"/>
              </a:solidFill>
            </a:endParaRPr>
          </a:p>
        </p:txBody>
      </p:sp>
      <p:sp>
        <p:nvSpPr>
          <p:cNvPr id="16" name="Rectangle 15"/>
          <p:cNvSpPr/>
          <p:nvPr/>
        </p:nvSpPr>
        <p:spPr>
          <a:xfrm>
            <a:off x="2886075" y="5634936"/>
            <a:ext cx="1552575" cy="704850"/>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smtClean="0">
                <a:solidFill>
                  <a:srgbClr val="CC9900"/>
                </a:solidFill>
              </a:rPr>
              <a:t>Secrétariat</a:t>
            </a:r>
            <a:r>
              <a:rPr lang="en-GB" sz="2000" b="1" dirty="0" smtClean="0">
                <a:solidFill>
                  <a:srgbClr val="CC9900"/>
                </a:solidFill>
              </a:rPr>
              <a:t> de la CIPV</a:t>
            </a:r>
            <a:endParaRPr lang="en-US" sz="2000" b="1" dirty="0">
              <a:solidFill>
                <a:srgbClr val="CC9900"/>
              </a:solidFill>
            </a:endParaRPr>
          </a:p>
        </p:txBody>
      </p:sp>
    </p:spTree>
    <p:extLst>
      <p:ext uri="{BB962C8B-B14F-4D97-AF65-F5344CB8AC3E}">
        <p14:creationId xmlns:p14="http://schemas.microsoft.com/office/powerpoint/2010/main" val="2943903849"/>
      </p:ext>
    </p:extLst>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7"/>
                                        </p:tgtEl>
                                        <p:attrNameLst>
                                          <p:attrName>r</p:attrName>
                                        </p:attrNameLst>
                                      </p:cBhvr>
                                    </p:animRot>
                                  </p:childTnLst>
                                </p:cTn>
                              </p:par>
                            </p:childTnLst>
                          </p:cTn>
                        </p:par>
                        <p:par>
                          <p:cTn id="7" fill="hold">
                            <p:stCondLst>
                              <p:cond delay="500"/>
                            </p:stCondLst>
                            <p:childTnLst>
                              <p:par>
                                <p:cTn id="8" presetID="6" presetClass="entr" presetSubtype="16"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500"/>
                                        <p:tgtEl>
                                          <p:spTgt spid="10"/>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2000"/>
                            </p:stCondLst>
                            <p:childTnLst>
                              <p:par>
                                <p:cTn id="20" presetID="22" presetClass="entr" presetSubtype="4" fill="hold" grpId="0" nodeType="afterEffect">
                                  <p:stCondLst>
                                    <p:cond delay="35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60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6500"/>
                            </p:stCondLst>
                            <p:childTnLst>
                              <p:par>
                                <p:cTn id="28" presetID="22" presetClass="entr" presetSubtype="4" fill="hold" grpId="0" nodeType="afterEffect">
                                  <p:stCondLst>
                                    <p:cond delay="500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par>
                          <p:cTn id="31" fill="hold">
                            <p:stCondLst>
                              <p:cond delay="120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par>
                          <p:cTn id="35" fill="hold">
                            <p:stCondLst>
                              <p:cond delay="12500"/>
                            </p:stCondLst>
                            <p:childTnLst>
                              <p:par>
                                <p:cTn id="36" presetID="22" presetClass="entr" presetSubtype="4" fill="hold" grpId="0" nodeType="afterEffect">
                                  <p:stCondLst>
                                    <p:cond delay="250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par>
                          <p:cTn id="39" fill="hold">
                            <p:stCondLst>
                              <p:cond delay="15500"/>
                            </p:stCondLst>
                            <p:childTnLst>
                              <p:par>
                                <p:cTn id="40" presetID="10"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54652" y="1249385"/>
            <a:ext cx="7470648" cy="958806"/>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b="1" dirty="0" smtClean="0"/>
              <a:t>Fait des appels </a:t>
            </a:r>
            <a:r>
              <a:rPr lang="fr-FR" sz="2000" b="1" dirty="0"/>
              <a:t>à </a:t>
            </a:r>
            <a:r>
              <a:rPr lang="fr-FR" sz="2000" b="1" dirty="0" smtClean="0"/>
              <a:t>experts– fait les nominations des </a:t>
            </a:r>
            <a:r>
              <a:rPr lang="fr-FR" sz="2000" b="1" dirty="0"/>
              <a:t>membres du GTE des ONPV et des ORPV</a:t>
            </a:r>
            <a:endParaRPr lang="en-US" sz="2000" b="1" dirty="0"/>
          </a:p>
        </p:txBody>
      </p:sp>
      <p:sp>
        <p:nvSpPr>
          <p:cNvPr id="3" name="Rounded Rectangle 2"/>
          <p:cNvSpPr/>
          <p:nvPr/>
        </p:nvSpPr>
        <p:spPr>
          <a:xfrm>
            <a:off x="4454652" y="2473041"/>
            <a:ext cx="7486650" cy="1092136"/>
          </a:xfrm>
          <a:prstGeom prst="roundRect">
            <a:avLst/>
          </a:prstGeom>
          <a:solidFill>
            <a:schemeClr val="bg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b="1" dirty="0">
                <a:solidFill>
                  <a:schemeClr val="tx1"/>
                </a:solidFill>
              </a:rPr>
              <a:t>Rédige ou révise le projet de NIMP conformément à la spécification</a:t>
            </a:r>
            <a:endParaRPr lang="en-US" sz="2000" b="1" dirty="0">
              <a:solidFill>
                <a:schemeClr val="tx1"/>
              </a:solidFill>
            </a:endParaRPr>
          </a:p>
        </p:txBody>
      </p:sp>
      <p:sp>
        <p:nvSpPr>
          <p:cNvPr id="4" name="Rounded Rectangle 3"/>
          <p:cNvSpPr/>
          <p:nvPr/>
        </p:nvSpPr>
        <p:spPr>
          <a:xfrm>
            <a:off x="4478623" y="3607132"/>
            <a:ext cx="7609188" cy="260343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b="1" dirty="0">
                <a:solidFill>
                  <a:schemeClr val="bg1"/>
                </a:solidFill>
              </a:rPr>
              <a:t>Examine le projet de NIMP lors des réunions (pour </a:t>
            </a:r>
            <a:r>
              <a:rPr lang="fr-FR" sz="2000" b="1" dirty="0" smtClean="0">
                <a:solidFill>
                  <a:schemeClr val="bg1"/>
                </a:solidFill>
              </a:rPr>
              <a:t>PD </a:t>
            </a:r>
            <a:r>
              <a:rPr lang="fr-FR" sz="2000" b="1" dirty="0">
                <a:solidFill>
                  <a:schemeClr val="bg1"/>
                </a:solidFill>
              </a:rPr>
              <a:t>ou </a:t>
            </a:r>
            <a:r>
              <a:rPr lang="fr-FR" sz="2000" b="1" dirty="0" smtClean="0">
                <a:solidFill>
                  <a:schemeClr val="bg1"/>
                </a:solidFill>
              </a:rPr>
              <a:t>TP</a:t>
            </a:r>
            <a:r>
              <a:rPr lang="fr-FR" sz="2000" b="1" dirty="0">
                <a:solidFill>
                  <a:schemeClr val="bg1"/>
                </a:solidFill>
              </a:rPr>
              <a:t>, par voie électronique)</a:t>
            </a:r>
          </a:p>
          <a:p>
            <a:pPr lvl="0"/>
            <a:endParaRPr lang="fr-FR" sz="2000" b="1" dirty="0">
              <a:solidFill>
                <a:schemeClr val="bg1"/>
              </a:solidFill>
            </a:endParaRPr>
          </a:p>
          <a:p>
            <a:pPr lvl="0"/>
            <a:r>
              <a:rPr lang="fr-FR" sz="2000" b="1" dirty="0">
                <a:solidFill>
                  <a:schemeClr val="bg1"/>
                </a:solidFill>
              </a:rPr>
              <a:t>Décide </a:t>
            </a:r>
            <a:r>
              <a:rPr lang="fr-FR" sz="2000" b="1" dirty="0" smtClean="0">
                <a:solidFill>
                  <a:schemeClr val="bg1"/>
                </a:solidFill>
              </a:rPr>
              <a:t>:</a:t>
            </a:r>
          </a:p>
          <a:p>
            <a:pPr lvl="0"/>
            <a:r>
              <a:rPr lang="en-US" sz="2000" b="1" dirty="0" smtClean="0">
                <a:solidFill>
                  <a:srgbClr val="92D050"/>
                </a:solidFill>
              </a:rPr>
              <a:t>- </a:t>
            </a:r>
            <a:r>
              <a:rPr lang="fr-FR" sz="2000" b="1" dirty="0" smtClean="0">
                <a:solidFill>
                  <a:srgbClr val="92D050"/>
                </a:solidFill>
              </a:rPr>
              <a:t>d’approuver le projet de </a:t>
            </a:r>
            <a:r>
              <a:rPr lang="fr-FR" sz="2000" b="1" dirty="0">
                <a:solidFill>
                  <a:srgbClr val="92D050"/>
                </a:solidFill>
              </a:rPr>
              <a:t>NIMP pour </a:t>
            </a:r>
            <a:r>
              <a:rPr lang="fr-FR" sz="2000" b="1" dirty="0" smtClean="0">
                <a:solidFill>
                  <a:srgbClr val="92D050"/>
                </a:solidFill>
              </a:rPr>
              <a:t>consultation</a:t>
            </a:r>
            <a:r>
              <a:rPr lang="en-US" sz="2000" b="1" dirty="0" smtClean="0">
                <a:solidFill>
                  <a:srgbClr val="92D050"/>
                </a:solidFill>
              </a:rPr>
              <a:t>                        </a:t>
            </a:r>
            <a:r>
              <a:rPr lang="en-US" sz="2000" b="1" dirty="0" smtClean="0">
                <a:solidFill>
                  <a:schemeClr val="accent6">
                    <a:lumMod val="40000"/>
                    <a:lumOff val="60000"/>
                  </a:schemeClr>
                </a:solidFill>
              </a:rPr>
              <a:t>                                                     </a:t>
            </a:r>
            <a:r>
              <a:rPr lang="en-US" sz="2000" b="1" dirty="0" smtClean="0">
                <a:solidFill>
                  <a:schemeClr val="bg1"/>
                </a:solidFill>
              </a:rPr>
              <a:t>- </a:t>
            </a:r>
            <a:r>
              <a:rPr lang="fr-FR" sz="2000" b="1" dirty="0" smtClean="0">
                <a:solidFill>
                  <a:srgbClr val="FF0000"/>
                </a:solidFill>
              </a:rPr>
              <a:t>de </a:t>
            </a:r>
            <a:r>
              <a:rPr lang="fr-FR" sz="2000" b="1" dirty="0">
                <a:solidFill>
                  <a:srgbClr val="FF0000"/>
                </a:solidFill>
              </a:rPr>
              <a:t>le retourner </a:t>
            </a:r>
            <a:r>
              <a:rPr lang="fr-FR" sz="2000" b="1" dirty="0" smtClean="0">
                <a:solidFill>
                  <a:srgbClr val="FF0000"/>
                </a:solidFill>
              </a:rPr>
              <a:t>au </a:t>
            </a:r>
            <a:r>
              <a:rPr lang="fr-FR" sz="2000" b="1" dirty="0">
                <a:solidFill>
                  <a:srgbClr val="FF0000"/>
                </a:solidFill>
              </a:rPr>
              <a:t>Steward ou </a:t>
            </a:r>
            <a:r>
              <a:rPr lang="fr-FR" sz="2000" b="1" dirty="0" smtClean="0">
                <a:solidFill>
                  <a:srgbClr val="FF0000"/>
                </a:solidFill>
              </a:rPr>
              <a:t>au GTE </a:t>
            </a:r>
            <a:r>
              <a:rPr lang="en-US" sz="2000" b="1" dirty="0" err="1" smtClean="0">
                <a:solidFill>
                  <a:schemeClr val="bg1"/>
                </a:solidFill>
              </a:rPr>
              <a:t>ou</a:t>
            </a:r>
            <a:r>
              <a:rPr lang="en-US" sz="2000" b="1" dirty="0" smtClean="0">
                <a:solidFill>
                  <a:srgbClr val="FF0000"/>
                </a:solidFill>
              </a:rPr>
              <a:t>                      </a:t>
            </a:r>
          </a:p>
          <a:p>
            <a:pPr lvl="0">
              <a:lnSpc>
                <a:spcPct val="150000"/>
              </a:lnSpc>
            </a:pPr>
            <a:r>
              <a:rPr lang="en-US" sz="2000" b="1" dirty="0" smtClean="0">
                <a:solidFill>
                  <a:schemeClr val="bg1"/>
                </a:solidFill>
              </a:rPr>
              <a:t>- </a:t>
            </a:r>
            <a:r>
              <a:rPr lang="en-US" sz="2000" b="1" dirty="0" smtClean="0">
                <a:solidFill>
                  <a:srgbClr val="FFC000"/>
                </a:solidFill>
              </a:rPr>
              <a:t>de le </a:t>
            </a:r>
            <a:r>
              <a:rPr lang="en-US" sz="2000" b="1" dirty="0" err="1">
                <a:solidFill>
                  <a:srgbClr val="FFC000"/>
                </a:solidFill>
              </a:rPr>
              <a:t>mettre</a:t>
            </a:r>
            <a:r>
              <a:rPr lang="en-US" sz="2000" b="1" dirty="0">
                <a:solidFill>
                  <a:srgbClr val="FFC000"/>
                </a:solidFill>
              </a:rPr>
              <a:t> </a:t>
            </a:r>
            <a:r>
              <a:rPr lang="en-US" sz="2000" b="1" dirty="0" err="1">
                <a:solidFill>
                  <a:srgbClr val="FFC000"/>
                </a:solidFill>
              </a:rPr>
              <a:t>en</a:t>
            </a:r>
            <a:r>
              <a:rPr lang="en-US" sz="2000" b="1" dirty="0">
                <a:solidFill>
                  <a:srgbClr val="FFC000"/>
                </a:solidFill>
              </a:rPr>
              <a:t> </a:t>
            </a:r>
            <a:r>
              <a:rPr lang="en-US" sz="2000" b="1" dirty="0" err="1">
                <a:solidFill>
                  <a:srgbClr val="FFC000"/>
                </a:solidFill>
              </a:rPr>
              <a:t>attente</a:t>
            </a:r>
            <a:endParaRPr lang="en-US" sz="2000" b="1" dirty="0">
              <a:solidFill>
                <a:srgbClr val="FFC000"/>
              </a:solidFill>
            </a:endParaRPr>
          </a:p>
        </p:txBody>
      </p:sp>
      <p:grpSp>
        <p:nvGrpSpPr>
          <p:cNvPr id="7" name="Group 6"/>
          <p:cNvGrpSpPr/>
          <p:nvPr/>
        </p:nvGrpSpPr>
        <p:grpSpPr>
          <a:xfrm>
            <a:off x="127502" y="1356149"/>
            <a:ext cx="2430858" cy="2974258"/>
            <a:chOff x="3649337" y="1989199"/>
            <a:chExt cx="2430858" cy="3500867"/>
          </a:xfrm>
        </p:grpSpPr>
        <p:pic>
          <p:nvPicPr>
            <p:cNvPr id="8" name="Рисунок 23">
              <a:extLst>
                <a:ext uri="{FF2B5EF4-FFF2-40B4-BE49-F238E27FC236}">
                  <a16:creationId xmlns:a16="http://schemas.microsoft.com/office/drawing/2014/main" id="{257079CB-8282-45AA-A0CF-45D076A4E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810918" y="1989199"/>
              <a:ext cx="2269277" cy="1767418"/>
            </a:xfrm>
            <a:prstGeom prst="rect">
              <a:avLst/>
            </a:prstGeom>
          </p:spPr>
        </p:pic>
        <p:sp>
          <p:nvSpPr>
            <p:cNvPr id="9" name="Rectangle 8"/>
            <p:cNvSpPr/>
            <p:nvPr/>
          </p:nvSpPr>
          <p:spPr>
            <a:xfrm>
              <a:off x="3649337" y="3787396"/>
              <a:ext cx="2281646" cy="1702670"/>
            </a:xfrm>
            <a:prstGeom prst="rect">
              <a:avLst/>
            </a:prstGeom>
          </p:spPr>
          <p:txBody>
            <a:bodyPr wrap="square">
              <a:spAutoFit/>
            </a:bodyPr>
            <a:lstStyle/>
            <a:p>
              <a:pPr algn="ctr"/>
              <a:r>
                <a:rPr lang="en-US" b="1" dirty="0" err="1">
                  <a:solidFill>
                    <a:srgbClr val="0F405B"/>
                  </a:solidFill>
                  <a:latin typeface="Roboto Slab"/>
                </a:rPr>
                <a:t>Rédaction</a:t>
              </a:r>
              <a:r>
                <a:rPr lang="en-US" b="1" dirty="0">
                  <a:solidFill>
                    <a:srgbClr val="0F405B"/>
                  </a:solidFill>
                  <a:latin typeface="Roboto Slab"/>
                </a:rPr>
                <a:t> des </a:t>
              </a:r>
              <a:r>
                <a:rPr lang="en-US" b="1" dirty="0" err="1">
                  <a:solidFill>
                    <a:srgbClr val="0F405B"/>
                  </a:solidFill>
                  <a:latin typeface="Roboto Slab"/>
                </a:rPr>
                <a:t>Normes</a:t>
              </a:r>
              <a:endParaRPr lang="en-US" b="1" dirty="0">
                <a:solidFill>
                  <a:srgbClr val="0F405B"/>
                </a:solidFill>
                <a:latin typeface="Roboto Slab"/>
              </a:endParaRPr>
            </a:p>
            <a:p>
              <a:pPr algn="ctr"/>
              <a:endParaRPr lang="en-GB" b="1" dirty="0">
                <a:solidFill>
                  <a:srgbClr val="0F405B"/>
                </a:solidFill>
                <a:latin typeface="Roboto Slab"/>
              </a:endParaRPr>
            </a:p>
            <a:p>
              <a:pPr algn="ctr"/>
              <a:r>
                <a:rPr lang="en-GB" sz="1600" b="1" dirty="0" smtClean="0">
                  <a:solidFill>
                    <a:srgbClr val="0F405B"/>
                  </a:solidFill>
                  <a:latin typeface="Roboto Slab"/>
                </a:rPr>
                <a:t>(</a:t>
              </a:r>
              <a:r>
                <a:rPr lang="en-GB" sz="1600" b="1" dirty="0" err="1" smtClean="0">
                  <a:solidFill>
                    <a:srgbClr val="0F405B"/>
                  </a:solidFill>
                  <a:latin typeface="Roboto Slab"/>
                </a:rPr>
                <a:t>Etape</a:t>
              </a:r>
              <a:r>
                <a:rPr lang="en-GB" sz="1600" b="1" dirty="0" smtClean="0">
                  <a:solidFill>
                    <a:srgbClr val="0F405B"/>
                  </a:solidFill>
                  <a:latin typeface="Roboto Slab"/>
                </a:rPr>
                <a:t> </a:t>
              </a:r>
              <a:r>
                <a:rPr lang="en-GB" sz="1600" b="1" dirty="0">
                  <a:solidFill>
                    <a:srgbClr val="0F405B"/>
                  </a:solidFill>
                  <a:latin typeface="Roboto Slab"/>
                </a:rPr>
                <a:t>2)</a:t>
              </a:r>
              <a:endParaRPr lang="en-US" sz="1600" b="1" dirty="0">
                <a:solidFill>
                  <a:srgbClr val="0F405B"/>
                </a:solidFill>
                <a:latin typeface="Roboto Slab"/>
              </a:endParaRPr>
            </a:p>
          </p:txBody>
        </p:sp>
      </p:grpSp>
      <p:sp>
        <p:nvSpPr>
          <p:cNvPr id="10" name="Rounded Rectangle 9"/>
          <p:cNvSpPr/>
          <p:nvPr/>
        </p:nvSpPr>
        <p:spPr>
          <a:xfrm>
            <a:off x="3505200" y="183346"/>
            <a:ext cx="5267325" cy="801189"/>
          </a:xfrm>
          <a:prstGeom prst="roundRect">
            <a:avLst/>
          </a:prstGeom>
          <a:solidFill>
            <a:schemeClr val="bg1"/>
          </a:solid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682F"/>
                </a:solidFill>
              </a:rPr>
              <a:t>Préparation</a:t>
            </a:r>
            <a:r>
              <a:rPr lang="en-US" sz="2800" b="1" dirty="0" smtClean="0">
                <a:solidFill>
                  <a:srgbClr val="00682F"/>
                </a:solidFill>
              </a:rPr>
              <a:t> du </a:t>
            </a:r>
            <a:r>
              <a:rPr lang="en-US" sz="2800" b="1" dirty="0" err="1" smtClean="0">
                <a:solidFill>
                  <a:srgbClr val="00682F"/>
                </a:solidFill>
              </a:rPr>
              <a:t>projet</a:t>
            </a:r>
            <a:r>
              <a:rPr lang="en-US" sz="2800" b="1" dirty="0" smtClean="0">
                <a:solidFill>
                  <a:srgbClr val="00682F"/>
                </a:solidFill>
              </a:rPr>
              <a:t> de NIMP</a:t>
            </a:r>
            <a:endParaRPr lang="en-US" sz="2800" b="1" dirty="0">
              <a:solidFill>
                <a:srgbClr val="00682F"/>
              </a:solidFill>
            </a:endParaRPr>
          </a:p>
        </p:txBody>
      </p:sp>
      <p:sp>
        <p:nvSpPr>
          <p:cNvPr id="13" name="Down Arrow Callout 12"/>
          <p:cNvSpPr/>
          <p:nvPr/>
        </p:nvSpPr>
        <p:spPr>
          <a:xfrm>
            <a:off x="2295909" y="2473041"/>
            <a:ext cx="2037503" cy="1647398"/>
          </a:xfrm>
          <a:prstGeom prst="downArrowCallou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err="1">
                <a:solidFill>
                  <a:srgbClr val="CC9900"/>
                </a:solidFill>
              </a:rPr>
              <a:t>Groupe</a:t>
            </a:r>
            <a:r>
              <a:rPr lang="en-GB" sz="1800" b="1" dirty="0">
                <a:solidFill>
                  <a:srgbClr val="CC9900"/>
                </a:solidFill>
              </a:rPr>
              <a:t> </a:t>
            </a:r>
            <a:r>
              <a:rPr lang="en-GB" sz="1800" b="1" dirty="0" smtClean="0">
                <a:solidFill>
                  <a:srgbClr val="CC9900"/>
                </a:solidFill>
              </a:rPr>
              <a:t>de </a:t>
            </a:r>
            <a:r>
              <a:rPr lang="en-GB" sz="1800" b="1" dirty="0" err="1" smtClean="0">
                <a:solidFill>
                  <a:srgbClr val="CC9900"/>
                </a:solidFill>
              </a:rPr>
              <a:t>d'experts</a:t>
            </a:r>
            <a:r>
              <a:rPr lang="en-GB" sz="1800" b="1" dirty="0" smtClean="0">
                <a:solidFill>
                  <a:srgbClr val="CC9900"/>
                </a:solidFill>
              </a:rPr>
              <a:t> </a:t>
            </a:r>
            <a:r>
              <a:rPr lang="en-GB" sz="1800" b="1" dirty="0" err="1" smtClean="0">
                <a:solidFill>
                  <a:srgbClr val="CC9900"/>
                </a:solidFill>
              </a:rPr>
              <a:t>rédaction</a:t>
            </a:r>
            <a:r>
              <a:rPr lang="en-GB" sz="1800" b="1" dirty="0" smtClean="0">
                <a:solidFill>
                  <a:srgbClr val="CC9900"/>
                </a:solidFill>
              </a:rPr>
              <a:t> (GTE </a:t>
            </a:r>
            <a:r>
              <a:rPr lang="en-GB" sz="1800" b="1" dirty="0" err="1" smtClean="0">
                <a:solidFill>
                  <a:srgbClr val="CC9900"/>
                </a:solidFill>
              </a:rPr>
              <a:t>ou</a:t>
            </a:r>
            <a:r>
              <a:rPr lang="en-GB" sz="1800" b="1" dirty="0" smtClean="0">
                <a:solidFill>
                  <a:srgbClr val="CC9900"/>
                </a:solidFill>
              </a:rPr>
              <a:t> PT)</a:t>
            </a:r>
            <a:endParaRPr lang="en-US" sz="1800" b="1" dirty="0">
              <a:solidFill>
                <a:srgbClr val="CC9900"/>
              </a:solidFill>
            </a:endParaRPr>
          </a:p>
        </p:txBody>
      </p:sp>
      <p:sp>
        <p:nvSpPr>
          <p:cNvPr id="14" name="Down Arrow Callout 13"/>
          <p:cNvSpPr/>
          <p:nvPr/>
        </p:nvSpPr>
        <p:spPr>
          <a:xfrm>
            <a:off x="2580526" y="1367132"/>
            <a:ext cx="1702745" cy="1120590"/>
          </a:xfrm>
          <a:prstGeom prst="downArrowCallou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smtClean="0">
                <a:solidFill>
                  <a:srgbClr val="CC9900"/>
                </a:solidFill>
              </a:rPr>
              <a:t>Secrétariat</a:t>
            </a:r>
            <a:r>
              <a:rPr lang="en-GB" sz="2000" b="1" dirty="0" smtClean="0">
                <a:solidFill>
                  <a:srgbClr val="CC9900"/>
                </a:solidFill>
              </a:rPr>
              <a:t> de la CIPV</a:t>
            </a:r>
            <a:endParaRPr lang="en-US" sz="2000" b="1" dirty="0">
              <a:solidFill>
                <a:srgbClr val="CC9900"/>
              </a:solidFill>
            </a:endParaRPr>
          </a:p>
        </p:txBody>
      </p:sp>
      <p:sp>
        <p:nvSpPr>
          <p:cNvPr id="17" name="Rectangle 16"/>
          <p:cNvSpPr/>
          <p:nvPr/>
        </p:nvSpPr>
        <p:spPr>
          <a:xfrm>
            <a:off x="2667598" y="4135120"/>
            <a:ext cx="1552575" cy="2451031"/>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CC9900"/>
                </a:solidFill>
              </a:rPr>
              <a:t>CN</a:t>
            </a:r>
            <a:endParaRPr lang="en-US" sz="2000" b="1" strike="sngStrike" dirty="0">
              <a:solidFill>
                <a:srgbClr val="CC9900"/>
              </a:solidFill>
            </a:endParaRPr>
          </a:p>
        </p:txBody>
      </p:sp>
    </p:spTree>
    <p:extLst>
      <p:ext uri="{BB962C8B-B14F-4D97-AF65-F5344CB8AC3E}">
        <p14:creationId xmlns:p14="http://schemas.microsoft.com/office/powerpoint/2010/main" val="1237057996"/>
      </p:ext>
    </p:extLst>
  </p:cSld>
  <p:clrMapOvr>
    <a:masterClrMapping/>
  </p:clrMapOvr>
  <mc:AlternateContent xmlns:mc="http://schemas.openxmlformats.org/markup-compatibility/2006" xmlns:p14="http://schemas.microsoft.com/office/powerpoint/2010/main">
    <mc:Choice Requires="p14">
      <p:transition spd="slow" p14:dur="2000" advTm="28000"/>
    </mc:Choice>
    <mc:Fallback xmlns="">
      <p:transition spd="slow"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7"/>
                                        </p:tgtEl>
                                        <p:attrNameLst>
                                          <p:attrName>r</p:attrName>
                                        </p:attrNameLst>
                                      </p:cBhvr>
                                    </p:animRot>
                                  </p:childTnLst>
                                </p:cTn>
                              </p:par>
                            </p:childTnLst>
                          </p:cTn>
                        </p:par>
                        <p:par>
                          <p:cTn id="7" fill="hold">
                            <p:stCondLst>
                              <p:cond delay="500"/>
                            </p:stCondLst>
                            <p:childTnLst>
                              <p:par>
                                <p:cTn id="8" presetID="6" presetClass="entr" presetSubtype="16"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500"/>
                                        <p:tgtEl>
                                          <p:spTgt spid="10"/>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2000"/>
                            </p:stCondLst>
                            <p:childTnLst>
                              <p:par>
                                <p:cTn id="20" presetID="22" presetClass="entr" presetSubtype="4" fill="hold" grpId="0" nodeType="afterEffect">
                                  <p:stCondLst>
                                    <p:cond delay="300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par>
                          <p:cTn id="23" fill="hold">
                            <p:stCondLst>
                              <p:cond delay="55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6000"/>
                            </p:stCondLst>
                            <p:childTnLst>
                              <p:par>
                                <p:cTn id="28" presetID="22" presetClass="entr" presetSubtype="4" fill="hold" grpId="0" nodeType="afterEffect">
                                  <p:stCondLst>
                                    <p:cond delay="300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95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3" grpId="0" animBg="1"/>
      <p:bldP spid="14"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7493" y="1260388"/>
            <a:ext cx="7721467" cy="2038866"/>
          </a:xfrm>
          <a:prstGeom prst="roundRect">
            <a:avLst/>
          </a:prstGeom>
          <a:solidFill>
            <a:schemeClr val="bg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fr-FR" sz="1800" b="1" dirty="0">
                <a:solidFill>
                  <a:srgbClr val="002060"/>
                </a:solidFill>
              </a:rPr>
              <a:t>Projet de NIMP approuvé par </a:t>
            </a:r>
            <a:r>
              <a:rPr lang="fr-FR" sz="1800" b="1" dirty="0" smtClean="0">
                <a:solidFill>
                  <a:srgbClr val="002060"/>
                </a:solidFill>
              </a:rPr>
              <a:t>le CN pour 1ère </a:t>
            </a:r>
            <a:r>
              <a:rPr lang="fr-FR" sz="1800" b="1" dirty="0">
                <a:solidFill>
                  <a:srgbClr val="002060"/>
                </a:solidFill>
              </a:rPr>
              <a:t>consultation → rendu public</a:t>
            </a:r>
            <a:endParaRPr lang="en-GB" sz="1800" b="1" dirty="0">
              <a:solidFill>
                <a:srgbClr val="002060"/>
              </a:solidFill>
            </a:endParaRPr>
          </a:p>
          <a:p>
            <a:pPr fontAlgn="t"/>
            <a:r>
              <a:rPr lang="fr-FR" sz="1800" b="1" dirty="0">
                <a:solidFill>
                  <a:srgbClr val="002060"/>
                </a:solidFill>
              </a:rPr>
              <a:t>Sollicite des commentaires par le biais </a:t>
            </a:r>
            <a:r>
              <a:rPr lang="fr-FR" sz="1800" b="1" dirty="0">
                <a:hlinkClick r:id="rId2"/>
              </a:rPr>
              <a:t>Système de commentaires en ligne</a:t>
            </a:r>
            <a:r>
              <a:rPr lang="en-GB" sz="1800" b="1" dirty="0">
                <a:hlinkClick r:id="rId2"/>
              </a:rPr>
              <a:t> </a:t>
            </a:r>
            <a:r>
              <a:rPr lang="en-GB" sz="1800" b="1" dirty="0" smtClean="0">
                <a:solidFill>
                  <a:schemeClr val="accent3">
                    <a:lumMod val="50000"/>
                  </a:schemeClr>
                </a:solidFill>
              </a:rPr>
              <a:t>(</a:t>
            </a:r>
            <a:r>
              <a:rPr lang="en-GB" sz="1800" b="1" dirty="0">
                <a:solidFill>
                  <a:schemeClr val="accent3">
                    <a:lumMod val="50000"/>
                  </a:schemeClr>
                </a:solidFill>
              </a:rPr>
              <a:t>OCS</a:t>
            </a:r>
            <a:r>
              <a:rPr lang="en-GB" sz="1800" b="1" dirty="0" smtClean="0">
                <a:solidFill>
                  <a:schemeClr val="accent3">
                    <a:lumMod val="50000"/>
                  </a:schemeClr>
                </a:solidFill>
              </a:rPr>
              <a:t>)</a:t>
            </a:r>
          </a:p>
          <a:p>
            <a:pPr fontAlgn="t"/>
            <a:endParaRPr lang="en-US" sz="1800" dirty="0">
              <a:solidFill>
                <a:schemeClr val="accent5"/>
              </a:solidFill>
            </a:endParaRPr>
          </a:p>
          <a:p>
            <a:pPr fontAlgn="t"/>
            <a:r>
              <a:rPr lang="fr-FR" sz="1800" b="1" dirty="0" smtClean="0">
                <a:solidFill>
                  <a:srgbClr val="002060"/>
                </a:solidFill>
              </a:rPr>
              <a:t>Compile </a:t>
            </a:r>
            <a:r>
              <a:rPr lang="fr-FR" sz="1800" b="1" dirty="0">
                <a:solidFill>
                  <a:srgbClr val="002060"/>
                </a:solidFill>
              </a:rPr>
              <a:t>les commentaires et les </a:t>
            </a:r>
            <a:r>
              <a:rPr lang="fr-FR" sz="1800" b="1" dirty="0" smtClean="0">
                <a:solidFill>
                  <a:srgbClr val="002060"/>
                </a:solidFill>
              </a:rPr>
              <a:t>rend </a:t>
            </a:r>
            <a:r>
              <a:rPr lang="fr-FR" sz="1800" b="1" dirty="0">
                <a:solidFill>
                  <a:srgbClr val="002060"/>
                </a:solidFill>
              </a:rPr>
              <a:t>accessibles au public → les </a:t>
            </a:r>
            <a:r>
              <a:rPr lang="fr-FR" sz="1800" b="1" dirty="0" smtClean="0">
                <a:solidFill>
                  <a:srgbClr val="002060"/>
                </a:solidFill>
              </a:rPr>
              <a:t>soumet au </a:t>
            </a:r>
            <a:r>
              <a:rPr lang="fr-FR" sz="1800" b="1" dirty="0">
                <a:solidFill>
                  <a:srgbClr val="002060"/>
                </a:solidFill>
              </a:rPr>
              <a:t>Steward pour examen</a:t>
            </a:r>
            <a:endParaRPr lang="en-US" sz="1800" dirty="0">
              <a:solidFill>
                <a:srgbClr val="002060"/>
              </a:solidFill>
            </a:endParaRPr>
          </a:p>
        </p:txBody>
      </p:sp>
      <p:sp>
        <p:nvSpPr>
          <p:cNvPr id="3" name="Rounded Rectangle 2"/>
          <p:cNvSpPr/>
          <p:nvPr/>
        </p:nvSpPr>
        <p:spPr>
          <a:xfrm>
            <a:off x="4117493" y="3399058"/>
            <a:ext cx="7749192" cy="866326"/>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b="1" dirty="0" smtClean="0">
                <a:solidFill>
                  <a:schemeClr val="bg1"/>
                </a:solidFill>
              </a:rPr>
              <a:t>Examine </a:t>
            </a:r>
            <a:r>
              <a:rPr lang="fr-FR" sz="1800" b="1" dirty="0">
                <a:solidFill>
                  <a:schemeClr val="bg1"/>
                </a:solidFill>
              </a:rPr>
              <a:t>et prépare les réponses aux commentaires + révise le projet de NIMP → </a:t>
            </a:r>
            <a:r>
              <a:rPr lang="fr-FR" sz="1800" b="1" dirty="0" smtClean="0">
                <a:solidFill>
                  <a:schemeClr val="bg1"/>
                </a:solidFill>
              </a:rPr>
              <a:t>le soumet </a:t>
            </a:r>
            <a:r>
              <a:rPr lang="fr-FR" sz="1800" b="1" dirty="0">
                <a:solidFill>
                  <a:schemeClr val="bg1"/>
                </a:solidFill>
              </a:rPr>
              <a:t>au Secrétariat de la CIPV</a:t>
            </a:r>
            <a:endParaRPr lang="en-US" b="1" dirty="0">
              <a:solidFill>
                <a:schemeClr val="bg1"/>
              </a:solidFill>
            </a:endParaRPr>
          </a:p>
        </p:txBody>
      </p:sp>
      <p:sp>
        <p:nvSpPr>
          <p:cNvPr id="4" name="Rounded Rectangle 3"/>
          <p:cNvSpPr/>
          <p:nvPr/>
        </p:nvSpPr>
        <p:spPr>
          <a:xfrm>
            <a:off x="4117493" y="4466973"/>
            <a:ext cx="7733190" cy="1171825"/>
          </a:xfrm>
          <a:prstGeom prst="roundRect">
            <a:avLst/>
          </a:prstGeom>
          <a:solidFill>
            <a:schemeClr val="bg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sz="1800" b="1" dirty="0">
                <a:solidFill>
                  <a:srgbClr val="002060"/>
                </a:solidFill>
              </a:rPr>
              <a:t>Enregistre les réponses aux </a:t>
            </a:r>
            <a:r>
              <a:rPr lang="fr-FR" sz="1800" b="1" dirty="0" smtClean="0">
                <a:solidFill>
                  <a:srgbClr val="002060"/>
                </a:solidFill>
              </a:rPr>
              <a:t>préoccupations majeures </a:t>
            </a:r>
            <a:r>
              <a:rPr lang="fr-FR" sz="1800" b="1" dirty="0">
                <a:solidFill>
                  <a:srgbClr val="002060"/>
                </a:solidFill>
              </a:rPr>
              <a:t>dans le rapport de réunion du </a:t>
            </a:r>
            <a:r>
              <a:rPr lang="fr-FR" sz="1800" b="1" dirty="0" smtClean="0">
                <a:solidFill>
                  <a:srgbClr val="002060"/>
                </a:solidFill>
              </a:rPr>
              <a:t>CN-7</a:t>
            </a:r>
            <a:endParaRPr lang="en-US" sz="1800" b="1" dirty="0">
              <a:solidFill>
                <a:schemeClr val="tx1"/>
              </a:solidFill>
            </a:endParaRPr>
          </a:p>
          <a:p>
            <a:pPr lvl="0">
              <a:defRPr/>
            </a:pPr>
            <a:r>
              <a:rPr lang="fr-FR" sz="1800" b="1" dirty="0">
                <a:solidFill>
                  <a:srgbClr val="002060"/>
                </a:solidFill>
              </a:rPr>
              <a:t>Approuve le projet de NIMP pour la </a:t>
            </a:r>
            <a:r>
              <a:rPr lang="fr-FR" sz="1800" b="1" dirty="0" smtClean="0">
                <a:solidFill>
                  <a:srgbClr val="002060"/>
                </a:solidFill>
              </a:rPr>
              <a:t>2</a:t>
            </a:r>
            <a:r>
              <a:rPr lang="fr-FR" sz="1800" b="1" baseline="30000" dirty="0" smtClean="0">
                <a:solidFill>
                  <a:srgbClr val="002060"/>
                </a:solidFill>
              </a:rPr>
              <a:t>ème</a:t>
            </a:r>
            <a:r>
              <a:rPr lang="fr-FR" sz="1800" b="1" dirty="0" smtClean="0">
                <a:solidFill>
                  <a:srgbClr val="002060"/>
                </a:solidFill>
              </a:rPr>
              <a:t> </a:t>
            </a:r>
            <a:r>
              <a:rPr lang="fr-FR" sz="1800" b="1" dirty="0">
                <a:solidFill>
                  <a:srgbClr val="002060"/>
                </a:solidFill>
              </a:rPr>
              <a:t>consultation</a:t>
            </a:r>
            <a:endParaRPr lang="en-US" sz="1800" b="1" dirty="0">
              <a:solidFill>
                <a:srgbClr val="002060"/>
              </a:solidFill>
            </a:endParaRPr>
          </a:p>
        </p:txBody>
      </p:sp>
      <p:sp>
        <p:nvSpPr>
          <p:cNvPr id="5" name="Rounded Rectangle 4"/>
          <p:cNvSpPr/>
          <p:nvPr/>
        </p:nvSpPr>
        <p:spPr>
          <a:xfrm>
            <a:off x="4117493" y="5688197"/>
            <a:ext cx="7756636" cy="64260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b="1" dirty="0" smtClean="0">
                <a:solidFill>
                  <a:schemeClr val="bg1"/>
                </a:solidFill>
              </a:rPr>
              <a:t>Projet </a:t>
            </a:r>
            <a:r>
              <a:rPr lang="fr-FR" sz="1800" b="1" dirty="0">
                <a:solidFill>
                  <a:schemeClr val="bg1"/>
                </a:solidFill>
              </a:rPr>
              <a:t>de NIMP approuvé par le </a:t>
            </a:r>
            <a:r>
              <a:rPr lang="fr-FR" sz="1800" b="1" dirty="0" smtClean="0">
                <a:solidFill>
                  <a:schemeClr val="bg1"/>
                </a:solidFill>
              </a:rPr>
              <a:t>CN </a:t>
            </a:r>
            <a:r>
              <a:rPr lang="fr-FR" sz="1800" b="1" dirty="0">
                <a:solidFill>
                  <a:schemeClr val="bg1"/>
                </a:solidFill>
              </a:rPr>
              <a:t>pour la </a:t>
            </a:r>
            <a:r>
              <a:rPr lang="fr-FR" sz="1800" b="1" dirty="0" smtClean="0">
                <a:solidFill>
                  <a:schemeClr val="bg1"/>
                </a:solidFill>
              </a:rPr>
              <a:t>2</a:t>
            </a:r>
            <a:r>
              <a:rPr lang="fr-FR" sz="1800" b="1" baseline="30000" dirty="0" smtClean="0">
                <a:solidFill>
                  <a:schemeClr val="bg1"/>
                </a:solidFill>
              </a:rPr>
              <a:t>ème</a:t>
            </a:r>
            <a:r>
              <a:rPr lang="fr-FR" sz="1800" b="1" dirty="0" smtClean="0">
                <a:solidFill>
                  <a:schemeClr val="bg1"/>
                </a:solidFill>
              </a:rPr>
              <a:t> </a:t>
            </a:r>
            <a:r>
              <a:rPr lang="fr-FR" sz="1800" b="1" dirty="0">
                <a:solidFill>
                  <a:schemeClr val="bg1"/>
                </a:solidFill>
              </a:rPr>
              <a:t>consultation → </a:t>
            </a:r>
            <a:r>
              <a:rPr lang="fr-FR" sz="1800" b="1" dirty="0" smtClean="0">
                <a:solidFill>
                  <a:schemeClr val="bg1"/>
                </a:solidFill>
              </a:rPr>
              <a:t>le publie</a:t>
            </a:r>
            <a:endParaRPr lang="en-US" b="1" dirty="0">
              <a:solidFill>
                <a:schemeClr val="bg1"/>
              </a:solidFill>
            </a:endParaRPr>
          </a:p>
        </p:txBody>
      </p:sp>
      <p:sp>
        <p:nvSpPr>
          <p:cNvPr id="10" name="Rounded Rectangle 9"/>
          <p:cNvSpPr/>
          <p:nvPr/>
        </p:nvSpPr>
        <p:spPr>
          <a:xfrm>
            <a:off x="3461240" y="233325"/>
            <a:ext cx="5325762" cy="801189"/>
          </a:xfrm>
          <a:prstGeom prst="roundRect">
            <a:avLst/>
          </a:prstGeom>
          <a:solidFill>
            <a:schemeClr val="bg1"/>
          </a:solid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682F"/>
                </a:solidFill>
              </a:rPr>
              <a:t>Première consultation </a:t>
            </a:r>
            <a:r>
              <a:rPr lang="en-US" sz="2400" b="1" dirty="0">
                <a:solidFill>
                  <a:srgbClr val="00682F"/>
                </a:solidFill>
              </a:rPr>
              <a:t>- </a:t>
            </a:r>
            <a:r>
              <a:rPr lang="en-US" sz="2400" b="1" dirty="0">
                <a:solidFill>
                  <a:srgbClr val="C00000"/>
                </a:solidFill>
              </a:rPr>
              <a:t>90 </a:t>
            </a:r>
            <a:r>
              <a:rPr lang="en-US" b="1" dirty="0" err="1" smtClean="0">
                <a:solidFill>
                  <a:srgbClr val="C00000"/>
                </a:solidFill>
              </a:rPr>
              <a:t>jour</a:t>
            </a:r>
            <a:r>
              <a:rPr lang="en-US" sz="2400" b="1" dirty="0" err="1" smtClean="0">
                <a:solidFill>
                  <a:srgbClr val="C00000"/>
                </a:solidFill>
              </a:rPr>
              <a:t>s</a:t>
            </a:r>
            <a:endParaRPr lang="en-US" sz="2400" b="1" dirty="0">
              <a:solidFill>
                <a:srgbClr val="C00000"/>
              </a:solidFill>
            </a:endParaRPr>
          </a:p>
        </p:txBody>
      </p:sp>
      <p:sp>
        <p:nvSpPr>
          <p:cNvPr id="13" name="Down Arrow Callout 12"/>
          <p:cNvSpPr/>
          <p:nvPr/>
        </p:nvSpPr>
        <p:spPr>
          <a:xfrm>
            <a:off x="2402676" y="1346886"/>
            <a:ext cx="1524000" cy="1938400"/>
          </a:xfrm>
          <a:prstGeom prst="downArrowCallou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smtClean="0">
                <a:solidFill>
                  <a:srgbClr val="CC9900"/>
                </a:solidFill>
              </a:rPr>
              <a:t>Secrétariat</a:t>
            </a:r>
            <a:endParaRPr lang="en-GB" sz="2000" b="1" dirty="0" smtClean="0">
              <a:solidFill>
                <a:srgbClr val="CC9900"/>
              </a:solidFill>
            </a:endParaRPr>
          </a:p>
          <a:p>
            <a:pPr algn="ctr"/>
            <a:r>
              <a:rPr lang="fr-FR" sz="2000" b="1" dirty="0">
                <a:solidFill>
                  <a:srgbClr val="CC9900"/>
                </a:solidFill>
              </a:rPr>
              <a:t>d</a:t>
            </a:r>
            <a:r>
              <a:rPr lang="fr-FR" sz="2000" b="1" dirty="0" smtClean="0">
                <a:solidFill>
                  <a:srgbClr val="CC9900"/>
                </a:solidFill>
              </a:rPr>
              <a:t>e la CIPV</a:t>
            </a:r>
            <a:endParaRPr lang="en-US" sz="2000" b="1" dirty="0">
              <a:solidFill>
                <a:srgbClr val="CC9900"/>
              </a:solidFill>
            </a:endParaRPr>
          </a:p>
        </p:txBody>
      </p:sp>
      <p:sp>
        <p:nvSpPr>
          <p:cNvPr id="14" name="Down Arrow Callout 13"/>
          <p:cNvSpPr/>
          <p:nvPr/>
        </p:nvSpPr>
        <p:spPr>
          <a:xfrm>
            <a:off x="2380793" y="3440291"/>
            <a:ext cx="1552575" cy="953739"/>
          </a:xfrm>
          <a:prstGeom prst="downArrowCallou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CC9900"/>
                </a:solidFill>
              </a:rPr>
              <a:t>Steward</a:t>
            </a:r>
            <a:endParaRPr lang="en-US" sz="2000" b="1" dirty="0">
              <a:solidFill>
                <a:srgbClr val="CC9900"/>
              </a:solidFill>
            </a:endParaRPr>
          </a:p>
        </p:txBody>
      </p:sp>
      <p:sp>
        <p:nvSpPr>
          <p:cNvPr id="15" name="Down Arrow Callout 14"/>
          <p:cNvSpPr/>
          <p:nvPr/>
        </p:nvSpPr>
        <p:spPr>
          <a:xfrm>
            <a:off x="2389682" y="4549035"/>
            <a:ext cx="1552575" cy="1089764"/>
          </a:xfrm>
          <a:prstGeom prst="downArrowCallou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CC9900"/>
                </a:solidFill>
              </a:rPr>
              <a:t>CN-7</a:t>
            </a:r>
            <a:endParaRPr lang="en-US" sz="2000" b="1" dirty="0">
              <a:solidFill>
                <a:srgbClr val="CC9900"/>
              </a:solidFill>
            </a:endParaRPr>
          </a:p>
        </p:txBody>
      </p:sp>
      <p:sp>
        <p:nvSpPr>
          <p:cNvPr id="16" name="Rectangle 15"/>
          <p:cNvSpPr/>
          <p:nvPr/>
        </p:nvSpPr>
        <p:spPr>
          <a:xfrm>
            <a:off x="2396522" y="5614861"/>
            <a:ext cx="1552575" cy="704850"/>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rgbClr val="CC9900"/>
                </a:solidFill>
              </a:rPr>
              <a:t>Secrétariat</a:t>
            </a:r>
            <a:endParaRPr lang="en-GB" sz="2000" b="1" dirty="0">
              <a:solidFill>
                <a:srgbClr val="CC9900"/>
              </a:solidFill>
            </a:endParaRPr>
          </a:p>
          <a:p>
            <a:pPr algn="ctr"/>
            <a:r>
              <a:rPr lang="fr-FR" sz="2000" b="1" dirty="0" smtClean="0">
                <a:solidFill>
                  <a:srgbClr val="CC9900"/>
                </a:solidFill>
              </a:rPr>
              <a:t>de </a:t>
            </a:r>
            <a:r>
              <a:rPr lang="fr-FR" sz="2000" b="1" dirty="0">
                <a:solidFill>
                  <a:srgbClr val="CC9900"/>
                </a:solidFill>
              </a:rPr>
              <a:t>la CIPV</a:t>
            </a:r>
            <a:endParaRPr lang="en-US" sz="2000" b="1" dirty="0">
              <a:solidFill>
                <a:srgbClr val="CC9900"/>
              </a:solidFill>
            </a:endParaRPr>
          </a:p>
        </p:txBody>
      </p:sp>
      <p:grpSp>
        <p:nvGrpSpPr>
          <p:cNvPr id="17" name="Group 16"/>
          <p:cNvGrpSpPr/>
          <p:nvPr/>
        </p:nvGrpSpPr>
        <p:grpSpPr>
          <a:xfrm>
            <a:off x="105510" y="1438095"/>
            <a:ext cx="2106349" cy="2663411"/>
            <a:chOff x="5981527" y="1989200"/>
            <a:chExt cx="2875770" cy="3635381"/>
          </a:xfrm>
        </p:grpSpPr>
        <p:pic>
          <p:nvPicPr>
            <p:cNvPr id="18" name="Рисунок 20">
              <a:extLst>
                <a:ext uri="{FF2B5EF4-FFF2-40B4-BE49-F238E27FC236}">
                  <a16:creationId xmlns:a16="http://schemas.microsoft.com/office/drawing/2014/main" id="{F5132318-4CED-46ED-A14F-876802DA94E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588019" y="1989200"/>
              <a:ext cx="2269278" cy="1767418"/>
            </a:xfrm>
            <a:prstGeom prst="rect">
              <a:avLst/>
            </a:prstGeom>
          </p:spPr>
        </p:pic>
        <p:sp>
          <p:nvSpPr>
            <p:cNvPr id="19" name="Rectangle 18"/>
            <p:cNvSpPr/>
            <p:nvPr/>
          </p:nvSpPr>
          <p:spPr>
            <a:xfrm>
              <a:off x="5981527" y="3818174"/>
              <a:ext cx="2840258" cy="1806407"/>
            </a:xfrm>
            <a:prstGeom prst="rect">
              <a:avLst/>
            </a:prstGeom>
          </p:spPr>
          <p:txBody>
            <a:bodyPr wrap="square">
              <a:spAutoFit/>
            </a:bodyPr>
            <a:lstStyle/>
            <a:p>
              <a:pPr algn="ctr"/>
              <a:r>
                <a:rPr lang="en-US" sz="2000" b="1" dirty="0">
                  <a:solidFill>
                    <a:srgbClr val="0F405B"/>
                  </a:solidFill>
                  <a:latin typeface="Roboto Slab"/>
                </a:rPr>
                <a:t>Consultation </a:t>
              </a:r>
              <a:r>
                <a:rPr lang="en-US" sz="2000" b="1" dirty="0" smtClean="0">
                  <a:solidFill>
                    <a:srgbClr val="0F405B"/>
                  </a:solidFill>
                  <a:latin typeface="Roboto Slab"/>
                </a:rPr>
                <a:t>et </a:t>
              </a:r>
              <a:r>
                <a:rPr lang="en-US" sz="2000" b="1" dirty="0" err="1" smtClean="0">
                  <a:solidFill>
                    <a:srgbClr val="0F405B"/>
                  </a:solidFill>
                  <a:latin typeface="Roboto Slab"/>
                </a:rPr>
                <a:t>examen</a:t>
              </a:r>
              <a:endParaRPr lang="en-US" sz="2000" b="1" dirty="0">
                <a:solidFill>
                  <a:srgbClr val="0F405B"/>
                </a:solidFill>
                <a:latin typeface="Roboto Slab"/>
              </a:endParaRPr>
            </a:p>
            <a:p>
              <a:endParaRPr lang="en-GB" b="1" dirty="0">
                <a:solidFill>
                  <a:srgbClr val="0F405B"/>
                </a:solidFill>
                <a:latin typeface="Roboto Slab"/>
              </a:endParaRPr>
            </a:p>
            <a:p>
              <a:pPr algn="ctr"/>
              <a:r>
                <a:rPr lang="en-GB" sz="1600" b="1" dirty="0" smtClean="0">
                  <a:solidFill>
                    <a:srgbClr val="0F405B"/>
                  </a:solidFill>
                  <a:latin typeface="Roboto Slab"/>
                </a:rPr>
                <a:t>(</a:t>
              </a:r>
              <a:r>
                <a:rPr lang="en-GB" sz="1600" b="1" dirty="0" err="1" smtClean="0">
                  <a:solidFill>
                    <a:srgbClr val="0F405B"/>
                  </a:solidFill>
                  <a:latin typeface="Roboto Slab"/>
                </a:rPr>
                <a:t>Etape</a:t>
              </a:r>
              <a:r>
                <a:rPr lang="en-GB" sz="1600" b="1" dirty="0" smtClean="0">
                  <a:solidFill>
                    <a:srgbClr val="0F405B"/>
                  </a:solidFill>
                  <a:latin typeface="Roboto Slab"/>
                </a:rPr>
                <a:t> </a:t>
              </a:r>
              <a:r>
                <a:rPr lang="en-GB" sz="1600" b="1" dirty="0">
                  <a:solidFill>
                    <a:srgbClr val="0F405B"/>
                  </a:solidFill>
                  <a:latin typeface="Roboto Slab"/>
                </a:rPr>
                <a:t>3)</a:t>
              </a:r>
              <a:endParaRPr lang="en-US" sz="1600" b="1" dirty="0">
                <a:solidFill>
                  <a:srgbClr val="0F405B"/>
                </a:solidFill>
                <a:latin typeface="Roboto Slab"/>
              </a:endParaRPr>
            </a:p>
          </p:txBody>
        </p:sp>
      </p:grpSp>
    </p:spTree>
    <p:extLst>
      <p:ext uri="{BB962C8B-B14F-4D97-AF65-F5344CB8AC3E}">
        <p14:creationId xmlns:p14="http://schemas.microsoft.com/office/powerpoint/2010/main" val="3158971534"/>
      </p:ext>
    </p:extLst>
  </p:cSld>
  <p:clrMapOvr>
    <a:masterClrMapping/>
  </p:clrMapOvr>
  <mc:AlternateContent xmlns:mc="http://schemas.openxmlformats.org/markup-compatibility/2006" xmlns:p14="http://schemas.microsoft.com/office/powerpoint/2010/main">
    <mc:Choice Requires="p14">
      <p:transition spd="slow" p14:dur="2000" advTm="28000"/>
    </mc:Choice>
    <mc:Fallback xmlns="">
      <p:transition spd="slow"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17"/>
                                        </p:tgtEl>
                                        <p:attrNameLst>
                                          <p:attrName>r</p:attrName>
                                        </p:attrNameLst>
                                      </p:cBhvr>
                                    </p:animRot>
                                  </p:childTnLst>
                                </p:cTn>
                              </p:par>
                            </p:childTnLst>
                          </p:cTn>
                        </p:par>
                        <p:par>
                          <p:cTn id="7" fill="hold">
                            <p:stCondLst>
                              <p:cond delay="500"/>
                            </p:stCondLst>
                            <p:childTnLst>
                              <p:par>
                                <p:cTn id="8" presetID="6" presetClass="entr" presetSubtype="16"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500"/>
                                        <p:tgtEl>
                                          <p:spTgt spid="10"/>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2000"/>
                            </p:stCondLst>
                            <p:childTnLst>
                              <p:par>
                                <p:cTn id="20" presetID="22" presetClass="entr" presetSubtype="4" fill="hold" grpId="0" nodeType="afterEffect">
                                  <p:stCondLst>
                                    <p:cond delay="50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75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8000"/>
                            </p:stCondLst>
                            <p:childTnLst>
                              <p:par>
                                <p:cTn id="28" presetID="22" presetClass="entr" presetSubtype="4" fill="hold" grpId="0" nodeType="afterEffect">
                                  <p:stCondLst>
                                    <p:cond delay="300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1000"/>
                                        <p:tgtEl>
                                          <p:spTgt spid="15"/>
                                        </p:tgtEl>
                                      </p:cBhvr>
                                    </p:animEffect>
                                  </p:childTnLst>
                                </p:cTn>
                              </p:par>
                            </p:childTnLst>
                          </p:cTn>
                        </p:par>
                        <p:par>
                          <p:cTn id="31" fill="hold">
                            <p:stCondLst>
                              <p:cond delay="120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par>
                          <p:cTn id="35" fill="hold">
                            <p:stCondLst>
                              <p:cond delay="12500"/>
                            </p:stCondLst>
                            <p:childTnLst>
                              <p:par>
                                <p:cTn id="36" presetID="22" presetClass="entr" presetSubtype="4" fill="hold" grpId="0" nodeType="afterEffect">
                                  <p:stCondLst>
                                    <p:cond delay="300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par>
                          <p:cTn id="39" fill="hold">
                            <p:stCondLst>
                              <p:cond delay="16000"/>
                            </p:stCondLst>
                            <p:childTnLst>
                              <p:par>
                                <p:cTn id="40" presetID="10"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animBg="1"/>
      <p:bldP spid="13" grpId="0" animBg="1"/>
      <p:bldP spid="14" grpId="0" animBg="1"/>
      <p:bldP spid="15" grpId="0" animBg="1"/>
      <p:bldP spid="16" grpId="0" animBg="1"/>
    </p:bldLst>
  </p:timing>
</p:sld>
</file>

<file path=ppt/theme/theme1.xml><?xml version="1.0" encoding="utf-8"?>
<a:theme xmlns:a="http://schemas.openxmlformats.org/drawingml/2006/main" name="Theme2">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AA2064D9-3298-4411-AA93-B2E591BF2C1C}" vid="{FD6A598B-975C-4FD8-9233-4E6E2A5FF897}"/>
    </a:ext>
  </a:extLst>
</a:theme>
</file>

<file path=ppt/theme/theme2.xml><?xml version="1.0" encoding="utf-8"?>
<a:theme xmlns:a="http://schemas.openxmlformats.org/drawingml/2006/main" name="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BD0429AE8DB8F499923929AD5E18047" ma:contentTypeVersion="12" ma:contentTypeDescription="Creare un nuovo documento." ma:contentTypeScope="" ma:versionID="d459041d72f89507b1bf647c1baea088">
  <xsd:schema xmlns:xsd="http://www.w3.org/2001/XMLSchema" xmlns:xs="http://www.w3.org/2001/XMLSchema" xmlns:p="http://schemas.microsoft.com/office/2006/metadata/properties" xmlns:ns3="76105e0c-327b-433a-9e75-53728691b749" xmlns:ns4="51ab70a9-5969-41e5-973a-d34a556b0a1b" targetNamespace="http://schemas.microsoft.com/office/2006/metadata/properties" ma:root="true" ma:fieldsID="a9f11d43a7988ea1e2d3b11f2ecfebe4" ns3:_="" ns4:_="">
    <xsd:import namespace="76105e0c-327b-433a-9e75-53728691b749"/>
    <xsd:import namespace="51ab70a9-5969-41e5-973a-d34a556b0a1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105e0c-327b-433a-9e75-53728691b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ab70a9-5969-41e5-973a-d34a556b0a1b"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element name="SharingHintHash" ma:index="14"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EE72D0-2A9B-45DC-B101-05FD1A9E00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105e0c-327b-433a-9e75-53728691b749"/>
    <ds:schemaRef ds:uri="51ab70a9-5969-41e5-973a-d34a556b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D019C6-4C82-4A16-80C9-1F1C63FE4873}">
  <ds:schemaRefs>
    <ds:schemaRef ds:uri="http://schemas.microsoft.com/sharepoint/v3/contenttype/forms"/>
  </ds:schemaRefs>
</ds:datastoreItem>
</file>

<file path=customXml/itemProps3.xml><?xml version="1.0" encoding="utf-8"?>
<ds:datastoreItem xmlns:ds="http://schemas.openxmlformats.org/officeDocument/2006/customXml" ds:itemID="{843AC342-61A5-44A0-A410-3E594C65574B}">
  <ds:schemaRefs>
    <ds:schemaRef ds:uri="51ab70a9-5969-41e5-973a-d34a556b0a1b"/>
    <ds:schemaRef ds:uri="http://purl.org/dc/terms/"/>
    <ds:schemaRef ds:uri="76105e0c-327b-433a-9e75-53728691b749"/>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Theme2</Template>
  <TotalTime>2503</TotalTime>
  <Words>1577</Words>
  <Application>Microsoft Office PowerPoint</Application>
  <PresentationFormat>Widescreen</PresentationFormat>
  <Paragraphs>282</Paragraphs>
  <Slides>23</Slides>
  <Notes>6</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.AppleSystemUIFont</vt:lpstr>
      <vt:lpstr>Arial</vt:lpstr>
      <vt:lpstr>Arial Unicode MS</vt:lpstr>
      <vt:lpstr>Calibri</vt:lpstr>
      <vt:lpstr>Georgia</vt:lpstr>
      <vt:lpstr>Helvetica</vt:lpstr>
      <vt:lpstr>Quay Sans ITC Std Book</vt:lpstr>
      <vt:lpstr>Roboto Slab</vt:lpstr>
      <vt:lpstr>Wingdings</vt:lpstr>
      <vt:lpstr>Theme2</vt:lpstr>
      <vt:lpstr>Internal screen</vt:lpstr>
      <vt:lpstr>Processus d'élaboration des normes CIPV pour les normes internationales pour les mesures phytosanitaires (NIMP) et les protocoles de diagnostic (PD)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Protocoles de diagnostic (PD)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MangiliAndre, Erika (NSPD)</dc:creator>
  <cp:lastModifiedBy>Nicora, Natalie (NSP)</cp:lastModifiedBy>
  <cp:revision>339</cp:revision>
  <dcterms:created xsi:type="dcterms:W3CDTF">2021-06-04T14:49:54Z</dcterms:created>
  <dcterms:modified xsi:type="dcterms:W3CDTF">2021-07-20T06:35:18Z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0x0101001BD0429AE8DB8F499923929AD5E18047</vt:lpwstr>
  </property>
</Properties>
</file>