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1_72EF25F.xml" ContentType="application/vnd.ms-powerpoint.comments+xml"/>
  <Override PartName="/ppt/comments/modernComment_11A_81F07B1A.xml" ContentType="application/vnd.ms-powerpoint.comments+xml"/>
  <Override PartName="/ppt/comments/modernComment_10E_DFFDF4DB.xml" ContentType="application/vnd.ms-powerpoint.comments+xml"/>
  <Override PartName="/ppt/comments/modernComment_110_BB977E10.xml" ContentType="application/vnd.ms-powerpoint.comments+xml"/>
  <Override PartName="/ppt/comments/modernComment_10D_961FE93A.xml" ContentType="application/vnd.ms-powerpoint.comment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7" r:id="rId5"/>
    <p:sldMasterId id="2147483944" r:id="rId6"/>
  </p:sldMasterIdLst>
  <p:notesMasterIdLst>
    <p:notesMasterId r:id="rId20"/>
  </p:notesMasterIdLst>
  <p:handoutMasterIdLst>
    <p:handoutMasterId r:id="rId21"/>
  </p:handoutMasterIdLst>
  <p:sldIdLst>
    <p:sldId id="263" r:id="rId7"/>
    <p:sldId id="257" r:id="rId8"/>
    <p:sldId id="282" r:id="rId9"/>
    <p:sldId id="270" r:id="rId10"/>
    <p:sldId id="275" r:id="rId11"/>
    <p:sldId id="280" r:id="rId12"/>
    <p:sldId id="273" r:id="rId13"/>
    <p:sldId id="266" r:id="rId14"/>
    <p:sldId id="272" r:id="rId15"/>
    <p:sldId id="283" r:id="rId16"/>
    <p:sldId id="284" r:id="rId17"/>
    <p:sldId id="269" r:id="rId18"/>
    <p:sldId id="267" r:id="rId19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B5F3F9-348E-AED9-6146-011F4CFE7F56}" name="Brunel, Sarah (NSP)" initials="B(" userId="S::sarah.brunel@fao.org::d48083b2-f685-49d9-8ae3-609a02bbce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2C9"/>
    <a:srgbClr val="00825F"/>
    <a:srgbClr val="FFFFCC"/>
    <a:srgbClr val="AB967C"/>
    <a:srgbClr val="A81E3B"/>
    <a:srgbClr val="79B9CF"/>
    <a:srgbClr val="DDA63A"/>
    <a:srgbClr val="1A648C"/>
    <a:srgbClr val="EFA91F"/>
    <a:srgbClr val="EF7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9C2E5-4C7D-79BC-29AE-A3697E439935}" v="12" dt="2022-05-24T02:30:01.756"/>
    <p1510:client id="{BA61D612-0680-4C12-B40B-2719D162DF63}" v="2" dt="2022-05-24T02:30:07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tranMontoya, Camilo (NSP)" userId="c6617a72-ddab-40a4-ab08-9da8697dd87c" providerId="ADAL" clId="{BA61D612-0680-4C12-B40B-2719D162DF63}"/>
    <pc:docChg chg="modSld">
      <pc:chgData name="BeltranMontoya, Camilo (NSP)" userId="c6617a72-ddab-40a4-ab08-9da8697dd87c" providerId="ADAL" clId="{BA61D612-0680-4C12-B40B-2719D162DF63}" dt="2022-05-24T02:35:58.024" v="81"/>
      <pc:docMkLst>
        <pc:docMk/>
      </pc:docMkLst>
      <pc:sldChg chg="modSp mod modCm">
        <pc:chgData name="BeltranMontoya, Camilo (NSP)" userId="c6617a72-ddab-40a4-ab08-9da8697dd87c" providerId="ADAL" clId="{BA61D612-0680-4C12-B40B-2719D162DF63}" dt="2022-05-24T02:35:25.350" v="76"/>
        <pc:sldMkLst>
          <pc:docMk/>
          <pc:sldMk cId="120517215" sldId="257"/>
        </pc:sldMkLst>
        <pc:spChg chg="mod">
          <ac:chgData name="BeltranMontoya, Camilo (NSP)" userId="c6617a72-ddab-40a4-ab08-9da8697dd87c" providerId="ADAL" clId="{BA61D612-0680-4C12-B40B-2719D162DF63}" dt="2022-05-24T02:31:50.619" v="28" actId="255"/>
          <ac:spMkLst>
            <pc:docMk/>
            <pc:sldMk cId="120517215" sldId="257"/>
            <ac:spMk id="10" creationId="{5D1C91E9-3D6A-4013-9B62-B62685D0F279}"/>
          </ac:spMkLst>
        </pc:spChg>
      </pc:sldChg>
      <pc:sldChg chg="addSp modSp mod modCm">
        <pc:chgData name="BeltranMontoya, Camilo (NSP)" userId="c6617a72-ddab-40a4-ab08-9da8697dd87c" providerId="ADAL" clId="{BA61D612-0680-4C12-B40B-2719D162DF63}" dt="2022-05-24T02:35:16.110" v="75"/>
        <pc:sldMkLst>
          <pc:docMk/>
          <pc:sldMk cId="2518673722" sldId="269"/>
        </pc:sldMkLst>
        <pc:spChg chg="add mod">
          <ac:chgData name="BeltranMontoya, Camilo (NSP)" userId="c6617a72-ddab-40a4-ab08-9da8697dd87c" providerId="ADAL" clId="{BA61D612-0680-4C12-B40B-2719D162DF63}" dt="2022-05-24T02:34:46.121" v="71" actId="20577"/>
          <ac:spMkLst>
            <pc:docMk/>
            <pc:sldMk cId="2518673722" sldId="269"/>
            <ac:spMk id="2" creationId="{3BF6A787-97A1-4DB9-9520-DBCE39EB1D0B}"/>
          </ac:spMkLst>
        </pc:spChg>
        <pc:spChg chg="mod">
          <ac:chgData name="BeltranMontoya, Camilo (NSP)" userId="c6617a72-ddab-40a4-ab08-9da8697dd87c" providerId="ADAL" clId="{BA61D612-0680-4C12-B40B-2719D162DF63}" dt="2022-05-24T02:35:04.869" v="73" actId="14100"/>
          <ac:spMkLst>
            <pc:docMk/>
            <pc:sldMk cId="2518673722" sldId="269"/>
            <ac:spMk id="8" creationId="{16EAFCE7-6214-4CE1-A70B-1879122E4D24}"/>
          </ac:spMkLst>
        </pc:spChg>
        <pc:spChg chg="mod">
          <ac:chgData name="BeltranMontoya, Camilo (NSP)" userId="c6617a72-ddab-40a4-ab08-9da8697dd87c" providerId="ADAL" clId="{BA61D612-0680-4C12-B40B-2719D162DF63}" dt="2022-05-24T02:35:11.974" v="74" actId="1076"/>
          <ac:spMkLst>
            <pc:docMk/>
            <pc:sldMk cId="2518673722" sldId="269"/>
            <ac:spMk id="9" creationId="{10C4C3E8-6C03-498B-9401-2D2D412CB99B}"/>
          </ac:spMkLst>
        </pc:spChg>
        <pc:picChg chg="mod">
          <ac:chgData name="BeltranMontoya, Camilo (NSP)" userId="c6617a72-ddab-40a4-ab08-9da8697dd87c" providerId="ADAL" clId="{BA61D612-0680-4C12-B40B-2719D162DF63}" dt="2022-05-24T02:35:01.582" v="72" actId="1076"/>
          <ac:picMkLst>
            <pc:docMk/>
            <pc:sldMk cId="2518673722" sldId="269"/>
            <ac:picMk id="19" creationId="{9B82E40D-2F51-4603-B460-5BAD82E0ADA1}"/>
          </ac:picMkLst>
        </pc:picChg>
      </pc:sldChg>
      <pc:sldChg chg="modSp mod modCm">
        <pc:chgData name="BeltranMontoya, Camilo (NSP)" userId="c6617a72-ddab-40a4-ab08-9da8697dd87c" providerId="ADAL" clId="{BA61D612-0680-4C12-B40B-2719D162DF63}" dt="2022-05-24T02:35:58.024" v="81"/>
        <pc:sldMkLst>
          <pc:docMk/>
          <pc:sldMk cId="3757962459" sldId="270"/>
        </pc:sldMkLst>
        <pc:spChg chg="mod">
          <ac:chgData name="BeltranMontoya, Camilo (NSP)" userId="c6617a72-ddab-40a4-ab08-9da8697dd87c" providerId="ADAL" clId="{BA61D612-0680-4C12-B40B-2719D162DF63}" dt="2022-05-24T02:35:54.521" v="80" actId="1076"/>
          <ac:spMkLst>
            <pc:docMk/>
            <pc:sldMk cId="3757962459" sldId="270"/>
            <ac:spMk id="16" creationId="{B8004180-D1B1-4ABF-A9CF-F4AA94A3D577}"/>
          </ac:spMkLst>
        </pc:spChg>
      </pc:sldChg>
    </pc:docChg>
  </pc:docChgLst>
  <pc:docChgLst>
    <pc:chgData name="Brunel, Sarah (NSP)" userId="S::sarah.brunel@fao.org::d48083b2-f685-49d9-8ae3-609a02bbcea6" providerId="AD" clId="Web-{6B2E2DBD-CF37-5DB5-4D76-CF28468A5A01}"/>
    <pc:docChg chg="mod modSld">
      <pc:chgData name="Brunel, Sarah (NSP)" userId="S::sarah.brunel@fao.org::d48083b2-f685-49d9-8ae3-609a02bbcea6" providerId="AD" clId="Web-{6B2E2DBD-CF37-5DB5-4D76-CF28468A5A01}" dt="2022-05-17T13:23:10.008" v="9"/>
      <pc:docMkLst>
        <pc:docMk/>
      </pc:docMkLst>
      <pc:sldChg chg="addCm">
        <pc:chgData name="Brunel, Sarah (NSP)" userId="S::sarah.brunel@fao.org::d48083b2-f685-49d9-8ae3-609a02bbcea6" providerId="AD" clId="Web-{6B2E2DBD-CF37-5DB5-4D76-CF28468A5A01}" dt="2022-05-17T13:14:42.400" v="1"/>
        <pc:sldMkLst>
          <pc:docMk/>
          <pc:sldMk cId="120517215" sldId="257"/>
        </pc:sldMkLst>
      </pc:sldChg>
      <pc:sldChg chg="modSp">
        <pc:chgData name="Brunel, Sarah (NSP)" userId="S::sarah.brunel@fao.org::d48083b2-f685-49d9-8ae3-609a02bbcea6" providerId="AD" clId="Web-{6B2E2DBD-CF37-5DB5-4D76-CF28468A5A01}" dt="2022-05-17T13:18:21.500" v="6" actId="20577"/>
        <pc:sldMkLst>
          <pc:docMk/>
          <pc:sldMk cId="1950706050" sldId="266"/>
        </pc:sldMkLst>
        <pc:spChg chg="mod">
          <ac:chgData name="Brunel, Sarah (NSP)" userId="S::sarah.brunel@fao.org::d48083b2-f685-49d9-8ae3-609a02bbcea6" providerId="AD" clId="Web-{6B2E2DBD-CF37-5DB5-4D76-CF28468A5A01}" dt="2022-05-17T13:18:21.500" v="6" actId="20577"/>
          <ac:spMkLst>
            <pc:docMk/>
            <pc:sldMk cId="1950706050" sldId="266"/>
            <ac:spMk id="29" creationId="{C0AD8CFB-28FC-406A-A5EA-663E1AC1C19D}"/>
          </ac:spMkLst>
        </pc:spChg>
      </pc:sldChg>
      <pc:sldChg chg="addCm modCm">
        <pc:chgData name="Brunel, Sarah (NSP)" userId="S::sarah.brunel@fao.org::d48083b2-f685-49d9-8ae3-609a02bbcea6" providerId="AD" clId="Web-{6B2E2DBD-CF37-5DB5-4D76-CF28468A5A01}" dt="2022-05-17T13:23:10.008" v="9"/>
        <pc:sldMkLst>
          <pc:docMk/>
          <pc:sldMk cId="2518673722" sldId="269"/>
        </pc:sldMkLst>
      </pc:sldChg>
      <pc:sldChg chg="addCm">
        <pc:chgData name="Brunel, Sarah (NSP)" userId="S::sarah.brunel@fao.org::d48083b2-f685-49d9-8ae3-609a02bbcea6" providerId="AD" clId="Web-{6B2E2DBD-CF37-5DB5-4D76-CF28468A5A01}" dt="2022-05-17T13:15:42.917" v="3"/>
        <pc:sldMkLst>
          <pc:docMk/>
          <pc:sldMk cId="3757962459" sldId="270"/>
        </pc:sldMkLst>
      </pc:sldChg>
      <pc:sldChg chg="addCm">
        <pc:chgData name="Brunel, Sarah (NSP)" userId="S::sarah.brunel@fao.org::d48083b2-f685-49d9-8ae3-609a02bbcea6" providerId="AD" clId="Web-{6B2E2DBD-CF37-5DB5-4D76-CF28468A5A01}" dt="2022-05-17T13:18:56.610" v="7"/>
        <pc:sldMkLst>
          <pc:docMk/>
          <pc:sldMk cId="3147267600" sldId="272"/>
        </pc:sldMkLst>
      </pc:sldChg>
      <pc:sldChg chg="modSp">
        <pc:chgData name="Brunel, Sarah (NSP)" userId="S::sarah.brunel@fao.org::d48083b2-f685-49d9-8ae3-609a02bbcea6" providerId="AD" clId="Web-{6B2E2DBD-CF37-5DB5-4D76-CF28468A5A01}" dt="2022-05-17T13:17:35.405" v="4" actId="20577"/>
        <pc:sldMkLst>
          <pc:docMk/>
          <pc:sldMk cId="2833132732" sldId="275"/>
        </pc:sldMkLst>
        <pc:spChg chg="mod">
          <ac:chgData name="Brunel, Sarah (NSP)" userId="S::sarah.brunel@fao.org::d48083b2-f685-49d9-8ae3-609a02bbcea6" providerId="AD" clId="Web-{6B2E2DBD-CF37-5DB5-4D76-CF28468A5A01}" dt="2022-05-17T13:17:35.405" v="4" actId="20577"/>
          <ac:spMkLst>
            <pc:docMk/>
            <pc:sldMk cId="2833132732" sldId="275"/>
            <ac:spMk id="29" creationId="{95334F78-C27C-4257-AF05-9E5B86530A95}"/>
          </ac:spMkLst>
        </pc:spChg>
      </pc:sldChg>
      <pc:sldChg chg="addCm">
        <pc:chgData name="Brunel, Sarah (NSP)" userId="S::sarah.brunel@fao.org::d48083b2-f685-49d9-8ae3-609a02bbcea6" providerId="AD" clId="Web-{6B2E2DBD-CF37-5DB5-4D76-CF28468A5A01}" dt="2022-05-17T13:15:22.260" v="2"/>
        <pc:sldMkLst>
          <pc:docMk/>
          <pc:sldMk cId="2180021018" sldId="282"/>
        </pc:sldMkLst>
      </pc:sldChg>
    </pc:docChg>
  </pc:docChgLst>
  <pc:docChgLst>
    <pc:chgData name="BeltranMontoya, Camilo (NSP)" userId="S::camilo.beltranmontoya@fao.org::c6617a72-ddab-40a4-ab08-9da8697dd87c" providerId="AD" clId="Web-{7269C2E5-4C7D-79BC-29AE-A3697E439935}"/>
    <pc:docChg chg="modSld">
      <pc:chgData name="BeltranMontoya, Camilo (NSP)" userId="S::camilo.beltranmontoya@fao.org::c6617a72-ddab-40a4-ab08-9da8697dd87c" providerId="AD" clId="Web-{7269C2E5-4C7D-79BC-29AE-A3697E439935}" dt="2022-05-24T02:30:01.366" v="4" actId="20577"/>
      <pc:docMkLst>
        <pc:docMk/>
      </pc:docMkLst>
      <pc:sldChg chg="modSp">
        <pc:chgData name="BeltranMontoya, Camilo (NSP)" userId="S::camilo.beltranmontoya@fao.org::c6617a72-ddab-40a4-ab08-9da8697dd87c" providerId="AD" clId="Web-{7269C2E5-4C7D-79BC-29AE-A3697E439935}" dt="2022-05-24T02:30:01.366" v="4" actId="20577"/>
        <pc:sldMkLst>
          <pc:docMk/>
          <pc:sldMk cId="120517215" sldId="257"/>
        </pc:sldMkLst>
        <pc:spChg chg="mod">
          <ac:chgData name="BeltranMontoya, Camilo (NSP)" userId="S::camilo.beltranmontoya@fao.org::c6617a72-ddab-40a4-ab08-9da8697dd87c" providerId="AD" clId="Web-{7269C2E5-4C7D-79BC-29AE-A3697E439935}" dt="2022-05-24T02:30:01.366" v="4" actId="20577"/>
          <ac:spMkLst>
            <pc:docMk/>
            <pc:sldMk cId="120517215" sldId="257"/>
            <ac:spMk id="10" creationId="{5D1C91E9-3D6A-4013-9B62-B62685D0F279}"/>
          </ac:spMkLst>
        </pc:spChg>
      </pc:sldChg>
    </pc:docChg>
  </pc:docChgLst>
</pc:chgInfo>
</file>

<file path=ppt/comments/modernComment_101_72EF2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B177FC-767A-4531-9C4B-A0065A0B3F8F}" authorId="{9BB5F3F9-348E-AED9-6146-011F4CFE7F56}" status="resolved" created="2022-05-17T13:14:42.400" complete="100000">
    <pc:sldMkLst xmlns:pc="http://schemas.microsoft.com/office/powerpoint/2013/main/command">
      <pc:docMk/>
      <pc:sldMk cId="120517215" sldId="257"/>
    </pc:sldMkLst>
    <p188:txBody>
      <a:bodyPr/>
      <a:lstStyle/>
      <a:p>
        <a:r>
          <a:rPr lang="en-US"/>
          <a:t>[@BeltranMontoya, Camilo (NSP)] I would do a big 1 for FAW with sub points and a big 2 for TR4 with sub points.</a:t>
        </a:r>
      </a:p>
    </p188:txBody>
  </p188:cm>
</p188:cmLst>
</file>

<file path=ppt/comments/modernComment_10D_961FE93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4E7794-A946-46B0-AC06-E6E3EC98D377}" authorId="{9BB5F3F9-348E-AED9-6146-011F4CFE7F56}" status="resolved" created="2022-05-17T13:19:46.783" complete="100000">
    <pc:sldMkLst xmlns:pc="http://schemas.microsoft.com/office/powerpoint/2013/main/command">
      <pc:docMk/>
      <pc:sldMk cId="2518673722" sldId="269"/>
    </pc:sldMkLst>
    <p188:replyLst>
      <p188:reply id="{FCF32739-F2F2-49E5-A7CF-11A9E6923EB9}" authorId="{9BB5F3F9-348E-AED9-6146-011F4CFE7F56}" created="2022-05-17T13:23:10.008">
        <p188:txBody>
          <a:bodyPr/>
          <a:lstStyle/>
          <a:p>
            <a:r>
              <a:rPr lang="en-US"/>
              <a:t>otherwise it is a bit dry.</a:t>
            </a:r>
          </a:p>
        </p188:txBody>
      </p188:reply>
    </p188:replyLst>
    <p188:txBody>
      <a:bodyPr/>
      <a:lstStyle/>
      <a:p>
        <a:r>
          <a:rPr lang="en-US"/>
          <a:t>please state how this information will be used.</a:t>
        </a:r>
      </a:p>
    </p188:txBody>
  </p188:cm>
</p188:cmLst>
</file>

<file path=ppt/comments/modernComment_10E_DFFDF4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0130CB-B03B-41BE-A5EA-E1C326229C82}" authorId="{9BB5F3F9-348E-AED9-6146-011F4CFE7F56}" status="resolved" created="2022-05-17T13:15:42.901" complete="100000">
    <pc:sldMkLst xmlns:pc="http://schemas.microsoft.com/office/powerpoint/2013/main/command">
      <pc:docMk/>
      <pc:sldMk cId="3757962459" sldId="270"/>
    </pc:sldMkLst>
    <p188:txBody>
      <a:bodyPr/>
      <a:lstStyle/>
      <a:p>
        <a:r>
          <a:rPr lang="en-US"/>
          <a:t>please include the link to this slide.</a:t>
        </a:r>
      </a:p>
    </p188:txBody>
  </p188:cm>
</p188:cmLst>
</file>

<file path=ppt/comments/modernComment_110_BB977E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1E557D-3E0B-43D1-983F-702E1F6E46BC}" authorId="{9BB5F3F9-348E-AED9-6146-011F4CFE7F56}" created="2022-05-17T13:18:56.610">
    <pc:sldMkLst xmlns:pc="http://schemas.microsoft.com/office/powerpoint/2013/main/command">
      <pc:docMk/>
      <pc:sldMk cId="3147267600" sldId="272"/>
    </pc:sldMkLst>
    <p188:txBody>
      <a:bodyPr/>
      <a:lstStyle/>
      <a:p>
        <a:r>
          <a:rPr lang="en-US"/>
          <a:t>the transition to this other pest should be more visual with bug title and pics of banana plants</a:t>
        </a:r>
      </a:p>
    </p188:txBody>
  </p188:cm>
</p188:cmLst>
</file>

<file path=ppt/comments/modernComment_11A_81F07B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7894EC-D7B2-4A7E-90EA-5BEE336FE496}" authorId="{9BB5F3F9-348E-AED9-6146-011F4CFE7F56}" created="2022-05-17T13:15:22.260">
    <pc:sldMkLst xmlns:pc="http://schemas.microsoft.com/office/powerpoint/2013/main/command">
      <pc:docMk/>
      <pc:sldMk cId="2180021018" sldId="282"/>
    </pc:sldMkLst>
    <p188:txBody>
      <a:bodyPr/>
      <a:lstStyle/>
      <a:p>
        <a:r>
          <a:rPr lang="en-US"/>
          <a:t>could you illustrate with pics of the pest/symptomes?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20/06/2022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solidFill>
                  <a:schemeClr val="tx1"/>
                </a:solidFill>
                <a:latin typeface="+mn-lt"/>
                <a:cs typeface="Arial"/>
              </a:rPr>
              <a:t>The guidelines have been developed by </a:t>
            </a:r>
            <a:r>
              <a:rPr lang="en-US" sz="1000" b="1">
                <a:solidFill>
                  <a:srgbClr val="00B050"/>
                </a:solidFill>
                <a:latin typeface="+mn-lt"/>
                <a:cs typeface="Arial"/>
              </a:rPr>
              <a:t>experts of the FAO-IPPC Fall Armyworm Technical Working Group </a:t>
            </a:r>
            <a:r>
              <a:rPr lang="en-US" sz="1000">
                <a:solidFill>
                  <a:schemeClr val="tx1"/>
                </a:solidFill>
                <a:latin typeface="+mn-lt"/>
                <a:cs typeface="Arial"/>
              </a:rPr>
              <a:t>on “Quarantine </a:t>
            </a:r>
            <a:r>
              <a:rPr lang="en-US" sz="1000" b="0">
                <a:solidFill>
                  <a:schemeClr val="tx1"/>
                </a:solidFill>
                <a:latin typeface="+mn-lt"/>
                <a:cs typeface="Arial"/>
              </a:rPr>
              <a:t>and Phytosanitary </a:t>
            </a:r>
            <a:r>
              <a:rPr lang="en-US" sz="1000">
                <a:solidFill>
                  <a:schemeClr val="tx1"/>
                </a:solidFill>
                <a:latin typeface="+mn-lt"/>
                <a:cs typeface="Arial"/>
              </a:rPr>
              <a:t>Measures”. </a:t>
            </a:r>
          </a:p>
          <a:p>
            <a:endParaRPr lang="en-US" sz="1000">
              <a:solidFill>
                <a:schemeClr val="tx1"/>
              </a:solidFill>
              <a:latin typeface="+mn-lt"/>
              <a:cs typeface="Arial"/>
            </a:endParaRPr>
          </a:p>
          <a:p>
            <a:r>
              <a:rPr lang="en-US" sz="1000">
                <a:solidFill>
                  <a:schemeClr val="tx1"/>
                </a:solidFill>
                <a:latin typeface="+mn-lt"/>
                <a:cs typeface="Arial"/>
              </a:rPr>
              <a:t>were open to consultation through the IPPC Online Commenting System”. </a:t>
            </a:r>
          </a:p>
          <a:p>
            <a:endParaRPr lang="en-US" sz="1000">
              <a:solidFill>
                <a:schemeClr val="tx1"/>
              </a:solidFill>
              <a:latin typeface="+mn-lt"/>
              <a:cs typeface="Arial"/>
            </a:endParaRPr>
          </a:p>
          <a:p>
            <a:r>
              <a:rPr lang="en-US" sz="1000">
                <a:solidFill>
                  <a:schemeClr val="tx1"/>
                </a:solidFill>
                <a:latin typeface="+mn-lt"/>
                <a:cs typeface="Arial"/>
              </a:rPr>
              <a:t>are available in English and soon will also be available in Arabic, French, and Russian</a:t>
            </a:r>
            <a:endParaRPr lang="en-US" sz="100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0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40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2895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=""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6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2022 IPPC Regional Workshops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825F"/>
                </a:solidFill>
              </a:rPr>
              <a:t>Emerging pests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s/news/workshops-events/webinars/workshop-series-fusarium-tr4-diagnostic-surveillance-inspection-and-simulation-exercis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961FE93A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72EF25F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A_81F07B1A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fall-armyworm/global-action/e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18/10/relationships/comments" Target="../comments/modernComment_10E_DFFDF4DB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ppc.int/en/news/workshops-events/webinars/fall-armyworm-faw-training-part-1-22-october-part-2-19-november-and-part-3-10-december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0_BB977E10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97" y="5105400"/>
            <a:ext cx="12192000" cy="449180"/>
          </a:xfrm>
        </p:spPr>
        <p:txBody>
          <a:bodyPr/>
          <a:lstStyle/>
          <a:p>
            <a:r>
              <a:rPr lang="en-US" dirty="0" err="1" smtClean="0"/>
              <a:t>Organismes</a:t>
            </a:r>
            <a:r>
              <a:rPr lang="en-US" dirty="0" smtClean="0"/>
              <a:t> </a:t>
            </a:r>
            <a:r>
              <a:rPr lang="en-US" dirty="0" err="1" smtClean="0"/>
              <a:t>nuisibles</a:t>
            </a:r>
            <a:r>
              <a:rPr lang="en-US" dirty="0" smtClean="0"/>
              <a:t> </a:t>
            </a:r>
            <a:r>
              <a:rPr lang="en-US" dirty="0" err="1" smtClean="0"/>
              <a:t>émergents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de CLA et de </a:t>
            </a:r>
            <a:r>
              <a:rPr lang="en-US" dirty="0" err="1" smtClean="0"/>
              <a:t>Fusarium</a:t>
            </a:r>
            <a:r>
              <a:rPr lang="en-US" dirty="0" smtClean="0"/>
              <a:t> </a:t>
            </a:r>
            <a:r>
              <a:rPr lang="en-US" dirty="0"/>
              <a:t>TR4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ED7D5D-BB1B-49A2-BEC1-F45D14E42E7B}"/>
              </a:ext>
            </a:extLst>
          </p:cNvPr>
          <p:cNvSpPr/>
          <p:nvPr/>
        </p:nvSpPr>
        <p:spPr>
          <a:xfrm>
            <a:off x="310023" y="3382979"/>
            <a:ext cx="2191990" cy="127973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8C9D09C9-14DD-4924-9D49-6C2AC3F04414}"/>
              </a:ext>
            </a:extLst>
          </p:cNvPr>
          <p:cNvSpPr/>
          <p:nvPr/>
        </p:nvSpPr>
        <p:spPr>
          <a:xfrm>
            <a:off x="5194112" y="5396094"/>
            <a:ext cx="6892622" cy="8988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7A476AF3-ABEA-41F7-A429-9A4B2F084974}"/>
              </a:ext>
            </a:extLst>
          </p:cNvPr>
          <p:cNvSpPr/>
          <p:nvPr/>
        </p:nvSpPr>
        <p:spPr>
          <a:xfrm>
            <a:off x="5146978" y="3048458"/>
            <a:ext cx="6892622" cy="22972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7FF742B-26F7-43C2-88F0-A8319DE70974}"/>
              </a:ext>
            </a:extLst>
          </p:cNvPr>
          <p:cNvSpPr/>
          <p:nvPr/>
        </p:nvSpPr>
        <p:spPr>
          <a:xfrm>
            <a:off x="5146978" y="1339382"/>
            <a:ext cx="6892622" cy="16174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5AB12A33-AB7D-45A8-9530-6719B9A33FF0}"/>
              </a:ext>
            </a:extLst>
          </p:cNvPr>
          <p:cNvSpPr txBox="1">
            <a:spLocks/>
          </p:cNvSpPr>
          <p:nvPr/>
        </p:nvSpPr>
        <p:spPr>
          <a:xfrm>
            <a:off x="-228600" y="1447800"/>
            <a:ext cx="3895627" cy="335478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Projet de lignes directrices sur la prévention, la préparation et l'intervention pour </a:t>
            </a:r>
            <a:r>
              <a:rPr lang="fr-FR" dirty="0" err="1"/>
              <a:t>Fusarium</a:t>
            </a:r>
            <a:r>
              <a:rPr lang="fr-FR" dirty="0"/>
              <a:t> TR4</a:t>
            </a:r>
            <a:endParaRPr lang="x-none" dirty="0"/>
          </a:p>
        </p:txBody>
      </p:sp>
      <p:sp>
        <p:nvSpPr>
          <p:cNvPr id="34" name="CuadroTexto 8">
            <a:extLst>
              <a:ext uri="{FF2B5EF4-FFF2-40B4-BE49-F238E27FC236}">
                <a16:creationId xmlns="" xmlns:a16="http://schemas.microsoft.com/office/drawing/2014/main" id="{41DE08ED-B1B1-4576-B0F6-78C59378C442}"/>
              </a:ext>
            </a:extLst>
          </p:cNvPr>
          <p:cNvSpPr txBox="1"/>
          <p:nvPr/>
        </p:nvSpPr>
        <p:spPr>
          <a:xfrm>
            <a:off x="353760" y="3512373"/>
            <a:ext cx="2286000" cy="17793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/>
              <a:t>Processus</a:t>
            </a:r>
            <a:r>
              <a:rPr lang="en-US" sz="1800" dirty="0"/>
              <a:t> </a:t>
            </a:r>
            <a:r>
              <a:rPr lang="en-US" sz="1800" dirty="0" err="1"/>
              <a:t>d'examen</a:t>
            </a:r>
            <a:r>
              <a:rPr lang="en-US" sz="1800" dirty="0"/>
              <a:t> par les </a:t>
            </a:r>
            <a:r>
              <a:rPr lang="en-US" sz="1800" dirty="0" smtClean="0"/>
              <a:t>pairs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1800" dirty="0" smtClean="0">
                <a:latin typeface="Calibri"/>
                <a:ea typeface="Calibri" panose="020F0502020204030204" pitchFamily="34" charset="0"/>
                <a:cs typeface="Calibri"/>
              </a:rPr>
              <a:t>49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reviewers </a:t>
            </a:r>
            <a:r>
              <a:rPr lang="en-US" sz="1800" dirty="0" err="1" smtClean="0">
                <a:latin typeface="Calibri"/>
                <a:ea typeface="Calibri" panose="020F0502020204030204" pitchFamily="34" charset="0"/>
                <a:cs typeface="Calibri"/>
              </a:rPr>
              <a:t>dans</a:t>
            </a:r>
            <a:r>
              <a:rPr lang="en-US" sz="1800" dirty="0" smtClean="0">
                <a:latin typeface="Calibri"/>
                <a:ea typeface="Calibri" panose="020F0502020204030204" pitchFamily="34" charset="0"/>
                <a:cs typeface="Calibri"/>
              </a:rPr>
              <a:t> le monde </a:t>
            </a:r>
            <a:r>
              <a:rPr lang="en-US" sz="1800" dirty="0" err="1" smtClean="0">
                <a:latin typeface="Calibri"/>
                <a:ea typeface="Calibri" panose="020F0502020204030204" pitchFamily="34" charset="0"/>
                <a:cs typeface="Calibri"/>
              </a:rPr>
              <a:t>entier</a:t>
            </a:r>
            <a:r>
              <a:rPr lang="en-US" sz="1800" dirty="0" smtClean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+ IC </a:t>
            </a:r>
            <a:endParaRPr lang="es-AR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B13C08-1804-44E6-94E8-5374BDCB1465}"/>
              </a:ext>
            </a:extLst>
          </p:cNvPr>
          <p:cNvSpPr txBox="1"/>
          <p:nvPr/>
        </p:nvSpPr>
        <p:spPr>
          <a:xfrm>
            <a:off x="2231796" y="1549251"/>
            <a:ext cx="3048000" cy="877163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1800" dirty="0" err="1">
                <a:solidFill>
                  <a:srgbClr val="5792C9"/>
                </a:solidFill>
              </a:rPr>
              <a:t>Répartition</a:t>
            </a:r>
            <a:r>
              <a:rPr lang="en-US" sz="1800" dirty="0">
                <a:solidFill>
                  <a:srgbClr val="5792C9"/>
                </a:solidFill>
              </a:rPr>
              <a:t> et </a:t>
            </a:r>
            <a:r>
              <a:rPr lang="en-US" sz="1800" dirty="0" err="1">
                <a:solidFill>
                  <a:srgbClr val="5792C9"/>
                </a:solidFill>
              </a:rPr>
              <a:t>informations</a:t>
            </a:r>
            <a:r>
              <a:rPr lang="en-US" sz="1800" dirty="0">
                <a:solidFill>
                  <a:srgbClr val="5792C9"/>
                </a:solidFill>
              </a:rPr>
              <a:t> </a:t>
            </a:r>
            <a:r>
              <a:rPr lang="en-US" sz="1800" dirty="0" err="1">
                <a:solidFill>
                  <a:srgbClr val="5792C9"/>
                </a:solidFill>
              </a:rPr>
              <a:t>biologiques</a:t>
            </a:r>
            <a:endParaRPr lang="en-US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DEFF837-E904-4537-86DD-EA7F2367251E}"/>
              </a:ext>
            </a:extLst>
          </p:cNvPr>
          <p:cNvSpPr txBox="1"/>
          <p:nvPr/>
        </p:nvSpPr>
        <p:spPr>
          <a:xfrm>
            <a:off x="4781631" y="1339382"/>
            <a:ext cx="7273622" cy="1708160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Distribution de </a:t>
            </a:r>
            <a:r>
              <a:rPr lang="fr-FR" sz="1800" dirty="0" err="1"/>
              <a:t>Fusarium</a:t>
            </a:r>
            <a:r>
              <a:rPr lang="fr-FR" sz="1800" dirty="0"/>
              <a:t> TR4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Informations biologiques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L'agent pathogène </a:t>
            </a:r>
            <a:r>
              <a:rPr lang="fr-FR" sz="1800" dirty="0" err="1"/>
              <a:t>Fusarium</a:t>
            </a:r>
            <a:r>
              <a:rPr lang="fr-FR" sz="1800" dirty="0"/>
              <a:t> TR4 : taxonomie, nomenclature, considérations biologiques et morphologiques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L'hôte </a:t>
            </a:r>
            <a:r>
              <a:rPr lang="fr-FR" sz="1800" dirty="0" err="1"/>
              <a:t>musacé</a:t>
            </a:r>
            <a:r>
              <a:rPr lang="fr-FR" sz="1800" dirty="0"/>
              <a:t> : éléments clés pour reconnaître l'épidémiologie de la fusariose du bananier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BD0327-A979-4BC0-AF77-22B47E60A472}"/>
              </a:ext>
            </a:extLst>
          </p:cNvPr>
          <p:cNvSpPr txBox="1"/>
          <p:nvPr/>
        </p:nvSpPr>
        <p:spPr>
          <a:xfrm>
            <a:off x="4842178" y="3079106"/>
            <a:ext cx="7273622" cy="2323713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Analyse du risque phytosanitaire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Réglementation phytosanitaire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Mesures pour les plantations commerciales à grande échelle (principalement pour l'exportation)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Mesures pour la culture de bananes de subsistance et à petite échelle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Diagnostic de </a:t>
            </a:r>
            <a:r>
              <a:rPr lang="fr-FR" sz="1600" dirty="0" err="1"/>
              <a:t>Fusarium</a:t>
            </a:r>
            <a:r>
              <a:rPr lang="fr-FR" sz="1600" dirty="0"/>
              <a:t> TR4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Surveillance : enquêtes pour déterminer la condition de </a:t>
            </a:r>
            <a:r>
              <a:rPr lang="fr-FR" sz="1600" dirty="0" err="1"/>
              <a:t>Fusarium</a:t>
            </a:r>
            <a:r>
              <a:rPr lang="fr-FR" sz="1600" dirty="0"/>
              <a:t> TR4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Communication et partage d'informations avec les parties prenantes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Informations pour effectuer des exercices de simulation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F39A0B3-F431-4C31-924D-78EA907AEDFE}"/>
              </a:ext>
            </a:extLst>
          </p:cNvPr>
          <p:cNvSpPr txBox="1"/>
          <p:nvPr/>
        </p:nvSpPr>
        <p:spPr>
          <a:xfrm>
            <a:off x="2209800" y="3199454"/>
            <a:ext cx="3288360" cy="1154162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fr-FR" sz="1800" dirty="0">
                <a:solidFill>
                  <a:srgbClr val="5792C9"/>
                </a:solidFill>
              </a:rPr>
              <a:t>Plan de prévention et de préparation :</a:t>
            </a:r>
          </a:p>
          <a:p>
            <a:r>
              <a:rPr lang="fr-FR" sz="1800" b="1" dirty="0">
                <a:solidFill>
                  <a:srgbClr val="5792C9"/>
                </a:solidFill>
              </a:rPr>
              <a:t>lorsque l'organisme </a:t>
            </a:r>
            <a:r>
              <a:rPr lang="fr-FR" sz="1800" b="1" dirty="0" smtClean="0">
                <a:solidFill>
                  <a:srgbClr val="5792C9"/>
                </a:solidFill>
              </a:rPr>
              <a:t>nuisible est </a:t>
            </a:r>
            <a:r>
              <a:rPr lang="fr-FR" sz="1800" b="1" dirty="0">
                <a:solidFill>
                  <a:srgbClr val="5792C9"/>
                </a:solidFill>
              </a:rPr>
              <a:t>absent</a:t>
            </a:r>
            <a:endParaRPr lang="en-US" sz="1800" b="1" dirty="0">
              <a:solidFill>
                <a:srgbClr val="5792C9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D6AA9AA-3C10-4A42-AED9-59BCEC78059B}"/>
              </a:ext>
            </a:extLst>
          </p:cNvPr>
          <p:cNvSpPr txBox="1"/>
          <p:nvPr/>
        </p:nvSpPr>
        <p:spPr>
          <a:xfrm>
            <a:off x="4842177" y="5410281"/>
            <a:ext cx="7431521" cy="1154162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Enquêtes de délimitation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Mesures phytosanitaires : contrôle et confinement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Communication et partage d'informations avec les parties prenantes</a:t>
            </a:r>
            <a:endParaRPr lang="en-US" sz="18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67E7363-0CF2-415A-8170-3AE4E83A7C67}"/>
              </a:ext>
            </a:extLst>
          </p:cNvPr>
          <p:cNvSpPr txBox="1"/>
          <p:nvPr/>
        </p:nvSpPr>
        <p:spPr>
          <a:xfrm>
            <a:off x="2198040" y="5261654"/>
            <a:ext cx="3458042" cy="1154162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fr-FR" sz="1800" dirty="0">
                <a:solidFill>
                  <a:srgbClr val="5792C9"/>
                </a:solidFill>
              </a:rPr>
              <a:t>Plan de réponse :</a:t>
            </a:r>
          </a:p>
          <a:p>
            <a:r>
              <a:rPr lang="fr-FR" sz="1800" b="1" dirty="0">
                <a:solidFill>
                  <a:srgbClr val="5792C9"/>
                </a:solidFill>
              </a:rPr>
              <a:t>lorsque </a:t>
            </a:r>
            <a:r>
              <a:rPr lang="fr-FR" sz="1800" b="1" dirty="0" smtClean="0">
                <a:solidFill>
                  <a:srgbClr val="5792C9"/>
                </a:solidFill>
              </a:rPr>
              <a:t>le nuisible </a:t>
            </a:r>
            <a:r>
              <a:rPr lang="fr-FR" sz="1800" b="1" dirty="0">
                <a:solidFill>
                  <a:srgbClr val="5792C9"/>
                </a:solidFill>
              </a:rPr>
              <a:t>est officiellement détecté et confirmé</a:t>
            </a:r>
            <a:endParaRPr lang="en-US" sz="1800" b="1" dirty="0">
              <a:solidFill>
                <a:srgbClr val="5792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8C4A56B-7941-4E80-BFF3-366061010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8" t="33102" r="13152" b="14553"/>
          <a:stretch/>
        </p:blipFill>
        <p:spPr bwMode="auto">
          <a:xfrm>
            <a:off x="120101" y="2174542"/>
            <a:ext cx="3792619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8A079D-71DF-49E2-8973-894C4798305E}"/>
              </a:ext>
            </a:extLst>
          </p:cNvPr>
          <p:cNvSpPr txBox="1"/>
          <p:nvPr/>
        </p:nvSpPr>
        <p:spPr>
          <a:xfrm>
            <a:off x="-113907" y="3864168"/>
            <a:ext cx="4411467" cy="1338828"/>
          </a:xfrm>
          <a:prstGeom prst="rect">
            <a:avLst/>
          </a:prstGeom>
          <a:noFill/>
        </p:spPr>
        <p:txBody>
          <a:bodyPr wrap="square" lIns="540000" tIns="0" rIns="360000" rtlCol="0" anchor="t" anchorCtr="0">
            <a:spAutoFit/>
          </a:bodyPr>
          <a:lstStyle/>
          <a:p>
            <a:endParaRPr lang="en-US" sz="140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Q&amp;A document,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R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Presentations</a:t>
            </a:r>
          </a:p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Available on the webinar page!</a:t>
            </a:r>
          </a:p>
          <a:p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3388814C-D927-4421-89B9-467C051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0" y="1500803"/>
            <a:ext cx="7315200" cy="469040"/>
          </a:xfrm>
        </p:spPr>
        <p:txBody>
          <a:bodyPr/>
          <a:lstStyle/>
          <a:p>
            <a:r>
              <a:rPr lang="fr-FR" dirty="0">
                <a:ea typeface="Roboto Slab"/>
                <a:cs typeface="Roboto Slab"/>
              </a:rPr>
              <a:t>Série d'ateliers sur </a:t>
            </a:r>
            <a:r>
              <a:rPr lang="fr-FR" dirty="0" err="1">
                <a:ea typeface="Roboto Slab"/>
                <a:cs typeface="Roboto Slab"/>
              </a:rPr>
              <a:t>Fusarium</a:t>
            </a:r>
            <a:r>
              <a:rPr lang="fr-FR" dirty="0">
                <a:ea typeface="Roboto Slab"/>
                <a:cs typeface="Roboto Slab"/>
              </a:rPr>
              <a:t> TR4</a:t>
            </a:r>
            <a:r>
              <a:rPr lang="en-US" dirty="0">
                <a:solidFill>
                  <a:srgbClr val="00825F"/>
                </a:solidFill>
                <a:cs typeface="Calibri"/>
              </a:rPr>
              <a:t/>
            </a:r>
            <a:br>
              <a:rPr lang="en-US" dirty="0">
                <a:solidFill>
                  <a:srgbClr val="00825F"/>
                </a:solidFill>
                <a:cs typeface="Calibri"/>
              </a:rPr>
            </a:b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1" name="Subtitle 1">
            <a:extLst>
              <a:ext uri="{FF2B5EF4-FFF2-40B4-BE49-F238E27FC236}">
                <a16:creationId xmlns="" xmlns:a16="http://schemas.microsoft.com/office/drawing/2014/main" id="{CAE748FB-985B-48E0-9118-818F01F15889}"/>
              </a:ext>
            </a:extLst>
          </p:cNvPr>
          <p:cNvSpPr txBox="1">
            <a:spLocks/>
          </p:cNvSpPr>
          <p:nvPr/>
        </p:nvSpPr>
        <p:spPr>
          <a:xfrm>
            <a:off x="3459637" y="1097667"/>
            <a:ext cx="8732363" cy="1295401"/>
          </a:xfrm>
          <a:prstGeom prst="rect">
            <a:avLst/>
          </a:prstGeom>
        </p:spPr>
        <p:txBody>
          <a:bodyPr lIns="540000" tIns="0" rIns="360000" bIns="4572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5792C9"/>
                </a:solidFill>
                <a:ea typeface="Times New Roman" panose="02020603050405020304" pitchFamily="18" charset="0"/>
              </a:rPr>
              <a:t>Session 1 - Diagnostic de </a:t>
            </a:r>
            <a:r>
              <a:rPr lang="fr-FR" sz="1800" b="1" dirty="0" err="1">
                <a:solidFill>
                  <a:srgbClr val="5792C9"/>
                </a:solidFill>
                <a:ea typeface="Times New Roman" panose="02020603050405020304" pitchFamily="18" charset="0"/>
              </a:rPr>
              <a:t>Fusarium</a:t>
            </a:r>
            <a:r>
              <a:rPr lang="fr-FR" sz="1800" b="1" dirty="0">
                <a:solidFill>
                  <a:srgbClr val="5792C9"/>
                </a:solidFill>
                <a:ea typeface="Times New Roman" panose="02020603050405020304" pitchFamily="18" charset="0"/>
              </a:rPr>
              <a:t> TR4 dans les </a:t>
            </a:r>
            <a:r>
              <a:rPr lang="fr-FR" sz="1800" b="1" dirty="0" smtClean="0">
                <a:solidFill>
                  <a:srgbClr val="5792C9"/>
                </a:solidFill>
                <a:ea typeface="Times New Roman" panose="02020603050405020304" pitchFamily="18" charset="0"/>
              </a:rPr>
              <a:t>bananes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>
                <a:ea typeface="Times New Roman" panose="02020603050405020304" pitchFamily="18" charset="0"/>
              </a:rPr>
              <a:t>(Achevé) </a:t>
            </a:r>
            <a:r>
              <a:rPr lang="fr-FR" sz="1600" dirty="0">
                <a:ea typeface="Times New Roman" panose="02020603050405020304" pitchFamily="18" charset="0"/>
              </a:rPr>
              <a:t>(24 mars 2022)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ea typeface="Times New Roman" panose="02020603050405020304" pitchFamily="18" charset="0"/>
              </a:rPr>
              <a:t>Communiquer et diffuser des informations sur les aspects critiques à considérer lors de la réalisation d'un diagnostic de laboratoire, la reconnaissance des plantes suspectes sur le </a:t>
            </a:r>
            <a:r>
              <a:rPr lang="fr-FR" sz="1600" dirty="0" smtClean="0">
                <a:ea typeface="Times New Roman" panose="02020603050405020304" pitchFamily="18" charset="0"/>
              </a:rPr>
              <a:t>terrain. (300 </a:t>
            </a:r>
            <a:r>
              <a:rPr lang="fr-FR" sz="1600" dirty="0">
                <a:ea typeface="Times New Roman" panose="02020603050405020304" pitchFamily="18" charset="0"/>
              </a:rPr>
              <a:t>participants de 120 pays, d'Afrique, d'Asie, du Pacifique, d'Amérique latine, du Proche-Orient et d'Afrique du Nord.)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7B374F-4D05-4C83-BF3B-CC5F69A3A61B}"/>
              </a:ext>
            </a:extLst>
          </p:cNvPr>
          <p:cNvSpPr txBox="1"/>
          <p:nvPr/>
        </p:nvSpPr>
        <p:spPr>
          <a:xfrm>
            <a:off x="3459637" y="2861326"/>
            <a:ext cx="8814062" cy="1554272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fr-FR" sz="1800" b="1" dirty="0">
                <a:solidFill>
                  <a:srgbClr val="5792C9"/>
                </a:solidFill>
                <a:ea typeface="SimSun"/>
              </a:rPr>
              <a:t>Session 2 - Surveillance et alerte précoce de </a:t>
            </a:r>
            <a:r>
              <a:rPr lang="fr-FR" sz="1800" b="1" dirty="0" err="1">
                <a:solidFill>
                  <a:srgbClr val="5792C9"/>
                </a:solidFill>
                <a:ea typeface="SimSun"/>
              </a:rPr>
              <a:t>Fusarium</a:t>
            </a:r>
            <a:r>
              <a:rPr lang="fr-FR" sz="1800" b="1" dirty="0">
                <a:solidFill>
                  <a:srgbClr val="5792C9"/>
                </a:solidFill>
                <a:ea typeface="SimSun"/>
              </a:rPr>
              <a:t> TR4 dans les bananes</a:t>
            </a:r>
            <a:r>
              <a:rPr lang="en-US" sz="1800" b="1" dirty="0" smtClean="0">
                <a:solidFill>
                  <a:srgbClr val="5792C9"/>
                </a:solidFill>
              </a:rPr>
              <a:t>  </a:t>
            </a:r>
            <a:endParaRPr lang="en-US" sz="1800" b="1" dirty="0">
              <a:solidFill>
                <a:srgbClr val="5792C9"/>
              </a:solidFill>
              <a:ea typeface="SimSun"/>
            </a:endParaRPr>
          </a:p>
          <a:p>
            <a:r>
              <a:rPr lang="fr-FR" sz="1600" dirty="0" smtClean="0">
                <a:ea typeface="Times New Roman" panose="02020603050405020304" pitchFamily="18" charset="0"/>
              </a:rPr>
              <a:t>(</a:t>
            </a:r>
            <a:r>
              <a:rPr lang="fr-FR" sz="1600" dirty="0">
                <a:ea typeface="Times New Roman" panose="02020603050405020304" pitchFamily="18" charset="0"/>
              </a:rPr>
              <a:t>Achevé</a:t>
            </a:r>
            <a:r>
              <a:rPr lang="fr-FR" sz="1600" dirty="0" smtClean="0">
                <a:ea typeface="Times New Roman" panose="02020603050405020304" pitchFamily="18" charset="0"/>
              </a:rPr>
              <a:t>) </a:t>
            </a:r>
            <a:r>
              <a:rPr lang="fr-FR" sz="1600" dirty="0">
                <a:ea typeface="Times New Roman" panose="02020603050405020304" pitchFamily="18" charset="0"/>
              </a:rPr>
              <a:t>(19 avril 2022)</a:t>
            </a:r>
          </a:p>
          <a:p>
            <a:r>
              <a:rPr lang="fr-FR" sz="1600" dirty="0">
                <a:ea typeface="Times New Roman" panose="02020603050405020304" pitchFamily="18" charset="0"/>
              </a:rPr>
              <a:t>Explication du processus de surveillance générale, informations à prendre en compte pour effectuer des enquêtes de détection et de délimitation, et télédétection appliquée à la santé des végétaux</a:t>
            </a:r>
            <a:r>
              <a:rPr lang="fr-FR" sz="1600" dirty="0" smtClean="0">
                <a:ea typeface="Times New Roman" panose="02020603050405020304" pitchFamily="18" charset="0"/>
              </a:rPr>
              <a:t>. (</a:t>
            </a:r>
            <a:r>
              <a:rPr lang="fr-FR" sz="1600" dirty="0">
                <a:ea typeface="Times New Roman" panose="02020603050405020304" pitchFamily="18" charset="0"/>
              </a:rPr>
              <a:t>135 participants de 120 pays, d'Afrique, d'Asie, du Pacifique, d'Amérique latine, du Proche-Orient et d'Afrique du Nord.)</a:t>
            </a:r>
            <a:endParaRPr lang="en-US" sz="1600" i="1" u="sng" dirty="0">
              <a:ea typeface="SimSun"/>
              <a:cs typeface="Calibri"/>
            </a:endParaRPr>
          </a:p>
        </p:txBody>
      </p:sp>
      <p:sp>
        <p:nvSpPr>
          <p:cNvPr id="14" name="Subtitle 1">
            <a:extLst>
              <a:ext uri="{FF2B5EF4-FFF2-40B4-BE49-F238E27FC236}">
                <a16:creationId xmlns="" xmlns:a16="http://schemas.microsoft.com/office/drawing/2014/main" id="{62C9A4A5-5496-4E83-86BF-8F92BD5B3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0210" y="4601702"/>
            <a:ext cx="8741790" cy="1504997"/>
          </a:xfrm>
        </p:spPr>
        <p:txBody>
          <a:bodyPr lIns="540000" tIns="0" rIns="360000" bIns="4572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5792C9"/>
                </a:solidFill>
                <a:ea typeface="SimSun"/>
              </a:rPr>
              <a:t>Session 3 - Session 3 : Exercices d'inspection et de </a:t>
            </a:r>
            <a:r>
              <a:rPr lang="fr-FR" sz="1800" b="1" dirty="0" smtClean="0">
                <a:solidFill>
                  <a:srgbClr val="5792C9"/>
                </a:solidFill>
                <a:ea typeface="SimSun"/>
              </a:rPr>
              <a:t>simulation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500" dirty="0" smtClean="0">
                <a:ea typeface="Times New Roman" panose="02020603050405020304" pitchFamily="18" charset="0"/>
              </a:rPr>
              <a:t>(</a:t>
            </a:r>
            <a:r>
              <a:rPr lang="fr-FR" sz="1600" dirty="0">
                <a:ea typeface="Times New Roman" panose="02020603050405020304" pitchFamily="18" charset="0"/>
              </a:rPr>
              <a:t>Achevé</a:t>
            </a:r>
            <a:r>
              <a:rPr lang="fr-FR" sz="1600" dirty="0" smtClean="0">
                <a:ea typeface="Times New Roman" panose="02020603050405020304" pitchFamily="18" charset="0"/>
              </a:rPr>
              <a:t>) </a:t>
            </a:r>
            <a:r>
              <a:rPr lang="fr-FR" sz="1600" dirty="0">
                <a:ea typeface="Times New Roman" panose="02020603050405020304" pitchFamily="18" charset="0"/>
              </a:rPr>
              <a:t>(10 mai 2022)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ea typeface="Times New Roman" panose="02020603050405020304" pitchFamily="18" charset="0"/>
              </a:rPr>
              <a:t>Voies et marchandises préoccupantes, exercices de simulation comme approche pour se préparer aux éclosions de </a:t>
            </a:r>
            <a:r>
              <a:rPr lang="fr-FR" sz="1600" dirty="0" err="1">
                <a:ea typeface="Times New Roman" panose="02020603050405020304" pitchFamily="18" charset="0"/>
              </a:rPr>
              <a:t>Fusarium</a:t>
            </a:r>
            <a:r>
              <a:rPr lang="fr-FR" sz="1600" dirty="0">
                <a:ea typeface="Times New Roman" panose="02020603050405020304" pitchFamily="18" charset="0"/>
              </a:rPr>
              <a:t> </a:t>
            </a:r>
            <a:r>
              <a:rPr lang="fr-FR" sz="1600" dirty="0" smtClean="0">
                <a:ea typeface="Times New Roman" panose="02020603050405020304" pitchFamily="18" charset="0"/>
              </a:rPr>
              <a:t>TR4 (130 </a:t>
            </a:r>
            <a:r>
              <a:rPr lang="fr-FR" sz="1600" dirty="0">
                <a:ea typeface="Times New Roman" panose="02020603050405020304" pitchFamily="18" charset="0"/>
              </a:rPr>
              <a:t>participants de 120 pays, d'Afrique, d'Asie, du Pacifique, d'Amérique latine, du Proche-Orient et d'Afrique du Nord.)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6ADEA76-F9A5-4418-B6EA-984E83DC4A23}"/>
              </a:ext>
            </a:extLst>
          </p:cNvPr>
          <p:cNvSpPr txBox="1"/>
          <p:nvPr/>
        </p:nvSpPr>
        <p:spPr>
          <a:xfrm>
            <a:off x="-18273" y="6143581"/>
            <a:ext cx="12105685" cy="261610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1400">
                <a:hlinkClick r:id="rId3"/>
              </a:rPr>
              <a:t>https://www.ippc.int/es/news/workshops-events/webinars/workshop-series-fusarium-tr4-diagnostic-surveillance-inspection-and-simulation-exercise/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88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16EAFCE7-6214-4CE1-A70B-1879122E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0774"/>
            <a:ext cx="6705600" cy="281626"/>
          </a:xfrm>
        </p:spPr>
        <p:txBody>
          <a:bodyPr/>
          <a:lstStyle/>
          <a:p>
            <a:r>
              <a:rPr lang="fr-FR" dirty="0"/>
              <a:t>Évaluation des capacités des pays en réponse à </a:t>
            </a:r>
            <a:r>
              <a:rPr lang="fr-FR" dirty="0" err="1"/>
              <a:t>Fusarium</a:t>
            </a:r>
            <a:r>
              <a:rPr lang="fr-FR" dirty="0"/>
              <a:t> TR4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C4C3E8-6C03-498B-9401-2D2D412CB99B}"/>
              </a:ext>
            </a:extLst>
          </p:cNvPr>
          <p:cNvSpPr txBox="1"/>
          <p:nvPr/>
        </p:nvSpPr>
        <p:spPr>
          <a:xfrm>
            <a:off x="-99291" y="2171113"/>
            <a:ext cx="3754369" cy="1431161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 résultat du questionnaire développé par l'équipe IC sur </a:t>
            </a:r>
            <a:r>
              <a:rPr lang="fr-FR" sz="1800" dirty="0" err="1"/>
              <a:t>Fusarium</a:t>
            </a:r>
            <a:r>
              <a:rPr lang="fr-FR" sz="1800" dirty="0"/>
              <a:t> TR4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Pays répondants = 20</a:t>
            </a:r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B82E40D-2F51-4603-B460-5BAD82E0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291" y="1712720"/>
            <a:ext cx="6799592" cy="4568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5792C9"/>
            </a:solidFill>
          </a:ln>
          <a:effectLst/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BF6A787-97A1-4DB9-9520-DBCE39EB1D0B}"/>
              </a:ext>
            </a:extLst>
          </p:cNvPr>
          <p:cNvSpPr/>
          <p:nvPr/>
        </p:nvSpPr>
        <p:spPr>
          <a:xfrm>
            <a:off x="397164" y="3879273"/>
            <a:ext cx="4461163" cy="24014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rgbClr val="1B1E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 résultats du questionnaire guideront l'équipe du CI sur </a:t>
            </a:r>
            <a:r>
              <a:rPr lang="fr-FR" sz="1800" dirty="0" err="1">
                <a:solidFill>
                  <a:srgbClr val="1B1E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Fusarium</a:t>
            </a:r>
            <a:r>
              <a:rPr lang="fr-FR" sz="1800" dirty="0">
                <a:solidFill>
                  <a:srgbClr val="1B1E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TR4 pour identifier les priorités et les lacunes des pays dans leur réponse et permettre de développer et d'offrir des solutions concrètes aux ONPV.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73722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=""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Merci de votre attention</a:t>
            </a:r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685800" y="4699647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1600" b="1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Food and Agriculture </a:t>
            </a:r>
            <a:r>
              <a:rPr lang="fr-FR" altLang="en-US" sz="160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Organization</a:t>
            </a:r>
            <a: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www.ippc.int</a:t>
            </a:r>
            <a:r>
              <a:rPr lang="en-US" sz="5400">
                <a:solidFill>
                  <a:schemeClr val="bg1"/>
                </a:solidFill>
              </a:rPr>
              <a:t/>
            </a:r>
            <a:br>
              <a:rPr lang="en-US" sz="5400">
                <a:solidFill>
                  <a:schemeClr val="bg1"/>
                </a:solidFill>
              </a:rPr>
            </a:br>
            <a:endParaRPr lang="x-none">
              <a:solidFill>
                <a:schemeClr val="bg1"/>
              </a:solidFill>
            </a:endParaRPr>
          </a:p>
        </p:txBody>
      </p:sp>
      <p:pic>
        <p:nvPicPr>
          <p:cNvPr id="5" name="Picture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36E7592-68F3-43D4-B480-D9B8926A1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111"/>
          <a:stretch/>
        </p:blipFill>
        <p:spPr>
          <a:xfrm>
            <a:off x="19050" y="1268364"/>
            <a:ext cx="12192000" cy="33528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73CB4A3-E479-4573-B0E6-368A51D05F04}"/>
              </a:ext>
            </a:extLst>
          </p:cNvPr>
          <p:cNvSpPr/>
          <p:nvPr/>
        </p:nvSpPr>
        <p:spPr>
          <a:xfrm>
            <a:off x="609600" y="1828800"/>
            <a:ext cx="2362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113780"/>
            <a:ext cx="2276765" cy="416984"/>
          </a:xfrm>
        </p:spPr>
        <p:txBody>
          <a:bodyPr/>
          <a:lstStyle/>
          <a:p>
            <a:r>
              <a:rPr lang="en-US" dirty="0" err="1" smtClean="0"/>
              <a:t>Aperçu</a:t>
            </a:r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1C91E9-3D6A-4013-9B62-B62685D0F279}"/>
              </a:ext>
            </a:extLst>
          </p:cNvPr>
          <p:cNvSpPr txBox="1"/>
          <p:nvPr/>
        </p:nvSpPr>
        <p:spPr>
          <a:xfrm>
            <a:off x="38100" y="3512416"/>
            <a:ext cx="12172950" cy="3524042"/>
          </a:xfrm>
          <a:prstGeom prst="rect">
            <a:avLst/>
          </a:prstGeom>
        </p:spPr>
        <p:txBody>
          <a:bodyPr wrap="square" lIns="540000" tIns="0" rIns="360000" bIns="45720" numCol="2" rtlCol="0" anchor="t" anchorCtr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/>
              <a:t>Historique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ea typeface="Calibri"/>
              </a:rPr>
              <a:t>Plan d'action mondial </a:t>
            </a:r>
            <a:r>
              <a:rPr lang="en-US" sz="2000" b="1" dirty="0">
                <a:ea typeface="Calibri"/>
              </a:rPr>
              <a:t>2020 – </a:t>
            </a:r>
            <a:r>
              <a:rPr lang="en-US" sz="2000" b="1" dirty="0" smtClean="0">
                <a:ea typeface="Calibri"/>
              </a:rPr>
              <a:t>2022</a:t>
            </a:r>
            <a:r>
              <a:rPr lang="en-US" sz="2000" b="1" dirty="0" smtClean="0">
                <a:ea typeface="Calibri"/>
                <a:cs typeface="Calibri"/>
              </a:rPr>
              <a:t> </a:t>
            </a:r>
            <a:r>
              <a:rPr lang="fr-FR" sz="2000" b="1" dirty="0" smtClean="0">
                <a:ea typeface="Calibri"/>
              </a:rPr>
              <a:t>contre </a:t>
            </a:r>
            <a:r>
              <a:rPr lang="fr-FR" sz="2000" b="1" dirty="0">
                <a:ea typeface="Calibri"/>
              </a:rPr>
              <a:t>la légionnaire d'automne </a:t>
            </a:r>
            <a:r>
              <a:rPr lang="fr-FR" sz="2000" b="1" dirty="0" smtClean="0">
                <a:ea typeface="Calibri"/>
              </a:rPr>
              <a:t>(CLA) </a:t>
            </a:r>
            <a:r>
              <a:rPr lang="en-US" sz="2000" b="1" dirty="0" smtClean="0">
                <a:effectLst/>
                <a:ea typeface="Calibri"/>
              </a:rPr>
              <a:t>: </a:t>
            </a:r>
            <a:endParaRPr lang="en-US" sz="2000" b="1" dirty="0">
              <a:ea typeface="Calibri"/>
            </a:endParaRPr>
          </a:p>
          <a:p>
            <a:pPr marL="952485" lvl="1" indent="-342900">
              <a:buFont typeface="Arial"/>
              <a:buChar char="•"/>
            </a:pPr>
            <a:r>
              <a:rPr lang="en-US" sz="1800" dirty="0" smtClean="0">
                <a:effectLst/>
                <a:ea typeface="Calibri" panose="020F0502020204030204" pitchFamily="34" charset="0"/>
              </a:rPr>
              <a:t>Le </a:t>
            </a:r>
            <a:r>
              <a:rPr lang="en-US" sz="1800" dirty="0" err="1" smtClean="0"/>
              <a:t>Groupe</a:t>
            </a:r>
            <a:r>
              <a:rPr lang="en-US" sz="1800" dirty="0" smtClean="0"/>
              <a:t> </a:t>
            </a:r>
            <a:r>
              <a:rPr lang="en-US" sz="1800" dirty="0"/>
              <a:t>de travail technique FAO/CIPV </a:t>
            </a:r>
            <a:r>
              <a:rPr lang="en-US" sz="1800" dirty="0" err="1"/>
              <a:t>sur</a:t>
            </a:r>
            <a:r>
              <a:rPr lang="en-US" sz="1800" dirty="0"/>
              <a:t> les </a:t>
            </a:r>
            <a:r>
              <a:rPr lang="en-US" sz="1800" dirty="0" err="1"/>
              <a:t>mesures</a:t>
            </a:r>
            <a:r>
              <a:rPr lang="en-US" sz="1800" dirty="0"/>
              <a:t> de </a:t>
            </a:r>
            <a:r>
              <a:rPr lang="en-US" sz="1800" dirty="0" err="1"/>
              <a:t>quarantaine</a:t>
            </a:r>
            <a:r>
              <a:rPr lang="en-US" sz="1800" dirty="0"/>
              <a:t> et </a:t>
            </a:r>
            <a:r>
              <a:rPr lang="en-US" sz="1800" dirty="0" err="1"/>
              <a:t>phytosanitaires</a:t>
            </a:r>
            <a:r>
              <a:rPr lang="en-US" sz="1800" dirty="0"/>
              <a:t> pour </a:t>
            </a:r>
            <a:r>
              <a:rPr lang="en-US" sz="1800" dirty="0" err="1"/>
              <a:t>une</a:t>
            </a:r>
            <a:r>
              <a:rPr lang="en-US" sz="1800" dirty="0"/>
              <a:t> action </a:t>
            </a:r>
            <a:r>
              <a:rPr lang="en-US" sz="1800" dirty="0" err="1"/>
              <a:t>mondiale</a:t>
            </a:r>
            <a:r>
              <a:rPr lang="en-US" sz="1800" dirty="0"/>
              <a:t> de </a:t>
            </a:r>
            <a:r>
              <a:rPr lang="en-US" sz="1800" dirty="0" err="1"/>
              <a:t>lutte</a:t>
            </a:r>
            <a:r>
              <a:rPr lang="en-US" sz="1800" dirty="0"/>
              <a:t> </a:t>
            </a:r>
            <a:r>
              <a:rPr lang="en-US" sz="1800" dirty="0" err="1"/>
              <a:t>contre</a:t>
            </a:r>
            <a:r>
              <a:rPr lang="en-US" sz="1800" dirty="0"/>
              <a:t> la </a:t>
            </a:r>
            <a:r>
              <a:rPr lang="en-US" sz="1800" dirty="0" err="1"/>
              <a:t>légionnaire</a:t>
            </a:r>
            <a:r>
              <a:rPr lang="en-US" sz="1800" dirty="0"/>
              <a:t> </a:t>
            </a:r>
            <a:r>
              <a:rPr lang="en-US" sz="1800" dirty="0" err="1"/>
              <a:t>d'automne</a:t>
            </a:r>
            <a:r>
              <a:rPr lang="en-US" sz="1800" dirty="0" smtClean="0"/>
              <a:t> </a:t>
            </a:r>
          </a:p>
          <a:p>
            <a:pPr marL="952485" lvl="1" indent="-342900">
              <a:buFont typeface="Arial"/>
              <a:buChar char="•"/>
            </a:pPr>
            <a:r>
              <a:rPr lang="en-US" sz="1800" dirty="0" err="1"/>
              <a:t>Lignes</a:t>
            </a:r>
            <a:r>
              <a:rPr lang="en-US" sz="1800" dirty="0"/>
              <a:t> </a:t>
            </a:r>
            <a:r>
              <a:rPr lang="en-US" sz="1800" dirty="0" err="1"/>
              <a:t>directrices</a:t>
            </a:r>
            <a:r>
              <a:rPr lang="en-US" sz="1800" dirty="0"/>
              <a:t> de la </a:t>
            </a:r>
            <a:r>
              <a:rPr lang="en-US" sz="1800" dirty="0" smtClean="0"/>
              <a:t>CLA</a:t>
            </a:r>
            <a:endParaRPr lang="en-U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52485" lvl="1" indent="-342900">
              <a:buFont typeface="Arial"/>
              <a:buChar char="•"/>
            </a:pPr>
            <a:r>
              <a:rPr lang="en-US" sz="1800" dirty="0" err="1"/>
              <a:t>Série</a:t>
            </a:r>
            <a:r>
              <a:rPr lang="en-US" sz="1800" dirty="0"/>
              <a:t> de </a:t>
            </a:r>
            <a:r>
              <a:rPr lang="en-US" sz="1800" dirty="0" err="1"/>
              <a:t>webinaires</a:t>
            </a:r>
            <a:r>
              <a:rPr lang="en-US" sz="1800" dirty="0"/>
              <a:t> : La chenille </a:t>
            </a:r>
            <a:r>
              <a:rPr lang="en-US" sz="1800" dirty="0" err="1"/>
              <a:t>légionnaire</a:t>
            </a:r>
            <a:r>
              <a:rPr lang="en-US" sz="1800" dirty="0"/>
              <a:t> </a:t>
            </a:r>
            <a:r>
              <a:rPr lang="en-US" sz="1800" dirty="0" err="1"/>
              <a:t>d'automne</a:t>
            </a:r>
            <a:r>
              <a:rPr lang="en-US" sz="1800" dirty="0"/>
              <a:t>, </a:t>
            </a:r>
            <a:r>
              <a:rPr lang="en-US" sz="1800" dirty="0" err="1"/>
              <a:t>une</a:t>
            </a:r>
            <a:r>
              <a:rPr lang="en-US" sz="1800" dirty="0"/>
              <a:t> menace </a:t>
            </a:r>
            <a:r>
              <a:rPr lang="en-US" sz="1800" dirty="0" err="1"/>
              <a:t>mondiale</a:t>
            </a:r>
            <a:r>
              <a:rPr lang="en-US" sz="1800" dirty="0"/>
              <a:t> à </a:t>
            </a:r>
            <a:r>
              <a:rPr lang="en-US" sz="1800" dirty="0" err="1" smtClean="0"/>
              <a:t>prévenir</a:t>
            </a:r>
            <a:endParaRPr lang="en-US" sz="2000" dirty="0">
              <a:ea typeface="Roboto Slab"/>
              <a:cs typeface="Roboto Slab"/>
            </a:endParaRPr>
          </a:p>
          <a:p>
            <a:pPr marL="952485" lvl="1" indent="-342900">
              <a:buFont typeface="Arial"/>
              <a:buChar char="•"/>
            </a:pPr>
            <a:endParaRPr lang="en-US" sz="2000" dirty="0">
              <a:ea typeface="Roboto Slab"/>
              <a:cs typeface="Roboto Slab"/>
            </a:endParaRPr>
          </a:p>
          <a:p>
            <a:pPr marL="952485" lvl="1" indent="-342900">
              <a:buFont typeface="Arial"/>
              <a:buChar char="•"/>
            </a:pPr>
            <a:endParaRPr lang="en-US" sz="2000" dirty="0">
              <a:ea typeface="Roboto Slab"/>
              <a:cs typeface="Roboto Slab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r>
              <a:rPr lang="en-US" sz="2000" b="1" dirty="0" smtClean="0"/>
              <a:t>3. </a:t>
            </a:r>
            <a:r>
              <a:rPr lang="fr-FR" sz="2000" b="1" dirty="0" smtClean="0"/>
              <a:t>Équipe </a:t>
            </a:r>
            <a:r>
              <a:rPr lang="fr-FR" sz="2000" b="1" dirty="0"/>
              <a:t>IC sur les activités de </a:t>
            </a:r>
            <a:r>
              <a:rPr lang="fr-FR" sz="2000" b="1" dirty="0" err="1"/>
              <a:t>Fusarium</a:t>
            </a:r>
            <a:r>
              <a:rPr lang="fr-FR" sz="2000" b="1" dirty="0"/>
              <a:t> </a:t>
            </a:r>
            <a:r>
              <a:rPr lang="fr-FR" sz="2000" b="1" dirty="0" smtClean="0"/>
              <a:t>TR4</a:t>
            </a:r>
            <a:endParaRPr lang="en-US" sz="2000" b="1" dirty="0" smtClean="0"/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Projet</a:t>
            </a:r>
            <a:r>
              <a:rPr lang="en-US" sz="1800" dirty="0"/>
              <a:t> de </a:t>
            </a:r>
            <a:r>
              <a:rPr lang="en-US" sz="1800" dirty="0" err="1"/>
              <a:t>lignes</a:t>
            </a:r>
            <a:r>
              <a:rPr lang="en-US" sz="1800" dirty="0"/>
              <a:t> </a:t>
            </a:r>
            <a:r>
              <a:rPr lang="en-US" sz="1800" dirty="0" err="1"/>
              <a:t>directrices</a:t>
            </a:r>
            <a:r>
              <a:rPr lang="en-US" sz="1800" dirty="0"/>
              <a:t> </a:t>
            </a:r>
            <a:r>
              <a:rPr lang="en-US" sz="1800" dirty="0" err="1"/>
              <a:t>sur</a:t>
            </a:r>
            <a:r>
              <a:rPr lang="en-US" sz="1800" dirty="0"/>
              <a:t> la </a:t>
            </a:r>
            <a:r>
              <a:rPr lang="en-US" sz="1800" dirty="0" err="1"/>
              <a:t>prévention</a:t>
            </a:r>
            <a:r>
              <a:rPr lang="en-US" sz="1800" dirty="0"/>
              <a:t>, la </a:t>
            </a:r>
            <a:r>
              <a:rPr lang="en-US" sz="1800" dirty="0" err="1"/>
              <a:t>préparation</a:t>
            </a:r>
            <a:r>
              <a:rPr lang="en-US" sz="1800" dirty="0"/>
              <a:t> et </a:t>
            </a:r>
            <a:r>
              <a:rPr lang="en-US" sz="1800" dirty="0" err="1"/>
              <a:t>l'intervention</a:t>
            </a:r>
            <a:r>
              <a:rPr lang="en-US" sz="1800" dirty="0"/>
              <a:t> pour </a:t>
            </a:r>
            <a:r>
              <a:rPr lang="en-US" sz="1800" i="1" dirty="0" err="1"/>
              <a:t>Fusarium</a:t>
            </a:r>
            <a:r>
              <a:rPr lang="en-US" sz="1800" i="1" dirty="0"/>
              <a:t> </a:t>
            </a:r>
            <a:r>
              <a:rPr lang="en-US" sz="1800" i="1" dirty="0" smtClean="0"/>
              <a:t>TR4</a:t>
            </a:r>
            <a:endParaRPr lang="en-US" sz="1800" i="1" dirty="0" smtClean="0">
              <a:ea typeface="Calibri"/>
              <a:cs typeface="Calibri"/>
            </a:endParaRP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ea typeface="Roboto Slab"/>
                <a:cs typeface="Roboto Slab"/>
              </a:rPr>
              <a:t>Série</a:t>
            </a:r>
            <a:r>
              <a:rPr lang="en-US" sz="1800" dirty="0">
                <a:ea typeface="Roboto Slab"/>
                <a:cs typeface="Roboto Slab"/>
              </a:rPr>
              <a:t> </a:t>
            </a:r>
            <a:r>
              <a:rPr lang="en-US" sz="1800" dirty="0" err="1">
                <a:ea typeface="Roboto Slab"/>
                <a:cs typeface="Roboto Slab"/>
              </a:rPr>
              <a:t>d'ateliers</a:t>
            </a:r>
            <a:r>
              <a:rPr lang="en-US" sz="1800" dirty="0">
                <a:ea typeface="Roboto Slab"/>
                <a:cs typeface="Roboto Slab"/>
              </a:rPr>
              <a:t> </a:t>
            </a:r>
            <a:r>
              <a:rPr lang="en-US" sz="1800" dirty="0" err="1">
                <a:ea typeface="Roboto Slab"/>
                <a:cs typeface="Roboto Slab"/>
              </a:rPr>
              <a:t>sur</a:t>
            </a:r>
            <a:r>
              <a:rPr lang="en-US" sz="1800" dirty="0">
                <a:ea typeface="Roboto Slab"/>
                <a:cs typeface="Roboto Slab"/>
              </a:rPr>
              <a:t> </a:t>
            </a:r>
            <a:r>
              <a:rPr lang="en-US" sz="1800" dirty="0" err="1">
                <a:ea typeface="Roboto Slab"/>
                <a:cs typeface="Roboto Slab"/>
              </a:rPr>
              <a:t>Fusarium</a:t>
            </a:r>
            <a:r>
              <a:rPr lang="en-US" sz="1800" dirty="0">
                <a:ea typeface="Roboto Slab"/>
                <a:cs typeface="Roboto Slab"/>
              </a:rPr>
              <a:t> </a:t>
            </a:r>
            <a:r>
              <a:rPr lang="en-US" sz="1800" dirty="0">
                <a:ea typeface="Roboto Slab"/>
                <a:cs typeface="Roboto Slab"/>
              </a:rPr>
              <a:t>TR4</a:t>
            </a:r>
            <a:r>
              <a:rPr lang="en-US" sz="1800" dirty="0"/>
              <a:t> </a:t>
            </a:r>
            <a:endParaRPr lang="en-US" sz="1800" dirty="0">
              <a:ea typeface="Calibri"/>
              <a:cs typeface="Calibri"/>
            </a:endParaRP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Évaluation</a:t>
            </a:r>
            <a:r>
              <a:rPr lang="en-US" sz="1800" dirty="0"/>
              <a:t> des </a:t>
            </a:r>
            <a:r>
              <a:rPr lang="en-US" sz="1800" dirty="0" err="1"/>
              <a:t>capacités</a:t>
            </a:r>
            <a:r>
              <a:rPr lang="en-US" sz="1800" dirty="0"/>
              <a:t> des pays en </a:t>
            </a:r>
            <a:r>
              <a:rPr lang="en-US" sz="1800" dirty="0" err="1"/>
              <a:t>réponse</a:t>
            </a:r>
            <a:r>
              <a:rPr lang="en-US" sz="1800" dirty="0"/>
              <a:t> à </a:t>
            </a:r>
            <a:r>
              <a:rPr lang="en-US" sz="1800" dirty="0" err="1"/>
              <a:t>Fusarium</a:t>
            </a:r>
            <a:r>
              <a:rPr lang="en-US" sz="1800" dirty="0"/>
              <a:t> </a:t>
            </a:r>
            <a:r>
              <a:rPr lang="en-US" sz="1800" dirty="0" smtClean="0"/>
              <a:t>TR4</a:t>
            </a:r>
            <a:endParaRPr lang="x-none" sz="1800" b="1" dirty="0"/>
          </a:p>
          <a:p>
            <a:endParaRPr lang="x-non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F6A33D35-7C5F-4BE2-A17C-4E73DB2021F8}"/>
              </a:ext>
            </a:extLst>
          </p:cNvPr>
          <p:cNvSpPr/>
          <p:nvPr/>
        </p:nvSpPr>
        <p:spPr>
          <a:xfrm>
            <a:off x="2507466" y="4190999"/>
            <a:ext cx="9455933" cy="20574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1A5D51AE-E075-4A64-BF94-81DD46258F0A}"/>
              </a:ext>
            </a:extLst>
          </p:cNvPr>
          <p:cNvSpPr/>
          <p:nvPr/>
        </p:nvSpPr>
        <p:spPr>
          <a:xfrm>
            <a:off x="2849273" y="4491310"/>
            <a:ext cx="602693" cy="659351"/>
          </a:xfrm>
          <a:prstGeom prst="roundRect">
            <a:avLst/>
          </a:prstGeom>
          <a:solidFill>
            <a:srgbClr val="5792C9"/>
          </a:solidFill>
          <a:ln>
            <a:solidFill>
              <a:srgbClr val="579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FEEFAEF-0AC4-44ED-BC36-09CA972F449F}"/>
              </a:ext>
            </a:extLst>
          </p:cNvPr>
          <p:cNvSpPr txBox="1"/>
          <p:nvPr/>
        </p:nvSpPr>
        <p:spPr>
          <a:xfrm>
            <a:off x="3049100" y="5383839"/>
            <a:ext cx="9700366" cy="661720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lvl="0">
              <a:buClr>
                <a:srgbClr val="0000FF"/>
              </a:buClr>
              <a:buSzPts val="800"/>
            </a:pPr>
            <a:r>
              <a:rPr lang="fr-FR" sz="2000" dirty="0">
                <a:ea typeface="Times" panose="02020603050405020304" pitchFamily="18" charset="0"/>
                <a:cs typeface="Times New Roman" panose="02020603050405020304" pitchFamily="18" charset="0"/>
              </a:rPr>
              <a:t>Équipe du Comité de mise en œuvre et de développement des capacités (CI) sur </a:t>
            </a:r>
            <a:r>
              <a:rPr lang="fr-FR" sz="2000" i="1" dirty="0" err="1">
                <a:ea typeface="Times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fr-FR" sz="2000" i="1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ea typeface="Times" panose="02020603050405020304" pitchFamily="18" charset="0"/>
                <a:cs typeface="Times New Roman" panose="02020603050405020304" pitchFamily="18" charset="0"/>
              </a:rPr>
              <a:t>oxysporum</a:t>
            </a:r>
            <a:r>
              <a:rPr lang="fr-FR" sz="2000" i="1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ea typeface="Times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fr-FR" sz="2000" dirty="0" err="1">
                <a:ea typeface="Times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fr-FR" sz="2000" dirty="0">
                <a:ea typeface="Times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ea typeface="Times" panose="02020603050405020304" pitchFamily="18" charset="0"/>
                <a:cs typeface="Times New Roman" panose="02020603050405020304" pitchFamily="18" charset="0"/>
              </a:rPr>
              <a:t>cubense</a:t>
            </a:r>
            <a:r>
              <a:rPr lang="fr-FR" sz="2000" dirty="0">
                <a:ea typeface="Times" panose="02020603050405020304" pitchFamily="18" charset="0"/>
                <a:cs typeface="Times New Roman" panose="02020603050405020304" pitchFamily="18" charset="0"/>
              </a:rPr>
              <a:t> Tropical Race 4 (TR4)</a:t>
            </a:r>
            <a:endParaRPr lang="es-419" sz="20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EA574CA-7475-421C-94F5-6B2FA4FF1F95}"/>
              </a:ext>
            </a:extLst>
          </p:cNvPr>
          <p:cNvSpPr txBox="1"/>
          <p:nvPr/>
        </p:nvSpPr>
        <p:spPr>
          <a:xfrm>
            <a:off x="3039766" y="4455769"/>
            <a:ext cx="8923633" cy="1392689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>
              <a:spcAft>
                <a:spcPts val="900"/>
              </a:spcAft>
              <a:buClr>
                <a:srgbClr val="0000FF"/>
              </a:buClr>
              <a:buSzPts val="800"/>
            </a:pPr>
            <a:r>
              <a:rPr lang="fr-FR" sz="2000" dirty="0">
                <a:ea typeface="DengXian" panose="02010600030101010101" pitchFamily="2" charset="-122"/>
                <a:cs typeface="Arial" panose="020B0604020202020204" pitchFamily="34" charset="0"/>
              </a:rPr>
              <a:t>Groupe de travail technique FAO/CIPV sur les mesures de quarantaine et phytosanitaires pour une action mondiale de lutte contre </a:t>
            </a:r>
            <a:r>
              <a:rPr lang="fr-FR" sz="2000" i="1" dirty="0" err="1">
                <a:ea typeface="DengXian" panose="02010600030101010101" pitchFamily="2" charset="-122"/>
                <a:cs typeface="Arial" panose="020B0604020202020204" pitchFamily="34" charset="0"/>
              </a:rPr>
              <a:t>Spodoptera</a:t>
            </a:r>
            <a:r>
              <a:rPr lang="fr-FR" sz="2000" i="1" dirty="0"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i="1" dirty="0" err="1">
                <a:ea typeface="DengXian" panose="02010600030101010101" pitchFamily="2" charset="-122"/>
                <a:cs typeface="Arial" panose="020B0604020202020204" pitchFamily="34" charset="0"/>
              </a:rPr>
              <a:t>frugiperda</a:t>
            </a:r>
            <a:r>
              <a:rPr lang="fr-FR" sz="2000" dirty="0"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s-419" sz="20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>
              <a:spcAft>
                <a:spcPts val="900"/>
              </a:spcAft>
              <a:buClr>
                <a:srgbClr val="0000FF"/>
              </a:buClr>
              <a:buSzPts val="800"/>
            </a:pPr>
            <a:endParaRPr lang="es-419" sz="20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0CA3014-01A5-4983-874E-03E7D8898129}"/>
              </a:ext>
            </a:extLst>
          </p:cNvPr>
          <p:cNvSpPr txBox="1"/>
          <p:nvPr/>
        </p:nvSpPr>
        <p:spPr>
          <a:xfrm>
            <a:off x="2515700" y="4596392"/>
            <a:ext cx="1066800" cy="47705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F9D343C-D489-4460-9B90-DB0221D368BE}"/>
              </a:ext>
            </a:extLst>
          </p:cNvPr>
          <p:cNvSpPr txBox="1"/>
          <p:nvPr/>
        </p:nvSpPr>
        <p:spPr>
          <a:xfrm>
            <a:off x="2057400" y="1526362"/>
            <a:ext cx="9601200" cy="2508379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À la CMP 14 (2019), les questions liées aux « organismes nuisibles émergents » ont été fusionnées avec les activités visant à traiter le point de l'ordre du jour de développement du Cadre stratégique de la CIPV (2020-2030) sur le « Renforcement des systèmes d'alerte et d'intervention en cas d'épidémie de </a:t>
            </a:r>
            <a:r>
              <a:rPr lang="fr-FR" sz="2000" dirty="0" smtClean="0">
                <a:solidFill>
                  <a:srgbClr val="000000"/>
                </a:solidFill>
              </a:rPr>
              <a:t>nuisibles».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Deux organismes nuisibles de première importance pour la communauté de la CIPV ont fait l'objet d'efforts mondiaux et des activités visant à lutter contre ces organismes nuisibles ont été intégrées au plan de travail du Secrétariat de la CIPV :</a:t>
            </a:r>
            <a:endParaRPr lang="en-US" sz="2000" dirty="0"/>
          </a:p>
        </p:txBody>
      </p:sp>
      <p:sp>
        <p:nvSpPr>
          <p:cNvPr id="14" name="Title 2">
            <a:extLst>
              <a:ext uri="{FF2B5EF4-FFF2-40B4-BE49-F238E27FC236}">
                <a16:creationId xmlns="" xmlns:a16="http://schemas.microsoft.com/office/drawing/2014/main" id="{A32B31A3-EC89-441A-9CC3-C8497495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1539787"/>
            <a:ext cx="3646561" cy="511969"/>
          </a:xfrm>
        </p:spPr>
        <p:txBody>
          <a:bodyPr/>
          <a:lstStyle/>
          <a:p>
            <a:r>
              <a:rPr lang="en-US" sz="2400" dirty="0" err="1" smtClean="0"/>
              <a:t>Historique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C9B74325-B6A9-449D-9D04-1350BAD3F313}"/>
              </a:ext>
            </a:extLst>
          </p:cNvPr>
          <p:cNvSpPr/>
          <p:nvPr/>
        </p:nvSpPr>
        <p:spPr>
          <a:xfrm>
            <a:off x="2849273" y="5430463"/>
            <a:ext cx="602693" cy="659351"/>
          </a:xfrm>
          <a:prstGeom prst="roundRect">
            <a:avLst/>
          </a:prstGeom>
          <a:solidFill>
            <a:srgbClr val="5792C9"/>
          </a:solidFill>
          <a:ln>
            <a:solidFill>
              <a:srgbClr val="579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203BFEC-92DF-4F70-ACF0-AE233491FCB3}"/>
              </a:ext>
            </a:extLst>
          </p:cNvPr>
          <p:cNvSpPr txBox="1"/>
          <p:nvPr/>
        </p:nvSpPr>
        <p:spPr>
          <a:xfrm>
            <a:off x="2505479" y="5502398"/>
            <a:ext cx="1066800" cy="47705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0021018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5F4B242-51E8-4066-BAB7-BA6AF0FCBF69}"/>
              </a:ext>
            </a:extLst>
          </p:cNvPr>
          <p:cNvSpPr/>
          <p:nvPr/>
        </p:nvSpPr>
        <p:spPr>
          <a:xfrm>
            <a:off x="383397" y="2251859"/>
            <a:ext cx="5029200" cy="3429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="" xmlns:a16="http://schemas.microsoft.com/office/drawing/2014/main" id="{B965FFC3-E7AD-4171-930B-E14590F4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519190"/>
            <a:ext cx="7120246" cy="29684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Le plan d'action mondial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CLA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x-none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28F8FA4-F33D-4513-8E4A-A094C38B5870}"/>
              </a:ext>
            </a:extLst>
          </p:cNvPr>
          <p:cNvSpPr txBox="1"/>
          <p:nvPr/>
        </p:nvSpPr>
        <p:spPr>
          <a:xfrm>
            <a:off x="91067" y="2382269"/>
            <a:ext cx="5181600" cy="3195747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marL="285756" indent="-285756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fr-FR" altLang="zh-CN" sz="2200" b="1" dirty="0">
                <a:solidFill>
                  <a:srgbClr val="00825F"/>
                </a:solidFill>
                <a:ea typeface="黑体"/>
                <a:cs typeface="Calibri"/>
              </a:rPr>
              <a:t>Réduire la perte de rendement des cultures de </a:t>
            </a:r>
            <a:r>
              <a:rPr lang="en-GB" altLang="zh-CN" sz="2200" b="1" dirty="0" smtClean="0">
                <a:solidFill>
                  <a:srgbClr val="00825F"/>
                </a:solidFill>
                <a:latin typeface="Calibri"/>
                <a:ea typeface="黑体"/>
                <a:cs typeface="Calibri"/>
              </a:rPr>
              <a:t>5-10</a:t>
            </a:r>
            <a:r>
              <a:rPr lang="en-GB" altLang="zh-CN" sz="2200" b="1" dirty="0">
                <a:solidFill>
                  <a:srgbClr val="00825F"/>
                </a:solidFill>
                <a:latin typeface="Calibri"/>
                <a:ea typeface="黑体"/>
                <a:cs typeface="Calibri"/>
              </a:rPr>
              <a:t>% </a:t>
            </a:r>
            <a:r>
              <a:rPr lang="fr-FR" altLang="zh-CN" sz="2200" dirty="0">
                <a:ea typeface="黑体"/>
                <a:cs typeface="Calibri"/>
              </a:rPr>
              <a:t>en </a:t>
            </a:r>
            <a:r>
              <a:rPr lang="fr-FR" altLang="zh-CN" sz="2200" dirty="0" smtClean="0">
                <a:ea typeface="黑体"/>
                <a:cs typeface="Calibri"/>
              </a:rPr>
              <a:t>mettant en œuvre </a:t>
            </a:r>
            <a:r>
              <a:rPr lang="fr-FR" altLang="zh-CN" sz="2200" dirty="0">
                <a:ea typeface="黑体"/>
                <a:cs typeface="Calibri"/>
              </a:rPr>
              <a:t>des stratégies IPM spécifiques à une zone dans les pays </a:t>
            </a:r>
            <a:r>
              <a:rPr lang="fr-FR" altLang="zh-CN" sz="2200" dirty="0" smtClean="0">
                <a:ea typeface="黑体"/>
                <a:cs typeface="Calibri"/>
              </a:rPr>
              <a:t>cibles</a:t>
            </a:r>
          </a:p>
          <a:p>
            <a:pPr marL="285756" indent="-285756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825F"/>
                </a:solidFill>
                <a:cs typeface="Calibri"/>
              </a:rPr>
              <a:t>Empêcher la propagation vers de nouvelles zones </a:t>
            </a:r>
            <a:r>
              <a:rPr lang="fr-FR" sz="2200" dirty="0">
                <a:cs typeface="Calibri"/>
              </a:rPr>
              <a:t>en appliquant des mesures </a:t>
            </a:r>
            <a:r>
              <a:rPr lang="fr-FR" sz="2200" dirty="0" smtClean="0">
                <a:cs typeface="Calibri"/>
              </a:rPr>
              <a:t>phytosanitaires</a:t>
            </a:r>
          </a:p>
          <a:p>
            <a:pPr marL="285756" indent="-285756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altLang="zh-CN" sz="2200" b="1" dirty="0" err="1">
                <a:solidFill>
                  <a:srgbClr val="00825F"/>
                </a:solidFill>
                <a:ea typeface="黑体"/>
                <a:cs typeface="Calibri"/>
              </a:rPr>
              <a:t>Mener</a:t>
            </a:r>
            <a:r>
              <a:rPr lang="en-US" altLang="zh-CN" sz="2200" b="1" dirty="0">
                <a:solidFill>
                  <a:srgbClr val="00825F"/>
                </a:solidFill>
                <a:ea typeface="黑体"/>
                <a:cs typeface="Calibri"/>
              </a:rPr>
              <a:t> </a:t>
            </a:r>
            <a:r>
              <a:rPr lang="en-US" altLang="zh-CN" sz="2200" b="1" dirty="0" err="1">
                <a:solidFill>
                  <a:srgbClr val="00825F"/>
                </a:solidFill>
                <a:ea typeface="黑体"/>
                <a:cs typeface="Calibri"/>
              </a:rPr>
              <a:t>une</a:t>
            </a:r>
            <a:r>
              <a:rPr lang="en-US" altLang="zh-CN" sz="2200" b="1" dirty="0">
                <a:solidFill>
                  <a:srgbClr val="00825F"/>
                </a:solidFill>
                <a:ea typeface="黑体"/>
                <a:cs typeface="Calibri"/>
              </a:rPr>
              <a:t> coordination </a:t>
            </a:r>
            <a:r>
              <a:rPr lang="en-US" altLang="zh-CN" sz="2200" b="1" dirty="0" err="1">
                <a:solidFill>
                  <a:srgbClr val="00825F"/>
                </a:solidFill>
                <a:ea typeface="黑体"/>
                <a:cs typeface="Calibri"/>
              </a:rPr>
              <a:t>globale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7">
            <a:extLst>
              <a:ext uri="{FF2B5EF4-FFF2-40B4-BE49-F238E27FC236}">
                <a16:creationId xmlns="" xmlns:a16="http://schemas.microsoft.com/office/drawing/2014/main" id="{C926AE5A-5E26-4843-BA2B-55A1F93F0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2" t="12182" r="16926" b="12182"/>
          <a:stretch/>
        </p:blipFill>
        <p:spPr>
          <a:xfrm>
            <a:off x="5516133" y="1640314"/>
            <a:ext cx="6390247" cy="4040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ZoneTexte 5">
            <a:extLst>
              <a:ext uri="{FF2B5EF4-FFF2-40B4-BE49-F238E27FC236}">
                <a16:creationId xmlns="" xmlns:a16="http://schemas.microsoft.com/office/drawing/2014/main" id="{B8004180-D1B1-4ABF-A9CF-F4AA94A3D577}"/>
              </a:ext>
            </a:extLst>
          </p:cNvPr>
          <p:cNvSpPr txBox="1"/>
          <p:nvPr/>
        </p:nvSpPr>
        <p:spPr>
          <a:xfrm>
            <a:off x="6844853" y="5801983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rgbClr val="00825F"/>
                </a:solidFill>
                <a:latin typeface="+mj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http://www.fao.org/fall-armyworm/global-action/en</a:t>
            </a:r>
            <a:r>
              <a:rPr lang="en-GB" sz="1800">
                <a:solidFill>
                  <a:srgbClr val="00825F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962459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="" xmlns:a16="http://schemas.microsoft.com/office/drawing/2014/main" id="{B965FFC3-E7AD-4171-930B-E14590F4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124" y="1520324"/>
            <a:ext cx="9755891" cy="280019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Plan d'action mondial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2020 - 2022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contre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la légionnaire d'automne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(CLA)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mondialle</a:t>
            </a:r>
            <a:endParaRPr lang="x-none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29E5BB2-52C3-434C-9543-ACC242BF9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2588" r="12790" b="4522"/>
          <a:stretch/>
        </p:blipFill>
        <p:spPr bwMode="auto">
          <a:xfrm>
            <a:off x="463017" y="2065298"/>
            <a:ext cx="2719625" cy="387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2A3135B-10EE-4C24-871D-1356C65C09D3}"/>
              </a:ext>
            </a:extLst>
          </p:cNvPr>
          <p:cNvSpPr txBox="1"/>
          <p:nvPr/>
        </p:nvSpPr>
        <p:spPr>
          <a:xfrm>
            <a:off x="5791200" y="2171847"/>
            <a:ext cx="6184398" cy="1154162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algn="just" fontAlgn="base"/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Établir et mettre en œuvre un système coordonné à l'échelle mondiale qui </a:t>
            </a:r>
            <a:r>
              <a:rPr lang="fr-FR" sz="1800" b="1" dirty="0">
                <a:solidFill>
                  <a:srgbClr val="5792C9"/>
                </a:solidFill>
                <a:latin typeface="Arial" panose="020B0604020202020204" pitchFamily="34" charset="0"/>
              </a:rPr>
              <a:t>reliera directement les efforts nationaux de lutte contre la légionnaire d'automne</a:t>
            </a:r>
            <a:r>
              <a:rPr lang="fr-FR" sz="1800" dirty="0">
                <a:solidFill>
                  <a:srgbClr val="5792C9"/>
                </a:solidFill>
                <a:latin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au </a:t>
            </a:r>
            <a:r>
              <a:rPr lang="fr-FR" sz="1800" dirty="0">
                <a:latin typeface="Arial" panose="020B0604020202020204" pitchFamily="34" charset="0"/>
              </a:rPr>
              <a:t>soutien mondial au niveau politique</a:t>
            </a:r>
            <a:r>
              <a:rPr lang="en-AU" sz="18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s-419" sz="1800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AD27C404-8F57-4893-89BC-B057C62158C0}"/>
              </a:ext>
            </a:extLst>
          </p:cNvPr>
          <p:cNvSpPr txBox="1"/>
          <p:nvPr/>
        </p:nvSpPr>
        <p:spPr>
          <a:xfrm>
            <a:off x="3124199" y="2214900"/>
            <a:ext cx="4577499" cy="723275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AU" sz="2200" b="1" dirty="0" smtClean="0">
                <a:solidFill>
                  <a:srgbClr val="00825F"/>
                </a:solidFill>
                <a:latin typeface="Arial" panose="020B0604020202020204" pitchFamily="34" charset="0"/>
              </a:rPr>
              <a:t>C</a:t>
            </a:r>
            <a:r>
              <a:rPr lang="en-AU" sz="2200" b="1" i="0" u="none" strike="noStrike" dirty="0" smtClean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oordination </a:t>
            </a:r>
          </a:p>
          <a:p>
            <a:r>
              <a:rPr lang="en-AU" sz="2200" b="1" i="0" u="none" strike="noStrike" dirty="0" err="1" smtClean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mondiale</a:t>
            </a:r>
            <a:endParaRPr lang="es-419" sz="2200" dirty="0">
              <a:solidFill>
                <a:srgbClr val="00825F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EA338A20-8412-48CF-91BC-988357AD48E2}"/>
              </a:ext>
            </a:extLst>
          </p:cNvPr>
          <p:cNvSpPr txBox="1"/>
          <p:nvPr/>
        </p:nvSpPr>
        <p:spPr>
          <a:xfrm>
            <a:off x="3138888" y="3423903"/>
            <a:ext cx="5110168" cy="1061829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fr-FR" sz="2200" b="1" dirty="0">
                <a:solidFill>
                  <a:srgbClr val="00825F"/>
                </a:solidFill>
                <a:latin typeface="Arial" panose="020B0604020202020204" pitchFamily="34" charset="0"/>
              </a:rPr>
              <a:t>Intensifier le </a:t>
            </a:r>
            <a:endParaRPr lang="fr-FR" sz="2200" b="1" dirty="0" smtClean="0">
              <a:solidFill>
                <a:srgbClr val="00825F"/>
              </a:solidFill>
              <a:latin typeface="Arial" panose="020B0604020202020204" pitchFamily="34" charset="0"/>
            </a:endParaRPr>
          </a:p>
          <a:p>
            <a:r>
              <a:rPr lang="fr-FR" sz="2200" b="1" dirty="0" smtClean="0">
                <a:solidFill>
                  <a:srgbClr val="00825F"/>
                </a:solidFill>
                <a:latin typeface="Arial" panose="020B0604020202020204" pitchFamily="34" charset="0"/>
              </a:rPr>
              <a:t>renforcement </a:t>
            </a:r>
          </a:p>
          <a:p>
            <a:r>
              <a:rPr lang="fr-FR" sz="2200" b="1" dirty="0" smtClean="0">
                <a:solidFill>
                  <a:srgbClr val="00825F"/>
                </a:solidFill>
                <a:latin typeface="Arial" panose="020B0604020202020204" pitchFamily="34" charset="0"/>
              </a:rPr>
              <a:t>des </a:t>
            </a:r>
            <a:r>
              <a:rPr lang="fr-FR" sz="2200" b="1" dirty="0">
                <a:solidFill>
                  <a:srgbClr val="00825F"/>
                </a:solidFill>
                <a:latin typeface="Arial" panose="020B0604020202020204" pitchFamily="34" charset="0"/>
              </a:rPr>
              <a:t>capacités </a:t>
            </a:r>
            <a:r>
              <a:rPr lang="en-AU" sz="2200" b="1" i="0" u="none" strike="noStrike" dirty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 </a:t>
            </a:r>
            <a:endParaRPr lang="es-419" sz="2200" dirty="0">
              <a:solidFill>
                <a:srgbClr val="00825F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59F647BF-8E06-4693-93F4-51BCF5BB6551}"/>
              </a:ext>
            </a:extLst>
          </p:cNvPr>
          <p:cNvSpPr txBox="1"/>
          <p:nvPr/>
        </p:nvSpPr>
        <p:spPr>
          <a:xfrm>
            <a:off x="3182642" y="4752537"/>
            <a:ext cx="4061792" cy="723275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AU" sz="2200" b="1" dirty="0" err="1">
                <a:solidFill>
                  <a:srgbClr val="00825F"/>
                </a:solidFill>
                <a:latin typeface="Arial" panose="020B0604020202020204" pitchFamily="34" charset="0"/>
              </a:rPr>
              <a:t>Réduire</a:t>
            </a:r>
            <a:endParaRPr lang="en-AU" sz="2200" b="1" dirty="0">
              <a:solidFill>
                <a:srgbClr val="00825F"/>
              </a:solidFill>
              <a:latin typeface="Arial" panose="020B0604020202020204" pitchFamily="34" charset="0"/>
            </a:endParaRPr>
          </a:p>
          <a:p>
            <a:r>
              <a:rPr lang="en-AU" sz="2200" b="1" dirty="0">
                <a:solidFill>
                  <a:srgbClr val="00825F"/>
                </a:solidFill>
                <a:latin typeface="Arial" panose="020B0604020202020204" pitchFamily="34" charset="0"/>
              </a:rPr>
              <a:t>le </a:t>
            </a:r>
            <a:r>
              <a:rPr lang="en-AU" sz="2200" b="1" dirty="0" err="1">
                <a:solidFill>
                  <a:srgbClr val="00825F"/>
                </a:solidFill>
                <a:latin typeface="Arial" panose="020B0604020202020204" pitchFamily="34" charset="0"/>
              </a:rPr>
              <a:t>risque</a:t>
            </a:r>
            <a:endParaRPr lang="es-419" sz="2200" dirty="0">
              <a:solidFill>
                <a:srgbClr val="00825F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21E21119-861E-4284-B829-D1DB013AC747}"/>
              </a:ext>
            </a:extLst>
          </p:cNvPr>
          <p:cNvSpPr/>
          <p:nvPr/>
        </p:nvSpPr>
        <p:spPr>
          <a:xfrm>
            <a:off x="3429000" y="1897677"/>
            <a:ext cx="8382000" cy="1050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95334F78-C27C-4257-AF05-9E5B86530A95}"/>
              </a:ext>
            </a:extLst>
          </p:cNvPr>
          <p:cNvSpPr txBox="1"/>
          <p:nvPr/>
        </p:nvSpPr>
        <p:spPr>
          <a:xfrm>
            <a:off x="5791200" y="3423903"/>
            <a:ext cx="6184398" cy="1154162"/>
          </a:xfrm>
          <a:prstGeom prst="rect">
            <a:avLst/>
          </a:prstGeom>
        </p:spPr>
        <p:txBody>
          <a:bodyPr wrap="square" lIns="540000" tIns="0" rIns="360000" bIns="45720" rtlCol="0" anchor="t" anchorCtr="0">
            <a:spAutoFit/>
          </a:bodyPr>
          <a:lstStyle/>
          <a:p>
            <a:pPr algn="just" fontAlgn="base"/>
            <a:r>
              <a:rPr lang="en-AU" sz="1800" b="0" i="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r>
              <a:rPr lang="fr-FR" sz="1800" dirty="0" smtClean="0">
                <a:solidFill>
                  <a:srgbClr val="000000"/>
                </a:solidFill>
                <a:latin typeface="Arial"/>
                <a:cs typeface="Arial"/>
              </a:rPr>
              <a:t>sur </a:t>
            </a:r>
            <a:r>
              <a:rPr lang="fr-FR" sz="1800" dirty="0">
                <a:solidFill>
                  <a:srgbClr val="000000"/>
                </a:solidFill>
                <a:latin typeface="Arial"/>
                <a:cs typeface="Arial"/>
              </a:rPr>
              <a:t>la gestion intégrée de </a:t>
            </a:r>
            <a:r>
              <a:rPr lang="fr-FR" sz="1800" dirty="0" smtClean="0">
                <a:solidFill>
                  <a:srgbClr val="000000"/>
                </a:solidFill>
                <a:latin typeface="Arial"/>
                <a:cs typeface="Arial"/>
              </a:rPr>
              <a:t>CLA </a:t>
            </a:r>
            <a:r>
              <a:rPr lang="fr-FR" sz="1800" dirty="0">
                <a:solidFill>
                  <a:srgbClr val="000000"/>
                </a:solidFill>
                <a:latin typeface="Arial"/>
                <a:cs typeface="Arial"/>
              </a:rPr>
              <a:t>dans les pays touchés d'Afrique, d'Asie et du Proche-Orient, afin de </a:t>
            </a:r>
            <a:r>
              <a:rPr lang="fr-FR" sz="1800" b="1" dirty="0">
                <a:solidFill>
                  <a:srgbClr val="5792C9"/>
                </a:solidFill>
                <a:latin typeface="Arial"/>
                <a:cs typeface="Arial"/>
              </a:rPr>
              <a:t>gérer durablement la CLA </a:t>
            </a:r>
            <a:r>
              <a:rPr lang="fr-FR" sz="1800" dirty="0">
                <a:solidFill>
                  <a:srgbClr val="000000"/>
                </a:solidFill>
                <a:latin typeface="Arial"/>
                <a:cs typeface="Arial"/>
              </a:rPr>
              <a:t>et </a:t>
            </a:r>
            <a:r>
              <a:rPr lang="fr-FR" sz="1800" dirty="0" smtClean="0">
                <a:solidFill>
                  <a:srgbClr val="000000"/>
                </a:solidFill>
                <a:latin typeface="Arial"/>
                <a:cs typeface="Arial"/>
              </a:rPr>
              <a:t>réduire </a:t>
            </a:r>
            <a:r>
              <a:rPr lang="fr-FR" sz="1800" dirty="0">
                <a:solidFill>
                  <a:srgbClr val="000000"/>
                </a:solidFill>
                <a:latin typeface="Arial"/>
                <a:cs typeface="Arial"/>
              </a:rPr>
              <a:t>les pertes de rendement des cultures</a:t>
            </a:r>
            <a:r>
              <a:rPr lang="en-AU" sz="1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D24985E3-3196-40F3-B674-96BD88A69EF3}"/>
              </a:ext>
            </a:extLst>
          </p:cNvPr>
          <p:cNvSpPr txBox="1"/>
          <p:nvPr/>
        </p:nvSpPr>
        <p:spPr>
          <a:xfrm>
            <a:off x="5867400" y="4800600"/>
            <a:ext cx="5837423" cy="1154162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fontAlgn="base"/>
            <a:r>
              <a:rPr lang="en-AU" sz="1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fr-F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Veiller 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à ce que le risque </a:t>
            </a:r>
            <a:r>
              <a:rPr lang="fr-FR" sz="1800" b="1" dirty="0">
                <a:solidFill>
                  <a:srgbClr val="5792C9"/>
                </a:solidFill>
                <a:latin typeface="Arial" panose="020B0604020202020204" pitchFamily="34" charset="0"/>
              </a:rPr>
              <a:t>d'introduction et de propagation de </a:t>
            </a:r>
            <a:r>
              <a:rPr lang="fr-FR" sz="1800" b="1" dirty="0" smtClean="0">
                <a:solidFill>
                  <a:srgbClr val="5792C9"/>
                </a:solidFill>
                <a:latin typeface="Arial" panose="020B0604020202020204" pitchFamily="34" charset="0"/>
              </a:rPr>
              <a:t>CLA </a:t>
            </a:r>
            <a:r>
              <a:rPr lang="fr-FR" sz="1800" b="1" dirty="0">
                <a:solidFill>
                  <a:srgbClr val="5792C9"/>
                </a:solidFill>
                <a:latin typeface="Arial" panose="020B0604020202020204" pitchFamily="34" charset="0"/>
              </a:rPr>
              <a:t>dans de nouvelles zones 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soit réduit.</a:t>
            </a:r>
            <a:endParaRPr lang="en-AU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s-419" sz="1800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E7BDF7E3-4ACA-4E9E-90DC-C1585E8AE150}"/>
              </a:ext>
            </a:extLst>
          </p:cNvPr>
          <p:cNvSpPr txBox="1"/>
          <p:nvPr/>
        </p:nvSpPr>
        <p:spPr>
          <a:xfrm>
            <a:off x="445987" y="6089790"/>
            <a:ext cx="50656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419" sz="1400">
                <a:solidFill>
                  <a:srgbClr val="00825F"/>
                </a:solidFill>
              </a:rPr>
              <a:t>http://www.fao.org/3/ca9252en/ca9252en.pdf</a:t>
            </a:r>
          </a:p>
        </p:txBody>
      </p:sp>
    </p:spTree>
    <p:extLst>
      <p:ext uri="{BB962C8B-B14F-4D97-AF65-F5344CB8AC3E}">
        <p14:creationId xmlns:p14="http://schemas.microsoft.com/office/powerpoint/2010/main" val="283313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DAC1F0C4-9D5E-4CDE-890E-DD854C2884C0}"/>
              </a:ext>
            </a:extLst>
          </p:cNvPr>
          <p:cNvSpPr/>
          <p:nvPr/>
        </p:nvSpPr>
        <p:spPr>
          <a:xfrm>
            <a:off x="5085846" y="4851542"/>
            <a:ext cx="2501174" cy="1271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4CB0AC78-5CC5-41D1-BF1F-5D4D6391AE57}"/>
              </a:ext>
            </a:extLst>
          </p:cNvPr>
          <p:cNvSpPr/>
          <p:nvPr/>
        </p:nvSpPr>
        <p:spPr>
          <a:xfrm>
            <a:off x="5085846" y="3219936"/>
            <a:ext cx="2501174" cy="1271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6FDC1F0-61BB-4FCA-B3D1-E0D156A31C3F}"/>
              </a:ext>
            </a:extLst>
          </p:cNvPr>
          <p:cNvSpPr/>
          <p:nvPr/>
        </p:nvSpPr>
        <p:spPr>
          <a:xfrm>
            <a:off x="5042626" y="1547893"/>
            <a:ext cx="2501174" cy="1271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="" xmlns:a16="http://schemas.microsoft.com/office/drawing/2014/main" id="{B965FFC3-E7AD-4171-930B-E14590F4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6451" y="1479217"/>
            <a:ext cx="5468051" cy="469598"/>
          </a:xfrm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Le Groupe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de travail technique FAO/CIPV sur les mesures de quarantaine et phytosanitaires pour une action mondiale de lutte contre la légionnaire d'automne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x-none" dirty="0"/>
          </a:p>
        </p:txBody>
      </p:sp>
      <p:sp>
        <p:nvSpPr>
          <p:cNvPr id="13" name="Rectangle 49">
            <a:extLst>
              <a:ext uri="{FF2B5EF4-FFF2-40B4-BE49-F238E27FC236}">
                <a16:creationId xmlns="" xmlns:a16="http://schemas.microsoft.com/office/drawing/2014/main" id="{D3768D0D-1DBA-4422-806C-6AC012F81030}"/>
              </a:ext>
            </a:extLst>
          </p:cNvPr>
          <p:cNvSpPr/>
          <p:nvPr/>
        </p:nvSpPr>
        <p:spPr>
          <a:xfrm>
            <a:off x="7746943" y="1567858"/>
            <a:ext cx="4057172" cy="60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 fontAlgn="base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just" fontAlgn="base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Mettre en œuvre et promouvoir des </a:t>
            </a:r>
            <a:r>
              <a:rPr lang="fr-FR" sz="2000" b="1" dirty="0">
                <a:solidFill>
                  <a:srgbClr val="5792C9"/>
                </a:solidFill>
                <a:latin typeface="Arial" panose="020B0604020202020204" pitchFamily="34" charset="0"/>
              </a:rPr>
              <a:t>mesures de quarantaine et </a:t>
            </a:r>
            <a:r>
              <a:rPr lang="fr-FR" sz="2000" b="1" dirty="0" smtClean="0">
                <a:solidFill>
                  <a:srgbClr val="5792C9"/>
                </a:solidFill>
                <a:latin typeface="Arial" panose="020B0604020202020204" pitchFamily="34" charset="0"/>
              </a:rPr>
              <a:t>phytosanitaires harmonisées </a:t>
            </a:r>
            <a:r>
              <a:rPr lang="fr-FR" sz="2000" b="1" dirty="0">
                <a:solidFill>
                  <a:srgbClr val="5792C9"/>
                </a:solidFill>
                <a:latin typeface="Arial" panose="020B0604020202020204" pitchFamily="34" charset="0"/>
              </a:rPr>
              <a:t>à l'échelle mondiale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C1C8A3B-F37D-49FC-8FC8-5A79D05E5EA9}"/>
              </a:ext>
            </a:extLst>
          </p:cNvPr>
          <p:cNvSpPr txBox="1"/>
          <p:nvPr/>
        </p:nvSpPr>
        <p:spPr>
          <a:xfrm>
            <a:off x="4839483" y="1945119"/>
            <a:ext cx="3624222" cy="47705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2800" b="1" i="0" dirty="0" err="1" smtClean="0">
                <a:solidFill>
                  <a:srgbClr val="00825F"/>
                </a:solidFill>
                <a:latin typeface="Arial" panose="020B0604020202020204" pitchFamily="34" charset="0"/>
              </a:rPr>
              <a:t>Prévention</a:t>
            </a:r>
            <a:endParaRPr lang="es-419" sz="2800" dirty="0">
              <a:solidFill>
                <a:srgbClr val="00825F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798AB2FA-C31B-4CAF-9FCE-E4047A773F00}"/>
              </a:ext>
            </a:extLst>
          </p:cNvPr>
          <p:cNvSpPr txBox="1"/>
          <p:nvPr/>
        </p:nvSpPr>
        <p:spPr>
          <a:xfrm>
            <a:off x="4648200" y="3579422"/>
            <a:ext cx="3950234" cy="47705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fontAlgn="base"/>
            <a:r>
              <a:rPr lang="en-GB" sz="2800" b="1" dirty="0" err="1">
                <a:solidFill>
                  <a:srgbClr val="00825F"/>
                </a:solidFill>
                <a:latin typeface="Arial" panose="020B0604020202020204" pitchFamily="34" charset="0"/>
              </a:rPr>
              <a:t>Préparation</a:t>
            </a:r>
            <a:r>
              <a:rPr lang="en-GB" sz="2800" b="1" dirty="0">
                <a:solidFill>
                  <a:srgbClr val="00825F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dirty="0" smtClean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800" b="1" i="0" dirty="0">
              <a:solidFill>
                <a:srgbClr val="00825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498F0ABC-D5A6-4078-9C67-A5F4A015C505}"/>
              </a:ext>
            </a:extLst>
          </p:cNvPr>
          <p:cNvSpPr txBox="1"/>
          <p:nvPr/>
        </p:nvSpPr>
        <p:spPr>
          <a:xfrm>
            <a:off x="4953000" y="5213725"/>
            <a:ext cx="3198549" cy="47705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algn="l" rtl="0" fontAlgn="base"/>
            <a:r>
              <a:rPr lang="en-GB" sz="2800" b="1" i="0" dirty="0" err="1" smtClean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Réponse</a:t>
            </a:r>
            <a:r>
              <a:rPr lang="en-US" sz="2800" b="1" i="0" dirty="0" smtClean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800" b="1" i="0" dirty="0">
              <a:solidFill>
                <a:srgbClr val="00825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49">
            <a:extLst>
              <a:ext uri="{FF2B5EF4-FFF2-40B4-BE49-F238E27FC236}">
                <a16:creationId xmlns="" xmlns:a16="http://schemas.microsoft.com/office/drawing/2014/main" id="{A9CDF83D-E6DA-457B-86AD-7EAA5F6D2A1C}"/>
              </a:ext>
            </a:extLst>
          </p:cNvPr>
          <p:cNvSpPr/>
          <p:nvPr/>
        </p:nvSpPr>
        <p:spPr>
          <a:xfrm>
            <a:off x="7775701" y="4818876"/>
            <a:ext cx="4057172" cy="127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Promouvoir des </a:t>
            </a:r>
            <a:r>
              <a:rPr lang="fr-FR" sz="2000" b="1" dirty="0">
                <a:solidFill>
                  <a:srgbClr val="5792C9"/>
                </a:solidFill>
                <a:latin typeface="Arial" panose="020B0604020202020204" pitchFamily="34" charset="0"/>
              </a:rPr>
              <a:t>ressources d'urgence et d'intervention harmonisées à l'échelle mondiale et du matériel de formation.​</a:t>
            </a:r>
            <a:endParaRPr lang="en-GB" sz="2000" b="1" i="0" dirty="0">
              <a:solidFill>
                <a:srgbClr val="5792C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49">
            <a:extLst>
              <a:ext uri="{FF2B5EF4-FFF2-40B4-BE49-F238E27FC236}">
                <a16:creationId xmlns="" xmlns:a16="http://schemas.microsoft.com/office/drawing/2014/main" id="{27DD2B39-8168-470D-874B-B163B2C02D83}"/>
              </a:ext>
            </a:extLst>
          </p:cNvPr>
          <p:cNvSpPr/>
          <p:nvPr/>
        </p:nvSpPr>
        <p:spPr>
          <a:xfrm>
            <a:off x="7746943" y="3318593"/>
            <a:ext cx="4340101" cy="981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Mettre en œuvre et promouvoir des ressources de </a:t>
            </a:r>
            <a:r>
              <a:rPr lang="fr-FR" sz="2000" b="1" dirty="0">
                <a:solidFill>
                  <a:srgbClr val="5792C9"/>
                </a:solidFill>
                <a:latin typeface="Arial" panose="020B0604020202020204" pitchFamily="34" charset="0"/>
              </a:rPr>
              <a:t>surveillance, de gestion et d'engagement harmonisées à l'échelle mondiale</a:t>
            </a:r>
            <a:r>
              <a:rPr lang="en-GB" sz="2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E8268258-E251-4F4B-94E4-AEE33E7FC6BB}"/>
              </a:ext>
            </a:extLst>
          </p:cNvPr>
          <p:cNvSpPr txBox="1"/>
          <p:nvPr/>
        </p:nvSpPr>
        <p:spPr>
          <a:xfrm>
            <a:off x="5042626" y="6141204"/>
            <a:ext cx="6705600" cy="26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100"/>
              <a:t>https://www.ippc.int/en/the-global-action-for-fall-armyworm-control/faoippc-faw-technical-working-group/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3EB357-0F13-4638-8700-AAFD27A94A9A}"/>
              </a:ext>
            </a:extLst>
          </p:cNvPr>
          <p:cNvSpPr txBox="1"/>
          <p:nvPr/>
        </p:nvSpPr>
        <p:spPr>
          <a:xfrm>
            <a:off x="-162420" y="6079722"/>
            <a:ext cx="4559762" cy="261610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algn="just"/>
            <a:r>
              <a:rPr lang="en-US" sz="1400" b="0" i="0" dirty="0">
                <a:effectLst/>
                <a:cs typeface="Arial" panose="020B0604020202020204" pitchFamily="34" charset="0"/>
              </a:rPr>
              <a:t>Photo: </a:t>
            </a:r>
            <a:r>
              <a:rPr lang="en-US" sz="1400" b="0" i="0" dirty="0" smtClean="0">
                <a:effectLst/>
                <a:cs typeface="Arial" panose="020B0604020202020204" pitchFamily="34" charset="0"/>
              </a:rPr>
              <a:t>1ère </a:t>
            </a:r>
            <a:r>
              <a:rPr lang="en-US" sz="1400" b="0" i="0" dirty="0" err="1" smtClean="0">
                <a:effectLst/>
                <a:cs typeface="Arial" panose="020B0604020202020204" pitchFamily="34" charset="0"/>
              </a:rPr>
              <a:t>Réunion</a:t>
            </a:r>
            <a:r>
              <a:rPr lang="en-US" sz="1400" b="0" i="0" dirty="0" smtClean="0">
                <a:effectLst/>
                <a:cs typeface="Arial" panose="020B0604020202020204" pitchFamily="34" charset="0"/>
              </a:rPr>
              <a:t> </a:t>
            </a:r>
            <a:r>
              <a:rPr lang="en-US" sz="1400" b="0" i="0" dirty="0" err="1" smtClean="0">
                <a:effectLst/>
                <a:cs typeface="Arial" panose="020B0604020202020204" pitchFamily="34" charset="0"/>
              </a:rPr>
              <a:t>virtuelle</a:t>
            </a:r>
            <a:r>
              <a:rPr lang="en-US" sz="1400" b="0" i="0" dirty="0" smtClean="0">
                <a:effectLst/>
                <a:cs typeface="Arial" panose="020B0604020202020204" pitchFamily="34" charset="0"/>
              </a:rPr>
              <a:t>, </a:t>
            </a:r>
            <a:r>
              <a:rPr lang="es-419" sz="1400" dirty="0" smtClean="0">
                <a:cs typeface="Arial" panose="020B0604020202020204" pitchFamily="34" charset="0"/>
              </a:rPr>
              <a:t>03</a:t>
            </a:r>
            <a:r>
              <a:rPr lang="es-419" sz="1400" b="0" i="0" dirty="0" smtClean="0">
                <a:solidFill>
                  <a:srgbClr val="1B1E24"/>
                </a:solidFill>
                <a:effectLst/>
              </a:rPr>
              <a:t> </a:t>
            </a:r>
            <a:r>
              <a:rPr lang="es-419" sz="1400" dirty="0" smtClean="0">
                <a:cs typeface="Arial" panose="020B0604020202020204" pitchFamily="34" charset="0"/>
              </a:rPr>
              <a:t>Août</a:t>
            </a:r>
            <a:r>
              <a:rPr lang="es-419" sz="1400" b="0" i="0" dirty="0" smtClean="0">
                <a:solidFill>
                  <a:srgbClr val="1B1E24"/>
                </a:solidFill>
                <a:effectLst/>
              </a:rPr>
              <a:t> </a:t>
            </a:r>
            <a:r>
              <a:rPr lang="es-419" sz="1400" dirty="0"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39" name="Picture 4" descr="The first virtual meeting of the newly established FAO/IPPC Technical  Working Group of the Global Action for FAW control - International Plant  Protection Convention">
            <a:extLst>
              <a:ext uri="{FF2B5EF4-FFF2-40B4-BE49-F238E27FC236}">
                <a16:creationId xmlns="" xmlns:a16="http://schemas.microsoft.com/office/drawing/2014/main" id="{916A38DF-1252-4632-B60E-2662BD09D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t="3594" r="-1" b="25732"/>
          <a:stretch/>
        </p:blipFill>
        <p:spPr bwMode="auto">
          <a:xfrm>
            <a:off x="359128" y="3318593"/>
            <a:ext cx="4294694" cy="2701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5792C9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4415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047BEDE-9753-4879-ADA4-6D6F1D80D98E}"/>
              </a:ext>
            </a:extLst>
          </p:cNvPr>
          <p:cNvSpPr/>
          <p:nvPr/>
        </p:nvSpPr>
        <p:spPr>
          <a:xfrm>
            <a:off x="6590321" y="4301804"/>
            <a:ext cx="5420146" cy="20227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62D23EF1-A550-494D-8870-3481EFCC1690}"/>
              </a:ext>
            </a:extLst>
          </p:cNvPr>
          <p:cNvSpPr/>
          <p:nvPr/>
        </p:nvSpPr>
        <p:spPr>
          <a:xfrm>
            <a:off x="6590321" y="2298989"/>
            <a:ext cx="5420146" cy="19009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005EB63-AA2C-4B13-BD77-7FF63C1B1095}"/>
              </a:ext>
            </a:extLst>
          </p:cNvPr>
          <p:cNvSpPr/>
          <p:nvPr/>
        </p:nvSpPr>
        <p:spPr>
          <a:xfrm>
            <a:off x="6543254" y="1425403"/>
            <a:ext cx="5420146" cy="7716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="" xmlns:a16="http://schemas.microsoft.com/office/drawing/2014/main" id="{B965FFC3-E7AD-4171-930B-E14590F4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4593"/>
            <a:ext cx="4260914" cy="359166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Lignes directrices de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dirty="0"/>
          </a:p>
        </p:txBody>
      </p:sp>
      <p:sp>
        <p:nvSpPr>
          <p:cNvPr id="6" name="Subtitle 3">
            <a:extLst>
              <a:ext uri="{FF2B5EF4-FFF2-40B4-BE49-F238E27FC236}">
                <a16:creationId xmlns="" xmlns:a16="http://schemas.microsoft.com/office/drawing/2014/main" id="{E63145B4-99AD-4034-A26E-787AAEFB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1009" y="1448787"/>
            <a:ext cx="3236863" cy="508000"/>
          </a:xfrm>
        </p:spPr>
        <p:txBody>
          <a:bodyPr/>
          <a:lstStyle/>
          <a:p>
            <a:r>
              <a:rPr lang="fr-FR" sz="2200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Répartition et biologie du </a:t>
            </a:r>
            <a:r>
              <a:rPr lang="fr-FR" sz="2200" dirty="0" smtClean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nuisible</a:t>
            </a:r>
            <a:endParaRPr lang="en-US" sz="2200" dirty="0">
              <a:solidFill>
                <a:srgbClr val="00825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="" xmlns:a16="http://schemas.microsoft.com/office/drawing/2014/main" id="{888B500F-0A85-4F5B-A84A-BCCE0BE3E5EA}"/>
              </a:ext>
            </a:extLst>
          </p:cNvPr>
          <p:cNvSpPr txBox="1">
            <a:spLocks/>
          </p:cNvSpPr>
          <p:nvPr/>
        </p:nvSpPr>
        <p:spPr>
          <a:xfrm>
            <a:off x="3541009" y="2407737"/>
            <a:ext cx="3002245" cy="563075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 de prévention et de préparation : </a:t>
            </a:r>
            <a:r>
              <a:rPr lang="fr-FR" sz="2200" b="1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quand le </a:t>
            </a:r>
            <a:r>
              <a:rPr lang="fr-FR" sz="2200" b="1" dirty="0" smtClean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nuisible est </a:t>
            </a:r>
            <a:r>
              <a:rPr lang="fr-FR" sz="2200" b="1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encore absent</a:t>
            </a:r>
            <a:endParaRPr lang="en-US" sz="2200" b="1" dirty="0">
              <a:solidFill>
                <a:srgbClr val="00825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ubtitle 3">
            <a:extLst>
              <a:ext uri="{FF2B5EF4-FFF2-40B4-BE49-F238E27FC236}">
                <a16:creationId xmlns="" xmlns:a16="http://schemas.microsoft.com/office/drawing/2014/main" id="{7CE96C87-C0AB-42ED-8A00-D0C84497BF9F}"/>
              </a:ext>
            </a:extLst>
          </p:cNvPr>
          <p:cNvSpPr txBox="1">
            <a:spLocks/>
          </p:cNvSpPr>
          <p:nvPr/>
        </p:nvSpPr>
        <p:spPr>
          <a:xfrm>
            <a:off x="3541009" y="4392971"/>
            <a:ext cx="3463106" cy="73370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 d'intervention : </a:t>
            </a:r>
            <a:r>
              <a:rPr lang="fr-FR" sz="2200" b="1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lorsque l'organisme nuisible est officiellement détecté et confirmé</a:t>
            </a:r>
            <a:endParaRPr lang="en-US" sz="2200" b="1" dirty="0">
              <a:solidFill>
                <a:srgbClr val="00825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9C945A6F-F142-4DD0-A5B3-42BD86292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33" y="1863759"/>
            <a:ext cx="3083841" cy="4320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Subtitle 3">
            <a:extLst>
              <a:ext uri="{FF2B5EF4-FFF2-40B4-BE49-F238E27FC236}">
                <a16:creationId xmlns="" xmlns:a16="http://schemas.microsoft.com/office/drawing/2014/main" id="{52D378F2-FE16-4A78-BA3C-9108CA1621BB}"/>
              </a:ext>
            </a:extLst>
          </p:cNvPr>
          <p:cNvSpPr txBox="1">
            <a:spLocks/>
          </p:cNvSpPr>
          <p:nvPr/>
        </p:nvSpPr>
        <p:spPr>
          <a:xfrm>
            <a:off x="6172200" y="1476094"/>
            <a:ext cx="5669543" cy="73370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Répartition du ravageur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Biologie du ravageur</a:t>
            </a:r>
            <a:endParaRPr lang="x-none" dirty="0"/>
          </a:p>
        </p:txBody>
      </p:sp>
      <p:sp>
        <p:nvSpPr>
          <p:cNvPr id="15" name="Subtitle 3">
            <a:extLst>
              <a:ext uri="{FF2B5EF4-FFF2-40B4-BE49-F238E27FC236}">
                <a16:creationId xmlns="" xmlns:a16="http://schemas.microsoft.com/office/drawing/2014/main" id="{8061233F-2FBC-4923-B95F-B85CB05F07D8}"/>
              </a:ext>
            </a:extLst>
          </p:cNvPr>
          <p:cNvSpPr txBox="1">
            <a:spLocks/>
          </p:cNvSpPr>
          <p:nvPr/>
        </p:nvSpPr>
        <p:spPr>
          <a:xfrm>
            <a:off x="6172201" y="2362200"/>
            <a:ext cx="5943600" cy="1515754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Analyse du risque phytosanitaire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Réglementation phytosanitaire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Inspection et diagnostic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Surveillance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Communication et partage d'informations avec les parties prenantes</a:t>
            </a:r>
            <a:endParaRPr lang="en-US" dirty="0"/>
          </a:p>
        </p:txBody>
      </p:sp>
      <p:sp>
        <p:nvSpPr>
          <p:cNvPr id="17" name="Subtitle 3">
            <a:extLst>
              <a:ext uri="{FF2B5EF4-FFF2-40B4-BE49-F238E27FC236}">
                <a16:creationId xmlns="" xmlns:a16="http://schemas.microsoft.com/office/drawing/2014/main" id="{A5EBCC17-34B8-45E2-98D2-F800CD020D17}"/>
              </a:ext>
            </a:extLst>
          </p:cNvPr>
          <p:cNvSpPr txBox="1">
            <a:spLocks/>
          </p:cNvSpPr>
          <p:nvPr/>
        </p:nvSpPr>
        <p:spPr>
          <a:xfrm>
            <a:off x="6172200" y="4427846"/>
            <a:ext cx="5949462" cy="1515754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Enquêtes de délimitation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Mesures phytosanitaires à mettre en œuvre une fois qu'un foyer est officiellement détecté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Suppression du </a:t>
            </a:r>
            <a:r>
              <a:rPr lang="fr-FR" dirty="0" smtClean="0"/>
              <a:t>nuisible pour </a:t>
            </a:r>
            <a:r>
              <a:rPr lang="fr-FR" dirty="0"/>
              <a:t>réduire </a:t>
            </a:r>
            <a:r>
              <a:rPr lang="fr-FR" dirty="0" smtClean="0"/>
              <a:t>ses populations</a:t>
            </a:r>
            <a:endParaRPr lang="fr-FR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Communication et partage d'informations avec les parties prenantes</a:t>
            </a:r>
            <a:endParaRPr lang="en-US" dirty="0"/>
          </a:p>
        </p:txBody>
      </p:sp>
      <p:sp>
        <p:nvSpPr>
          <p:cNvPr id="19" name="CuadroTexto 9">
            <a:extLst>
              <a:ext uri="{FF2B5EF4-FFF2-40B4-BE49-F238E27FC236}">
                <a16:creationId xmlns="" xmlns:a16="http://schemas.microsoft.com/office/drawing/2014/main" id="{E9EE9E35-E071-4E85-B565-0E941E886369}"/>
              </a:ext>
            </a:extLst>
          </p:cNvPr>
          <p:cNvSpPr txBox="1"/>
          <p:nvPr/>
        </p:nvSpPr>
        <p:spPr>
          <a:xfrm>
            <a:off x="6656520" y="6405868"/>
            <a:ext cx="553157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419" sz="1400"/>
              <a:t>http://www.fao.org/documents/card/en/c/cb5880en</a:t>
            </a:r>
          </a:p>
        </p:txBody>
      </p:sp>
    </p:spTree>
    <p:extLst>
      <p:ext uri="{BB962C8B-B14F-4D97-AF65-F5344CB8AC3E}">
        <p14:creationId xmlns:p14="http://schemas.microsoft.com/office/powerpoint/2010/main" val="241777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C644128-EBDA-4C03-AC0B-FBDBE640FD8B}"/>
              </a:ext>
            </a:extLst>
          </p:cNvPr>
          <p:cNvSpPr/>
          <p:nvPr/>
        </p:nvSpPr>
        <p:spPr>
          <a:xfrm>
            <a:off x="13036088" y="4261272"/>
            <a:ext cx="2485012" cy="1504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7237" y="4346666"/>
            <a:ext cx="7709154" cy="1504997"/>
          </a:xfrm>
        </p:spPr>
        <p:txBody>
          <a:bodyPr lIns="540000" tIns="0" rIns="360000" bIns="4572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b="1" dirty="0" err="1">
                <a:solidFill>
                  <a:srgbClr val="5792C9"/>
                </a:solidFill>
                <a:ea typeface="SimSun"/>
              </a:rPr>
              <a:t>Webinaire</a:t>
            </a:r>
            <a:r>
              <a:rPr lang="fr-FR" sz="1800" b="1" dirty="0">
                <a:solidFill>
                  <a:srgbClr val="5792C9"/>
                </a:solidFill>
                <a:ea typeface="SimSun"/>
              </a:rPr>
              <a:t> 3 - Réponse et communication </a:t>
            </a:r>
            <a:r>
              <a:rPr lang="fr-FR" sz="1800" b="1" dirty="0" smtClean="0">
                <a:solidFill>
                  <a:srgbClr val="5792C9"/>
                </a:solidFill>
                <a:ea typeface="SimSun"/>
              </a:rPr>
              <a:t>sur CLA</a:t>
            </a:r>
            <a:endParaRPr lang="en-US" sz="1800" b="1" dirty="0">
              <a:solidFill>
                <a:srgbClr val="5792C9"/>
              </a:solidFill>
              <a:ea typeface="SimSu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>
                <a:ea typeface="Times New Roman" panose="02020603050405020304" pitchFamily="18" charset="0"/>
              </a:rPr>
              <a:t>(Achevé) </a:t>
            </a:r>
            <a:r>
              <a:rPr lang="fr-FR" sz="1600" dirty="0">
                <a:ea typeface="Times New Roman" panose="02020603050405020304" pitchFamily="18" charset="0"/>
              </a:rPr>
              <a:t>(10 décembre 2021)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ea typeface="Times New Roman" panose="02020603050405020304" pitchFamily="18" charset="0"/>
              </a:rPr>
              <a:t>Aperçu des mesures d'intervention d'urgence, de communication et d'engagement de la légionnaire d'automne (pour les pays où la légionnaire d'automne a été officiellement détectée et confirmée) en mettant l'accent sur la coordination, la communication et l'engagement post-détection.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ea typeface="Times New Roman" panose="02020603050405020304" pitchFamily="18" charset="0"/>
              </a:rPr>
              <a:t>(122 présences Asie, Afrique, Europe et pays du Pacifique)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6C355C-9BF3-4AF9-8A7B-098B25A33064}"/>
              </a:ext>
            </a:extLst>
          </p:cNvPr>
          <p:cNvSpPr txBox="1"/>
          <p:nvPr/>
        </p:nvSpPr>
        <p:spPr>
          <a:xfrm>
            <a:off x="-175261" y="3000892"/>
            <a:ext cx="4693922" cy="1123384"/>
          </a:xfrm>
          <a:prstGeom prst="rect">
            <a:avLst/>
          </a:prstGeom>
          <a:noFill/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1400" dirty="0" smtClean="0"/>
              <a:t>- Document </a:t>
            </a:r>
            <a:r>
              <a:rPr lang="en-US" sz="1400" dirty="0"/>
              <a:t>de questions-</a:t>
            </a:r>
            <a:r>
              <a:rPr lang="en-US" sz="1400" dirty="0" err="1"/>
              <a:t>réponses</a:t>
            </a:r>
            <a:r>
              <a:rPr lang="en-US" sz="1400" dirty="0"/>
              <a:t>,</a:t>
            </a:r>
            <a:endParaRPr lang="fr-FR" sz="1400" dirty="0"/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Enregistrement</a:t>
            </a:r>
            <a:endParaRPr lang="fr-FR" sz="1400" dirty="0"/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Présentations</a:t>
            </a:r>
            <a:endParaRPr lang="en-US" sz="1400" dirty="0" smtClean="0"/>
          </a:p>
          <a:p>
            <a:r>
              <a:rPr lang="en-US" sz="1400" dirty="0" err="1"/>
              <a:t>Disponible</a:t>
            </a:r>
            <a:r>
              <a:rPr lang="en-US" sz="1400" dirty="0"/>
              <a:t> </a:t>
            </a:r>
            <a:r>
              <a:rPr lang="en-US" sz="1400" dirty="0" err="1"/>
              <a:t>sur</a:t>
            </a:r>
            <a:r>
              <a:rPr lang="en-US" sz="1400" dirty="0"/>
              <a:t> la page du </a:t>
            </a:r>
            <a:r>
              <a:rPr lang="en-US" sz="1400" dirty="0" err="1"/>
              <a:t>webinaire</a:t>
            </a:r>
            <a:r>
              <a:rPr lang="en-US" sz="1400" dirty="0"/>
              <a:t> !</a:t>
            </a:r>
            <a:endParaRPr lang="fr-FR" sz="1400" dirty="0"/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ubtitle 1">
            <a:extLst>
              <a:ext uri="{FF2B5EF4-FFF2-40B4-BE49-F238E27FC236}">
                <a16:creationId xmlns="" xmlns:a16="http://schemas.microsoft.com/office/drawing/2014/main" id="{FC5B975F-4234-42E7-844A-A477BC32222D}"/>
              </a:ext>
            </a:extLst>
          </p:cNvPr>
          <p:cNvSpPr txBox="1">
            <a:spLocks/>
          </p:cNvSpPr>
          <p:nvPr/>
        </p:nvSpPr>
        <p:spPr>
          <a:xfrm>
            <a:off x="3937237" y="867598"/>
            <a:ext cx="7643914" cy="1295401"/>
          </a:xfrm>
          <a:prstGeom prst="rect">
            <a:avLst/>
          </a:prstGeom>
        </p:spPr>
        <p:txBody>
          <a:bodyPr lIns="540000" tIns="0" rIns="360000" bIns="4572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b="1" dirty="0" err="1">
                <a:solidFill>
                  <a:srgbClr val="5792C9"/>
                </a:solidFill>
                <a:ea typeface="Times New Roman" panose="02020603050405020304" pitchFamily="18" charset="0"/>
              </a:rPr>
              <a:t>Webinaire</a:t>
            </a:r>
            <a:r>
              <a:rPr lang="fr-FR" sz="1800" b="1" dirty="0">
                <a:solidFill>
                  <a:srgbClr val="5792C9"/>
                </a:solidFill>
                <a:ea typeface="Times New Roman" panose="02020603050405020304" pitchFamily="18" charset="0"/>
              </a:rPr>
              <a:t> 1 - Programme de la CIPV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5792C9"/>
                </a:solidFill>
                <a:ea typeface="Times New Roman" panose="02020603050405020304" pitchFamily="18" charset="0"/>
              </a:rPr>
              <a:t>Sur la prévention </a:t>
            </a:r>
            <a:r>
              <a:rPr lang="fr-FR" sz="1800" b="1" dirty="0">
                <a:solidFill>
                  <a:srgbClr val="5792C9"/>
                </a:solidFill>
                <a:ea typeface="Times New Roman" panose="02020603050405020304" pitchFamily="18" charset="0"/>
              </a:rPr>
              <a:t>de la chenille légionnaire d'automne </a:t>
            </a:r>
            <a:endParaRPr lang="fr-FR" sz="1800" b="1" dirty="0" smtClean="0">
              <a:solidFill>
                <a:srgbClr val="5792C9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>
                <a:ea typeface="Times New Roman" panose="02020603050405020304" pitchFamily="18" charset="0"/>
              </a:rPr>
              <a:t>(</a:t>
            </a:r>
            <a:r>
              <a:rPr lang="fr-FR" sz="1600" dirty="0">
                <a:ea typeface="Times New Roman" panose="02020603050405020304" pitchFamily="18" charset="0"/>
              </a:rPr>
              <a:t>Achevé</a:t>
            </a:r>
            <a:r>
              <a:rPr lang="fr-FR" sz="1600" dirty="0" smtClean="0">
                <a:ea typeface="Times New Roman" panose="02020603050405020304" pitchFamily="18" charset="0"/>
              </a:rPr>
              <a:t>) </a:t>
            </a:r>
            <a:r>
              <a:rPr lang="fr-FR" sz="1600" dirty="0">
                <a:ea typeface="Times New Roman" panose="02020603050405020304" pitchFamily="18" charset="0"/>
              </a:rPr>
              <a:t>(22 octobre 2021)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ea typeface="Times New Roman" panose="02020603050405020304" pitchFamily="18" charset="0"/>
              </a:rPr>
              <a:t>Vue d'ensemble des lignes directrices de </a:t>
            </a:r>
            <a:r>
              <a:rPr lang="fr-FR" sz="1600" dirty="0" smtClean="0">
                <a:ea typeface="Times New Roman" panose="02020603050405020304" pitchFamily="18" charset="0"/>
              </a:rPr>
              <a:t>CLA</a:t>
            </a:r>
            <a:r>
              <a:rPr lang="fr-FR" sz="1600" dirty="0">
                <a:ea typeface="Times New Roman" panose="02020603050405020304" pitchFamily="18" charset="0"/>
              </a:rPr>
              <a:t>, de la biologie de </a:t>
            </a:r>
            <a:r>
              <a:rPr lang="fr-FR" sz="1600" dirty="0" smtClean="0">
                <a:ea typeface="Times New Roman" panose="02020603050405020304" pitchFamily="18" charset="0"/>
              </a:rPr>
              <a:t>CLA</a:t>
            </a:r>
            <a:r>
              <a:rPr lang="fr-FR" sz="1600" dirty="0">
                <a:ea typeface="Times New Roman" panose="02020603050405020304" pitchFamily="18" charset="0"/>
              </a:rPr>
              <a:t>, de la distribution et de la discussion </a:t>
            </a:r>
            <a:r>
              <a:rPr lang="fr-FR" sz="1600" dirty="0" smtClean="0">
                <a:ea typeface="Times New Roman" panose="02020603050405020304" pitchFamily="18" charset="0"/>
              </a:rPr>
              <a:t>d'experts </a:t>
            </a:r>
            <a:r>
              <a:rPr lang="fr-FR" sz="1600" dirty="0">
                <a:ea typeface="Times New Roman" panose="02020603050405020304" pitchFamily="18" charset="0"/>
              </a:rPr>
              <a:t>(120 participants d'Asie, d'Afrique, d'Europe et des pays du Pacifique</a:t>
            </a:r>
            <a:r>
              <a:rPr lang="fr-FR" sz="1600" dirty="0" smtClean="0">
                <a:ea typeface="Times New Roman" panose="02020603050405020304" pitchFamily="18" charset="0"/>
              </a:rPr>
              <a:t>).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0AD8CFB-28FC-406A-A5EA-663E1AC1C19D}"/>
              </a:ext>
            </a:extLst>
          </p:cNvPr>
          <p:cNvSpPr txBox="1"/>
          <p:nvPr/>
        </p:nvSpPr>
        <p:spPr>
          <a:xfrm>
            <a:off x="3937237" y="2707000"/>
            <a:ext cx="8405914" cy="1554272"/>
          </a:xfrm>
          <a:prstGeom prst="rect">
            <a:avLst/>
          </a:prstGeom>
        </p:spPr>
        <p:txBody>
          <a:bodyPr wrap="square" lIns="540000" tIns="0" rIns="360000" bIns="45720" rtlCol="0" anchor="t" anchorCtr="0">
            <a:spAutoFit/>
          </a:bodyPr>
          <a:lstStyle/>
          <a:p>
            <a:r>
              <a:rPr lang="fr-FR" sz="1800" b="1" dirty="0" err="1">
                <a:solidFill>
                  <a:srgbClr val="5792C9"/>
                </a:solidFill>
                <a:ea typeface="SimSun"/>
              </a:rPr>
              <a:t>Webinaire</a:t>
            </a:r>
            <a:r>
              <a:rPr lang="fr-FR" sz="1800" b="1" dirty="0">
                <a:solidFill>
                  <a:srgbClr val="5792C9"/>
                </a:solidFill>
                <a:ea typeface="SimSun"/>
              </a:rPr>
              <a:t> 2 - Prévention et préparation </a:t>
            </a:r>
            <a:r>
              <a:rPr lang="fr-FR" sz="1800" b="1" dirty="0" smtClean="0">
                <a:solidFill>
                  <a:srgbClr val="5792C9"/>
                </a:solidFill>
                <a:ea typeface="SimSun"/>
              </a:rPr>
              <a:t>à CLA</a:t>
            </a:r>
            <a:r>
              <a:rPr lang="en-US" sz="1800" b="1" dirty="0">
                <a:solidFill>
                  <a:srgbClr val="5792C9"/>
                </a:solidFill>
                <a:ea typeface="Times New Roman" panose="02020603050405020304" pitchFamily="18" charset="0"/>
              </a:rPr>
              <a:t> </a:t>
            </a:r>
            <a:endParaRPr lang="en-US" sz="1800" b="1" dirty="0">
              <a:solidFill>
                <a:srgbClr val="5792C9"/>
              </a:solidFill>
              <a:effectLst/>
              <a:ea typeface="Times New Roman" panose="02020603050405020304" pitchFamily="18" charset="0"/>
            </a:endParaRPr>
          </a:p>
          <a:p>
            <a:r>
              <a:rPr lang="fr-FR" sz="1600" dirty="0" smtClean="0">
                <a:ea typeface="Times New Roman" panose="02020603050405020304" pitchFamily="18" charset="0"/>
              </a:rPr>
              <a:t>(Achevé) </a:t>
            </a:r>
            <a:r>
              <a:rPr lang="fr-FR" sz="1600" dirty="0">
                <a:ea typeface="Times New Roman" panose="02020603050405020304" pitchFamily="18" charset="0"/>
              </a:rPr>
              <a:t>(19 novembre 2021)</a:t>
            </a:r>
          </a:p>
          <a:p>
            <a:r>
              <a:rPr lang="fr-FR" sz="1600" dirty="0">
                <a:ea typeface="Times New Roman" panose="02020603050405020304" pitchFamily="18" charset="0"/>
              </a:rPr>
              <a:t>Aperçu des mesures de prévention et de préparation à </a:t>
            </a:r>
            <a:r>
              <a:rPr lang="fr-FR" sz="1600" dirty="0" smtClean="0">
                <a:ea typeface="Times New Roman" panose="02020603050405020304" pitchFamily="18" charset="0"/>
              </a:rPr>
              <a:t>l </a:t>
            </a:r>
            <a:r>
              <a:rPr lang="fr-FR" sz="1600" dirty="0">
                <a:ea typeface="Times New Roman" panose="02020603050405020304" pitchFamily="18" charset="0"/>
              </a:rPr>
              <a:t>CLA (pour les pays où la CLA est absente), en mettant l'accent sur la gestion et la surveillance des voies de risque réglementées et naturelles de la CLA.</a:t>
            </a:r>
          </a:p>
          <a:p>
            <a:r>
              <a:rPr lang="fr-FR" sz="1600" dirty="0">
                <a:ea typeface="Times New Roman" panose="02020603050405020304" pitchFamily="18" charset="0"/>
              </a:rPr>
              <a:t>(122 participants d'Asie, d'Afrique, d'Europe et des pays du Pacifique)</a:t>
            </a:r>
            <a:endParaRPr lang="en-US" sz="1600" dirty="0">
              <a:cs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A07BA1A-7F45-4435-872B-6632A973161E}"/>
              </a:ext>
            </a:extLst>
          </p:cNvPr>
          <p:cNvSpPr txBox="1"/>
          <p:nvPr/>
        </p:nvSpPr>
        <p:spPr>
          <a:xfrm>
            <a:off x="838200" y="6096000"/>
            <a:ext cx="117830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5792C9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https://www.ippc.int/en/news/workshops-events/webinars/fall-armyworm-faw-training-part-1-22-october-part-2-19-november-and-part-3-10-december/</a:t>
            </a:r>
            <a:r>
              <a:rPr lang="en-US" sz="1400">
                <a:solidFill>
                  <a:srgbClr val="5792C9"/>
                </a:solidFill>
              </a:rPr>
              <a:t> </a:t>
            </a:r>
          </a:p>
        </p:txBody>
      </p:sp>
      <p:sp>
        <p:nvSpPr>
          <p:cNvPr id="60" name="Title 2">
            <a:extLst>
              <a:ext uri="{FF2B5EF4-FFF2-40B4-BE49-F238E27FC236}">
                <a16:creationId xmlns="" xmlns:a16="http://schemas.microsoft.com/office/drawing/2014/main" id="{0B8AE025-2475-4636-A6FA-32F4A2FD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5261" y="1555116"/>
            <a:ext cx="4527907" cy="469040"/>
          </a:xfrm>
        </p:spPr>
        <p:txBody>
          <a:bodyPr/>
          <a:lstStyle/>
          <a:p>
            <a:r>
              <a:rPr lang="fr-FR" dirty="0">
                <a:ea typeface="Roboto Slab"/>
                <a:cs typeface="Roboto Slab"/>
              </a:rPr>
              <a:t>Série de </a:t>
            </a:r>
            <a:r>
              <a:rPr lang="fr-FR" dirty="0" err="1">
                <a:ea typeface="Roboto Slab"/>
                <a:cs typeface="Roboto Slab"/>
              </a:rPr>
              <a:t>webinaires</a:t>
            </a:r>
            <a:r>
              <a:rPr lang="fr-FR" dirty="0">
                <a:ea typeface="Roboto Slab"/>
                <a:cs typeface="Roboto Slab"/>
              </a:rPr>
              <a:t> : La chenille légionnaire d'automne, une menace mondiale à </a:t>
            </a:r>
            <a:r>
              <a:rPr lang="fr-FR" dirty="0" smtClean="0">
                <a:ea typeface="Roboto Slab"/>
                <a:cs typeface="Roboto Slab"/>
              </a:rPr>
              <a:t>prévenir</a:t>
            </a:r>
            <a:br>
              <a:rPr lang="fr-FR" dirty="0" smtClean="0">
                <a:ea typeface="Roboto Slab"/>
                <a:cs typeface="Roboto Slab"/>
              </a:rPr>
            </a:br>
            <a:r>
              <a:rPr lang="en-US" dirty="0">
                <a:solidFill>
                  <a:srgbClr val="00825F"/>
                </a:solidFill>
                <a:cs typeface="Calibri"/>
              </a:rPr>
              <a:t/>
            </a:r>
            <a:br>
              <a:rPr lang="en-US" dirty="0">
                <a:solidFill>
                  <a:srgbClr val="00825F"/>
                </a:solidFill>
                <a:cs typeface="Calibri"/>
              </a:rPr>
            </a:b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11DF91-F8A2-46F2-8D6A-97D4DD681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46"/>
          <a:stretch/>
        </p:blipFill>
        <p:spPr>
          <a:xfrm>
            <a:off x="228600" y="4114800"/>
            <a:ext cx="3994507" cy="165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5070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68A1B6A-AD3A-41F7-96B1-C1B74CBA2EC8}"/>
              </a:ext>
            </a:extLst>
          </p:cNvPr>
          <p:cNvSpPr/>
          <p:nvPr/>
        </p:nvSpPr>
        <p:spPr>
          <a:xfrm>
            <a:off x="4899076" y="3176566"/>
            <a:ext cx="1192851" cy="116683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A0D73C9-FF8E-4718-9B23-8A2EFCFE34D6}"/>
              </a:ext>
            </a:extLst>
          </p:cNvPr>
          <p:cNvSpPr/>
          <p:nvPr/>
        </p:nvSpPr>
        <p:spPr>
          <a:xfrm>
            <a:off x="6121641" y="3138452"/>
            <a:ext cx="1192851" cy="116683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CA73840-8068-4D20-9234-913CB312C651}"/>
              </a:ext>
            </a:extLst>
          </p:cNvPr>
          <p:cNvSpPr/>
          <p:nvPr/>
        </p:nvSpPr>
        <p:spPr>
          <a:xfrm>
            <a:off x="7349507" y="3138452"/>
            <a:ext cx="1192851" cy="1166834"/>
          </a:xfrm>
          <a:prstGeom prst="ellipse">
            <a:avLst/>
          </a:prstGeom>
          <a:solidFill>
            <a:srgbClr val="AB9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5AB12A33-AB7D-45A8-9530-6719B9A33FF0}"/>
              </a:ext>
            </a:extLst>
          </p:cNvPr>
          <p:cNvSpPr txBox="1">
            <a:spLocks/>
          </p:cNvSpPr>
          <p:nvPr/>
        </p:nvSpPr>
        <p:spPr>
          <a:xfrm>
            <a:off x="-228600" y="1486439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Équipe IC sur les activités de </a:t>
            </a:r>
            <a:r>
              <a:rPr lang="fr-FR" dirty="0" err="1"/>
              <a:t>Fusarium</a:t>
            </a:r>
            <a:r>
              <a:rPr lang="fr-FR" dirty="0"/>
              <a:t> TR4</a:t>
            </a:r>
            <a:endParaRPr lang="x-none" dirty="0"/>
          </a:p>
        </p:txBody>
      </p:sp>
      <p:sp>
        <p:nvSpPr>
          <p:cNvPr id="22" name="CuadroTexto 8">
            <a:extLst>
              <a:ext uri="{FF2B5EF4-FFF2-40B4-BE49-F238E27FC236}">
                <a16:creationId xmlns="" xmlns:a16="http://schemas.microsoft.com/office/drawing/2014/main" id="{2D9D83EE-B777-40E5-BF7D-B369F71C07A6}"/>
              </a:ext>
            </a:extLst>
          </p:cNvPr>
          <p:cNvSpPr txBox="1"/>
          <p:nvPr/>
        </p:nvSpPr>
        <p:spPr>
          <a:xfrm>
            <a:off x="386524" y="2034003"/>
            <a:ext cx="2951584" cy="14096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ea typeface="Times New Roman" panose="02020603050405020304" pitchFamily="18" charset="0"/>
                <a:cs typeface="Calibri"/>
              </a:rPr>
              <a:t>Apporter un soutien à </a:t>
            </a:r>
            <a:r>
              <a:rPr lang="fr-FR" sz="2000" dirty="0">
                <a:ea typeface="Times New Roman" panose="02020603050405020304" pitchFamily="18" charset="0"/>
                <a:cs typeface="Calibri"/>
              </a:rPr>
              <a:t>la révision des ressources contribuées sur </a:t>
            </a:r>
            <a:r>
              <a:rPr lang="fr-FR" sz="2000" dirty="0" err="1">
                <a:ea typeface="Times New Roman" panose="02020603050405020304" pitchFamily="18" charset="0"/>
                <a:cs typeface="Calibri"/>
              </a:rPr>
              <a:t>Fusarium</a:t>
            </a:r>
            <a:r>
              <a:rPr lang="fr-FR" sz="2000" dirty="0">
                <a:ea typeface="Times New Roman" panose="02020603050405020304" pitchFamily="18" charset="0"/>
                <a:cs typeface="Calibri"/>
              </a:rPr>
              <a:t> TR4</a:t>
            </a:r>
            <a:endParaRPr lang="es-AR" sz="1200" dirty="0">
              <a:effectLst/>
              <a:ea typeface="Calibri" panose="020F0502020204030204" pitchFamily="34" charset="0"/>
              <a:cs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84C977A-CA4D-4374-BE05-02E33338493C}"/>
              </a:ext>
            </a:extLst>
          </p:cNvPr>
          <p:cNvSpPr/>
          <p:nvPr/>
        </p:nvSpPr>
        <p:spPr>
          <a:xfrm>
            <a:off x="3683949" y="3200400"/>
            <a:ext cx="1192851" cy="116683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74FEBD9-4FAD-46D2-9107-B2845A9FC125}"/>
              </a:ext>
            </a:extLst>
          </p:cNvPr>
          <p:cNvSpPr txBox="1"/>
          <p:nvPr/>
        </p:nvSpPr>
        <p:spPr>
          <a:xfrm>
            <a:off x="3994192" y="335372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A</a:t>
            </a:r>
            <a:endParaRPr lang="es-419" sz="4800" b="1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26E47B-CB63-4DEC-AFBD-977F0469CE08}"/>
              </a:ext>
            </a:extLst>
          </p:cNvPr>
          <p:cNvSpPr txBox="1"/>
          <p:nvPr/>
        </p:nvSpPr>
        <p:spPr>
          <a:xfrm>
            <a:off x="5235664" y="334448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B</a:t>
            </a:r>
            <a:endParaRPr lang="es-419" sz="4800" b="1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62906E0-907C-40D4-B358-3B7741693F3E}"/>
              </a:ext>
            </a:extLst>
          </p:cNvPr>
          <p:cNvSpPr txBox="1"/>
          <p:nvPr/>
        </p:nvSpPr>
        <p:spPr>
          <a:xfrm>
            <a:off x="6417600" y="33063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C</a:t>
            </a:r>
            <a:endParaRPr lang="es-419" sz="4800" b="1">
              <a:solidFill>
                <a:schemeClr val="bg1"/>
              </a:solidFill>
            </a:endParaRPr>
          </a:p>
        </p:txBody>
      </p:sp>
      <p:sp>
        <p:nvSpPr>
          <p:cNvPr id="34" name="CuadroTexto 8">
            <a:extLst>
              <a:ext uri="{FF2B5EF4-FFF2-40B4-BE49-F238E27FC236}">
                <a16:creationId xmlns="" xmlns:a16="http://schemas.microsoft.com/office/drawing/2014/main" id="{41DE08ED-B1B1-4576-B0F6-78C59378C442}"/>
              </a:ext>
            </a:extLst>
          </p:cNvPr>
          <p:cNvSpPr txBox="1"/>
          <p:nvPr/>
        </p:nvSpPr>
        <p:spPr>
          <a:xfrm>
            <a:off x="413028" y="4830433"/>
            <a:ext cx="3194876" cy="1394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a typeface="Calibri" panose="020F0502020204030204" pitchFamily="34" charset="0"/>
                <a:cs typeface="Calibri"/>
              </a:rPr>
              <a:t>Rédaction de directives de prévention, de préparation et d'intervention pour </a:t>
            </a:r>
            <a:r>
              <a:rPr lang="fr-FR" sz="2000" dirty="0" err="1">
                <a:ea typeface="Calibri" panose="020F0502020204030204" pitchFamily="34" charset="0"/>
                <a:cs typeface="Calibri"/>
              </a:rPr>
              <a:t>Fusarium</a:t>
            </a:r>
            <a:r>
              <a:rPr lang="fr-FR" sz="2000" dirty="0">
                <a:ea typeface="Calibri" panose="020F0502020204030204" pitchFamily="34" charset="0"/>
                <a:cs typeface="Calibri"/>
              </a:rPr>
              <a:t> TR4</a:t>
            </a: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uadroTexto 8">
            <a:extLst>
              <a:ext uri="{FF2B5EF4-FFF2-40B4-BE49-F238E27FC236}">
                <a16:creationId xmlns="" xmlns:a16="http://schemas.microsoft.com/office/drawing/2014/main" id="{3E21BDE7-1FA4-4A93-B826-E8AF51D3FD49}"/>
              </a:ext>
            </a:extLst>
          </p:cNvPr>
          <p:cNvSpPr txBox="1"/>
          <p:nvPr/>
        </p:nvSpPr>
        <p:spPr>
          <a:xfrm>
            <a:off x="8001000" y="4669748"/>
            <a:ext cx="3870915" cy="21708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fontAlgn="base">
              <a:lnSpc>
                <a:spcPct val="107000"/>
              </a:lnSpc>
              <a:spcAft>
                <a:spcPts val="800"/>
              </a:spcAft>
            </a:pPr>
            <a:r>
              <a:rPr lang="fr-FR" sz="2000" dirty="0"/>
              <a:t>Soutenir les ateliers virtuels </a:t>
            </a:r>
            <a:r>
              <a:rPr lang="fr-FR" sz="2000" dirty="0" smtClean="0"/>
              <a:t>de </a:t>
            </a:r>
            <a:r>
              <a:rPr lang="fr-FR" sz="2000" dirty="0"/>
              <a:t>formation </a:t>
            </a:r>
            <a:r>
              <a:rPr lang="fr-FR" sz="2000" dirty="0" smtClean="0"/>
              <a:t>sur </a:t>
            </a:r>
            <a:r>
              <a:rPr lang="fr-FR" sz="2000" dirty="0"/>
              <a:t>les exercices de surveillance, de diagnostic, d'inspection et de simulation sur TR4</a:t>
            </a:r>
            <a:endParaRPr lang="es-AR" sz="2000" dirty="0"/>
          </a:p>
          <a:p>
            <a:pPr algn="r" fontAlgn="base">
              <a:lnSpc>
                <a:spcPct val="107000"/>
              </a:lnSpc>
              <a:spcAft>
                <a:spcPts val="800"/>
              </a:spcAft>
            </a:pP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8">
            <a:extLst>
              <a:ext uri="{FF2B5EF4-FFF2-40B4-BE49-F238E27FC236}">
                <a16:creationId xmlns="" xmlns:a16="http://schemas.microsoft.com/office/drawing/2014/main" id="{815E1920-13B3-449B-A0B7-BF2D4CD91393}"/>
              </a:ext>
            </a:extLst>
          </p:cNvPr>
          <p:cNvSpPr txBox="1"/>
          <p:nvPr/>
        </p:nvSpPr>
        <p:spPr>
          <a:xfrm>
            <a:off x="9108841" y="1952042"/>
            <a:ext cx="2684946" cy="1394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fontAlgn="base">
              <a:lnSpc>
                <a:spcPct val="107000"/>
              </a:lnSpc>
              <a:spcAft>
                <a:spcPts val="800"/>
              </a:spcAft>
            </a:pPr>
            <a:r>
              <a:rPr lang="fr-FR" sz="2000" dirty="0"/>
              <a:t>Questionnaire pour évaluer les capacités des pays sur la réponse </a:t>
            </a:r>
            <a:r>
              <a:rPr lang="fr-FR" sz="2000" dirty="0" err="1"/>
              <a:t>Fusarium</a:t>
            </a:r>
            <a:r>
              <a:rPr lang="fr-FR" sz="2000" dirty="0"/>
              <a:t> TR4</a:t>
            </a: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61364D0-3E61-4A31-8049-011425D2FD88}"/>
              </a:ext>
            </a:extLst>
          </p:cNvPr>
          <p:cNvSpPr txBox="1"/>
          <p:nvPr/>
        </p:nvSpPr>
        <p:spPr>
          <a:xfrm>
            <a:off x="7696200" y="330637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D</a:t>
            </a:r>
            <a:endParaRPr lang="es-419" sz="4800" b="1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713C1C20-99B9-463D-9B67-674CD036E978}"/>
              </a:ext>
            </a:extLst>
          </p:cNvPr>
          <p:cNvCxnSpPr/>
          <p:nvPr/>
        </p:nvCxnSpPr>
        <p:spPr>
          <a:xfrm>
            <a:off x="304800" y="2147741"/>
            <a:ext cx="0" cy="8382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6BD9A9D-C5EC-4698-91AA-20FB84A0EF9B}"/>
              </a:ext>
            </a:extLst>
          </p:cNvPr>
          <p:cNvCxnSpPr/>
          <p:nvPr/>
        </p:nvCxnSpPr>
        <p:spPr>
          <a:xfrm>
            <a:off x="304800" y="4960959"/>
            <a:ext cx="0" cy="838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A938046B-3737-49CF-A956-83A9F4784EB4}"/>
              </a:ext>
            </a:extLst>
          </p:cNvPr>
          <p:cNvCxnSpPr/>
          <p:nvPr/>
        </p:nvCxnSpPr>
        <p:spPr>
          <a:xfrm>
            <a:off x="11871915" y="2034003"/>
            <a:ext cx="0" cy="838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F6CD7A74-CE1A-44D2-AA11-EA0B5C63CA2E}"/>
              </a:ext>
            </a:extLst>
          </p:cNvPr>
          <p:cNvCxnSpPr/>
          <p:nvPr/>
        </p:nvCxnSpPr>
        <p:spPr>
          <a:xfrm>
            <a:off x="11913614" y="4830433"/>
            <a:ext cx="0" cy="838200"/>
          </a:xfrm>
          <a:prstGeom prst="line">
            <a:avLst/>
          </a:prstGeom>
          <a:ln w="38100">
            <a:solidFill>
              <a:srgbClr val="AB9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67600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4" ma:contentTypeDescription="Create a new document." ma:contentTypeScope="" ma:versionID="7caade6bc34f6eab311d2a8416bd1814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283ec2fb86a65801c49b9cefad71e3ed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</documentManagement>
</p:properties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E4521-600A-433E-AFEB-AC5B950559E1}">
  <ds:schemaRefs>
    <ds:schemaRef ds:uri="a05d7f75-f42e-4288-8809-604fd4d9691f"/>
    <ds:schemaRef ds:uri="ea6feb38-a85a-45e8-92e9-814486bbe3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http://schemas.microsoft.com/office/infopath/2007/PartnerControls"/>
    <ds:schemaRef ds:uri="http://schemas.openxmlformats.org/package/2006/metadata/core-properties"/>
    <ds:schemaRef ds:uri="a05d7f75-f42e-4288-8809-604fd4d9691f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ea6feb38-a85a-45e8-92e9-814486bbe37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95</TotalTime>
  <Words>1346</Words>
  <Application>Microsoft Office PowerPoint</Application>
  <PresentationFormat>Grand écran</PresentationFormat>
  <Paragraphs>144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30" baseType="lpstr">
      <vt:lpstr>Arial Unicode MS</vt:lpstr>
      <vt:lpstr>SimSun</vt:lpstr>
      <vt:lpstr>.AppleSystemUIFont</vt:lpstr>
      <vt:lpstr>Arial</vt:lpstr>
      <vt:lpstr>Calibri</vt:lpstr>
      <vt:lpstr>Calibri Light</vt:lpstr>
      <vt:lpstr>DengXian</vt:lpstr>
      <vt:lpstr>Georgia</vt:lpstr>
      <vt:lpstr>Roboto Slab</vt:lpstr>
      <vt:lpstr>Segoe UI</vt:lpstr>
      <vt:lpstr>黑体</vt:lpstr>
      <vt:lpstr>Times</vt:lpstr>
      <vt:lpstr>Times New Roman</vt:lpstr>
      <vt:lpstr>Wingdings</vt:lpstr>
      <vt:lpstr>COVER</vt:lpstr>
      <vt:lpstr>1_COVER</vt:lpstr>
      <vt:lpstr>Internal screen</vt:lpstr>
      <vt:lpstr>Organismes nuisibles émergents</vt:lpstr>
      <vt:lpstr>Aperçu</vt:lpstr>
      <vt:lpstr>Historique:  </vt:lpstr>
      <vt:lpstr>Le plan d'action mondial CLA  </vt:lpstr>
      <vt:lpstr> Plan d'action mondial 2020 - 2022 contre la légionnaire d'automne (CLA)   mondialle</vt:lpstr>
      <vt:lpstr>Le Groupe de travail technique FAO/CIPV sur les mesures de quarantaine et phytosanitaires pour une action mondiale de lutte contre la légionnaire d'automne     </vt:lpstr>
      <vt:lpstr>Lignes directrices de CLA :</vt:lpstr>
      <vt:lpstr>Série de webinaires : La chenille légionnaire d'automne, une menace mondiale à prévenir   </vt:lpstr>
      <vt:lpstr>Présentation PowerPoint</vt:lpstr>
      <vt:lpstr>Présentation PowerPoint</vt:lpstr>
      <vt:lpstr>Série d'ateliers sur Fusarium TR4  </vt:lpstr>
      <vt:lpstr>Évaluation des capacités des pays en réponse à Fusarium TR4</vt:lpstr>
      <vt:lpstr>Merci de votre attention</vt:lpstr>
    </vt:vector>
  </TitlesOfParts>
  <Manager/>
  <Company>FAO of the UN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hp</cp:lastModifiedBy>
  <cp:revision>21</cp:revision>
  <cp:lastPrinted>2018-12-10T09:55:32Z</cp:lastPrinted>
  <dcterms:created xsi:type="dcterms:W3CDTF">2019-07-18T08:44:31Z</dcterms:created>
  <dcterms:modified xsi:type="dcterms:W3CDTF">2022-06-20T16:25:46Z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