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1" r:id="rId2"/>
    <p:sldId id="273" r:id="rId3"/>
    <p:sldId id="270" r:id="rId4"/>
    <p:sldId id="27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424"/>
    <a:srgbClr val="165A30"/>
    <a:srgbClr val="1E78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5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C0592-7BE2-45D2-8A67-1054F8265DBC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ADC90-67C8-4102-A42A-B15815D31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67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DC90-67C8-4102-A42A-B15815D31E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12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27FF-FAB0-40D1-80D1-96A0DB7ECFA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562708" y="2140695"/>
            <a:ext cx="8026400" cy="3588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NRO Workshop</a:t>
            </a:r>
          </a:p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32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Practical advice</a:t>
            </a:r>
            <a:endParaRPr lang="en-GB" sz="3200" b="1" dirty="0" smtClean="0">
              <a:solidFill>
                <a:schemeClr val="tx1"/>
              </a:solidFill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en-US" sz="32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altLang="en-US" sz="3200" b="1" dirty="0" smtClean="0">
              <a:solidFill>
                <a:schemeClr val="tx1"/>
              </a:solidFill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altLang="en-US" sz="3200" b="1" dirty="0" smtClean="0">
              <a:solidFill>
                <a:schemeClr val="tx1"/>
              </a:solidFill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/>
            <a:r>
              <a:rPr lang="en-US" altLang="fr-FR" sz="2400" b="1" baseline="0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IPPC Secretariat</a:t>
            </a:r>
          </a:p>
          <a:p>
            <a:pPr algn="ctr"/>
            <a:r>
              <a:rPr lang="en-US" altLang="fr-FR" sz="2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10-11 August </a:t>
            </a:r>
            <a:r>
              <a:rPr lang="en-GB" altLang="fr-FR" sz="2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2017,</a:t>
            </a:r>
            <a:r>
              <a:rPr lang="en-GB" altLang="fr-FR" sz="2400" b="1" baseline="0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en-GB" altLang="fr-FR" sz="2400" b="1" baseline="0" dirty="0" err="1" smtClean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Nadi</a:t>
            </a:r>
            <a:r>
              <a:rPr lang="en-GB" altLang="fr-FR" sz="2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Fiji</a:t>
            </a:r>
            <a:endParaRPr lang="en-US" altLang="fr-FR" sz="2400" b="1" dirty="0">
              <a:solidFill>
                <a:schemeClr val="tx1"/>
              </a:solidFill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551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27FF-FAB0-40D1-80D1-96A0DB7ECFA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375138" y="599835"/>
            <a:ext cx="844061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en-US" sz="3400" b="1" dirty="0">
              <a:solidFill>
                <a:srgbClr val="165A3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18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0278" y="513670"/>
            <a:ext cx="383722" cy="333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B27FF-FAB0-40D1-80D1-96A0DB7ECFA2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51"/>
            <a:ext cx="9144000" cy="542925"/>
          </a:xfrm>
          <a:prstGeom prst="rect">
            <a:avLst/>
          </a:prstGeom>
        </p:spPr>
      </p:pic>
      <p:pic>
        <p:nvPicPr>
          <p:cNvPr id="11" name="Picture 10" descr="C:\Users\montuori\Desktop\IPPC New Logos\IPPC_logo_Green_2lines_en.jpg"/>
          <p:cNvPicPr/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5" t="15134" r="6745" b="16124"/>
          <a:stretch/>
        </p:blipFill>
        <p:spPr bwMode="auto">
          <a:xfrm>
            <a:off x="6362700" y="6196692"/>
            <a:ext cx="2781300" cy="6613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0" y="0"/>
            <a:ext cx="9144000" cy="6857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165A30"/>
                </a:solidFill>
              </a:ln>
              <a:noFill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4" t="15422" b="17443"/>
          <a:stretch/>
        </p:blipFill>
        <p:spPr>
          <a:xfrm>
            <a:off x="7289" y="6201508"/>
            <a:ext cx="3142801" cy="64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09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Calibri (body)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orota.buzon@fao.org" TargetMode="External"/><Relationship Id="rId7" Type="http://schemas.openxmlformats.org/officeDocument/2006/relationships/hyperlink" Target="http://www.ippc.int/" TargetMode="External"/><Relationship Id="rId2" Type="http://schemas.openxmlformats.org/officeDocument/2006/relationships/hyperlink" Target="mailto:IPPC@fao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ppc.org/" TargetMode="External"/><Relationship Id="rId5" Type="http://schemas.openxmlformats.org/officeDocument/2006/relationships/hyperlink" Target="http://www.fao.org/home/en/" TargetMode="External"/><Relationship Id="rId4" Type="http://schemas.openxmlformats.org/officeDocument/2006/relationships/hyperlink" Target="mailto:paola.sentinelli@fao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75138" y="886437"/>
            <a:ext cx="8440616" cy="31563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5A30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Семинар по НОО</a:t>
            </a:r>
            <a:endParaRPr kumimoji="0" lang="en-US" sz="3400" b="1" i="0" u="none" strike="noStrike" kern="1200" cap="none" spc="0" normalizeH="0" baseline="0" noProof="0" dirty="0" smtClean="0">
              <a:ln>
                <a:noFill/>
              </a:ln>
              <a:solidFill>
                <a:srgbClr val="165A30"/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400" b="1" dirty="0" smtClean="0">
                <a:solidFill>
                  <a:srgbClr val="165A30"/>
                </a:solidFill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Рекомендации Семинара по НОО для </a:t>
            </a:r>
            <a:r>
              <a:rPr lang="ru-RU" sz="3400" b="1" dirty="0" smtClean="0">
                <a:solidFill>
                  <a:srgbClr val="165A30"/>
                </a:solidFill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стран Азиатско-Тихоокеанского </a:t>
            </a:r>
            <a:r>
              <a:rPr lang="ru-RU" sz="3400" b="1" dirty="0" smtClean="0">
                <a:solidFill>
                  <a:srgbClr val="165A30"/>
                </a:solidFill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региона, который прошел в 2017 </a:t>
            </a:r>
            <a:r>
              <a:rPr lang="ru-RU" sz="3400" b="1" dirty="0" smtClean="0">
                <a:solidFill>
                  <a:srgbClr val="165A30"/>
                </a:solidFill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году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400" b="1" dirty="0" smtClean="0">
              <a:solidFill>
                <a:srgbClr val="165A30"/>
              </a:solidFill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i="1" dirty="0" smtClean="0"/>
              <a:t>с </a:t>
            </a:r>
            <a:r>
              <a:rPr lang="ru-RU" sz="2000" b="1" i="1" dirty="0"/>
              <a:t>целевой поддержкой Программы сотрудничества между ФАО и Китаем по линии Юг-Юг</a:t>
            </a:r>
            <a:endParaRPr lang="en-US" sz="2000" i="1" dirty="0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165A30"/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2246" y="2242321"/>
            <a:ext cx="80264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n-GB" altLang="fr-F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n-GB" altLang="fr-F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n-GB" altLang="fr-F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n-GB" altLang="fr-F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n-GB" altLang="fr-F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fr-FR" sz="2400" b="1" dirty="0">
                <a:ea typeface="Arial Unicode MS" panose="020B0604020202020204" pitchFamily="34" charset="-128"/>
                <a:cs typeface="Arial" panose="020B0604020202020204" pitchFamily="34" charset="0"/>
              </a:rPr>
              <a:t>Секретариат МККЗР</a:t>
            </a:r>
            <a:endParaRPr lang="en-GB" altLang="fr-FR" sz="2400" b="1" dirty="0"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fr-FR" sz="2400" b="1" dirty="0">
                <a:ea typeface="Arial Unicode MS" panose="020B0604020202020204" pitchFamily="34" charset="-128"/>
                <a:cs typeface="Arial" panose="020B0604020202020204" pitchFamily="34" charset="0"/>
              </a:rPr>
              <a:t>7-8 </a:t>
            </a:r>
            <a:r>
              <a:rPr lang="ru-RU" altLang="fr-FR" sz="2400" b="1" dirty="0">
                <a:ea typeface="Arial Unicode MS" panose="020B0604020202020204" pitchFamily="34" charset="-128"/>
                <a:cs typeface="Arial" panose="020B0604020202020204" pitchFamily="34" charset="0"/>
              </a:rPr>
              <a:t>сентября </a:t>
            </a:r>
            <a:r>
              <a:rPr lang="en-GB" altLang="fr-FR" sz="2400" b="1" dirty="0">
                <a:ea typeface="Arial Unicode MS" panose="020B0604020202020204" pitchFamily="34" charset="-128"/>
                <a:cs typeface="Arial" panose="020B0604020202020204" pitchFamily="34" charset="0"/>
              </a:rPr>
              <a:t>2018</a:t>
            </a:r>
            <a:r>
              <a:rPr lang="ru-RU" altLang="fr-FR" sz="2400" b="1" dirty="0">
                <a:ea typeface="Arial Unicode MS" panose="020B0604020202020204" pitchFamily="34" charset="-128"/>
                <a:cs typeface="Arial" panose="020B0604020202020204" pitchFamily="34" charset="0"/>
              </a:rPr>
              <a:t> года</a:t>
            </a:r>
            <a:r>
              <a:rPr lang="en-GB" altLang="fr-FR" sz="24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,</a:t>
            </a:r>
            <a:r>
              <a:rPr lang="ru-RU" altLang="fr-FR" sz="24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altLang="fr-FR" sz="2400" b="1" dirty="0">
                <a:ea typeface="Arial Unicode MS" panose="020B0604020202020204" pitchFamily="34" charset="-128"/>
                <a:cs typeface="Arial" panose="020B0604020202020204" pitchFamily="34" charset="0"/>
              </a:rPr>
              <a:t>Москва,</a:t>
            </a:r>
            <a:r>
              <a:rPr lang="en-GB" altLang="fr-FR" sz="2400" b="1" dirty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altLang="fr-FR" sz="2400" b="1" dirty="0">
                <a:ea typeface="Arial Unicode MS" panose="020B0604020202020204" pitchFamily="34" charset="-128"/>
                <a:cs typeface="Arial" panose="020B0604020202020204" pitchFamily="34" charset="0"/>
              </a:rPr>
              <a:t>Россия</a:t>
            </a:r>
            <a:endParaRPr lang="en-US" altLang="fr-FR" sz="2400" b="1" dirty="0"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10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29309" y="599835"/>
            <a:ext cx="8686445" cy="6910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ru-RU" sz="3400" b="1" dirty="0" smtClean="0">
                <a:solidFill>
                  <a:srgbClr val="165A30"/>
                </a:solidFill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Рекомендации</a:t>
            </a:r>
            <a:r>
              <a:rPr lang="en-US" sz="3400" b="1" dirty="0" smtClean="0">
                <a:solidFill>
                  <a:srgbClr val="165A30"/>
                </a:solidFill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: </a:t>
            </a:r>
            <a:r>
              <a:rPr lang="ru-RU" sz="3400" b="1" dirty="0" smtClean="0">
                <a:solidFill>
                  <a:srgbClr val="165A30"/>
                </a:solidFill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Семинар по НОО для стран Азиатско-Тихоокеанского региона</a:t>
            </a:r>
            <a:endParaRPr lang="en-US" sz="3400" b="1" dirty="0">
              <a:solidFill>
                <a:srgbClr val="165A30"/>
              </a:solidFill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600" y="1290918"/>
            <a:ext cx="889186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100" b="1" dirty="0" smtClean="0">
                <a:solidFill>
                  <a:srgbClr val="165A3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Автоматические напоминания по НОО</a:t>
            </a:r>
            <a:r>
              <a:rPr lang="en-US" sz="2100" b="1" dirty="0" smtClean="0">
                <a:solidFill>
                  <a:srgbClr val="165A3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1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Необходимо также отправлять редакторам МФП</a:t>
            </a:r>
            <a:endParaRPr kumimoji="0" lang="en-US" sz="2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На выбранных языках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 (</a:t>
            </a:r>
            <a: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сейчас</a:t>
            </a:r>
            <a:r>
              <a:rPr kumimoji="0" lang="ru-RU" sz="21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 только на английском)</a:t>
            </a:r>
            <a:endParaRPr kumimoji="0" lang="en-US" sz="2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1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Изменить установки рассылки напоминаний об Описании НОКЗР/Пунктах ввоза и Списках вредных организмов/Законодательстве и рассылать в качестве отдельного напоминания</a:t>
            </a:r>
            <a:endParaRPr lang="en-US" sz="2100" b="1" dirty="0" smtClean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800100" marR="0" lvl="1" indent="-342900" fontAlgn="auto">
              <a:buClrTx/>
              <a:buSzTx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1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Информацию о ФАЙЛАХ</a:t>
            </a:r>
            <a:r>
              <a:rPr lang="en-US" sz="21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ru-RU" sz="21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и ссылках на сайты</a:t>
            </a:r>
            <a:r>
              <a:rPr lang="en-US" sz="21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 (</a:t>
            </a:r>
            <a:r>
              <a:rPr lang="ru-RU" sz="21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относится ко всем ссылкам кроме неработающих</a:t>
            </a:r>
            <a:r>
              <a:rPr lang="en-US" sz="21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): </a:t>
            </a:r>
            <a:r>
              <a:rPr lang="en-US" sz="21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4 </a:t>
            </a:r>
            <a:r>
              <a:rPr lang="ru-RU" sz="21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раза в год</a:t>
            </a:r>
            <a:r>
              <a:rPr lang="en-US" sz="21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: </a:t>
            </a:r>
            <a:r>
              <a:rPr lang="ru-RU" sz="21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напоминать</a:t>
            </a:r>
            <a:r>
              <a:rPr lang="en-US" sz="21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ru-RU" sz="21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реже</a:t>
            </a:r>
            <a:endParaRPr kumimoji="0" lang="en-US" sz="2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  <a:p>
            <a:pPr marL="342900" marR="0" indent="-342900" fontAlgn="auto">
              <a:buClrTx/>
              <a:buSzTx/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100" b="1" dirty="0" smtClean="0">
                <a:solidFill>
                  <a:srgbClr val="165A3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Возможность архивировать устаревшие оповещения </a:t>
            </a:r>
            <a:r>
              <a:rPr lang="en-US" sz="2100" b="1" dirty="0" smtClean="0">
                <a:solidFill>
                  <a:srgbClr val="165A3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(</a:t>
            </a:r>
            <a:r>
              <a:rPr lang="ru-RU" sz="2100" b="1" dirty="0" smtClean="0">
                <a:solidFill>
                  <a:srgbClr val="165A3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они не видны, но не удалены) </a:t>
            </a:r>
            <a:endParaRPr lang="en-US" sz="2100" b="1" dirty="0">
              <a:solidFill>
                <a:srgbClr val="165A30"/>
              </a:solidFill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42900" marR="0" indent="-342900" fontAlgn="auto">
              <a:buClrTx/>
              <a:buSzTx/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100" b="1" dirty="0" smtClean="0">
                <a:solidFill>
                  <a:srgbClr val="165A3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Отображать данные о последних опубликованных оповещениях на главной странице МФП</a:t>
            </a:r>
            <a:endParaRPr lang="en-GB" sz="2100" b="1" dirty="0" smtClean="0">
              <a:solidFill>
                <a:srgbClr val="165A30"/>
              </a:solidFill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42900" marR="0" indent="-342900" fontAlgn="auto">
              <a:buClrTx/>
              <a:buSzTx/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100" b="1" dirty="0" smtClean="0">
                <a:solidFill>
                  <a:srgbClr val="165A3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Возможность подписаться на предупреждения / уведомления об оповещениях, публикуемых странами выбранного региона</a:t>
            </a:r>
            <a:endParaRPr lang="en-GB" sz="2100" b="1" dirty="0" smtClean="0">
              <a:solidFill>
                <a:srgbClr val="165A30"/>
              </a:solidFill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42900" marR="0" indent="-342900" fontAlgn="auto">
              <a:buClrTx/>
              <a:buSzTx/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100" b="1" dirty="0" smtClean="0">
                <a:solidFill>
                  <a:srgbClr val="165A3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Страница для стран</a:t>
            </a:r>
            <a:r>
              <a:rPr lang="en-GB" sz="2100" b="1" dirty="0" smtClean="0">
                <a:solidFill>
                  <a:srgbClr val="165A3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: </a:t>
            </a:r>
            <a:r>
              <a:rPr lang="ru-RU" sz="2100" b="1" dirty="0" smtClean="0">
                <a:solidFill>
                  <a:srgbClr val="165A3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добавить ссылку на Руководство по НОО</a:t>
            </a:r>
            <a:endParaRPr lang="en-GB" sz="2100" b="1" dirty="0" smtClean="0">
              <a:solidFill>
                <a:srgbClr val="165A30"/>
              </a:solidFill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54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75138" y="599835"/>
            <a:ext cx="8440616" cy="13455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3400" b="1" dirty="0" smtClean="0">
                <a:solidFill>
                  <a:srgbClr val="165A30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Ваши отзывы</a:t>
            </a:r>
            <a:endParaRPr lang="en-US" sz="3400" b="1" dirty="0">
              <a:solidFill>
                <a:srgbClr val="165A3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2655" y="1302327"/>
            <a:ext cx="8044872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800" b="1" dirty="0" smtClean="0"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800" b="1" dirty="0"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2400"/>
              </a:spcAft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cs typeface="Arial" panose="020B0604020202020204" pitchFamily="34" charset="0"/>
              </a:rPr>
              <a:t>Ваши отзывы в Секретариат касательно рекомендаций, предложенных участниками Семинара для стран Азиатско-Тихоокеанского региона</a:t>
            </a:r>
            <a:endParaRPr lang="en-GB" sz="2800" b="1" dirty="0" smtClean="0"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2400"/>
              </a:spcAft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fr-FR" sz="28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Новые рекомендации от участников Семинара </a:t>
            </a:r>
            <a:r>
              <a:rPr lang="ru-RU" altLang="fr-FR" sz="2800" b="1" smtClean="0">
                <a:ea typeface="Arial Unicode MS" panose="020B0604020202020204" pitchFamily="34" charset="-128"/>
                <a:cs typeface="Arial" panose="020B0604020202020204" pitchFamily="34" charset="0"/>
              </a:rPr>
              <a:t>в Москве</a:t>
            </a:r>
            <a:r>
              <a:rPr lang="en-GB" altLang="fr-FR" sz="2800" b="1" smtClean="0">
                <a:ea typeface="Arial Unicode MS" panose="020B0604020202020204" pitchFamily="34" charset="-128"/>
                <a:cs typeface="Arial" panose="020B0604020202020204" pitchFamily="34" charset="0"/>
              </a:rPr>
              <a:t>?</a:t>
            </a:r>
            <a:endParaRPr lang="en-US" altLang="fr-FR" sz="2800" b="1" dirty="0">
              <a:solidFill>
                <a:schemeClr val="tx1"/>
              </a:solidFill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66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611910" y="1163253"/>
            <a:ext cx="7922490" cy="48533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fr-FR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Секретариат МККЗР</a:t>
            </a:r>
            <a:endParaRPr kumimoji="0" lang="fr-FR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Сельскохозяйственная и продовольственная организация Объединенных Наций</a:t>
            </a:r>
            <a:endParaRPr kumimoji="0" lang="fr-FR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r-FR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Viale delle Terme di Caracalla, 00153 Rome, Italy </a:t>
            </a:r>
            <a:endParaRPr kumimoji="0" lang="ru-RU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altLang="en-US" sz="2000" b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(Рим, Италия)</a:t>
            </a:r>
            <a:endParaRPr kumimoji="0" lang="fr-FR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Тел</a:t>
            </a:r>
            <a:r>
              <a:rPr kumimoji="0" lang="fr-F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.: </a:t>
            </a:r>
            <a:r>
              <a:rPr kumimoji="0" lang="fr-FR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+39-0657054812</a:t>
            </a:r>
            <a:br>
              <a:rPr kumimoji="0" lang="fr-FR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kumimoji="0" lang="ru-RU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Эл.почта</a:t>
            </a:r>
            <a:r>
              <a:rPr kumimoji="0" lang="fr-F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: </a:t>
            </a:r>
            <a:r>
              <a:rPr kumimoji="0" lang="fr-F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  <a:hlinkClick r:id="rId2"/>
              </a:rPr>
              <a:t>IPPC@fao.org</a:t>
            </a:r>
            <a:endParaRPr kumimoji="0" lang="fr-F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>
              <a:buNone/>
              <a:defRPr/>
            </a:pPr>
            <a:r>
              <a:rPr lang="ru-RU" altLang="en-US" sz="2000" b="1" dirty="0" err="1">
                <a:ea typeface="Arial Unicode MS" panose="020B0604020202020204" pitchFamily="34" charset="-128"/>
                <a:cs typeface="Arial" panose="020B0604020202020204" pitchFamily="34" charset="0"/>
              </a:rPr>
              <a:t>Дорота</a:t>
            </a:r>
            <a:r>
              <a:rPr lang="ru-RU" altLang="en-US" sz="2000" b="1" dirty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altLang="en-US" sz="2000" b="1" dirty="0" err="1">
                <a:ea typeface="Arial Unicode MS" panose="020B0604020202020204" pitchFamily="34" charset="-128"/>
                <a:cs typeface="Arial" panose="020B0604020202020204" pitchFamily="34" charset="0"/>
              </a:rPr>
              <a:t>Бузон</a:t>
            </a:r>
            <a:r>
              <a:rPr lang="fr-FR" altLang="en-US" sz="2000" b="1" dirty="0"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ru-RU" altLang="en-US" sz="2000" b="1" dirty="0">
                <a:ea typeface="Arial Unicode MS" panose="020B0604020202020204" pitchFamily="34" charset="-128"/>
                <a:cs typeface="Arial" panose="020B0604020202020204" pitchFamily="34" charset="0"/>
              </a:rPr>
              <a:t>куратор программы по </a:t>
            </a:r>
            <a:r>
              <a:rPr lang="ru-RU" altLang="en-US" sz="20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НОО</a:t>
            </a:r>
            <a:r>
              <a:rPr kumimoji="0" lang="fr-F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: </a:t>
            </a:r>
            <a:r>
              <a:rPr kumimoji="0" lang="fr-F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  <a:hlinkClick r:id="rId3"/>
              </a:rPr>
              <a:t>dorota.buzon@fao.org</a:t>
            </a:r>
            <a:endParaRPr kumimoji="0" lang="fr-F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>
              <a:buNone/>
              <a:defRPr/>
            </a:pPr>
            <a:r>
              <a:rPr lang="ru-RU" altLang="en-US" sz="2000" b="1" dirty="0" err="1">
                <a:ea typeface="Arial Unicode MS" panose="020B0604020202020204" pitchFamily="34" charset="-128"/>
                <a:cs typeface="Arial" panose="020B0604020202020204" pitchFamily="34" charset="0"/>
              </a:rPr>
              <a:t>Паола</a:t>
            </a:r>
            <a:r>
              <a:rPr lang="ru-RU" altLang="en-US" sz="2000" b="1" dirty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altLang="en-US" sz="2000" b="1" dirty="0" err="1">
                <a:ea typeface="Arial Unicode MS" panose="020B0604020202020204" pitchFamily="34" charset="-128"/>
                <a:cs typeface="Arial" panose="020B0604020202020204" pitchFamily="34" charset="0"/>
              </a:rPr>
              <a:t>Сентинелли</a:t>
            </a:r>
            <a:r>
              <a:rPr lang="fr-FR" altLang="en-US" sz="2000" b="1" dirty="0"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ru-RU" altLang="en-US" sz="2000" b="1" dirty="0">
                <a:ea typeface="Arial Unicode MS" panose="020B0604020202020204" pitchFamily="34" charset="-128"/>
                <a:cs typeface="Arial" panose="020B0604020202020204" pitchFamily="34" charset="0"/>
              </a:rPr>
              <a:t>администратор базы знаний МККЗР </a:t>
            </a:r>
            <a:r>
              <a:rPr kumimoji="0" lang="fr-F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: </a:t>
            </a:r>
            <a:r>
              <a:rPr kumimoji="0" lang="fr-F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  <a:hlinkClick r:id="rId4"/>
              </a:rPr>
              <a:t>paola.sentinelli@fao.org</a:t>
            </a:r>
            <a:r>
              <a:rPr kumimoji="0" lang="fr-F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Сайты</a:t>
            </a:r>
            <a:r>
              <a:rPr kumimoji="0" lang="fr-F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: </a:t>
            </a:r>
            <a:endParaRPr kumimoji="0" lang="fr-FR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r-FR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  <a:hlinkClick r:id="rId5"/>
              </a:rPr>
              <a:t>www.fao.org</a:t>
            </a:r>
            <a:endParaRPr kumimoji="0" lang="fr-FR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  <a:hlinkClick r:id="rId6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r-FR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  <a:hlinkClick r:id="rId7"/>
              </a:rPr>
              <a:t>www.ippc.int</a:t>
            </a:r>
            <a:r>
              <a:rPr kumimoji="0" lang="fr-FR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endParaRPr kumimoji="0" lang="fr-F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75138" y="599835"/>
            <a:ext cx="844061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5A30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34" charset="-128"/>
                <a:cs typeface="Arial" panose="020B0604020202020204" pitchFamily="34" charset="0"/>
              </a:rPr>
              <a:t>Контактная информация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165A30"/>
              </a:solidFill>
              <a:effectLst/>
              <a:uLnTx/>
              <a:uFillTx/>
              <a:latin typeface="Calibri" panose="020F0502020204030204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1983</TotalTime>
  <Words>207</Words>
  <Application>Microsoft Office PowerPoint</Application>
  <PresentationFormat>Экран (4:3)</PresentationFormat>
  <Paragraphs>39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FAO of the 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Montuori, Mirko (AGDI)</dc:creator>
  <cp:lastModifiedBy>Aksana</cp:lastModifiedBy>
  <cp:revision>115</cp:revision>
  <dcterms:created xsi:type="dcterms:W3CDTF">2017-05-24T13:00:14Z</dcterms:created>
  <dcterms:modified xsi:type="dcterms:W3CDTF">2018-08-06T02:55:56Z</dcterms:modified>
</cp:coreProperties>
</file>