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</p:sldMasterIdLst>
  <p:notesMasterIdLst>
    <p:notesMasterId r:id="rId22"/>
  </p:notesMasterIdLst>
  <p:handoutMasterIdLst>
    <p:handoutMasterId r:id="rId23"/>
  </p:handoutMasterIdLst>
  <p:sldIdLst>
    <p:sldId id="263" r:id="rId7"/>
    <p:sldId id="257" r:id="rId8"/>
    <p:sldId id="280" r:id="rId9"/>
    <p:sldId id="271" r:id="rId10"/>
    <p:sldId id="281" r:id="rId11"/>
    <p:sldId id="273" r:id="rId12"/>
    <p:sldId id="282" r:id="rId13"/>
    <p:sldId id="287" r:id="rId14"/>
    <p:sldId id="288" r:id="rId15"/>
    <p:sldId id="284" r:id="rId16"/>
    <p:sldId id="285" r:id="rId17"/>
    <p:sldId id="286" r:id="rId18"/>
    <p:sldId id="283" r:id="rId19"/>
    <p:sldId id="279" r:id="rId20"/>
    <p:sldId id="267" r:id="rId21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D3F1DB"/>
    <a:srgbClr val="FCD9BC"/>
    <a:srgbClr val="FEF8FA"/>
    <a:srgbClr val="FDEDF6"/>
    <a:srgbClr val="56BA94"/>
    <a:srgbClr val="A81E3B"/>
    <a:srgbClr val="66FFCC"/>
    <a:srgbClr val="00825F"/>
    <a:srgbClr val="AB9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B414B-6723-9131-B0CB-367F23ECCD17}" v="135" dt="2022-05-24T10:20:45.644"/>
    <p1510:client id="{9E97D2E9-6B44-CB77-057D-98A9727D2CD5}" v="6" dt="2022-05-24T10:21:22.952"/>
    <p1510:client id="{EE79A5B0-00A3-EC44-8CFB-CCA18BC320C9}" v="41" dt="2021-06-23T13:16:45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96387" autoAdjust="0"/>
  </p:normalViewPr>
  <p:slideViewPr>
    <p:cSldViewPr>
      <p:cViewPr>
        <p:scale>
          <a:sx n="66" d="100"/>
          <a:sy n="66" d="100"/>
        </p:scale>
        <p:origin x="48" y="10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n, Aoife (NSP)" userId="S::aoife.cassin@fao.org::804f2b44-96cb-4485-8c29-4a163f294515" providerId="AD" clId="Web-{9E97D2E9-6B44-CB77-057D-98A9727D2CD5}"/>
    <pc:docChg chg="modSld">
      <pc:chgData name="Cassin, Aoife (NSP)" userId="S::aoife.cassin@fao.org::804f2b44-96cb-4485-8c29-4a163f294515" providerId="AD" clId="Web-{9E97D2E9-6B44-CB77-057D-98A9727D2CD5}" dt="2022-05-24T10:21:22.952" v="2" actId="20577"/>
      <pc:docMkLst>
        <pc:docMk/>
      </pc:docMkLst>
      <pc:sldChg chg="modSp">
        <pc:chgData name="Cassin, Aoife (NSP)" userId="S::aoife.cassin@fao.org::804f2b44-96cb-4485-8c29-4a163f294515" providerId="AD" clId="Web-{9E97D2E9-6B44-CB77-057D-98A9727D2CD5}" dt="2022-05-24T10:21:22.952" v="2" actId="20577"/>
        <pc:sldMkLst>
          <pc:docMk/>
          <pc:sldMk cId="2701242323" sldId="271"/>
        </pc:sldMkLst>
        <pc:spChg chg="mod">
          <ac:chgData name="Cassin, Aoife (NSP)" userId="S::aoife.cassin@fao.org::804f2b44-96cb-4485-8c29-4a163f294515" providerId="AD" clId="Web-{9E97D2E9-6B44-CB77-057D-98A9727D2CD5}" dt="2022-05-24T10:21:22.952" v="2" actId="20577"/>
          <ac:spMkLst>
            <pc:docMk/>
            <pc:sldMk cId="2701242323" sldId="271"/>
            <ac:spMk id="36" creationId="{00000000-0000-0000-0000-000000000000}"/>
          </ac:spMkLst>
        </pc:spChg>
      </pc:sldChg>
    </pc:docChg>
  </pc:docChgLst>
  <pc:docChgLst>
    <pc:chgData name="Cassin, Aoife (NSP)" userId="S::aoife.cassin@fao.org::804f2b44-96cb-4485-8c29-4a163f294515" providerId="AD" clId="Web-{527B414B-6723-9131-B0CB-367F23ECCD17}"/>
    <pc:docChg chg="modSld">
      <pc:chgData name="Cassin, Aoife (NSP)" userId="S::aoife.cassin@fao.org::804f2b44-96cb-4485-8c29-4a163f294515" providerId="AD" clId="Web-{527B414B-6723-9131-B0CB-367F23ECCD17}" dt="2022-05-24T10:20:45.644" v="122" actId="14100"/>
      <pc:docMkLst>
        <pc:docMk/>
      </pc:docMkLst>
      <pc:sldChg chg="addSp delSp modSp">
        <pc:chgData name="Cassin, Aoife (NSP)" userId="S::aoife.cassin@fao.org::804f2b44-96cb-4485-8c29-4a163f294515" providerId="AD" clId="Web-{527B414B-6723-9131-B0CB-367F23ECCD17}" dt="2022-05-24T10:01:45.236" v="5" actId="20577"/>
        <pc:sldMkLst>
          <pc:docMk/>
          <pc:sldMk cId="452283540" sldId="279"/>
        </pc:sldMkLst>
        <pc:spChg chg="add del mod">
          <ac:chgData name="Cassin, Aoife (NSP)" userId="S::aoife.cassin@fao.org::804f2b44-96cb-4485-8c29-4a163f294515" providerId="AD" clId="Web-{527B414B-6723-9131-B0CB-367F23ECCD17}" dt="2022-05-24T10:01:22.720" v="1"/>
          <ac:spMkLst>
            <pc:docMk/>
            <pc:sldMk cId="452283540" sldId="279"/>
            <ac:spMk id="4" creationId="{821DAE85-B5C4-8BCD-7F11-0274477A2B2F}"/>
          </ac:spMkLst>
        </pc:spChg>
        <pc:spChg chg="add del mod">
          <ac:chgData name="Cassin, Aoife (NSP)" userId="S::aoife.cassin@fao.org::804f2b44-96cb-4485-8c29-4a163f294515" providerId="AD" clId="Web-{527B414B-6723-9131-B0CB-367F23ECCD17}" dt="2022-05-24T10:01:45.236" v="5" actId="20577"/>
          <ac:spMkLst>
            <pc:docMk/>
            <pc:sldMk cId="452283540" sldId="279"/>
            <ac:spMk id="7" creationId="{0CE68BB7-DD3C-664A-AC9D-74A5FE280DD9}"/>
          </ac:spMkLst>
        </pc:spChg>
      </pc:sldChg>
      <pc:sldChg chg="addSp delSp modSp">
        <pc:chgData name="Cassin, Aoife (NSP)" userId="S::aoife.cassin@fao.org::804f2b44-96cb-4485-8c29-4a163f294515" providerId="AD" clId="Web-{527B414B-6723-9131-B0CB-367F23ECCD17}" dt="2022-05-24T10:20:45.644" v="122" actId="14100"/>
        <pc:sldMkLst>
          <pc:docMk/>
          <pc:sldMk cId="497654068" sldId="283"/>
        </pc:sldMkLst>
        <pc:picChg chg="add mod">
          <ac:chgData name="Cassin, Aoife (NSP)" userId="S::aoife.cassin@fao.org::804f2b44-96cb-4485-8c29-4a163f294515" providerId="AD" clId="Web-{527B414B-6723-9131-B0CB-367F23ECCD17}" dt="2022-05-24T10:19:41.799" v="106" actId="1076"/>
          <ac:picMkLst>
            <pc:docMk/>
            <pc:sldMk cId="497654068" sldId="283"/>
            <ac:picMk id="2" creationId="{AB3418FA-40D2-3443-0B95-ABD80DB80C89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20:21.362" v="115" actId="1076"/>
          <ac:picMkLst>
            <pc:docMk/>
            <pc:sldMk cId="497654068" sldId="283"/>
            <ac:picMk id="3" creationId="{C96762BE-0062-C4A6-86F4-F29C58C442A6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19:32.892" v="104" actId="1076"/>
          <ac:picMkLst>
            <pc:docMk/>
            <pc:sldMk cId="497654068" sldId="283"/>
            <ac:picMk id="4" creationId="{4E734570-47F5-1E6D-6C4A-F42B94635B0F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19:36.908" v="105" actId="1076"/>
          <ac:picMkLst>
            <pc:docMk/>
            <pc:sldMk cId="497654068" sldId="283"/>
            <ac:picMk id="5" creationId="{DCC08156-7CE0-D0A7-104E-FF741B760CB4}"/>
          </ac:picMkLst>
        </pc:picChg>
        <pc:picChg chg="del mod">
          <ac:chgData name="Cassin, Aoife (NSP)" userId="S::aoife.cassin@fao.org::804f2b44-96cb-4485-8c29-4a163f294515" providerId="AD" clId="Web-{527B414B-6723-9131-B0CB-367F23ECCD17}" dt="2022-05-24T10:17:31.686" v="70"/>
          <ac:picMkLst>
            <pc:docMk/>
            <pc:sldMk cId="497654068" sldId="283"/>
            <ac:picMk id="8" creationId="{1A9ADA7A-502B-E04B-A3C9-4F53AABC1A3B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20:23.378" v="116" actId="1076"/>
          <ac:picMkLst>
            <pc:docMk/>
            <pc:sldMk cId="497654068" sldId="283"/>
            <ac:picMk id="9" creationId="{DCCF5E12-C013-D785-81C4-7E8F52295CFA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17:54.358" v="76" actId="1076"/>
          <ac:picMkLst>
            <pc:docMk/>
            <pc:sldMk cId="497654068" sldId="283"/>
            <ac:picMk id="10" creationId="{1926839F-F211-3336-90A5-F7C7B66A5E10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19:08.626" v="98" actId="1076"/>
          <ac:picMkLst>
            <pc:docMk/>
            <pc:sldMk cId="497654068" sldId="283"/>
            <ac:picMk id="11" creationId="{6E0D8D98-7AB0-B65A-A77F-AE01EE495817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20:01.440" v="109" actId="14100"/>
          <ac:picMkLst>
            <pc:docMk/>
            <pc:sldMk cId="497654068" sldId="283"/>
            <ac:picMk id="12" creationId="{B3A5ADA7-DB74-FCC8-B323-CEAF00B0CB62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20:14.456" v="113" actId="14100"/>
          <ac:picMkLst>
            <pc:docMk/>
            <pc:sldMk cId="497654068" sldId="283"/>
            <ac:picMk id="13" creationId="{3168DD25-DCEE-0FDB-32BE-1DA297A7C417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20:45.644" v="122" actId="14100"/>
          <ac:picMkLst>
            <pc:docMk/>
            <pc:sldMk cId="497654068" sldId="283"/>
            <ac:picMk id="14" creationId="{98F69FBC-9D01-55EF-F1DA-E62BB53538B2}"/>
          </ac:picMkLst>
        </pc:picChg>
        <pc:picChg chg="add del mod">
          <ac:chgData name="Cassin, Aoife (NSP)" userId="S::aoife.cassin@fao.org::804f2b44-96cb-4485-8c29-4a163f294515" providerId="AD" clId="Web-{527B414B-6723-9131-B0CB-367F23ECCD17}" dt="2022-05-24T10:20:33.082" v="119" actId="1076"/>
          <ac:picMkLst>
            <pc:docMk/>
            <pc:sldMk cId="497654068" sldId="283"/>
            <ac:picMk id="15" creationId="{61C762EC-DD98-6EE6-A981-490C40EDC528}"/>
          </ac:picMkLst>
        </pc:picChg>
        <pc:picChg chg="add del mod">
          <ac:chgData name="Cassin, Aoife (NSP)" userId="S::aoife.cassin@fao.org::804f2b44-96cb-4485-8c29-4a163f294515" providerId="AD" clId="Web-{527B414B-6723-9131-B0CB-367F23ECCD17}" dt="2022-05-24T10:14:57.431" v="63"/>
          <ac:picMkLst>
            <pc:docMk/>
            <pc:sldMk cId="497654068" sldId="283"/>
            <ac:picMk id="16" creationId="{AA6B16D6-D4B5-8ECA-56AA-233C4658EAE6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20:40.051" v="120" actId="1076"/>
          <ac:picMkLst>
            <pc:docMk/>
            <pc:sldMk cId="497654068" sldId="283"/>
            <ac:picMk id="17" creationId="{71F05C94-6909-2518-2376-F39E9CA73699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18:04.546" v="80" actId="1076"/>
          <ac:picMkLst>
            <pc:docMk/>
            <pc:sldMk cId="497654068" sldId="283"/>
            <ac:picMk id="18" creationId="{A1B2F4C2-08B9-789E-4538-E09608613C86}"/>
          </ac:picMkLst>
        </pc:picChg>
        <pc:picChg chg="add mod">
          <ac:chgData name="Cassin, Aoife (NSP)" userId="S::aoife.cassin@fao.org::804f2b44-96cb-4485-8c29-4a163f294515" providerId="AD" clId="Web-{527B414B-6723-9131-B0CB-367F23ECCD17}" dt="2022-05-24T10:19:56.377" v="108" actId="14100"/>
          <ac:picMkLst>
            <pc:docMk/>
            <pc:sldMk cId="497654068" sldId="283"/>
            <ac:picMk id="19" creationId="{051B0AAA-988D-340B-B849-BEBCDB1170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2022 IPPC Regional Workshop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Agenda item 7.2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yto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ytoexchange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phytoexchang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ytoexchange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52400" y="4652319"/>
            <a:ext cx="12192000" cy="550176"/>
          </a:xfrm>
        </p:spPr>
        <p:txBody>
          <a:bodyPr/>
          <a:lstStyle/>
          <a:p>
            <a:pPr>
              <a:defRPr/>
            </a:pPr>
            <a:r>
              <a:rPr lang="ru-RU" dirty="0"/>
              <a:t>Обновленная информация о Р</a:t>
            </a:r>
            <a:r>
              <a:rPr lang="ru-RU" dirty="0" smtClean="0"/>
              <a:t>ешении ЭФС (</a:t>
            </a:r>
            <a:r>
              <a:rPr lang="ru-RU" dirty="0" err="1" smtClean="0"/>
              <a:t>ePhyto</a:t>
            </a:r>
            <a:r>
              <a:rPr lang="ru-RU" dirty="0" smtClean="0"/>
              <a:t>) </a:t>
            </a:r>
            <a:r>
              <a:rPr lang="ru-RU" sz="3600" dirty="0"/>
              <a:t>МККЗР</a:t>
            </a:r>
            <a:r>
              <a:rPr lang="en-US" sz="36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Пункт </a:t>
            </a:r>
            <a:r>
              <a:rPr lang="ru-RU" dirty="0" smtClean="0"/>
              <a:t>повестки </a:t>
            </a:r>
            <a:r>
              <a:rPr lang="ru-RU" dirty="0"/>
              <a:t>7.2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1447800"/>
            <a:ext cx="3886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2.3 </a:t>
            </a:r>
            <a:r>
              <a:rPr lang="ru-RU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Делегирование каналов 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F1ACB9-276D-EF48-9056-3084EF7A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2182657"/>
            <a:ext cx="5067363" cy="3646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9D4EA4-1E83-0B44-8F73-9A32E6AE71D8}"/>
              </a:ext>
            </a:extLst>
          </p:cNvPr>
          <p:cNvSpPr txBox="1"/>
          <p:nvPr/>
        </p:nvSpPr>
        <p:spPr>
          <a:xfrm>
            <a:off x="139700" y="2057400"/>
            <a:ext cx="70231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2E75B6"/>
                </a:solidFill>
              </a:rPr>
              <a:t>Системы </a:t>
            </a:r>
            <a:r>
              <a:rPr lang="ru-RU" sz="1800" b="1" dirty="0">
                <a:solidFill>
                  <a:srgbClr val="2E75B6"/>
                </a:solidFill>
              </a:rPr>
              <a:t>"единого окна" теперь могут подключаться к узлу-концентратору (HUB) для отправки/получения ЭФС (</a:t>
            </a:r>
            <a:r>
              <a:rPr lang="ru-RU" sz="1800" b="1" dirty="0" err="1">
                <a:solidFill>
                  <a:srgbClr val="2E75B6"/>
                </a:solidFill>
              </a:rPr>
              <a:t>ePhytos</a:t>
            </a:r>
            <a:r>
              <a:rPr lang="ru-RU" sz="1800" b="1" dirty="0">
                <a:solidFill>
                  <a:srgbClr val="2E75B6"/>
                </a:solidFill>
              </a:rPr>
              <a:t>) от имени стран, которыми они управляют. </a:t>
            </a:r>
            <a:endParaRPr lang="ru-RU" sz="1800" b="1" dirty="0" smtClean="0">
              <a:solidFill>
                <a:srgbClr val="2E75B6"/>
              </a:solidFill>
            </a:endParaRPr>
          </a:p>
          <a:p>
            <a:endParaRPr lang="ru-RU" sz="1800" b="1" dirty="0">
              <a:solidFill>
                <a:srgbClr val="2E75B6"/>
              </a:solidFill>
            </a:endParaRPr>
          </a:p>
          <a:p>
            <a:r>
              <a:rPr lang="ru-RU" sz="1800" dirty="0" smtClean="0"/>
              <a:t>Правило </a:t>
            </a:r>
            <a:r>
              <a:rPr lang="ru-RU" sz="1800" dirty="0"/>
              <a:t>делегирования может быть настроено по следующим критериям:</a:t>
            </a:r>
          </a:p>
          <a:p>
            <a:r>
              <a:rPr lang="ru-RU" sz="1600" dirty="0"/>
              <a:t>-</a:t>
            </a:r>
            <a:r>
              <a:rPr lang="ru-RU" sz="1800" dirty="0"/>
              <a:t>Входящие/исходящие сообщения</a:t>
            </a:r>
          </a:p>
          <a:p>
            <a:r>
              <a:rPr lang="ru-RU" sz="1800" dirty="0"/>
              <a:t>-Тип документа (</a:t>
            </a:r>
            <a:r>
              <a:rPr lang="ru-RU" sz="1400" i="1" dirty="0">
                <a:solidFill>
                  <a:prstClr val="black"/>
                </a:solidFill>
              </a:rPr>
              <a:t>Обычный и </a:t>
            </a:r>
            <a:r>
              <a:rPr lang="ru-RU" sz="1400" i="1" dirty="0" smtClean="0">
                <a:solidFill>
                  <a:prstClr val="black"/>
                </a:solidFill>
              </a:rPr>
              <a:t>Реэкспорт</a:t>
            </a:r>
            <a:r>
              <a:rPr lang="ru-RU" sz="1800" dirty="0"/>
              <a:t>)</a:t>
            </a:r>
          </a:p>
          <a:p>
            <a:r>
              <a:rPr lang="ru-RU" sz="1800" dirty="0"/>
              <a:t>-Статус документа </a:t>
            </a:r>
            <a:r>
              <a:rPr lang="ru-RU" sz="1800" dirty="0" smtClean="0"/>
              <a:t>(</a:t>
            </a:r>
            <a:r>
              <a:rPr lang="ru-RU" sz="1400" i="1" dirty="0">
                <a:solidFill>
                  <a:prstClr val="black"/>
                </a:solidFill>
              </a:rPr>
              <a:t>В</a:t>
            </a:r>
            <a:r>
              <a:rPr lang="ru-RU" sz="1400" i="1" dirty="0" smtClean="0">
                <a:solidFill>
                  <a:prstClr val="black"/>
                </a:solidFill>
              </a:rPr>
              <a:t>ыдан</a:t>
            </a:r>
            <a:r>
              <a:rPr lang="ru-RU" sz="1400" i="1" dirty="0">
                <a:solidFill>
                  <a:prstClr val="black"/>
                </a:solidFill>
              </a:rPr>
              <a:t>, </a:t>
            </a:r>
            <a:r>
              <a:rPr lang="ru-RU" sz="1400" i="1" dirty="0" smtClean="0">
                <a:solidFill>
                  <a:prstClr val="black"/>
                </a:solidFill>
              </a:rPr>
              <a:t>Отозван</a:t>
            </a:r>
            <a:r>
              <a:rPr lang="ru-RU" sz="1800" dirty="0" smtClean="0"/>
              <a:t>)</a:t>
            </a:r>
            <a:endParaRPr lang="ru-RU" sz="1600" dirty="0" smtClean="0"/>
          </a:p>
          <a:p>
            <a:endParaRPr lang="en-US" sz="1600" b="1" dirty="0">
              <a:solidFill>
                <a:srgbClr val="2E75B6"/>
              </a:solidFill>
            </a:endParaRPr>
          </a:p>
          <a:p>
            <a:r>
              <a:rPr lang="ru-RU" sz="1800" b="1" u="sng" dirty="0">
                <a:solidFill>
                  <a:srgbClr val="00B050"/>
                </a:solidFill>
              </a:rPr>
              <a:t>Эта функция используется в системе ЕС </a:t>
            </a:r>
            <a:r>
              <a:rPr lang="ru-RU" sz="1800" b="1" u="sng" dirty="0" err="1">
                <a:solidFill>
                  <a:srgbClr val="00B050"/>
                </a:solidFill>
              </a:rPr>
              <a:t>Traces</a:t>
            </a:r>
            <a:r>
              <a:rPr lang="en-US" sz="1800" b="1" u="sng" dirty="0" smtClean="0">
                <a:solidFill>
                  <a:srgbClr val="00B050"/>
                </a:solidFill>
              </a:rPr>
              <a:t>.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endParaRPr lang="en-US" sz="1800" b="1" dirty="0">
              <a:solidFill>
                <a:srgbClr val="00B050"/>
              </a:solidFill>
            </a:endParaRPr>
          </a:p>
          <a:p>
            <a:r>
              <a:rPr lang="ru-RU" sz="1800" dirty="0">
                <a:solidFill>
                  <a:srgbClr val="000000"/>
                </a:solidFill>
              </a:rPr>
              <a:t>Страны могут отправлять ЭФС (</a:t>
            </a:r>
            <a:r>
              <a:rPr lang="ru-RU" sz="1800" dirty="0" err="1">
                <a:solidFill>
                  <a:srgbClr val="000000"/>
                </a:solidFill>
              </a:rPr>
              <a:t>ePhytos</a:t>
            </a:r>
            <a:r>
              <a:rPr lang="ru-RU" sz="1800" dirty="0">
                <a:solidFill>
                  <a:srgbClr val="000000"/>
                </a:solidFill>
              </a:rPr>
              <a:t>) любому члену ЕС (или любой стране, включенной в Решение ЭФС (</a:t>
            </a:r>
            <a:r>
              <a:rPr lang="ru-RU" sz="1800" dirty="0" err="1">
                <a:solidFill>
                  <a:srgbClr val="000000"/>
                </a:solidFill>
              </a:rPr>
              <a:t>ePhyto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Solution</a:t>
            </a:r>
            <a:r>
              <a:rPr lang="ru-RU" sz="1800" dirty="0">
                <a:solidFill>
                  <a:srgbClr val="000000"/>
                </a:solidFill>
              </a:rPr>
              <a:t>)) через узел-концентратор (HUB), и данное сообщение будет извлечено системой </a:t>
            </a:r>
            <a:r>
              <a:rPr lang="ru-RU" sz="1800" dirty="0" err="1">
                <a:solidFill>
                  <a:srgbClr val="000000"/>
                </a:solidFill>
              </a:rPr>
              <a:t>Traces</a:t>
            </a:r>
            <a:r>
              <a:rPr lang="ru-RU" sz="1800" dirty="0">
                <a:solidFill>
                  <a:srgbClr val="000000"/>
                </a:solidFill>
              </a:rPr>
              <a:t> и доставлено в страну, которой оно предназначено.</a:t>
            </a:r>
            <a:endParaRPr lang="en-US" sz="1800" dirty="0"/>
          </a:p>
        </p:txBody>
      </p:sp>
      <p:sp>
        <p:nvSpPr>
          <p:cNvPr id="2" name="Овал 1"/>
          <p:cNvSpPr/>
          <p:nvPr/>
        </p:nvSpPr>
        <p:spPr>
          <a:xfrm>
            <a:off x="6934200" y="2327275"/>
            <a:ext cx="1295400" cy="533400"/>
          </a:xfrm>
          <a:prstGeom prst="ellipse">
            <a:avLst/>
          </a:prstGeom>
          <a:solidFill>
            <a:srgbClr val="D3F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Система страны-экспортера</a:t>
            </a:r>
          </a:p>
        </p:txBody>
      </p:sp>
      <p:sp>
        <p:nvSpPr>
          <p:cNvPr id="9" name="Овал 8"/>
          <p:cNvSpPr/>
          <p:nvPr/>
        </p:nvSpPr>
        <p:spPr>
          <a:xfrm>
            <a:off x="10515600" y="2298700"/>
            <a:ext cx="1219200" cy="533400"/>
          </a:xfrm>
          <a:prstGeom prst="ellipse">
            <a:avLst/>
          </a:prstGeom>
          <a:solidFill>
            <a:srgbClr val="D3F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Система </a:t>
            </a:r>
            <a:r>
              <a:rPr lang="ru-RU" sz="1100" b="1" dirty="0" smtClean="0">
                <a:solidFill>
                  <a:schemeClr val="tx1"/>
                </a:solidFill>
              </a:rPr>
              <a:t>страны-импортера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21100574">
            <a:off x="7848600" y="2865592"/>
            <a:ext cx="990600" cy="2912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ФС-456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514494">
            <a:off x="9753536" y="2875302"/>
            <a:ext cx="990600" cy="2912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ФС-789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3967" y="3736413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ФС-789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63200" y="3766915"/>
            <a:ext cx="68580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ФС-456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91800" y="4498344"/>
            <a:ext cx="914400" cy="149855"/>
          </a:xfrm>
          <a:prstGeom prst="rect">
            <a:avLst/>
          </a:prstGeom>
          <a:solidFill>
            <a:srgbClr val="FC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Единое Окно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2800" y="4498343"/>
            <a:ext cx="971550" cy="149856"/>
          </a:xfrm>
          <a:prstGeom prst="rect">
            <a:avLst/>
          </a:prstGeom>
          <a:solidFill>
            <a:srgbClr val="FC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Единое Окно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1401" y="5486400"/>
            <a:ext cx="930286" cy="304800"/>
          </a:xfrm>
          <a:prstGeom prst="rect">
            <a:avLst/>
          </a:prstGeom>
          <a:solidFill>
            <a:srgbClr val="D3F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Страна-Экспортер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96600" y="5525302"/>
            <a:ext cx="1006486" cy="265897"/>
          </a:xfrm>
          <a:prstGeom prst="rect">
            <a:avLst/>
          </a:prstGeom>
          <a:solidFill>
            <a:srgbClr val="D3F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Страна-Импортер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78194" y="3166673"/>
            <a:ext cx="1204005" cy="757375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Узел-концентратор (HUB)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ЭФС </a:t>
            </a:r>
            <a:r>
              <a:rPr lang="ru-RU" sz="1100" b="1" dirty="0"/>
              <a:t>(</a:t>
            </a:r>
            <a:r>
              <a:rPr lang="ru-RU" sz="1100" b="1" dirty="0" err="1"/>
              <a:t>ePhyto</a:t>
            </a:r>
            <a:r>
              <a:rPr lang="ru-RU" sz="1100" b="1" dirty="0"/>
              <a:t>) МККЗР</a:t>
            </a:r>
          </a:p>
        </p:txBody>
      </p:sp>
      <p:sp>
        <p:nvSpPr>
          <p:cNvPr id="18" name="Овал 17"/>
          <p:cNvSpPr/>
          <p:nvPr/>
        </p:nvSpPr>
        <p:spPr>
          <a:xfrm>
            <a:off x="10668000" y="2451100"/>
            <a:ext cx="1219200" cy="533400"/>
          </a:xfrm>
          <a:prstGeom prst="ellipse">
            <a:avLst/>
          </a:prstGeom>
          <a:solidFill>
            <a:srgbClr val="D3F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Система </a:t>
            </a:r>
            <a:r>
              <a:rPr lang="ru-RU" sz="1100" b="1" dirty="0" smtClean="0">
                <a:solidFill>
                  <a:schemeClr val="tx1"/>
                </a:solidFill>
              </a:rPr>
              <a:t>страны-импортера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03967" y="3720779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ФС-789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457200" y="1354587"/>
            <a:ext cx="12954000" cy="42986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2. </a:t>
            </a:r>
            <a:r>
              <a:rPr lang="ru-RU" sz="2800" dirty="0" smtClean="0"/>
              <a:t>ОБНОВЛЕННАЯ ИНФОРМАЦИЯ О РЕШЕНИИ ЭФС (EPHYTO</a:t>
            </a:r>
            <a:r>
              <a:rPr lang="en-US" sz="2800" dirty="0" smtClean="0"/>
              <a:t> SOLUTION</a:t>
            </a:r>
            <a:r>
              <a:rPr lang="ru-RU" sz="2800" dirty="0" smtClean="0"/>
              <a:t>) МКЗЗР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endParaRPr lang="en-IT" sz="2800" b="0" dirty="0"/>
          </a:p>
        </p:txBody>
      </p:sp>
    </p:spTree>
    <p:extLst>
      <p:ext uri="{BB962C8B-B14F-4D97-AF65-F5344CB8AC3E}">
        <p14:creationId xmlns:p14="http://schemas.microsoft.com/office/powerpoint/2010/main" val="28940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9D4EA4-1E83-0B44-8F73-9A32E6AE71D8}"/>
              </a:ext>
            </a:extLst>
          </p:cNvPr>
          <p:cNvSpPr txBox="1"/>
          <p:nvPr/>
        </p:nvSpPr>
        <p:spPr>
          <a:xfrm>
            <a:off x="381000" y="2514600"/>
            <a:ext cx="5267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E75B6"/>
                </a:solidFill>
              </a:rPr>
              <a:t>Страна </a:t>
            </a:r>
            <a:r>
              <a:rPr lang="ru-RU" sz="2000" b="1" dirty="0">
                <a:solidFill>
                  <a:srgbClr val="2E75B6"/>
                </a:solidFill>
              </a:rPr>
              <a:t>будет иметь возможность указать </a:t>
            </a:r>
            <a:r>
              <a:rPr lang="ru-RU" sz="2000" b="1" dirty="0" smtClean="0">
                <a:solidFill>
                  <a:srgbClr val="2E75B6"/>
                </a:solidFill>
              </a:rPr>
              <a:t>несколько </a:t>
            </a:r>
            <a:r>
              <a:rPr lang="ru-RU" sz="2000" b="1" dirty="0">
                <a:solidFill>
                  <a:srgbClr val="2E75B6"/>
                </a:solidFill>
              </a:rPr>
              <a:t>получателей </a:t>
            </a:r>
            <a:r>
              <a:rPr lang="ru-RU" sz="2000" b="1" dirty="0" smtClean="0">
                <a:solidFill>
                  <a:srgbClr val="2E75B6"/>
                </a:solidFill>
              </a:rPr>
              <a:t>на конверте </a:t>
            </a:r>
            <a:r>
              <a:rPr lang="ru-RU" sz="2000" b="1" dirty="0">
                <a:solidFill>
                  <a:srgbClr val="2E75B6"/>
                </a:solidFill>
              </a:rPr>
              <a:t>ЭФС (</a:t>
            </a:r>
            <a:r>
              <a:rPr lang="ru-RU" sz="2000" b="1" dirty="0" err="1">
                <a:solidFill>
                  <a:srgbClr val="2E75B6"/>
                </a:solidFill>
              </a:rPr>
              <a:t>ePhyto</a:t>
            </a:r>
            <a:r>
              <a:rPr lang="ru-RU" sz="2000" b="1" dirty="0">
                <a:solidFill>
                  <a:srgbClr val="2E75B6"/>
                </a:solidFill>
              </a:rPr>
              <a:t>) </a:t>
            </a:r>
            <a:r>
              <a:rPr lang="ru-RU" sz="2000" b="1" dirty="0" smtClean="0">
                <a:solidFill>
                  <a:srgbClr val="2E75B6"/>
                </a:solidFill>
              </a:rPr>
              <a:t>при его отправке в </a:t>
            </a:r>
            <a:r>
              <a:rPr lang="ru-RU" sz="2000" b="1" dirty="0">
                <a:solidFill>
                  <a:srgbClr val="2E75B6"/>
                </a:solidFill>
              </a:rPr>
              <a:t>страну </a:t>
            </a:r>
            <a:r>
              <a:rPr lang="ru-RU" sz="2000" b="1" dirty="0" smtClean="0">
                <a:solidFill>
                  <a:srgbClr val="2E75B6"/>
                </a:solidFill>
              </a:rPr>
              <a:t>назначения.</a:t>
            </a:r>
            <a:endParaRPr lang="en-US" sz="2000" b="1" dirty="0">
              <a:solidFill>
                <a:srgbClr val="2E75B6"/>
              </a:solidFill>
            </a:endParaRPr>
          </a:p>
          <a:p>
            <a:endParaRPr lang="ru-RU" sz="2000" dirty="0" smtClean="0"/>
          </a:p>
          <a:p>
            <a:r>
              <a:rPr lang="ru-RU" sz="2000" dirty="0" smtClean="0"/>
              <a:t>Отправитель </a:t>
            </a:r>
            <a:r>
              <a:rPr lang="ru-RU" sz="2000" dirty="0"/>
              <a:t>будет добавлять коды </a:t>
            </a:r>
            <a:r>
              <a:rPr lang="ru-RU" sz="2000" dirty="0" smtClean="0"/>
              <a:t>канала переадресации в заголовок конверта </a:t>
            </a:r>
            <a:r>
              <a:rPr lang="ru-RU" sz="2000" dirty="0"/>
              <a:t>ЭФС (</a:t>
            </a:r>
            <a:r>
              <a:rPr lang="ru-RU" sz="2000" dirty="0" err="1"/>
              <a:t>ePhyto</a:t>
            </a:r>
            <a:r>
              <a:rPr lang="ru-RU" sz="2000" dirty="0"/>
              <a:t>).</a:t>
            </a:r>
            <a:endParaRPr lang="en-US" sz="2000" dirty="0"/>
          </a:p>
          <a:p>
            <a:endParaRPr lang="en-US" sz="2000" dirty="0"/>
          </a:p>
          <a:p>
            <a:r>
              <a:rPr lang="ru-RU" sz="2000" b="1" i="1" dirty="0">
                <a:solidFill>
                  <a:srgbClr val="2E75B6"/>
                </a:solidFill>
              </a:rPr>
              <a:t>В настоящее время </a:t>
            </a:r>
            <a:r>
              <a:rPr lang="ru-RU" sz="2000" b="1" i="1" dirty="0" smtClean="0">
                <a:solidFill>
                  <a:srgbClr val="2E75B6"/>
                </a:solidFill>
              </a:rPr>
              <a:t>тестируется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1ACB9-276D-EF48-9056-3084EF7A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2057400"/>
            <a:ext cx="5793459" cy="42026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" y="1725457"/>
            <a:ext cx="403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2.3 </a:t>
            </a:r>
            <a:r>
              <a:rPr lang="ru-RU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Переадресация каналов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72200" y="2247900"/>
            <a:ext cx="1457738" cy="533400"/>
          </a:xfrm>
          <a:prstGeom prst="ellipse">
            <a:avLst/>
          </a:prstGeom>
          <a:solidFill>
            <a:srgbClr val="D3F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Система страны-экспортера</a:t>
            </a:r>
          </a:p>
        </p:txBody>
      </p:sp>
      <p:sp>
        <p:nvSpPr>
          <p:cNvPr id="8" name="Овал 7"/>
          <p:cNvSpPr/>
          <p:nvPr/>
        </p:nvSpPr>
        <p:spPr>
          <a:xfrm>
            <a:off x="10287000" y="2247900"/>
            <a:ext cx="1447800" cy="533400"/>
          </a:xfrm>
          <a:prstGeom prst="ellipse">
            <a:avLst/>
          </a:prstGeom>
          <a:solidFill>
            <a:srgbClr val="D3F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Система </a:t>
            </a:r>
            <a:r>
              <a:rPr lang="ru-RU" sz="1100" b="1" dirty="0" smtClean="0">
                <a:solidFill>
                  <a:schemeClr val="tx1"/>
                </a:solidFill>
              </a:rPr>
              <a:t>страны-импортера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6600" y="3505200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ФС-123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7600" y="2870165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ФС-123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57660" y="2899088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ФС-123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96600" y="3606834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ФС-123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29800" y="4258503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ФС-123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05423" y="4442825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ФС-123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86800" y="5029200"/>
            <a:ext cx="617720" cy="20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ФС-123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21366" y="4486136"/>
            <a:ext cx="1052389" cy="238263"/>
          </a:xfrm>
          <a:prstGeom prst="rect">
            <a:avLst/>
          </a:prstGeom>
          <a:solidFill>
            <a:srgbClr val="FC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Экспортеры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91728" y="4461772"/>
            <a:ext cx="1052389" cy="238263"/>
          </a:xfrm>
          <a:prstGeom prst="rect">
            <a:avLst/>
          </a:prstGeom>
          <a:solidFill>
            <a:srgbClr val="FC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Импортеры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72680" y="5093769"/>
            <a:ext cx="1052389" cy="238263"/>
          </a:xfrm>
          <a:prstGeom prst="rect">
            <a:avLst/>
          </a:prstGeom>
          <a:solidFill>
            <a:srgbClr val="FC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3я Стороны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69169" y="5093768"/>
            <a:ext cx="1052389" cy="238263"/>
          </a:xfrm>
          <a:prstGeom prst="rect">
            <a:avLst/>
          </a:prstGeom>
          <a:solidFill>
            <a:srgbClr val="FC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Логистические компании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47960" y="5943600"/>
            <a:ext cx="1295399" cy="238263"/>
          </a:xfrm>
          <a:prstGeom prst="rect">
            <a:avLst/>
          </a:prstGeom>
          <a:solidFill>
            <a:srgbClr val="FC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Государственные органы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39015" y="3206422"/>
            <a:ext cx="1446505" cy="757375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Узел-концентратор (HUB)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ЭФС </a:t>
            </a:r>
            <a:r>
              <a:rPr lang="ru-RU" sz="1100" b="1" dirty="0"/>
              <a:t>(</a:t>
            </a:r>
            <a:r>
              <a:rPr lang="ru-RU" sz="1100" b="1" dirty="0" err="1"/>
              <a:t>ePhyto</a:t>
            </a:r>
            <a:r>
              <a:rPr lang="ru-RU" sz="1100" b="1" dirty="0"/>
              <a:t>) МККЗР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457200" y="1354587"/>
            <a:ext cx="12954000" cy="42986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2. </a:t>
            </a:r>
            <a:r>
              <a:rPr lang="ru-RU" sz="2800" dirty="0" smtClean="0"/>
              <a:t>ОБНОВЛЕННАЯ ИНФОРМАЦИЯ О РЕШЕНИИ ЭФС (EPHYTO</a:t>
            </a:r>
            <a:r>
              <a:rPr lang="en-US" sz="2800" dirty="0" smtClean="0"/>
              <a:t> SOLUTION</a:t>
            </a:r>
            <a:r>
              <a:rPr lang="ru-RU" sz="2800" dirty="0" smtClean="0"/>
              <a:t>) МКЗЗР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endParaRPr lang="en-IT" sz="2800" b="0" dirty="0"/>
          </a:p>
        </p:txBody>
      </p:sp>
    </p:spTree>
    <p:extLst>
      <p:ext uri="{BB962C8B-B14F-4D97-AF65-F5344CB8AC3E}">
        <p14:creationId xmlns:p14="http://schemas.microsoft.com/office/powerpoint/2010/main" val="9452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457200" y="1784974"/>
            <a:ext cx="9220200" cy="539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2.4 </a:t>
            </a:r>
            <a:r>
              <a:rPr lang="ru-RU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Электронные цифровые подписи (ЭЦП) (</a:t>
            </a:r>
            <a:r>
              <a:rPr lang="en-GB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eSignatures</a:t>
            </a:r>
            <a:r>
              <a:rPr lang="ru-RU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en-GB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511385"/>
            <a:ext cx="7848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Что такое </a:t>
            </a:r>
            <a:r>
              <a:rPr lang="ru-RU" sz="2000" b="1" dirty="0">
                <a:solidFill>
                  <a:srgbClr val="000000"/>
                </a:solidFill>
              </a:rPr>
              <a:t>электронная </a:t>
            </a:r>
            <a:r>
              <a:rPr lang="ru-RU" sz="2000" b="1" dirty="0" smtClean="0">
                <a:solidFill>
                  <a:srgbClr val="000000"/>
                </a:solidFill>
              </a:rPr>
              <a:t>цифровая </a:t>
            </a:r>
            <a:r>
              <a:rPr lang="ru-RU" sz="2000" b="1" dirty="0" smtClean="0">
                <a:solidFill>
                  <a:srgbClr val="000000"/>
                </a:solidFill>
              </a:rPr>
              <a:t>подпись (ЭЦП)</a:t>
            </a:r>
            <a:r>
              <a:rPr lang="en-GB" sz="2000" b="1" dirty="0" smtClean="0">
                <a:solidFill>
                  <a:srgbClr val="000000"/>
                </a:solidFill>
              </a:rPr>
              <a:t>?</a:t>
            </a:r>
            <a:endParaRPr lang="en-GB" sz="2000" b="1" dirty="0">
              <a:solidFill>
                <a:srgbClr val="000000"/>
              </a:solidFill>
            </a:endParaRPr>
          </a:p>
          <a:p>
            <a:r>
              <a:rPr lang="ru-RU" sz="1800" dirty="0">
                <a:solidFill>
                  <a:srgbClr val="000000"/>
                </a:solidFill>
              </a:rPr>
              <a:t>Электронная </a:t>
            </a:r>
            <a:r>
              <a:rPr lang="ru-RU" sz="1800" dirty="0" smtClean="0">
                <a:solidFill>
                  <a:srgbClr val="000000"/>
                </a:solidFill>
              </a:rPr>
              <a:t>цифровая </a:t>
            </a:r>
            <a:r>
              <a:rPr lang="ru-RU" sz="1800" dirty="0">
                <a:solidFill>
                  <a:srgbClr val="000000"/>
                </a:solidFill>
              </a:rPr>
              <a:t>подпись (ЭЦП) </a:t>
            </a:r>
            <a:r>
              <a:rPr lang="ru-RU" sz="1800" dirty="0" smtClean="0">
                <a:solidFill>
                  <a:srgbClr val="000000"/>
                </a:solidFill>
              </a:rPr>
              <a:t>(</a:t>
            </a:r>
            <a:r>
              <a:rPr lang="en-GB" sz="1800" dirty="0">
                <a:solidFill>
                  <a:srgbClr val="000000"/>
                </a:solidFill>
              </a:rPr>
              <a:t>e-signature</a:t>
            </a:r>
            <a:r>
              <a:rPr lang="ru-RU" sz="1800" dirty="0">
                <a:solidFill>
                  <a:srgbClr val="000000"/>
                </a:solidFill>
              </a:rPr>
              <a:t>) относится к данным в электронной форме, прикрепленным к или логически связанным с другими данными в электронной форме, которые используются подписывающим лицом для подписания.</a:t>
            </a:r>
            <a:endParaRPr lang="en-GB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ru-RU" sz="1800" dirty="0">
                <a:solidFill>
                  <a:srgbClr val="000000"/>
                </a:solidFill>
              </a:rPr>
              <a:t>В соответствии с законодательством ЕС, любая страна, которая намерена вести торговлю со странами-членами ЕС с использованием Решения ЭФС (</a:t>
            </a:r>
            <a:r>
              <a:rPr lang="ru-RU" sz="1800" dirty="0" err="1">
                <a:solidFill>
                  <a:srgbClr val="000000"/>
                </a:solidFill>
              </a:rPr>
              <a:t>ePhyto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Solution</a:t>
            </a:r>
            <a:r>
              <a:rPr lang="ru-RU" sz="1800" dirty="0">
                <a:solidFill>
                  <a:srgbClr val="000000"/>
                </a:solidFill>
              </a:rPr>
              <a:t>), должны иметь возможность подписывать ЭФС (</a:t>
            </a:r>
            <a:r>
              <a:rPr lang="ru-RU" sz="1800" dirty="0" err="1">
                <a:solidFill>
                  <a:srgbClr val="000000"/>
                </a:solidFill>
              </a:rPr>
              <a:t>ePhytos</a:t>
            </a:r>
            <a:r>
              <a:rPr lang="ru-RU" sz="1800" dirty="0">
                <a:solidFill>
                  <a:srgbClr val="000000"/>
                </a:solidFill>
              </a:rPr>
              <a:t>) электронной цифровой подписью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r>
              <a:rPr lang="ru-RU" sz="1800" dirty="0">
                <a:solidFill>
                  <a:srgbClr val="000000"/>
                </a:solidFill>
              </a:rPr>
              <a:t>Эта функция была реализована в </a:t>
            </a:r>
            <a:r>
              <a:rPr lang="ru-RU" sz="1800" dirty="0" err="1">
                <a:solidFill>
                  <a:srgbClr val="000000"/>
                </a:solidFill>
              </a:rPr>
              <a:t>GeNS</a:t>
            </a:r>
            <a:r>
              <a:rPr lang="ru-RU" sz="1800" dirty="0">
                <a:solidFill>
                  <a:srgbClr val="000000"/>
                </a:solidFill>
              </a:rPr>
              <a:t> для ряда стран — НОКЗР </a:t>
            </a:r>
            <a:r>
              <a:rPr lang="ru-RU" sz="1800" dirty="0" smtClean="0">
                <a:solidFill>
                  <a:srgbClr val="000000"/>
                </a:solidFill>
              </a:rPr>
              <a:t>необходимо </a:t>
            </a:r>
            <a:r>
              <a:rPr lang="ru-RU" sz="1800" dirty="0">
                <a:solidFill>
                  <a:srgbClr val="000000"/>
                </a:solidFill>
              </a:rPr>
              <a:t>работать с </a:t>
            </a:r>
            <a:r>
              <a:rPr lang="ru-RU" sz="1800" dirty="0" smtClean="0">
                <a:solidFill>
                  <a:srgbClr val="000000"/>
                </a:solidFill>
              </a:rPr>
              <a:t>провайдером </a:t>
            </a:r>
            <a:r>
              <a:rPr lang="ru-RU" sz="1800" dirty="0">
                <a:solidFill>
                  <a:srgbClr val="000000"/>
                </a:solidFill>
              </a:rPr>
              <a:t>сертификации и </a:t>
            </a:r>
            <a:r>
              <a:rPr lang="en-GB" sz="1800" dirty="0" smtClean="0">
                <a:solidFill>
                  <a:srgbClr val="000000"/>
                </a:solidFill>
              </a:rPr>
              <a:t>UNICC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0"/>
            <a:ext cx="2740352" cy="1855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419600"/>
            <a:ext cx="1816376" cy="12954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457200" y="1354587"/>
            <a:ext cx="12954000" cy="42986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2. </a:t>
            </a:r>
            <a:r>
              <a:rPr lang="ru-RU" sz="2800" dirty="0" smtClean="0"/>
              <a:t>ОБНОВЛЕННАЯ ИНФОРМАЦИЯ О РЕШЕНИИ ЭФС (EPHYTO</a:t>
            </a:r>
            <a:r>
              <a:rPr lang="en-US" sz="2800" dirty="0" smtClean="0"/>
              <a:t> SOLUTION</a:t>
            </a:r>
            <a:r>
              <a:rPr lang="ru-RU" sz="2800" dirty="0" smtClean="0"/>
              <a:t>) МКЗЗР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endParaRPr lang="en-IT" sz="2800" b="0" dirty="0"/>
          </a:p>
        </p:txBody>
      </p:sp>
    </p:spTree>
    <p:extLst>
      <p:ext uri="{BB962C8B-B14F-4D97-AF65-F5344CB8AC3E}">
        <p14:creationId xmlns:p14="http://schemas.microsoft.com/office/powerpoint/2010/main" val="35144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15123"/>
            <a:ext cx="9525000" cy="296840"/>
          </a:xfrm>
        </p:spPr>
        <p:txBody>
          <a:bodyPr/>
          <a:lstStyle/>
          <a:p>
            <a:pPr algn="ctr"/>
            <a:r>
              <a:rPr lang="en-GB" sz="2800" dirty="0" smtClean="0"/>
              <a:t>3. </a:t>
            </a:r>
            <a:r>
              <a:rPr lang="fr-FR" sz="2800" dirty="0" smtClean="0"/>
              <a:t>C</a:t>
            </a:r>
            <a:r>
              <a:rPr lang="ru-RU" sz="2800" dirty="0" smtClean="0"/>
              <a:t>ОТРУДНИЧЕСТВО</a:t>
            </a:r>
            <a:endParaRPr lang="ru-RU" sz="2800" dirty="0"/>
          </a:p>
        </p:txBody>
      </p:sp>
      <p:sp>
        <p:nvSpPr>
          <p:cNvPr id="7" name="Rectangle 6"/>
          <p:cNvSpPr/>
          <p:nvPr/>
        </p:nvSpPr>
        <p:spPr>
          <a:xfrm>
            <a:off x="381000" y="2133600"/>
            <a:ext cx="1089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Секретариат МККЗР работает с рядом международных организаций и групп, чтобы сделать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Решение ЭФС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ru-RU" sz="2000" dirty="0" err="1" smtClean="0">
                <a:solidFill>
                  <a:srgbClr val="000000"/>
                </a:solidFill>
              </a:rPr>
              <a:t>ePhyto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Solution</a:t>
            </a:r>
            <a:r>
              <a:rPr lang="ru-RU" sz="2000" dirty="0" smtClean="0">
                <a:solidFill>
                  <a:srgbClr val="000000"/>
                </a:solidFill>
              </a:rPr>
              <a:t>)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инструментом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содействия торговле для любой страны (или организации),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которая пожелает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его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использовать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этом сотрудничестве принимают участие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bg1">
                    <a:lumMod val="10000"/>
                  </a:schemeClr>
                </a:solidFill>
              </a:rPr>
              <a:t>Глобальный альянс по упрощению процедур </a:t>
            </a:r>
            <a:r>
              <a:rPr lang="ru-RU" sz="2000" u="sng" dirty="0" smtClean="0">
                <a:solidFill>
                  <a:schemeClr val="bg1">
                    <a:lumMod val="10000"/>
                  </a:schemeClr>
                </a:solidFill>
              </a:rPr>
              <a:t>торговли </a:t>
            </a:r>
            <a:r>
              <a:rPr lang="ru-RU" sz="2000" u="sng" dirty="0">
                <a:solidFill>
                  <a:schemeClr val="bg1">
                    <a:lumMod val="10000"/>
                  </a:schemeClr>
                </a:solidFill>
              </a:rPr>
              <a:t>ВЭФ</a:t>
            </a:r>
            <a:endParaRPr lang="en-US" sz="2000" u="sng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bg1">
                    <a:lumMod val="10000"/>
                  </a:schemeClr>
                </a:solidFill>
              </a:rPr>
              <a:t>О</a:t>
            </a:r>
            <a:r>
              <a:rPr lang="ru-RU" sz="2000" u="sng" dirty="0" smtClean="0">
                <a:solidFill>
                  <a:schemeClr val="bg1">
                    <a:lumMod val="10000"/>
                  </a:schemeClr>
                </a:solidFill>
              </a:rPr>
              <a:t>траслевая консультативная группа </a:t>
            </a:r>
            <a:r>
              <a:rPr lang="ru-RU" sz="2000" u="sng" dirty="0" smtClean="0">
                <a:solidFill>
                  <a:schemeClr val="bg1">
                    <a:lumMod val="10000"/>
                  </a:schemeClr>
                </a:solidFill>
              </a:rPr>
              <a:t>по</a:t>
            </a:r>
            <a:r>
              <a:rPr lang="en-GB" sz="2000" u="sng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u="sng" dirty="0" smtClean="0">
                <a:solidFill>
                  <a:schemeClr val="bg1">
                    <a:lumMod val="10000"/>
                  </a:schemeClr>
                </a:solidFill>
              </a:rPr>
              <a:t>ЭФС (</a:t>
            </a:r>
            <a:r>
              <a:rPr lang="en-GB" sz="2000" u="sng" dirty="0" err="1" smtClean="0">
                <a:solidFill>
                  <a:schemeClr val="bg1">
                    <a:lumMod val="10000"/>
                  </a:schemeClr>
                </a:solidFill>
              </a:rPr>
              <a:t>ePhyto</a:t>
            </a:r>
            <a:r>
              <a:rPr lang="ru-RU" sz="2000" u="sng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  <a:r>
              <a:rPr lang="en-US" sz="2000" u="sng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en-US" sz="2000" u="sng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chemeClr val="bg1">
                    <a:lumMod val="10000"/>
                  </a:schemeClr>
                </a:solidFill>
              </a:rPr>
              <a:t>Фонд </a:t>
            </a:r>
            <a:r>
              <a:rPr lang="ru-RU" sz="2000" u="sng" dirty="0">
                <a:solidFill>
                  <a:schemeClr val="bg1">
                    <a:lumMod val="10000"/>
                  </a:schemeClr>
                </a:solidFill>
              </a:rPr>
              <a:t>средств развития стандартов и торговли </a:t>
            </a:r>
            <a:endParaRPr lang="ru-RU" sz="2000" u="sng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chemeClr val="bg1">
                    <a:lumMod val="10000"/>
                  </a:schemeClr>
                </a:solidFill>
              </a:rPr>
              <a:t>Всемирный </a:t>
            </a:r>
            <a:r>
              <a:rPr lang="ru-RU" sz="2000" u="sng" dirty="0">
                <a:solidFill>
                  <a:schemeClr val="bg1">
                    <a:lumMod val="10000"/>
                  </a:schemeClr>
                </a:solidFill>
              </a:rPr>
              <a:t>банк и Международная финансовая корпорация </a:t>
            </a:r>
            <a:endParaRPr lang="en-US" sz="2000" u="sng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bg1">
                    <a:lumMod val="10000"/>
                  </a:schemeClr>
                </a:solidFill>
              </a:rPr>
              <a:t>Всемирная </a:t>
            </a:r>
            <a:r>
              <a:rPr lang="ru-RU" sz="2000" u="sng" dirty="0">
                <a:solidFill>
                  <a:schemeClr val="bg1">
                    <a:lumMod val="10000"/>
                  </a:schemeClr>
                </a:solidFill>
              </a:rPr>
              <a:t>таможенная </a:t>
            </a:r>
            <a:r>
              <a:rPr lang="ru-RU" sz="2000" u="sng" dirty="0" smtClean="0">
                <a:solidFill>
                  <a:schemeClr val="bg1">
                    <a:lumMod val="10000"/>
                  </a:schemeClr>
                </a:solidFill>
              </a:rPr>
              <a:t>организация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AB3418FA-40D2-3443-0B95-ABD80DB80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20" y="3861163"/>
            <a:ext cx="1592580" cy="62157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96762BE-0062-C4A6-86F4-F29C58C4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175" y="5580698"/>
            <a:ext cx="2084070" cy="421005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E734570-47F5-1E6D-6C4A-F42B94635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020" y="4783437"/>
            <a:ext cx="632460" cy="796327"/>
          </a:xfrm>
          <a:prstGeom prst="rect">
            <a:avLst/>
          </a:prstGeom>
        </p:spPr>
      </p:pic>
      <p:pic>
        <p:nvPicPr>
          <p:cNvPr id="5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CC08156-7CE0-D0A7-104E-FF741B76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9480" y="4379595"/>
            <a:ext cx="876300" cy="62103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CCF5E12-C013-D785-81C4-7E8F52295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540" y="5313045"/>
            <a:ext cx="967740" cy="689610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1926839F-F211-3336-90A5-F7C7B66A5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980" y="3653728"/>
            <a:ext cx="1203960" cy="571625"/>
          </a:xfrm>
          <a:prstGeom prst="rect">
            <a:avLst/>
          </a:prstGeom>
        </p:spPr>
      </p:pic>
      <p:pic>
        <p:nvPicPr>
          <p:cNvPr id="11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0D8D98-7AB0-B65A-A77F-AE01EE495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5893" y="2986088"/>
            <a:ext cx="706755" cy="65722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3A5ADA7-DB74-FCC8-B323-CEAF00B0CB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448" y="3684270"/>
            <a:ext cx="641985" cy="632460"/>
          </a:xfrm>
          <a:prstGeom prst="rect">
            <a:avLst/>
          </a:prstGeom>
        </p:spPr>
      </p:pic>
      <p:pic>
        <p:nvPicPr>
          <p:cNvPr id="13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3168DD25-DCEE-0FDB-32BE-1DA297A7C4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3353" y="4743450"/>
            <a:ext cx="1270635" cy="662940"/>
          </a:xfrm>
          <a:prstGeom prst="rect">
            <a:avLst/>
          </a:prstGeom>
        </p:spPr>
      </p:pic>
      <p:pic>
        <p:nvPicPr>
          <p:cNvPr id="14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F69FBC-9D01-55EF-F1DA-E62BB53538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1240" y="3169752"/>
            <a:ext cx="1120140" cy="518497"/>
          </a:xfrm>
          <a:prstGeom prst="rect">
            <a:avLst/>
          </a:prstGeom>
        </p:spPr>
      </p:pic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1C762EC-DD98-6EE6-A981-490C40EDC5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3840" y="5340668"/>
            <a:ext cx="1226820" cy="664845"/>
          </a:xfrm>
          <a:prstGeom prst="rect">
            <a:avLst/>
          </a:prstGeom>
        </p:spPr>
      </p:pic>
      <p:pic>
        <p:nvPicPr>
          <p:cNvPr id="17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71F05C94-6909-2518-2376-F39E9CA736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81385" y="3007995"/>
            <a:ext cx="902970" cy="857250"/>
          </a:xfrm>
          <a:prstGeom prst="rect">
            <a:avLst/>
          </a:prstGeom>
        </p:spPr>
      </p:pic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A1B2F4C2-08B9-789E-4538-E09608613C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4965" y="4317683"/>
            <a:ext cx="1123950" cy="866775"/>
          </a:xfrm>
          <a:prstGeom prst="rect">
            <a:avLst/>
          </a:prstGeom>
        </p:spPr>
      </p:pic>
      <p:pic>
        <p:nvPicPr>
          <p:cNvPr id="19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051B0AAA-988D-340B-B849-BEBCDB1170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5740" y="4350184"/>
            <a:ext cx="1379220" cy="4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15123"/>
            <a:ext cx="9525000" cy="296840"/>
          </a:xfrm>
        </p:spPr>
        <p:txBody>
          <a:bodyPr/>
          <a:lstStyle/>
          <a:p>
            <a:pPr algn="ctr"/>
            <a:r>
              <a:rPr lang="en-GB" sz="2800" dirty="0"/>
              <a:t>4. </a:t>
            </a:r>
            <a:r>
              <a:rPr lang="ru-RU" sz="2800" dirty="0">
                <a:latin typeface="Calibri (Body)"/>
              </a:rPr>
              <a:t>ПЛАНЫ НА БУДУЩЕЕ</a:t>
            </a:r>
            <a:r>
              <a:rPr lang="en-US" sz="2800" dirty="0">
                <a:latin typeface="Calibri (Body)"/>
              </a:rPr>
              <a:t/>
            </a:r>
            <a:br>
              <a:rPr lang="en-US" sz="2800" dirty="0">
                <a:latin typeface="Calibri (Body)"/>
              </a:rPr>
            </a:br>
            <a:endParaRPr lang="en-IT" sz="280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-381000" y="1515123"/>
            <a:ext cx="107442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Целевая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группе КФМ по устойчивому финансированию системы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ЭФС (</a:t>
            </a:r>
            <a:r>
              <a:rPr lang="en-GB" sz="2000" dirty="0" err="1" smtClean="0">
                <a:solidFill>
                  <a:schemeClr val="bg1">
                    <a:lumMod val="10000"/>
                  </a:schemeClr>
                </a:solidFill>
              </a:rPr>
              <a:t>ePhyto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) </a:t>
            </a:r>
          </a:p>
          <a:p>
            <a:pPr marL="1257300" lvl="2" indent="-342900"/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Цель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- представить краткосрочные, среднесрочные и долгосрочные решения на КФМ-17 (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2023 год)</a:t>
            </a:r>
            <a:endParaRPr lang="en-US" sz="1600" dirty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Перевод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системы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GeNS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на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другие языки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257300" lvl="2" indent="-342900"/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Французская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версия опробована и работает на Мадагаскаре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1257300" lvl="2" indent="-342900"/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Сотрудничество с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Global Alliance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для разработки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системы </a:t>
            </a:r>
            <a:r>
              <a:rPr lang="en-GB" sz="1600" dirty="0" err="1" smtClean="0">
                <a:solidFill>
                  <a:schemeClr val="bg1">
                    <a:lumMod val="10000"/>
                  </a:schemeClr>
                </a:solidFill>
              </a:rPr>
              <a:t>GeNs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на арабском языке</a:t>
            </a:r>
            <a:endParaRPr lang="en-US" sz="1600" dirty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Текущее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техническое обслуживание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усовершенствование </a:t>
            </a:r>
          </a:p>
          <a:p>
            <a:pPr marL="1257300" lvl="2" indent="-342900"/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Расширение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функциональных возможностей каналов</a:t>
            </a:r>
            <a:endParaRPr lang="en-GB" sz="1600" dirty="0">
              <a:solidFill>
                <a:schemeClr val="bg1">
                  <a:lumMod val="10000"/>
                </a:schemeClr>
              </a:solidFill>
            </a:endParaRPr>
          </a:p>
          <a:p>
            <a:pPr marL="1257300" lvl="2" indent="-342900"/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Электронные платежи</a:t>
            </a:r>
            <a:endParaRPr lang="en-US" sz="1600" dirty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Продолжение сотрудничества с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нефитосанитарными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агентствами/организациями (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МЭБ/Кодекс/другие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 marL="1257300" lvl="2" indent="-342900"/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Семинары НОКЗР с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Отраслевой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консультативной группой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по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ЭФС (</a:t>
            </a:r>
            <a:r>
              <a:rPr lang="en-GB" sz="1600" dirty="0" err="1" smtClean="0">
                <a:solidFill>
                  <a:schemeClr val="bg1">
                    <a:lumMod val="10000"/>
                  </a:schemeClr>
                </a:solidFill>
              </a:rPr>
              <a:t>ePhyto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) (ОКГ)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(IAG)</a:t>
            </a:r>
            <a:endParaRPr lang="en-GB" sz="1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257300" lvl="2" indent="-342900"/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Текущие проекты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с 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</a:rPr>
              <a:t>Global Alliance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по упрощению процедур торговли</a:t>
            </a:r>
            <a:endParaRPr lang="en-US" sz="1600" dirty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Взаимодействие с другими государственными системами (Единые окна, Таможня, ASYCUDA (Автоматическая система ввода, контроля и управления таможенными данными), Промышленность и т.д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.)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865910"/>
            <a:ext cx="2492429" cy="17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76200" y="4572000"/>
            <a:ext cx="3886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Секретариат МККЗР</a:t>
            </a:r>
          </a:p>
          <a:p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Продовольственная и сельскохозяйственная организация Объединенных Наций (ФАО)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00200"/>
            <a:ext cx="7986304" cy="457201"/>
          </a:xfrm>
        </p:spPr>
        <p:txBody>
          <a:bodyPr/>
          <a:lstStyle/>
          <a:p>
            <a:pPr algn="ctr"/>
            <a:r>
              <a:rPr lang="ru-RU" sz="2800" dirty="0" smtClean="0"/>
              <a:t>План</a:t>
            </a:r>
            <a:endParaRPr lang="en-IT" sz="2800" dirty="0"/>
          </a:p>
        </p:txBody>
      </p:sp>
      <p:sp>
        <p:nvSpPr>
          <p:cNvPr id="7" name="Rectangle 6"/>
          <p:cNvSpPr/>
          <p:nvPr/>
        </p:nvSpPr>
        <p:spPr>
          <a:xfrm>
            <a:off x="441960" y="2209800"/>
            <a:ext cx="8321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libri (Body)"/>
              </a:rPr>
              <a:t>Общий обзор </a:t>
            </a:r>
            <a:r>
              <a:rPr lang="ru-RU" dirty="0">
                <a:latin typeface="Calibri (Body)"/>
              </a:rPr>
              <a:t>Решения ЭФС </a:t>
            </a:r>
            <a:r>
              <a:rPr lang="ru-RU" dirty="0" smtClean="0">
                <a:latin typeface="Calibri (Body)"/>
              </a:rPr>
              <a:t>(</a:t>
            </a:r>
            <a:r>
              <a:rPr lang="en-US" dirty="0" err="1">
                <a:latin typeface="Calibri (Body)"/>
              </a:rPr>
              <a:t>ePhyto</a:t>
            </a:r>
            <a:r>
              <a:rPr lang="en-US" dirty="0">
                <a:latin typeface="Calibri (Body)"/>
              </a:rPr>
              <a:t> Solution</a:t>
            </a:r>
            <a:r>
              <a:rPr lang="ru-RU" dirty="0" smtClean="0">
                <a:latin typeface="Calibri (Body)"/>
              </a:rPr>
              <a:t>)</a:t>
            </a:r>
            <a:r>
              <a:rPr lang="en-US" dirty="0" smtClean="0">
                <a:latin typeface="Calibri (Body)"/>
              </a:rPr>
              <a:t> </a:t>
            </a:r>
            <a:r>
              <a:rPr lang="ru-RU" dirty="0">
                <a:latin typeface="Calibri (Body)"/>
              </a:rPr>
              <a:t>МККЗР</a:t>
            </a:r>
            <a:endParaRPr lang="en-US" dirty="0">
              <a:latin typeface="Calibri (Body)"/>
            </a:endParaRPr>
          </a:p>
          <a:p>
            <a:pPr lvl="1"/>
            <a:r>
              <a:rPr lang="en-GB" sz="2000" dirty="0" smtClean="0">
                <a:latin typeface="Calibri (Body)"/>
              </a:rPr>
              <a:t>1.1 </a:t>
            </a:r>
            <a:r>
              <a:rPr lang="ru-RU" sz="2000" dirty="0" smtClean="0">
                <a:latin typeface="Calibri (Body)"/>
              </a:rPr>
              <a:t>Общая информация</a:t>
            </a:r>
            <a:endParaRPr lang="en-GB" sz="2000" dirty="0" smtClean="0">
              <a:latin typeface="Calibri (Body)"/>
            </a:endParaRPr>
          </a:p>
          <a:p>
            <a:pPr lvl="1"/>
            <a:r>
              <a:rPr lang="en-GB" sz="2000" dirty="0" smtClean="0">
                <a:latin typeface="Calibri (Body)"/>
              </a:rPr>
              <a:t>1.2 </a:t>
            </a:r>
            <a:r>
              <a:rPr lang="ru-RU" sz="2000" dirty="0">
                <a:latin typeface="Calibri (Body)"/>
              </a:rPr>
              <a:t>Краткая история</a:t>
            </a:r>
            <a:endParaRPr lang="en-GB" sz="2000" dirty="0" smtClean="0">
              <a:latin typeface="Calibri (Body)"/>
            </a:endParaRPr>
          </a:p>
          <a:p>
            <a:pPr lvl="1"/>
            <a:r>
              <a:rPr lang="en-GB" sz="2000" dirty="0" smtClean="0">
                <a:latin typeface="Calibri (Body)"/>
              </a:rPr>
              <a:t>1.2 </a:t>
            </a:r>
            <a:r>
              <a:rPr lang="ru-RU" sz="2000" dirty="0" smtClean="0">
                <a:latin typeface="Calibri (Body)"/>
              </a:rPr>
              <a:t>Почему</a:t>
            </a:r>
            <a:r>
              <a:rPr lang="en-GB" sz="2000" dirty="0" smtClean="0">
                <a:latin typeface="Calibri (Body)"/>
              </a:rPr>
              <a:t> </a:t>
            </a:r>
            <a:r>
              <a:rPr lang="ru-RU" sz="2000" dirty="0" smtClean="0">
                <a:latin typeface="Calibri (Body)"/>
              </a:rPr>
              <a:t>ЭФС (</a:t>
            </a:r>
            <a:r>
              <a:rPr lang="en-GB" sz="2000" dirty="0" err="1" smtClean="0">
                <a:latin typeface="Calibri (Body)"/>
              </a:rPr>
              <a:t>ePhyto</a:t>
            </a:r>
            <a:r>
              <a:rPr lang="ru-RU" sz="2000" dirty="0" smtClean="0">
                <a:latin typeface="Calibri (Body)"/>
              </a:rPr>
              <a:t>)</a:t>
            </a:r>
            <a:r>
              <a:rPr lang="en-GB" sz="2000" dirty="0" smtClean="0">
                <a:latin typeface="Calibri (Body)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libri (Body)"/>
              </a:rPr>
              <a:t>Обновленная информация о </a:t>
            </a:r>
            <a:r>
              <a:rPr lang="ru-RU" dirty="0">
                <a:latin typeface="Calibri (Body)"/>
              </a:rPr>
              <a:t>Решении ЭФС </a:t>
            </a:r>
            <a:r>
              <a:rPr lang="ru-RU" dirty="0" smtClean="0">
                <a:latin typeface="Calibri (Body)"/>
              </a:rPr>
              <a:t>(</a:t>
            </a:r>
            <a:r>
              <a:rPr lang="en-US" dirty="0" err="1">
                <a:latin typeface="Calibri (Body)"/>
              </a:rPr>
              <a:t>ePhyto</a:t>
            </a:r>
            <a:r>
              <a:rPr lang="en-US" dirty="0">
                <a:latin typeface="Calibri (Body)"/>
              </a:rPr>
              <a:t> Solution</a:t>
            </a:r>
            <a:r>
              <a:rPr lang="ru-RU" dirty="0" smtClean="0">
                <a:latin typeface="Calibri (Body)"/>
              </a:rPr>
              <a:t>)</a:t>
            </a:r>
            <a:r>
              <a:rPr lang="en-US" dirty="0" smtClean="0">
                <a:latin typeface="Calibri (Body)"/>
              </a:rPr>
              <a:t> </a:t>
            </a:r>
            <a:r>
              <a:rPr lang="ru-RU" dirty="0">
                <a:latin typeface="Calibri (Body)"/>
              </a:rPr>
              <a:t>МККЗР</a:t>
            </a:r>
            <a:endParaRPr lang="en-US" dirty="0">
              <a:latin typeface="Calibri (Body)"/>
            </a:endParaRPr>
          </a:p>
          <a:p>
            <a:pPr lvl="1"/>
            <a:r>
              <a:rPr lang="en-GB" sz="2000" dirty="0" smtClean="0">
                <a:latin typeface="Calibri (Body)"/>
              </a:rPr>
              <a:t>2.1 </a:t>
            </a:r>
            <a:r>
              <a:rPr lang="ru-RU" sz="2000" dirty="0">
                <a:latin typeface="Calibri (Body)"/>
              </a:rPr>
              <a:t>Узел-концентратор (HUB) ЭФС </a:t>
            </a:r>
            <a:r>
              <a:rPr lang="ru-RU" dirty="0"/>
              <a:t>(</a:t>
            </a:r>
            <a:r>
              <a:rPr lang="en-GB" dirty="0" err="1"/>
              <a:t>ePhyto</a:t>
            </a:r>
            <a:r>
              <a:rPr lang="ru-RU" dirty="0"/>
              <a:t>) </a:t>
            </a:r>
            <a:endParaRPr lang="en-US" dirty="0" smtClean="0"/>
          </a:p>
          <a:p>
            <a:pPr lvl="1"/>
            <a:r>
              <a:rPr lang="en-GB" sz="2000" dirty="0" smtClean="0">
                <a:latin typeface="Calibri (Body)"/>
              </a:rPr>
              <a:t>2.2 </a:t>
            </a:r>
            <a:r>
              <a:rPr lang="ru-RU" sz="2000" dirty="0">
                <a:latin typeface="Calibri (Body)"/>
              </a:rPr>
              <a:t>Типовая национальная система ЭФС </a:t>
            </a:r>
            <a:r>
              <a:rPr lang="en-GB" sz="2000" dirty="0" smtClean="0">
                <a:latin typeface="Calibri (Body)"/>
              </a:rPr>
              <a:t>(</a:t>
            </a:r>
            <a:r>
              <a:rPr lang="en-GB" sz="2000" dirty="0" err="1">
                <a:latin typeface="Calibri (Body)"/>
              </a:rPr>
              <a:t>GeNS</a:t>
            </a:r>
            <a:r>
              <a:rPr lang="en-GB" sz="2000" dirty="0">
                <a:latin typeface="Calibri (Body)"/>
              </a:rPr>
              <a:t>)</a:t>
            </a:r>
          </a:p>
          <a:p>
            <a:pPr lvl="1"/>
            <a:r>
              <a:rPr lang="en-GB" sz="2000" dirty="0">
                <a:latin typeface="Calibri (Body)"/>
              </a:rPr>
              <a:t>2.3 </a:t>
            </a:r>
            <a:r>
              <a:rPr lang="ru-RU" sz="2000" dirty="0">
                <a:latin typeface="Calibri (Body)"/>
              </a:rPr>
              <a:t>Делегирование и переадресация каналов</a:t>
            </a:r>
            <a:endParaRPr lang="en-GB" sz="2000" dirty="0">
              <a:latin typeface="Calibri (Body)"/>
            </a:endParaRPr>
          </a:p>
          <a:p>
            <a:pPr lvl="1"/>
            <a:r>
              <a:rPr lang="en-GB" sz="2000" dirty="0">
                <a:latin typeface="Calibri (Body)"/>
              </a:rPr>
              <a:t>2.4 </a:t>
            </a:r>
            <a:r>
              <a:rPr lang="ru-RU" sz="2000" dirty="0" smtClean="0">
                <a:latin typeface="Calibri (Body)"/>
              </a:rPr>
              <a:t>Электронные цифровые подписи (ЭЦП) (</a:t>
            </a:r>
            <a:r>
              <a:rPr lang="en-GB" sz="2000" dirty="0" smtClean="0">
                <a:latin typeface="Calibri (Body)"/>
              </a:rPr>
              <a:t>eSignatures</a:t>
            </a:r>
            <a:r>
              <a:rPr lang="ru-RU" sz="2000" dirty="0" smtClean="0">
                <a:latin typeface="Calibri (Body)"/>
              </a:rPr>
              <a:t>)</a:t>
            </a:r>
            <a:endParaRPr lang="en-GB" sz="2000" dirty="0">
              <a:latin typeface="Calibri (Body)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libri (Body)"/>
              </a:rPr>
              <a:t>Сотрудничество</a:t>
            </a:r>
            <a:endParaRPr lang="en-US" dirty="0" smtClean="0">
              <a:latin typeface="Calibri (Body)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alibri (Body)"/>
              </a:rPr>
              <a:t>Планы на будущее</a:t>
            </a:r>
            <a:endParaRPr lang="en-US" dirty="0">
              <a:latin typeface="Calibri (Body)"/>
            </a:endParaRPr>
          </a:p>
        </p:txBody>
      </p:sp>
      <p:pic>
        <p:nvPicPr>
          <p:cNvPr id="5" name="Picture 4" descr="The IPPC ePhyto Hub is now open for use! - International Plant Protection  Con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9" b="9504"/>
          <a:stretch/>
        </p:blipFill>
        <p:spPr bwMode="auto">
          <a:xfrm>
            <a:off x="7878361" y="2514600"/>
            <a:ext cx="3265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750" y="1699736"/>
            <a:ext cx="1150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«ЭФС»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ePhyto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сокращенное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название «электронного фитосанитарного сертификата». Проще говоря, это данные, содержащиеся в фитосанитарном сертификате в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электронном виде.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Решение</a:t>
            </a:r>
            <a:r>
              <a:rPr lang="en-GB" sz="1800" dirty="0" smtClean="0"/>
              <a:t> </a:t>
            </a:r>
            <a:r>
              <a:rPr lang="ru-RU" sz="1800" dirty="0" smtClean="0"/>
              <a:t>ЭФС </a:t>
            </a:r>
            <a:r>
              <a:rPr lang="ru-RU" sz="1800" dirty="0"/>
              <a:t>(</a:t>
            </a:r>
            <a:r>
              <a:rPr lang="en-US" sz="1800" dirty="0" err="1"/>
              <a:t>ePhyto</a:t>
            </a:r>
            <a:r>
              <a:rPr lang="en-US" sz="1800" dirty="0"/>
              <a:t> Solution</a:t>
            </a:r>
            <a:r>
              <a:rPr lang="ru-RU" sz="1800" dirty="0"/>
              <a:t>)</a:t>
            </a:r>
            <a:r>
              <a:rPr lang="en-US" sz="1800" dirty="0"/>
              <a:t> </a:t>
            </a:r>
            <a:r>
              <a:rPr lang="ru-RU" sz="1800" dirty="0"/>
              <a:t>МККЗР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800" dirty="0" smtClean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включает</a:t>
            </a: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en-US" sz="1800" dirty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152400" y="1272263"/>
            <a:ext cx="12128500" cy="48672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1. </a:t>
            </a:r>
            <a:r>
              <a:rPr lang="ru-RU" sz="2800" dirty="0">
                <a:latin typeface="Calibri (Body)"/>
              </a:rPr>
              <a:t>ОБЩИЙ ОБЗОР РЕШЕНИЯ ЭФС  (EPHYTO  SOLUTION) МККЗР</a:t>
            </a:r>
            <a:endParaRPr lang="en-IT" sz="2800" dirty="0"/>
          </a:p>
        </p:txBody>
      </p:sp>
      <p:sp>
        <p:nvSpPr>
          <p:cNvPr id="12" name="Rectangle 11"/>
          <p:cNvSpPr/>
          <p:nvPr/>
        </p:nvSpPr>
        <p:spPr>
          <a:xfrm>
            <a:off x="76200" y="4895418"/>
            <a:ext cx="1203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Решение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ЭФС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1800" dirty="0" err="1"/>
              <a:t>ePhyto</a:t>
            </a:r>
            <a:r>
              <a:rPr lang="en-US" sz="1800" dirty="0"/>
              <a:t> Solution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МККЗР соответствует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требованиям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Приложение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 к Международному стандарту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фитосанитарным мерам (МСФМ) 12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и</a:t>
            </a:r>
            <a:endParaRPr lang="en-IE" sz="1800" dirty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помогает странам выполнять требования Соглашения об упрощении процедур торговли Всемирной торговой организации, в частности статьи 7.9 (выпуск скоропортящихся товаров) и 10.1 (упрощение формальностей и требований к документации для трансграничной торговли)</a:t>
            </a:r>
            <a:r>
              <a:rPr lang="en-IE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IE" sz="1800" dirty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5958" y="2376026"/>
            <a:ext cx="2273032" cy="245701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Узел-концентратор </a:t>
            </a:r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(</a:t>
            </a:r>
            <a:r>
              <a:rPr lang="ru-RU" sz="1600" b="1" dirty="0" err="1">
                <a:solidFill>
                  <a:schemeClr val="bg1"/>
                </a:solidFill>
                <a:ea typeface="굴림" charset="-127"/>
              </a:rPr>
              <a:t>Hub</a:t>
            </a:r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)</a:t>
            </a:r>
          </a:p>
          <a:p>
            <a:endParaRPr lang="ru-RU" sz="1600" b="1" dirty="0">
              <a:solidFill>
                <a:schemeClr val="bg1"/>
              </a:solidFill>
              <a:ea typeface="굴림" charset="-127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Система для упрощенного обмена </a:t>
            </a:r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ЭФС (</a:t>
            </a:r>
            <a:r>
              <a:rPr lang="en-US" sz="1600" b="1" dirty="0" err="1" smtClean="0">
                <a:solidFill>
                  <a:schemeClr val="bg1"/>
                </a:solidFill>
                <a:ea typeface="굴림" charset="-127"/>
              </a:rPr>
              <a:t>ePhytos</a:t>
            </a:r>
            <a:r>
              <a:rPr lang="en-US" sz="1600" b="1" dirty="0" smtClean="0">
                <a:solidFill>
                  <a:schemeClr val="bg1"/>
                </a:solidFill>
                <a:ea typeface="굴림" charset="-127"/>
              </a:rPr>
              <a:t>)</a:t>
            </a:r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 </a:t>
            </a:r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между НОКЗР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07625" y="2376027"/>
            <a:ext cx="2674525" cy="2457017"/>
          </a:xfrm>
          <a:prstGeom prst="rect">
            <a:avLst/>
          </a:prstGeom>
          <a:solidFill>
            <a:srgbClr val="56BA94"/>
          </a:solidFill>
          <a:ln>
            <a:solidFill>
              <a:srgbClr val="56BA94"/>
            </a:solidFill>
          </a:ln>
          <a:effectLst>
            <a:outerShdw dir="5400000" sx="95000" sy="95000" algn="c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1"/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Типовая </a:t>
            </a:r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национальная система электронной фитосанитарной </a:t>
            </a:r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сертификации</a:t>
            </a:r>
          </a:p>
          <a:p>
            <a:pPr algn="ctr" latinLnBrk="1"/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 </a:t>
            </a:r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(</a:t>
            </a:r>
            <a:r>
              <a:rPr lang="ru-RU" sz="1600" b="1" dirty="0" err="1">
                <a:solidFill>
                  <a:schemeClr val="bg1"/>
                </a:solidFill>
                <a:ea typeface="굴림" charset="-127"/>
              </a:rPr>
              <a:t>GeNS</a:t>
            </a:r>
            <a:r>
              <a:rPr lang="ru-RU" sz="1400" b="1" dirty="0" smtClean="0">
                <a:solidFill>
                  <a:schemeClr val="bg1"/>
                </a:solidFill>
                <a:ea typeface="굴림" charset="-127"/>
              </a:rPr>
              <a:t>)</a:t>
            </a:r>
          </a:p>
          <a:p>
            <a:pPr algn="ctr" latinLnBrk="1"/>
            <a:endParaRPr lang="ru-RU" sz="1400" b="1" dirty="0">
              <a:solidFill>
                <a:schemeClr val="bg1"/>
              </a:solidFill>
              <a:ea typeface="굴림" charset="-127"/>
            </a:endParaRPr>
          </a:p>
          <a:p>
            <a:pPr algn="ctr" latinLnBrk="1"/>
            <a:r>
              <a:rPr lang="ru-RU" sz="1400" b="1" dirty="0">
                <a:solidFill>
                  <a:schemeClr val="bg1"/>
                </a:solidFill>
                <a:ea typeface="굴림" charset="-127"/>
              </a:rPr>
              <a:t>Централизованная веб-система, позволяющая странам, не имеющим собственных </a:t>
            </a:r>
            <a:r>
              <a:rPr lang="ru-RU" sz="1400" b="1" dirty="0" smtClean="0">
                <a:solidFill>
                  <a:schemeClr val="bg1"/>
                </a:solidFill>
                <a:ea typeface="굴림" charset="-127"/>
              </a:rPr>
              <a:t>  систем создавать, </a:t>
            </a:r>
            <a:r>
              <a:rPr lang="ru-RU" sz="1400" b="1" dirty="0">
                <a:solidFill>
                  <a:schemeClr val="bg1"/>
                </a:solidFill>
                <a:ea typeface="굴림" charset="-127"/>
              </a:rPr>
              <a:t>отправлять и получать </a:t>
            </a:r>
            <a:r>
              <a:rPr lang="ru-RU" sz="1400" b="1" dirty="0" smtClean="0">
                <a:solidFill>
                  <a:schemeClr val="bg1"/>
                </a:solidFill>
                <a:ea typeface="굴림" charset="-127"/>
              </a:rPr>
              <a:t>ЭФС через узел-концентратор (</a:t>
            </a:r>
            <a:r>
              <a:rPr lang="ru-RU" sz="1400" b="1" dirty="0" err="1">
                <a:solidFill>
                  <a:schemeClr val="bg1"/>
                </a:solidFill>
              </a:rPr>
              <a:t>hub</a:t>
            </a:r>
            <a:r>
              <a:rPr lang="ru-RU" sz="1400" b="1" dirty="0" smtClean="0">
                <a:solidFill>
                  <a:schemeClr val="bg1"/>
                </a:solidFill>
                <a:ea typeface="굴림" charset="-127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00785" y="2376028"/>
            <a:ext cx="2285866" cy="2457017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Стандартизированное </a:t>
            </a:r>
            <a:endParaRPr lang="ru-RU" sz="1600" b="1" dirty="0" smtClean="0">
              <a:solidFill>
                <a:schemeClr val="bg1"/>
              </a:solidFill>
              <a:ea typeface="굴림" charset="-127"/>
            </a:endParaRPr>
          </a:p>
          <a:p>
            <a:pPr algn="ctr" latinLnBrk="1"/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Сообщение</a:t>
            </a:r>
          </a:p>
          <a:p>
            <a:pPr algn="ctr" latinLnBrk="1"/>
            <a:endParaRPr lang="ru-RU" sz="1600" b="1" dirty="0">
              <a:solidFill>
                <a:schemeClr val="bg1"/>
              </a:solidFill>
              <a:ea typeface="굴림" charset="-127"/>
            </a:endParaRPr>
          </a:p>
          <a:p>
            <a:pPr algn="ctr" latinLnBrk="1"/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Единообразный формат, </a:t>
            </a:r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   структура </a:t>
            </a:r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и сопроводительные коды и перечни  </a:t>
            </a:r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та</a:t>
            </a:r>
            <a:r>
              <a:rPr lang="en-US" sz="1600" b="1" dirty="0" smtClean="0">
                <a:solidFill>
                  <a:schemeClr val="bg1"/>
                </a:solidFill>
                <a:ea typeface="굴림" charset="-127"/>
              </a:rPr>
              <a:t>v</a:t>
            </a:r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,  </a:t>
            </a:r>
            <a:r>
              <a:rPr lang="ru-RU" sz="1600" b="1" dirty="0" smtClean="0">
                <a:solidFill>
                  <a:schemeClr val="bg1"/>
                </a:solidFill>
                <a:ea typeface="굴림" charset="-127"/>
              </a:rPr>
              <a:t>где </a:t>
            </a:r>
            <a:r>
              <a:rPr lang="ru-RU" sz="1600" b="1" dirty="0">
                <a:solidFill>
                  <a:schemeClr val="bg1"/>
                </a:solidFill>
                <a:ea typeface="굴림" charset="-127"/>
              </a:rPr>
              <a:t>это применимо</a:t>
            </a:r>
          </a:p>
        </p:txBody>
      </p:sp>
    </p:spTree>
    <p:extLst>
      <p:ext uri="{BB962C8B-B14F-4D97-AF65-F5344CB8AC3E}">
        <p14:creationId xmlns:p14="http://schemas.microsoft.com/office/powerpoint/2010/main" val="521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81000" y="3505200"/>
            <a:ext cx="1097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38572" y="303666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2010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22155" y="3017408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2013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21095" y="303666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2014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950678" y="3043471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2018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40085" y="3015769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2019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557514" y="3015287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2022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32521" y="2182199"/>
            <a:ext cx="7776997" cy="2989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1.2 </a:t>
            </a:r>
            <a:r>
              <a:rPr lang="ru-RU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Краткая история</a:t>
            </a:r>
            <a:r>
              <a:rPr lang="en-GB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Решения </a:t>
            </a:r>
            <a:r>
              <a:rPr lang="ru-RU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ЭФС </a:t>
            </a:r>
            <a:r>
              <a:rPr lang="ru-RU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ePhyto</a:t>
            </a:r>
            <a:r>
              <a:rPr lang="en-US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 Solution</a:t>
            </a:r>
            <a:r>
              <a:rPr lang="ru-RU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81000" y="3764281"/>
            <a:ext cx="842013" cy="415498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-6" y="3716270"/>
            <a:ext cx="122301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Calibri" panose="020F0502020204030204" pitchFamily="34" charset="0"/>
              </a:rPr>
              <a:t>Первое совещание МККЗР </a:t>
            </a:r>
            <a:r>
              <a:rPr lang="ru-RU" sz="1400" b="1" dirty="0">
                <a:cs typeface="Calibri" panose="020F0502020204030204" pitchFamily="34" charset="0"/>
              </a:rPr>
              <a:t>по развитию электронной фитосанитарной сертификации </a:t>
            </a:r>
            <a:r>
              <a:rPr lang="ru-RU" sz="1400" dirty="0">
                <a:cs typeface="Calibri" panose="020F0502020204030204" pitchFamily="34" charset="0"/>
              </a:rPr>
              <a:t>состоялось в </a:t>
            </a:r>
            <a:r>
              <a:rPr lang="ru-RU" sz="1400" dirty="0" smtClean="0">
                <a:cs typeface="Calibri" panose="020F0502020204030204" pitchFamily="34" charset="0"/>
              </a:rPr>
              <a:t>Нидерландах</a:t>
            </a:r>
            <a:r>
              <a:rPr lang="en-US" sz="1400" i="1" dirty="0" smtClean="0">
                <a:cs typeface="Calibri" panose="020F0502020204030204" pitchFamily="34" charset="0"/>
              </a:rPr>
              <a:t> </a:t>
            </a:r>
            <a:endParaRPr lang="en-US" sz="1400" i="1" dirty="0"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72275" y="3737855"/>
            <a:ext cx="1171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САОКЗР провела </a:t>
            </a:r>
            <a:r>
              <a:rPr lang="ru-RU" sz="1400" b="1" dirty="0"/>
              <a:t>семинар </a:t>
            </a:r>
            <a:r>
              <a:rPr lang="ru-RU" sz="1400" b="1" dirty="0">
                <a:cs typeface="Calibri" panose="020F0502020204030204" pitchFamily="34" charset="0"/>
              </a:rPr>
              <a:t>МККЗР</a:t>
            </a:r>
            <a:r>
              <a:rPr lang="ru-RU" sz="1400" b="1" dirty="0" smtClean="0"/>
              <a:t> </a:t>
            </a:r>
            <a:r>
              <a:rPr lang="ru-RU" sz="1400" b="1" dirty="0"/>
              <a:t>по электронной сертификации </a:t>
            </a:r>
            <a:r>
              <a:rPr lang="ru-RU" sz="1400" dirty="0"/>
              <a:t>в Канаде</a:t>
            </a:r>
            <a:endParaRPr lang="en-US" sz="1400" i="1" dirty="0"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72275" y="3068673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2009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6810" y="3068673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2006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38572" y="3737855"/>
            <a:ext cx="1303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Calibri" panose="020F0502020204030204" pitchFamily="34" charset="0"/>
              </a:rPr>
              <a:t>Секретариат МККЗР учредил </a:t>
            </a:r>
            <a:r>
              <a:rPr lang="ru-RU" sz="1400" dirty="0" smtClean="0"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cs typeface="Calibri" panose="020F0502020204030204" pitchFamily="34" charset="0"/>
              </a:rPr>
              <a:t>экспертную рабочую группу (ЭРГ) открытого </a:t>
            </a:r>
            <a:r>
              <a:rPr lang="ru-RU" sz="1400" b="1" dirty="0">
                <a:cs typeface="Calibri" panose="020F0502020204030204" pitchFamily="34" charset="0"/>
              </a:rPr>
              <a:t>состава</a:t>
            </a:r>
            <a:r>
              <a:rPr lang="ru-RU" sz="1400" dirty="0">
                <a:cs typeface="Calibri" panose="020F0502020204030204" pitchFamily="34" charset="0"/>
              </a:rPr>
              <a:t> по электронной сертификации</a:t>
            </a:r>
            <a:endParaRPr lang="en-GB" sz="1400" b="1" dirty="0"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60197" y="3759440"/>
            <a:ext cx="13030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КФМ-8 создала Руководящую группу </a:t>
            </a:r>
            <a:r>
              <a:rPr lang="ru-RU" sz="1400" dirty="0" smtClean="0"/>
              <a:t>(РГ)</a:t>
            </a:r>
            <a:r>
              <a:rPr lang="en-US" sz="1400" dirty="0" smtClean="0"/>
              <a:t> </a:t>
            </a:r>
            <a:r>
              <a:rPr lang="ru-RU" sz="1400" dirty="0" smtClean="0"/>
              <a:t>по </a:t>
            </a:r>
            <a:r>
              <a:rPr lang="ru-RU" sz="1400" dirty="0" smtClean="0"/>
              <a:t>ЭФС (</a:t>
            </a:r>
            <a:r>
              <a:rPr lang="en-US" sz="1400" b="1" dirty="0" err="1" smtClean="0"/>
              <a:t>ePhyto</a:t>
            </a:r>
            <a:r>
              <a:rPr lang="ru-RU" sz="1400" b="1" dirty="0" smtClean="0"/>
              <a:t>)</a:t>
            </a:r>
            <a:endParaRPr lang="en-GB" sz="1400" dirty="0"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0" y="3660199"/>
            <a:ext cx="13030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Тестовый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этап проекта завершен,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 ЭФС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b="1" dirty="0" err="1"/>
              <a:t>ePhyto</a:t>
            </a:r>
            <a:r>
              <a:rPr lang="en-US" sz="1400" b="1" dirty="0"/>
              <a:t> Solution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МККЗР быть полностью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готово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к использованию конечными пользователями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24243" y="3660199"/>
            <a:ext cx="1303028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400" dirty="0">
                <a:cs typeface="Calibri"/>
              </a:rPr>
              <a:t>Отмеченное наградами </a:t>
            </a:r>
            <a:r>
              <a:rPr lang="ru-RU" sz="1400" dirty="0" smtClean="0">
                <a:cs typeface="Calibri"/>
              </a:rPr>
              <a:t>Решение </a:t>
            </a:r>
            <a:r>
              <a:rPr lang="ru-RU" sz="1400" dirty="0">
                <a:cs typeface="Calibri"/>
              </a:rPr>
              <a:t>зарегистрировано </a:t>
            </a:r>
            <a:r>
              <a:rPr lang="ru-RU" sz="1400" b="1" dirty="0">
                <a:cs typeface="Calibri"/>
              </a:rPr>
              <a:t>более чем в 100 </a:t>
            </a:r>
            <a:r>
              <a:rPr lang="ru-RU" sz="1400" b="1" dirty="0" smtClean="0">
                <a:cs typeface="Calibri"/>
              </a:rPr>
              <a:t>странах мира</a:t>
            </a:r>
            <a:r>
              <a:rPr lang="ru-RU" sz="1400" dirty="0" smtClean="0">
                <a:cs typeface="Calibri"/>
              </a:rPr>
              <a:t>.</a:t>
            </a:r>
            <a:endParaRPr lang="it-IT" sz="1400" b="1" dirty="0">
              <a:latin typeface="Calibri"/>
              <a:cs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96782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91375" y="3516571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41459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66924" y="3498327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33222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13465" y="3505679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369778" y="3505679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656998" y="350786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976614" y="3498326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609599" y="1518677"/>
            <a:ext cx="10454922" cy="51592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T" sz="2800" dirty="0"/>
          </a:p>
        </p:txBody>
      </p:sp>
      <p:sp>
        <p:nvSpPr>
          <p:cNvPr id="37" name="Rectangle 36"/>
          <p:cNvSpPr/>
          <p:nvPr/>
        </p:nvSpPr>
        <p:spPr>
          <a:xfrm>
            <a:off x="6587392" y="3050428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25F"/>
                </a:solidFill>
                <a:cs typeface="Calibri" panose="020F0502020204030204" pitchFamily="34" charset="0"/>
              </a:rPr>
              <a:t>2016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935845" y="3725040"/>
            <a:ext cx="14619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РГ</a:t>
            </a:r>
            <a:r>
              <a:rPr lang="ru-RU" sz="1400" dirty="0"/>
              <a:t> </a:t>
            </a:r>
            <a:r>
              <a:rPr lang="ru-RU" sz="1400" dirty="0" smtClean="0"/>
              <a:t>разработала </a:t>
            </a:r>
            <a:r>
              <a:rPr lang="ru-RU" sz="1400" b="1" dirty="0"/>
              <a:t>технико-экономическое обоснование </a:t>
            </a:r>
            <a:r>
              <a:rPr lang="ru-RU" sz="1400" b="1" dirty="0" err="1"/>
              <a:t>хаба</a:t>
            </a:r>
            <a:r>
              <a:rPr lang="ru-RU" sz="1400" dirty="0"/>
              <a:t>, а </a:t>
            </a:r>
            <a:r>
              <a:rPr lang="ru-RU" sz="1400" dirty="0" smtClean="0"/>
              <a:t>КФМ-9 </a:t>
            </a:r>
            <a:r>
              <a:rPr lang="ru-RU" sz="1400" dirty="0"/>
              <a:t>приняла </a:t>
            </a:r>
            <a:r>
              <a:rPr lang="ru-RU" sz="1400" b="1" dirty="0"/>
              <a:t>Приложение 1</a:t>
            </a:r>
            <a:r>
              <a:rPr lang="ru-RU" sz="1400" dirty="0"/>
              <a:t> к МСФМ 12</a:t>
            </a:r>
            <a:endParaRPr lang="en-GB" sz="1400" dirty="0"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3737855"/>
            <a:ext cx="1661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ru-RU" sz="1200" dirty="0" smtClean="0"/>
              <a:t>При финансовой поддержке </a:t>
            </a:r>
            <a:r>
              <a:rPr lang="ru-RU" sz="1200" b="1" dirty="0" smtClean="0">
                <a:solidFill>
                  <a:srgbClr val="000000"/>
                </a:solidFill>
              </a:rPr>
              <a:t>Фонда </a:t>
            </a:r>
            <a:r>
              <a:rPr lang="ru-RU" sz="1200" b="1" dirty="0" smtClean="0">
                <a:solidFill>
                  <a:srgbClr val="000000"/>
                </a:solidFill>
              </a:rPr>
              <a:t>средств развития стандартов </a:t>
            </a:r>
            <a:r>
              <a:rPr lang="ru-RU" sz="1200" b="1" dirty="0">
                <a:solidFill>
                  <a:srgbClr val="000000"/>
                </a:solidFill>
              </a:rPr>
              <a:t>и </a:t>
            </a:r>
            <a:r>
              <a:rPr lang="ru-RU" sz="1200" b="1" dirty="0" smtClean="0">
                <a:solidFill>
                  <a:srgbClr val="000000"/>
                </a:solidFill>
              </a:rPr>
              <a:t>торговли </a:t>
            </a:r>
            <a:r>
              <a:rPr lang="ru-RU" sz="1200" b="1" dirty="0">
                <a:solidFill>
                  <a:srgbClr val="000000"/>
                </a:solidFill>
              </a:rPr>
              <a:t>(</a:t>
            </a:r>
            <a:r>
              <a:rPr lang="en-US" sz="1200" b="1" dirty="0">
                <a:solidFill>
                  <a:srgbClr val="000000"/>
                </a:solidFill>
              </a:rPr>
              <a:t>STDF)</a:t>
            </a:r>
            <a:r>
              <a:rPr lang="en-GB" sz="1200" b="1" dirty="0" smtClean="0"/>
              <a:t> </a:t>
            </a:r>
            <a:r>
              <a:rPr lang="ru-RU" sz="1200" dirty="0" smtClean="0"/>
              <a:t>проект стартовал</a:t>
            </a:r>
            <a:r>
              <a:rPr lang="en-GB" sz="1200" dirty="0" smtClean="0"/>
              <a:t> </a:t>
            </a:r>
            <a:r>
              <a:rPr lang="ru-RU" sz="1200" dirty="0" smtClean="0"/>
              <a:t>и</a:t>
            </a:r>
            <a:r>
              <a:rPr lang="en-GB" sz="1200" dirty="0" smtClean="0"/>
              <a:t> </a:t>
            </a:r>
            <a:r>
              <a:rPr lang="ru-RU" sz="1200" b="1" dirty="0"/>
              <a:t>Международный вычислительный центр</a:t>
            </a:r>
            <a:r>
              <a:rPr lang="ru-RU" sz="1200" dirty="0"/>
              <a:t> </a:t>
            </a:r>
            <a:r>
              <a:rPr lang="ru-RU" sz="1200" b="1" dirty="0" smtClean="0"/>
              <a:t>ООН</a:t>
            </a:r>
            <a:r>
              <a:rPr lang="ru-RU" sz="1200" dirty="0"/>
              <a:t> (</a:t>
            </a:r>
            <a:r>
              <a:rPr lang="ru-RU" sz="1200" b="1" dirty="0"/>
              <a:t>UNICC</a:t>
            </a:r>
            <a:r>
              <a:rPr lang="ru-RU" sz="1200" dirty="0"/>
              <a:t>) был выбран в качестве ведущего технического подразделения для </a:t>
            </a:r>
            <a:r>
              <a:rPr lang="ru-RU" sz="1200" b="1" dirty="0"/>
              <a:t>создания и размещения </a:t>
            </a:r>
            <a:r>
              <a:rPr lang="ru-RU" sz="1200" b="1" dirty="0" smtClean="0"/>
              <a:t>Решения ЭФС (</a:t>
            </a:r>
            <a:r>
              <a:rPr lang="en-US" sz="1200" b="1" dirty="0" err="1" smtClean="0"/>
              <a:t>ePhyto</a:t>
            </a:r>
            <a:r>
              <a:rPr lang="ru-RU" sz="1200" b="1" dirty="0" smtClean="0"/>
              <a:t>) узла-концентратора (</a:t>
            </a:r>
            <a:r>
              <a:rPr lang="en-US" sz="1200" b="1" dirty="0" smtClean="0"/>
              <a:t>Hub</a:t>
            </a:r>
            <a:r>
              <a:rPr lang="ru-RU" sz="1200" b="1" dirty="0" smtClean="0"/>
              <a:t>)</a:t>
            </a:r>
            <a:r>
              <a:rPr lang="en-US" sz="1200" b="1" dirty="0" smtClean="0"/>
              <a:t> </a:t>
            </a:r>
            <a:r>
              <a:rPr lang="ru-RU" sz="1200" b="1" dirty="0" smtClean="0"/>
              <a:t>и</a:t>
            </a:r>
            <a:r>
              <a:rPr lang="en-US" sz="1200" b="1" dirty="0" smtClean="0"/>
              <a:t> </a:t>
            </a:r>
            <a:r>
              <a:rPr lang="ru-RU" sz="1200" b="1" dirty="0">
                <a:ea typeface="굴림" charset="-127"/>
              </a:rPr>
              <a:t>т</a:t>
            </a:r>
            <a:r>
              <a:rPr lang="ru-RU" sz="1200" b="1" dirty="0" smtClean="0">
                <a:ea typeface="굴림" charset="-127"/>
              </a:rPr>
              <a:t>иповая </a:t>
            </a:r>
            <a:r>
              <a:rPr lang="ru-RU" sz="1200" b="1" dirty="0">
                <a:ea typeface="굴림" charset="-127"/>
              </a:rPr>
              <a:t>национальная </a:t>
            </a:r>
            <a:r>
              <a:rPr lang="ru-RU" sz="1200" b="1" dirty="0" smtClean="0">
                <a:ea typeface="굴림" charset="-127"/>
              </a:rPr>
              <a:t>системы ЭФС </a:t>
            </a:r>
            <a:r>
              <a:rPr lang="ru-RU" sz="1200" b="1" dirty="0">
                <a:ea typeface="굴림" charset="-127"/>
              </a:rPr>
              <a:t>(</a:t>
            </a:r>
            <a:r>
              <a:rPr lang="ru-RU" sz="1200" b="1" dirty="0" err="1">
                <a:ea typeface="굴림" charset="-127"/>
              </a:rPr>
              <a:t>GeNS</a:t>
            </a:r>
            <a:r>
              <a:rPr lang="ru-RU" sz="1200" b="1" dirty="0">
                <a:ea typeface="굴림" charset="-127"/>
              </a:rPr>
              <a:t>)</a:t>
            </a:r>
            <a:endParaRPr lang="ru-RU" sz="1200" b="1" dirty="0">
              <a:ea typeface="굴림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09519" y="3737855"/>
            <a:ext cx="14124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Пилотный проект </a:t>
            </a:r>
            <a:r>
              <a:rPr lang="ru-RU" sz="1400" b="1" dirty="0" smtClean="0"/>
              <a:t>Решения ЭФС (</a:t>
            </a:r>
            <a:r>
              <a:rPr lang="ru-RU" sz="1400" b="1" dirty="0" err="1" smtClean="0"/>
              <a:t>ePhyto</a:t>
            </a:r>
            <a:r>
              <a:rPr lang="en-US" sz="1400" b="1" dirty="0"/>
              <a:t> </a:t>
            </a:r>
            <a:r>
              <a:rPr lang="en-US" sz="1400" b="1" dirty="0" smtClean="0"/>
              <a:t>Solution</a:t>
            </a:r>
            <a:r>
              <a:rPr lang="ru-RU" sz="1400" b="1" dirty="0" smtClean="0"/>
              <a:t>) узла-концентратора  (</a:t>
            </a:r>
            <a:r>
              <a:rPr lang="ru-RU" sz="1400" b="1" dirty="0" err="1" smtClean="0"/>
              <a:t>Hub</a:t>
            </a:r>
            <a:r>
              <a:rPr lang="ru-RU" sz="1400" b="1" dirty="0" smtClean="0"/>
              <a:t>)</a:t>
            </a:r>
            <a:r>
              <a:rPr lang="ru-RU" sz="1400" dirty="0" smtClean="0"/>
              <a:t> </a:t>
            </a:r>
            <a:r>
              <a:rPr lang="ru-RU" sz="1400" dirty="0"/>
              <a:t>с участием 10 НОКЗР </a:t>
            </a:r>
            <a:r>
              <a:rPr lang="ru-RU" sz="1400" dirty="0" smtClean="0"/>
              <a:t>был </a:t>
            </a:r>
            <a:r>
              <a:rPr lang="ru-RU" sz="1400" dirty="0"/>
              <a:t>успешно </a:t>
            </a:r>
            <a:r>
              <a:rPr lang="ru-RU" sz="1400" dirty="0" smtClean="0"/>
              <a:t>завершен.</a:t>
            </a:r>
            <a:endParaRPr lang="en-GB" sz="1400" dirty="0">
              <a:cs typeface="Calibri" panose="020F050202020403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196850" y="1475517"/>
            <a:ext cx="12128500" cy="48672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1. </a:t>
            </a:r>
            <a:r>
              <a:rPr lang="ru-RU" sz="2800" dirty="0">
                <a:latin typeface="Calibri (Body)"/>
              </a:rPr>
              <a:t>ОБЩИЙ ОБЗОР РЕШЕНИЯ ЭФС  (EPHYTO  SOLUTION) МККЗР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2701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81000" y="1993900"/>
            <a:ext cx="3657600" cy="457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1.3 </a:t>
            </a:r>
            <a:r>
              <a:rPr lang="ru-RU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Почему</a:t>
            </a:r>
            <a:r>
              <a:rPr lang="ru-RU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ЭФС (</a:t>
            </a:r>
            <a:r>
              <a:rPr lang="en-GB" sz="2400" dirty="0" err="1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ePhyto</a:t>
            </a:r>
            <a:r>
              <a:rPr lang="ru-RU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r>
              <a:rPr lang="en-GB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463800"/>
            <a:ext cx="11501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Решение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ЭФС (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ePhyto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Solution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позволяет странам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обмениваться </a:t>
            </a:r>
            <a:r>
              <a:rPr lang="ru-RU" sz="2000" b="1" dirty="0">
                <a:solidFill>
                  <a:srgbClr val="000000"/>
                </a:solidFill>
              </a:rPr>
              <a:t>электронными фитосанитарными сертификатами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 любыми другими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странами в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системе друг с другом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через центральный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узел-концентратор (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hub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быстро и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точно,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без ущерба для здоровья растений.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2000" dirty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Нет необходимости в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двусторонних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соглашениях в области информационных технологий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и за присоединение страны к системе не взимается плата, если она соответствует необходимым требованиям. 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Первоначально система была создана для обмена электронными фитосанитарными сертификатами, но </a:t>
            </a:r>
            <a:r>
              <a:rPr lang="ru-RU" sz="2000" dirty="0">
                <a:solidFill>
                  <a:srgbClr val="000000"/>
                </a:solidFill>
              </a:rPr>
              <a:t>обмениваться можно </a:t>
            </a:r>
            <a:r>
              <a:rPr lang="ru-RU" sz="2000" b="1" dirty="0" smtClean="0">
                <a:solidFill>
                  <a:srgbClr val="000000"/>
                </a:solidFill>
              </a:rPr>
              <a:t>любыми </a:t>
            </a:r>
            <a:r>
              <a:rPr lang="ru-RU" sz="2000" b="1" dirty="0">
                <a:solidFill>
                  <a:srgbClr val="000000"/>
                </a:solidFill>
              </a:rPr>
              <a:t>сертификатами </a:t>
            </a:r>
            <a:r>
              <a:rPr lang="ru-RU" sz="2000" dirty="0" smtClean="0">
                <a:solidFill>
                  <a:srgbClr val="000000"/>
                </a:solidFill>
              </a:rPr>
              <a:t>(здоровья животных</a:t>
            </a:r>
            <a:r>
              <a:rPr lang="ru-RU" sz="2000" dirty="0">
                <a:solidFill>
                  <a:srgbClr val="000000"/>
                </a:solidFill>
              </a:rPr>
              <a:t>, безопасности пищевых продуктов и </a:t>
            </a:r>
            <a:r>
              <a:rPr lang="ru-RU" sz="2000" dirty="0">
                <a:solidFill>
                  <a:srgbClr val="000000"/>
                </a:solidFill>
              </a:rPr>
              <a:t>т.д.), </a:t>
            </a:r>
            <a:r>
              <a:rPr lang="ru-RU" sz="2000" b="1" dirty="0">
                <a:solidFill>
                  <a:srgbClr val="000000"/>
                </a:solidFill>
              </a:rPr>
              <a:t>закодированными в XML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НОКЗР стран, </a:t>
            </a:r>
            <a:r>
              <a:rPr lang="ru-RU" sz="2000" dirty="0" smtClean="0">
                <a:solidFill>
                  <a:srgbClr val="000000"/>
                </a:solidFill>
              </a:rPr>
              <a:t>сельскохозяйственная </a:t>
            </a:r>
            <a:r>
              <a:rPr lang="ru-RU" sz="2000" dirty="0">
                <a:solidFill>
                  <a:srgbClr val="000000"/>
                </a:solidFill>
              </a:rPr>
              <a:t>и лесная отрасли, а также экспедиторы и другие организации уже получают выгоду от </a:t>
            </a:r>
            <a:r>
              <a:rPr lang="ru-RU" sz="2000" b="1" dirty="0">
                <a:solidFill>
                  <a:srgbClr val="000000"/>
                </a:solidFill>
              </a:rPr>
              <a:t>снижения транзакционных издержек, повышения безопасности торговли, управления рисками</a:t>
            </a:r>
            <a:r>
              <a:rPr lang="ru-RU" sz="2000" dirty="0">
                <a:solidFill>
                  <a:srgbClr val="000000"/>
                </a:solidFill>
              </a:rPr>
              <a:t> и </a:t>
            </a:r>
            <a:r>
              <a:rPr lang="ru-RU" sz="2000" b="1" dirty="0">
                <a:solidFill>
                  <a:srgbClr val="000000"/>
                </a:solidFill>
              </a:rPr>
              <a:t>увеличения торговых потоков.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228600" y="1494471"/>
            <a:ext cx="12128500" cy="48672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1. </a:t>
            </a:r>
            <a:r>
              <a:rPr lang="ru-RU" sz="2800" dirty="0">
                <a:latin typeface="Calibri (Body)"/>
              </a:rPr>
              <a:t>ОБЩИЙ ОБЗОР РЕШЕНИЯ ЭФС  (EPHYTO  SOLUTION) МККЗР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11323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1295588"/>
            <a:ext cx="12954000" cy="429869"/>
          </a:xfrm>
        </p:spPr>
        <p:txBody>
          <a:bodyPr/>
          <a:lstStyle/>
          <a:p>
            <a:pPr algn="ctr"/>
            <a:r>
              <a:rPr lang="en-GB" sz="2800" dirty="0"/>
              <a:t>2. </a:t>
            </a:r>
            <a:r>
              <a:rPr lang="ru-RU" sz="2800" dirty="0"/>
              <a:t>ОБНОВЛЕННАЯ ИНФОРМАЦИЯ О РЕШЕНИИ ЭФС (</a:t>
            </a:r>
            <a:r>
              <a:rPr lang="ru-RU" sz="2800" dirty="0" smtClean="0"/>
              <a:t>EPHYTO</a:t>
            </a:r>
            <a:r>
              <a:rPr lang="en-US" sz="2800" dirty="0" smtClean="0"/>
              <a:t> SOLUTION</a:t>
            </a:r>
            <a:r>
              <a:rPr lang="ru-RU" sz="2800" dirty="0" smtClean="0"/>
              <a:t>) </a:t>
            </a:r>
            <a:r>
              <a:rPr lang="ru-RU" sz="2800" dirty="0"/>
              <a:t>МКЗЗР</a:t>
            </a:r>
            <a:r>
              <a:rPr lang="en-US" sz="2800" dirty="0">
                <a:latin typeface="Calibri (Body)"/>
              </a:rPr>
              <a:t/>
            </a:r>
            <a:br>
              <a:rPr lang="en-US" sz="2800" dirty="0">
                <a:latin typeface="Calibri (Body)"/>
              </a:rPr>
            </a:br>
            <a:endParaRPr lang="en-IT" sz="28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1725457"/>
            <a:ext cx="2933699" cy="4281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2.1 </a:t>
            </a:r>
            <a:r>
              <a:rPr lang="ru-RU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Узел-концентратор (</a:t>
            </a:r>
            <a:r>
              <a:rPr lang="en-US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Hub) </a:t>
            </a:r>
            <a:r>
              <a:rPr lang="ru-RU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ЭФС (</a:t>
            </a:r>
            <a:r>
              <a:rPr lang="en-GB" sz="2400" b="1" dirty="0" err="1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ePhyto</a:t>
            </a:r>
            <a:r>
              <a:rPr lang="ru-RU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ru-RU" sz="16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07238"/>
            <a:ext cx="7654834" cy="42174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72200" y="6007405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</a:t>
            </a:r>
            <a:r>
              <a:rPr lang="ru-RU" sz="1400" dirty="0" smtClean="0">
                <a:solidFill>
                  <a:srgbClr val="000000"/>
                </a:solidFill>
              </a:rPr>
              <a:t>Данные с сайта 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www.ephytoexchange.org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по состоянию на май 2022 года</a:t>
            </a:r>
            <a:endParaRPr lang="en-US" sz="1400" u="sng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9899" y="2002332"/>
            <a:ext cx="6921408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Сводная информация о странах, зарегистрированных </a:t>
            </a:r>
            <a:r>
              <a:rPr lang="ru-RU" sz="1400" b="1" dirty="0" smtClean="0"/>
              <a:t>в Узле-концентраторе (</a:t>
            </a:r>
            <a:r>
              <a:rPr lang="en-US" sz="1400" b="1" dirty="0" smtClean="0"/>
              <a:t>Hub)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4185184"/>
            <a:ext cx="2508203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Статистика использования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узла-концентратора </a:t>
            </a:r>
            <a:r>
              <a:rPr lang="ru-RU" sz="1400" b="1" dirty="0">
                <a:solidFill>
                  <a:srgbClr val="FF0000"/>
                </a:solidFill>
              </a:rPr>
              <a:t>(</a:t>
            </a:r>
            <a:r>
              <a:rPr lang="en-US" sz="1400" b="1" dirty="0">
                <a:solidFill>
                  <a:srgbClr val="FF0000"/>
                </a:solidFill>
              </a:rPr>
              <a:t>HUB)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1000" y="4375684"/>
            <a:ext cx="2251166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dirty="0">
                <a:ea typeface="Arial Unicode MS" panose="020B0604020202020204" pitchFamily="34" charset="-128"/>
                <a:cs typeface="Arial" panose="020B0604020202020204" pitchFamily="34" charset="0"/>
              </a:rPr>
              <a:t>Алжир, Белиз, Кирибати, Малави, </a:t>
            </a:r>
            <a:endParaRPr lang="en-US" sz="1100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11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Науру</a:t>
            </a:r>
            <a:r>
              <a:rPr lang="ru-RU" sz="1100" dirty="0">
                <a:ea typeface="Arial Unicode MS" panose="020B0604020202020204" pitchFamily="34" charset="-128"/>
                <a:cs typeface="Arial" panose="020B0604020202020204" pitchFamily="34" charset="0"/>
              </a:rPr>
              <a:t>, Соломоновы острова, </a:t>
            </a:r>
            <a:endParaRPr lang="en-US" sz="1100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11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Швейцария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27249" y="3393715"/>
            <a:ext cx="394171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latin typeface="Calibri (Body)"/>
              </a:rPr>
              <a:t>Зарегистрированные – 14</a:t>
            </a:r>
          </a:p>
          <a:p>
            <a:pPr>
              <a:defRPr/>
            </a:pPr>
            <a:r>
              <a:rPr lang="ru-RU" sz="1100" dirty="0">
                <a:latin typeface="Calibri (Body)"/>
                <a:ea typeface="Arial Unicode MS" panose="020B0604020202020204" pitchFamily="34" charset="-128"/>
                <a:cs typeface="Arial" panose="020B0604020202020204" pitchFamily="34" charset="0"/>
              </a:rPr>
              <a:t>Тестирующие – 29</a:t>
            </a:r>
          </a:p>
          <a:p>
            <a:pPr>
              <a:defRPr/>
            </a:pPr>
            <a:r>
              <a:rPr lang="ru-RU" sz="1100" dirty="0">
                <a:ea typeface="Arial Unicode MS" panose="020B0604020202020204" pitchFamily="34" charset="-128"/>
                <a:cs typeface="Arial" panose="020B0604020202020204" pitchFamily="34" charset="0"/>
              </a:rPr>
              <a:t>Активные – 67</a:t>
            </a:r>
          </a:p>
          <a:p>
            <a:pPr>
              <a:defRPr/>
            </a:pPr>
            <a:r>
              <a:rPr lang="ru-RU" sz="1100" dirty="0">
                <a:ea typeface="Arial Unicode MS" panose="020B0604020202020204" pitchFamily="34" charset="-128"/>
                <a:cs typeface="Arial" panose="020B0604020202020204" pitchFamily="34" charset="0"/>
              </a:rPr>
              <a:t>Недавно присоединившиеся </a:t>
            </a:r>
            <a:r>
              <a:rPr lang="ru-RU" sz="11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к Узлу-концентратору (</a:t>
            </a:r>
            <a:r>
              <a:rPr lang="en-US" sz="11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HUB) </a:t>
            </a:r>
            <a:r>
              <a:rPr lang="ru-RU" sz="11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- </a:t>
            </a:r>
            <a:r>
              <a:rPr lang="ru-RU" sz="1100" dirty="0">
                <a:ea typeface="Arial Unicode MS" panose="020B0604020202020204" pitchFamily="34" charset="-128"/>
                <a:cs typeface="Arial" panose="020B0604020202020204" pitchFamily="34" charset="0"/>
              </a:rPr>
              <a:t>7</a:t>
            </a:r>
            <a:endParaRPr lang="ru-RU" sz="11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057400"/>
            <a:ext cx="8964403" cy="32244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76200" y="5410200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</a:rPr>
              <a:t>Система без особых усилий обрабатывает более 100 </a:t>
            </a:r>
            <a:r>
              <a:rPr lang="ru-RU" sz="1800" b="1" dirty="0" smtClean="0">
                <a:solidFill>
                  <a:srgbClr val="000000"/>
                </a:solidFill>
              </a:rPr>
              <a:t>000 сертификатов </a:t>
            </a:r>
            <a:r>
              <a:rPr lang="ru-RU" sz="1800" b="1" dirty="0">
                <a:solidFill>
                  <a:srgbClr val="000000"/>
                </a:solidFill>
              </a:rPr>
              <a:t>в месяц, имея возможность обрабатывать (в текущей конфигурации) до 100 000 сертификатов в день.</a:t>
            </a:r>
            <a:endParaRPr lang="en-US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1725457"/>
            <a:ext cx="2895600" cy="368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2.1 </a:t>
            </a:r>
            <a:r>
              <a:rPr lang="ru-RU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Узел-концентратор </a:t>
            </a:r>
            <a:r>
              <a:rPr lang="en-US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fr-FR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Hub</a:t>
            </a:r>
            <a:r>
              <a:rPr lang="ru-RU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ЭФС (</a:t>
            </a:r>
            <a:r>
              <a:rPr lang="en-US" sz="2400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ePhyto</a:t>
            </a:r>
            <a:r>
              <a:rPr lang="en-US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ru-RU" sz="2400" b="1" dirty="0" smtClean="0">
              <a:solidFill>
                <a:srgbClr val="165A3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000" dirty="0"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6003051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</a:t>
            </a:r>
            <a:r>
              <a:rPr lang="ru-RU" sz="1400" dirty="0">
                <a:solidFill>
                  <a:srgbClr val="000000"/>
                </a:solidFill>
              </a:rPr>
              <a:t>Данные с </a:t>
            </a:r>
            <a:r>
              <a:rPr lang="ru-RU" sz="1400" dirty="0" smtClean="0">
                <a:solidFill>
                  <a:srgbClr val="000000"/>
                </a:solidFill>
              </a:rPr>
              <a:t>сайта 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www.ephytoexchange.org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по состоянию на май 2022 года</a:t>
            </a:r>
            <a:endParaRPr lang="en-US" sz="1400" u="sng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64603" y="2971800"/>
            <a:ext cx="1371600" cy="47875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Общее количество передач в реальном </a:t>
            </a:r>
            <a:r>
              <a:rPr lang="ru-RU" sz="1000" b="1" dirty="0"/>
              <a:t>времени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36028" y="3793352"/>
            <a:ext cx="1371600" cy="5001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Общее количество передач в тестовом режиме</a:t>
            </a:r>
            <a:endParaRPr lang="ru-RU" sz="1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2000918"/>
            <a:ext cx="7467600" cy="331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Сводная информация о сертификатах, </a:t>
            </a:r>
            <a:r>
              <a:rPr lang="ru-RU" sz="1400" b="1" dirty="0">
                <a:solidFill>
                  <a:schemeClr val="tx1"/>
                </a:solidFill>
              </a:rPr>
              <a:t>успешно переданных через </a:t>
            </a:r>
            <a:r>
              <a:rPr lang="ru-RU" sz="1400" b="1" dirty="0" smtClean="0">
                <a:solidFill>
                  <a:schemeClr val="tx1"/>
                </a:solidFill>
              </a:rPr>
              <a:t>Узел-концентратор </a:t>
            </a: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en-US" sz="1400" b="1" dirty="0">
                <a:solidFill>
                  <a:schemeClr val="tx1"/>
                </a:solidFill>
              </a:rPr>
              <a:t>HUB)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457200" y="1354587"/>
            <a:ext cx="12954000" cy="42986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2. </a:t>
            </a:r>
            <a:r>
              <a:rPr lang="ru-RU" sz="2800" dirty="0" smtClean="0"/>
              <a:t>ОБНОВЛЕННАЯ ИНФОРМАЦИЯ О РЕШЕНИИ ЭФС (EPHYTO</a:t>
            </a:r>
            <a:r>
              <a:rPr lang="en-US" sz="2800" dirty="0" smtClean="0"/>
              <a:t> SOLUTION</a:t>
            </a:r>
            <a:r>
              <a:rPr lang="ru-RU" sz="2800" dirty="0" smtClean="0"/>
              <a:t>) МКЗЗР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endParaRPr lang="en-IT" sz="2800" b="0" dirty="0"/>
          </a:p>
        </p:txBody>
      </p:sp>
    </p:spTree>
    <p:extLst>
      <p:ext uri="{BB962C8B-B14F-4D97-AF65-F5344CB8AC3E}">
        <p14:creationId xmlns:p14="http://schemas.microsoft.com/office/powerpoint/2010/main" val="10539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38100" y="1421269"/>
            <a:ext cx="812482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</a:t>
            </a:r>
            <a:r>
              <a:rPr lang="ru-RU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Типовая </a:t>
            </a:r>
            <a:r>
              <a:rPr lang="ru-RU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национальная система ЭФС </a:t>
            </a:r>
            <a:r>
              <a:rPr lang="en-GB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en-GB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en-GB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en-GB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7800" y="3590109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Примечание</a:t>
            </a:r>
            <a:r>
              <a:rPr lang="en-US" sz="1400" b="1" dirty="0">
                <a:solidFill>
                  <a:srgbClr val="FF0000"/>
                </a:solidFill>
              </a:rPr>
              <a:t>: </a:t>
            </a:r>
            <a:r>
              <a:rPr lang="ru-RU" sz="1400" dirty="0" err="1"/>
              <a:t>GeNS</a:t>
            </a:r>
            <a:r>
              <a:rPr lang="ru-RU" sz="1400" dirty="0"/>
              <a:t> - это веб-интерфейс типовой национальной системы ЭФС (</a:t>
            </a:r>
            <a:r>
              <a:rPr lang="ru-RU" sz="1400" dirty="0" err="1"/>
              <a:t>ePhyto</a:t>
            </a:r>
            <a:r>
              <a:rPr lang="ru-RU" sz="1400" dirty="0"/>
              <a:t>) для стран, не имеющих собственной инфраструктуры для подключения к узлу-концентратору (</a:t>
            </a:r>
            <a:r>
              <a:rPr lang="ru-RU" sz="1400" dirty="0" err="1"/>
              <a:t>Hub</a:t>
            </a:r>
            <a:r>
              <a:rPr lang="ru-RU" sz="1400" dirty="0"/>
              <a:t>).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2346555"/>
            <a:ext cx="970942" cy="1091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79591"/>
            <a:ext cx="7724774" cy="42452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24600" y="6015575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</a:t>
            </a:r>
            <a:r>
              <a:rPr lang="ru-RU" sz="1400" dirty="0" smtClean="0">
                <a:solidFill>
                  <a:srgbClr val="000000"/>
                </a:solidFill>
              </a:rPr>
              <a:t>Данные с сайта </a:t>
            </a:r>
            <a:r>
              <a:rPr lang="en-US" sz="1400" dirty="0" smtClean="0">
                <a:solidFill>
                  <a:srgbClr val="000000"/>
                </a:solidFill>
                <a:hlinkClick r:id="rId4"/>
              </a:rPr>
              <a:t>www.ephytoexchange.org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по состоянию на май 2022 </a:t>
            </a:r>
            <a:r>
              <a:rPr lang="ru-RU" sz="1400" dirty="0" smtClean="0">
                <a:solidFill>
                  <a:srgbClr val="000000"/>
                </a:solidFill>
              </a:rPr>
              <a:t>год</a:t>
            </a:r>
            <a:endParaRPr lang="en-US" sz="1400" u="sng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4020996"/>
            <a:ext cx="23622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A81E3B"/>
                </a:solidFill>
              </a:rPr>
              <a:t>Статистика использования </a:t>
            </a:r>
            <a:endParaRPr lang="en-US" sz="1400" b="1" dirty="0">
              <a:solidFill>
                <a:srgbClr val="A81E3B"/>
              </a:solidFill>
            </a:endParaRPr>
          </a:p>
          <a:p>
            <a:pPr algn="ctr" latinLnBrk="1"/>
            <a:r>
              <a:rPr lang="ru-RU" sz="1400" b="1" dirty="0">
                <a:solidFill>
                  <a:srgbClr val="A81E3B"/>
                </a:solidFill>
                <a:ea typeface="굴림" charset="-127"/>
              </a:rPr>
              <a:t>Типовой национальной</a:t>
            </a:r>
          </a:p>
          <a:p>
            <a:pPr algn="ctr" latinLnBrk="1"/>
            <a:r>
              <a:rPr lang="ru-RU" sz="1400" b="1" dirty="0">
                <a:solidFill>
                  <a:srgbClr val="A81E3B"/>
                </a:solidFill>
                <a:ea typeface="굴림" charset="-127"/>
              </a:rPr>
              <a:t>системы ЭФС (</a:t>
            </a:r>
            <a:r>
              <a:rPr lang="ru-RU" sz="1400" b="1" dirty="0" err="1">
                <a:solidFill>
                  <a:srgbClr val="A81E3B"/>
                </a:solidFill>
                <a:ea typeface="굴림" charset="-127"/>
              </a:rPr>
              <a:t>GeNS</a:t>
            </a:r>
            <a:r>
              <a:rPr lang="ru-RU" sz="1400" b="1" dirty="0">
                <a:solidFill>
                  <a:srgbClr val="A81E3B"/>
                </a:solidFill>
                <a:ea typeface="굴림" charset="-127"/>
              </a:rPr>
              <a:t>)</a:t>
            </a:r>
            <a:endParaRPr lang="ru-RU" sz="1400" b="1" dirty="0">
              <a:solidFill>
                <a:srgbClr val="A81E3B"/>
              </a:solidFill>
              <a:ea typeface="굴림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2974" y="2030362"/>
            <a:ext cx="797242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Сводные данные о количестве стран, зарегистрированных на сервисах </a:t>
            </a:r>
            <a:r>
              <a:rPr lang="ru-RU" sz="16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системы </a:t>
            </a:r>
            <a:r>
              <a:rPr lang="ru-RU" sz="1600" b="1" dirty="0" err="1" smtClean="0"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ru-RU" sz="16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sz="16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8775" y="2892153"/>
            <a:ext cx="36290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Тестирующие систему </a:t>
            </a:r>
            <a:r>
              <a:rPr lang="en-GB" sz="1200" dirty="0" err="1"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 -25</a:t>
            </a:r>
          </a:p>
          <a:p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Активно использующие – 18</a:t>
            </a:r>
          </a:p>
          <a:p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Начинающие тестировать </a:t>
            </a:r>
            <a:r>
              <a:rPr lang="en-GB" sz="1200" dirty="0" err="1"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 – 6</a:t>
            </a:r>
          </a:p>
          <a:p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Начинающие активно использовать</a:t>
            </a:r>
            <a:r>
              <a:rPr lang="en-GB" sz="1200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 – 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38800" y="3913307"/>
            <a:ext cx="2714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Начинающие тестировать </a:t>
            </a:r>
            <a:r>
              <a:rPr lang="en-GB" sz="1200" dirty="0" err="1"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ru-RU" sz="12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r>
              <a:rPr lang="ru-RU" sz="12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Алжир, Белиз, Кирибати, Малави, Науру, Соломоновы острова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8800" y="4859704"/>
            <a:ext cx="27146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Начинающие активно использовать</a:t>
            </a:r>
            <a:r>
              <a:rPr lang="en-GB" sz="1200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1200" dirty="0" err="1"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ru-RU" sz="1200" dirty="0">
                <a:ea typeface="Arial Unicode MS" panose="020B0604020202020204" pitchFamily="34" charset="-128"/>
                <a:cs typeface="Arial" panose="020B0604020202020204" pitchFamily="34" charset="0"/>
              </a:rPr>
              <a:t>: Иордания, Тунис</a:t>
            </a:r>
            <a:endParaRPr lang="ru-RU" sz="1200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457200" y="1316071"/>
            <a:ext cx="12954000" cy="42986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2. </a:t>
            </a:r>
            <a:r>
              <a:rPr lang="ru-RU" sz="2800" dirty="0" smtClean="0"/>
              <a:t>ОБНОВЛЕННАЯ ИНФОРМАЦИЯ О РЕШЕНИИ ЭФС (EPHYTO</a:t>
            </a:r>
            <a:r>
              <a:rPr lang="en-US" sz="2800" dirty="0" smtClean="0"/>
              <a:t> SOLUTION</a:t>
            </a:r>
            <a:r>
              <a:rPr lang="ru-RU" sz="2800" dirty="0" smtClean="0"/>
              <a:t>) МКЗЗР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endParaRPr lang="en-IT" sz="2800" b="0" dirty="0"/>
          </a:p>
        </p:txBody>
      </p:sp>
    </p:spTree>
    <p:extLst>
      <p:ext uri="{BB962C8B-B14F-4D97-AF65-F5344CB8AC3E}">
        <p14:creationId xmlns:p14="http://schemas.microsoft.com/office/powerpoint/2010/main" val="3165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16002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</a:t>
            </a:r>
            <a:r>
              <a:rPr lang="ru-RU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Типовая национальная система ЭФС </a:t>
            </a:r>
            <a:r>
              <a:rPr lang="en-GB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en-GB" b="1" dirty="0" err="1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en-GB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62200"/>
            <a:ext cx="8492844" cy="36586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0" y="6015575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</a:t>
            </a:r>
            <a:r>
              <a:rPr lang="ru-RU" sz="1400" dirty="0">
                <a:solidFill>
                  <a:srgbClr val="000000"/>
                </a:solidFill>
              </a:rPr>
              <a:t> Данные с сайта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www.ephytoexchange.org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по состоянию на май 2022 года</a:t>
            </a:r>
            <a:endParaRPr lang="en-US" sz="1400" u="sng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4200" y="2819400"/>
            <a:ext cx="1143000" cy="533400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/>
              <a:t>Общее количество переданных сертификатов в тестовом режиме</a:t>
            </a:r>
            <a:endParaRPr lang="ru-RU" sz="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4267200"/>
            <a:ext cx="533400" cy="304271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Экспорт</a:t>
            </a:r>
            <a:endParaRPr lang="ru-RU" sz="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5800" y="4267200"/>
            <a:ext cx="533400" cy="304271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Импорт</a:t>
            </a:r>
            <a:endParaRPr lang="ru-RU" sz="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00" y="4267199"/>
            <a:ext cx="533400" cy="304271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Экспорт</a:t>
            </a:r>
            <a:endParaRPr lang="ru-RU" sz="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150" y="4267199"/>
            <a:ext cx="533400" cy="304271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Импорт</a:t>
            </a:r>
            <a:endParaRPr lang="ru-RU" sz="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5181600"/>
            <a:ext cx="1828800" cy="398836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accent2"/>
                </a:solidFill>
              </a:rPr>
              <a:t>62</a:t>
            </a:r>
            <a:r>
              <a:rPr lang="ru-RU" sz="800" b="1" dirty="0"/>
              <a:t> Общее количество сертификатов за последние 2 месяца</a:t>
            </a:r>
            <a:endParaRPr lang="ru-RU" sz="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86200" y="5208214"/>
            <a:ext cx="1828800" cy="398836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/>
                </a:solidFill>
              </a:rPr>
              <a:t>42</a:t>
            </a:r>
            <a:r>
              <a:rPr lang="ru-RU" sz="800" b="1" dirty="0" smtClean="0"/>
              <a:t> </a:t>
            </a:r>
            <a:r>
              <a:rPr lang="ru-RU" sz="800" b="1" dirty="0"/>
              <a:t>Общее количество сертификатов за последние 2 месяца</a:t>
            </a:r>
            <a:endParaRPr lang="ru-RU" sz="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24600" y="5205686"/>
            <a:ext cx="1676400" cy="398836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14,144</a:t>
            </a:r>
            <a:r>
              <a:rPr lang="ru-RU" sz="800" b="1" dirty="0" smtClean="0"/>
              <a:t> </a:t>
            </a:r>
            <a:r>
              <a:rPr lang="ru-RU" sz="800" b="1" dirty="0"/>
              <a:t>Общее количество сертификатов за последние 2 месяца</a:t>
            </a:r>
            <a:endParaRPr lang="ru-RU" sz="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48650" y="5212418"/>
            <a:ext cx="1733550" cy="398836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8,855</a:t>
            </a:r>
            <a:r>
              <a:rPr lang="ru-RU" sz="800" b="1" dirty="0" smtClean="0"/>
              <a:t> </a:t>
            </a:r>
            <a:r>
              <a:rPr lang="ru-RU" sz="800" b="1" dirty="0"/>
              <a:t>Общее количество сертификатов за последние 2 месяца</a:t>
            </a:r>
            <a:endParaRPr lang="ru-RU" sz="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467600" y="2766611"/>
            <a:ext cx="1219200" cy="572055"/>
          </a:xfrm>
          <a:prstGeom prst="rect">
            <a:avLst/>
          </a:prstGeom>
          <a:solidFill>
            <a:srgbClr val="FEF8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Общее количество переданных сертификатов в режиме реального времени 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-457200" y="1354587"/>
            <a:ext cx="12954000" cy="429869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2. </a:t>
            </a:r>
            <a:r>
              <a:rPr lang="ru-RU" sz="2800" dirty="0" smtClean="0"/>
              <a:t>ОБНОВЛЕННАЯ ИНФОРМАЦИЯ О РЕШЕНИИ ЭФС (EPHYTO</a:t>
            </a:r>
            <a:r>
              <a:rPr lang="en-US" sz="2800" dirty="0" smtClean="0"/>
              <a:t> SOLUTION</a:t>
            </a:r>
            <a:r>
              <a:rPr lang="ru-RU" sz="2800" dirty="0" smtClean="0"/>
              <a:t>) МКЗЗР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endParaRPr lang="en-IT" sz="2800" b="0" dirty="0"/>
          </a:p>
        </p:txBody>
      </p:sp>
    </p:spTree>
    <p:extLst>
      <p:ext uri="{BB962C8B-B14F-4D97-AF65-F5344CB8AC3E}">
        <p14:creationId xmlns:p14="http://schemas.microsoft.com/office/powerpoint/2010/main" val="25285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2294E5-E2FC-4437-A121-1C8830C644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d7f75-f42e-4288-8809-604fd4d9691f"/>
    <ds:schemaRef ds:uri="ea6feb38-a85a-45e8-92e9-814486bbe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schemas.microsoft.com/office/2006/documentManagement/types"/>
    <ds:schemaRef ds:uri="http://purl.org/dc/dcmitype/"/>
    <ds:schemaRef ds:uri="ea6feb38-a85a-45e8-92e9-814486bbe375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05d7f75-f42e-4288-8809-604fd4d9691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2158</TotalTime>
  <Words>1478</Words>
  <Application>Microsoft Office PowerPoint</Application>
  <PresentationFormat>Широкоэкранный</PresentationFormat>
  <Paragraphs>207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굴림</vt:lpstr>
      <vt:lpstr>.AppleSystemUIFont</vt:lpstr>
      <vt:lpstr>Arial</vt:lpstr>
      <vt:lpstr>Arial Unicode MS</vt:lpstr>
      <vt:lpstr>Calibri</vt:lpstr>
      <vt:lpstr>Calibri (Body)</vt:lpstr>
      <vt:lpstr>Calibri Light</vt:lpstr>
      <vt:lpstr>Georgia</vt:lpstr>
      <vt:lpstr>Wingdings</vt:lpstr>
      <vt:lpstr>COVER</vt:lpstr>
      <vt:lpstr>1_COVER</vt:lpstr>
      <vt:lpstr>Internal screen</vt:lpstr>
      <vt:lpstr>Обновленная информация о Решении ЭФС (ePhyto) МККЗР </vt:lpstr>
      <vt:lpstr>План</vt:lpstr>
      <vt:lpstr>Презентация PowerPoint</vt:lpstr>
      <vt:lpstr>1.2 Краткая история Решения ЭФС (ePhyto Solution)</vt:lpstr>
      <vt:lpstr>1.3 Почему  ЭФС (ePhyto)?</vt:lpstr>
      <vt:lpstr>2. ОБНОВЛЕННАЯ ИНФОРМАЦИЯ О РЕШЕНИИ ЭФС (EPHYTO SOLUTION) МКЗЗР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CОТРУДНИЧЕСТВО</vt:lpstr>
      <vt:lpstr>4. ПЛАНЫ НА БУДУЩЕЕ </vt:lpstr>
      <vt:lpstr>Спасибо за внимание!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Усачева Снежана</cp:lastModifiedBy>
  <cp:revision>292</cp:revision>
  <cp:lastPrinted>2018-12-10T09:55:32Z</cp:lastPrinted>
  <dcterms:created xsi:type="dcterms:W3CDTF">2019-07-18T08:44:31Z</dcterms:created>
  <dcterms:modified xsi:type="dcterms:W3CDTF">2022-08-31T11:24:50Z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