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89" r:id="rId3"/>
    <p:sldId id="290" r:id="rId4"/>
    <p:sldId id="291" r:id="rId5"/>
    <p:sldId id="305" r:id="rId6"/>
    <p:sldId id="292" r:id="rId7"/>
    <p:sldId id="293" r:id="rId8"/>
    <p:sldId id="294" r:id="rId9"/>
    <p:sldId id="295" r:id="rId10"/>
    <p:sldId id="297" r:id="rId11"/>
    <p:sldId id="298" r:id="rId12"/>
    <p:sldId id="296" r:id="rId13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9420"/>
    <a:srgbClr val="34884E"/>
    <a:srgbClr val="3C863A"/>
    <a:srgbClr val="429240"/>
    <a:srgbClr val="0D6115"/>
    <a:srgbClr val="E93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D72B9D-2DCA-9243-BA4B-E594CF01F3DA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F82A61-2976-FA4D-AF26-C0EB0CFDAF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78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FA6003-287E-CE49-9298-3AABBEED9665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A70A31-E931-5A42-A957-8095EA0A43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772400" cy="266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4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6678165-6109-D94D-A7E0-B32B67F964A1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A4351AF-7131-F64C-A982-76DACDD52E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6938C5-7D07-FD46-A34D-F18D18C3B7C9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806899-94D2-D34A-BDCC-418DF2076C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6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00" r="13126" b="69531"/>
          <a:stretch>
            <a:fillRect/>
          </a:stretch>
        </p:blipFill>
        <p:spPr bwMode="auto">
          <a:xfrm>
            <a:off x="0" y="45720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14473" r="74814" b="78906"/>
          <a:stretch>
            <a:fillRect/>
          </a:stretch>
        </p:blipFill>
        <p:spPr bwMode="auto">
          <a:xfrm>
            <a:off x="8305800" y="60960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38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757476-E6B2-6E45-9939-D6D34B70BC20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C17B2B-E7A5-5546-A6A9-4918EDD37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6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F16D081-8AA4-5542-BEC2-2014D78278A5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514EE9-6135-8C47-BA41-13FC6F4DA7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58B438-D6AD-CB41-BEC0-3D4F94828890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7DD44A-AFEB-5343-A2AF-5494116D02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31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34D881-FC95-2547-9374-7386B4912FB1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435F44-1B74-214B-BA18-922621F6A4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9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C6B400-A3BA-A84A-8B36-87EC918B0BB2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DA8188-540A-6740-AB41-D3BF7AB17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2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5410897-18B8-3E4E-94CA-66B6C8CCE818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1B6B1B-F878-2D46-B485-D4FCDC3B6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98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51B10C-5F24-C449-A9D5-F5218D8B9A93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D67215-D359-0642-8966-7436EAA7C8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9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00" r="13126" b="69531"/>
          <a:stretch>
            <a:fillRect/>
          </a:stretch>
        </p:blipFill>
        <p:spPr bwMode="auto">
          <a:xfrm>
            <a:off x="0" y="22860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14473" r="74814" b="78906"/>
          <a:stretch>
            <a:fillRect/>
          </a:stretch>
        </p:blipFill>
        <p:spPr bwMode="auto">
          <a:xfrm>
            <a:off x="8305800" y="61722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CDD4D9-BA8C-9441-8081-34E05E8F3CFC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2FC83F-1009-C946-96C4-B96DD59B00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4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DE1907-0B7E-3540-90FE-8DD0424BD898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A1CA62-F14F-6C4C-962E-6D51B096F9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812D150-103D-A644-B45F-29FE8B65A170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765B00-82CA-F145-97EC-86C50AC7F9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14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D4634F-070F-4446-84E6-27E8BFD7AA91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43C16C4-46A4-E54C-A8A2-4FB3D64864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BC3117-3714-354A-BBAE-3ECA5D5C346C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84BE1D-4DCA-8641-9397-0F36DBEADF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EF1283-2DC6-1A4C-B4BE-0C9556F59B7C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46AF33-AFD7-AF4F-B5AE-51679D260F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6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8D02C11-723A-1145-A1A3-3B4726FB84AE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9FD997-99F6-C547-8CF7-18686CFEBD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1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4AE6899-0A9C-AF47-B460-F2D8A810CDC1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A38CC5-FB71-1346-9D65-B387538BC1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7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BEE94AD-69C2-094D-A875-590BB1900F80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BC6674A-C80B-E74A-9C1A-8FF62000E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4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9AC041-5BDB-9E45-894D-A83261B971B1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CA66479-5025-EB4B-AEA6-CBFE514A33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6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6C937F-D3B5-4943-9BE4-AFFC1927E49C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043547-E9D8-894C-855A-10E4ADD975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7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19400"/>
            <a:ext cx="82296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00" r="13126" b="69531"/>
          <a:stretch>
            <a:fillRect/>
          </a:stretch>
        </p:blipFill>
        <p:spPr bwMode="auto">
          <a:xfrm>
            <a:off x="0" y="15240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14473" r="74814" b="78906"/>
          <a:stretch>
            <a:fillRect/>
          </a:stretch>
        </p:blipFill>
        <p:spPr bwMode="auto">
          <a:xfrm>
            <a:off x="8305800" y="61722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32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Ø"/>
        <a:defRPr sz="28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19400"/>
            <a:ext cx="82296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00" r="13126" b="69531"/>
          <a:stretch>
            <a:fillRect/>
          </a:stretch>
        </p:blipFill>
        <p:spPr bwMode="auto">
          <a:xfrm>
            <a:off x="0" y="45720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14473" r="74814" b="78906"/>
          <a:stretch>
            <a:fillRect/>
          </a:stretch>
        </p:blipFill>
        <p:spPr bwMode="auto">
          <a:xfrm>
            <a:off x="8305800" y="61722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png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png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1524000"/>
            <a:ext cx="4953000" cy="3276600"/>
          </a:xfrm>
          <a:prstGeom prst="ellipse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1524000"/>
            <a:ext cx="4953000" cy="3352800"/>
          </a:xfrm>
          <a:prstGeom prst="ellipse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990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exchange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990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209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Public relations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2895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182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49420"/>
                </a:solidFill>
              </a:rPr>
              <a:t>Updates</a:t>
            </a:r>
            <a:endParaRPr lang="en-US" dirty="0">
              <a:solidFill>
                <a:srgbClr val="14942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352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Discussion forum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2209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49420"/>
                </a:solidFill>
              </a:rPr>
              <a:t>Outcome</a:t>
            </a:r>
            <a:endParaRPr lang="en-US" dirty="0">
              <a:solidFill>
                <a:srgbClr val="14942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1905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Report obligations</a:t>
            </a:r>
          </a:p>
          <a:p>
            <a:r>
              <a:rPr lang="en-US" dirty="0" smtClean="0"/>
              <a:t>(legislation, pest report, contacts...)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2590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49420"/>
                </a:solidFill>
              </a:rPr>
              <a:t>Review of state</a:t>
            </a:r>
            <a:endParaRPr lang="en-US" dirty="0">
              <a:solidFill>
                <a:srgbClr val="14942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3810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Resource partners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2971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Awareness raising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50292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Timeliness of updating the info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Accuracy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Authority (official info, or not)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Completeness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76400" y="3810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Meeting info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62200" y="4191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0" y="2971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49420"/>
                </a:solidFill>
              </a:rPr>
              <a:t>Resources</a:t>
            </a:r>
            <a:endParaRPr lang="en-US" dirty="0">
              <a:solidFill>
                <a:srgbClr val="14942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3276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49420"/>
                </a:solidFill>
              </a:rPr>
              <a:t>Trust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6200" y="3657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49420"/>
                </a:solidFill>
              </a:rPr>
              <a:t>Improved cooperation</a:t>
            </a:r>
            <a:endParaRPr lang="en-US" dirty="0">
              <a:solidFill>
                <a:srgbClr val="1494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9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/>
          <a:p>
            <a:pPr marL="0" indent="0">
              <a:lnSpc>
                <a:spcPct val="120000"/>
              </a:lnSpc>
              <a:defRPr/>
            </a:pPr>
            <a:r>
              <a:rPr lang="en-US" dirty="0">
                <a:solidFill>
                  <a:srgbClr val="149420"/>
                </a:solidFill>
              </a:rPr>
              <a:t>Communications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400" dirty="0" smtClean="0"/>
              <a:t>Methodology</a:t>
            </a:r>
          </a:p>
          <a:p>
            <a:pPr lvl="2" indent="-342900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US" sz="2000" dirty="0" smtClean="0"/>
              <a:t>Traditional: meetings, posters, pamphlets, press</a:t>
            </a:r>
          </a:p>
          <a:p>
            <a:pPr lvl="2" indent="-342900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US" sz="2000" dirty="0" smtClean="0"/>
              <a:t>Newer; e-mail, TV, videos, social media, radio, FFS, plays/festivals, “ambassadors” </a:t>
            </a:r>
          </a:p>
        </p:txBody>
      </p:sp>
    </p:spTree>
    <p:extLst>
      <p:ext uri="{BB962C8B-B14F-4D97-AF65-F5344CB8AC3E}">
        <p14:creationId xmlns:p14="http://schemas.microsoft.com/office/powerpoint/2010/main" val="1258920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/>
          <a:p>
            <a:r>
              <a:rPr lang="en-US" dirty="0" smtClean="0">
                <a:solidFill>
                  <a:srgbClr val="149420"/>
                </a:solidFill>
              </a:rPr>
              <a:t>Communication cont.</a:t>
            </a:r>
            <a:endParaRPr lang="en-US" dirty="0">
              <a:solidFill>
                <a:srgbClr val="1494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dirty="0" smtClean="0"/>
              <a:t>Not something new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What, why and how …</a:t>
            </a:r>
          </a:p>
          <a:p>
            <a:pPr marL="457200" indent="-457200">
              <a:lnSpc>
                <a:spcPct val="130000"/>
              </a:lnSpc>
            </a:pPr>
            <a:r>
              <a:rPr lang="en-US" sz="2400" dirty="0" smtClean="0"/>
              <a:t>Usually limited by resources </a:t>
            </a:r>
          </a:p>
          <a:p>
            <a:pPr marL="457200" indent="-457200">
              <a:lnSpc>
                <a:spcPct val="130000"/>
              </a:lnSpc>
            </a:pPr>
            <a:r>
              <a:rPr lang="en-US" sz="2400" dirty="0" smtClean="0"/>
              <a:t>K.I.S.S. – keep it simple “stupid”</a:t>
            </a:r>
          </a:p>
          <a:p>
            <a:pPr marL="457200" indent="-457200">
              <a:lnSpc>
                <a:spcPct val="130000"/>
              </a:lnSpc>
            </a:pPr>
            <a:r>
              <a:rPr lang="en-US" sz="2400" dirty="0" smtClean="0"/>
              <a:t>Systematic</a:t>
            </a:r>
          </a:p>
          <a:p>
            <a:pPr marL="457200" indent="-457200">
              <a:lnSpc>
                <a:spcPct val="130000"/>
              </a:lnSpc>
            </a:pPr>
            <a:r>
              <a:rPr lang="en-US" sz="2400" dirty="0"/>
              <a:t>B</a:t>
            </a:r>
            <a:r>
              <a:rPr lang="en-US" sz="2400" dirty="0" smtClean="0"/>
              <a:t>uild slowly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291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81799" y="2666999"/>
            <a:ext cx="1905000" cy="28956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/>
          <a:p>
            <a:r>
              <a:rPr lang="en-US" dirty="0" smtClean="0"/>
              <a:t>Info generation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7999" y="213359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Information</a:t>
            </a:r>
            <a:endParaRPr lang="en-US" sz="2400" dirty="0"/>
          </a:p>
        </p:txBody>
      </p:sp>
      <p:pic>
        <p:nvPicPr>
          <p:cNvPr id="71682" name="Picture 2" descr="C:\Documents and Settings\Yokoi.FAODOMAIN\Local Settings\Temporary Internet Files\Content.IE5\29GAS7DG\MC9000193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199" y="4648199"/>
            <a:ext cx="698428" cy="609600"/>
          </a:xfrm>
          <a:prstGeom prst="rect">
            <a:avLst/>
          </a:prstGeom>
          <a:noFill/>
        </p:spPr>
      </p:pic>
      <p:pic>
        <p:nvPicPr>
          <p:cNvPr id="71683" name="Picture 3" descr="C:\Documents and Settings\Yokoi.FAODOMAIN\Local Settings\Temporary Internet Files\Content.IE5\NBWDPDPQ\MC9004127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199" y="3809999"/>
            <a:ext cx="755926" cy="609600"/>
          </a:xfrm>
          <a:prstGeom prst="rect">
            <a:avLst/>
          </a:prstGeom>
          <a:noFill/>
        </p:spPr>
      </p:pic>
      <p:pic>
        <p:nvPicPr>
          <p:cNvPr id="71684" name="Picture 4" descr="C:\Documents and Settings\Yokoi.FAODOMAIN\Local Settings\Temporary Internet Files\Content.IE5\TQ5QFUG1\MC90044145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743200"/>
            <a:ext cx="1066800" cy="1066800"/>
          </a:xfrm>
          <a:prstGeom prst="rect">
            <a:avLst/>
          </a:prstGeom>
          <a:noFill/>
        </p:spPr>
      </p:pic>
      <p:pic>
        <p:nvPicPr>
          <p:cNvPr id="71685" name="Picture 5" descr="C:\Program Files\Microsoft Office\MEDIA\CAGCAT10\j0205466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199" y="2743199"/>
            <a:ext cx="762000" cy="758169"/>
          </a:xfrm>
          <a:prstGeom prst="rect">
            <a:avLst/>
          </a:prstGeom>
          <a:noFill/>
        </p:spPr>
      </p:pic>
      <p:pic>
        <p:nvPicPr>
          <p:cNvPr id="71686" name="Picture 6" descr="C:\Documents and Settings\Yokoi.FAODOMAIN\Local Settings\Temporary Internet Files\Content.IE5\FJ075J67\MC90031266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9999" y="4571999"/>
            <a:ext cx="838200" cy="76184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85800" y="1981200"/>
            <a:ext cx="419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Member countries</a:t>
            </a:r>
          </a:p>
          <a:p>
            <a:r>
              <a:rPr lang="en-US" sz="1600" dirty="0" smtClean="0"/>
              <a:t>- Report obligations</a:t>
            </a:r>
          </a:p>
          <a:p>
            <a:r>
              <a:rPr lang="en-US" sz="1600" dirty="0" smtClean="0"/>
              <a:t>  (pest, measures, contacts)</a:t>
            </a:r>
          </a:p>
          <a:p>
            <a:pPr>
              <a:buFontTx/>
              <a:buChar char="-"/>
            </a:pPr>
            <a:r>
              <a:rPr lang="en-US" sz="1600" dirty="0" smtClean="0"/>
              <a:t>Comments</a:t>
            </a:r>
          </a:p>
          <a:p>
            <a:pPr>
              <a:buFontTx/>
              <a:buChar char="-"/>
            </a:pPr>
            <a:endParaRPr lang="en-US" sz="1600" dirty="0" smtClean="0"/>
          </a:p>
          <a:p>
            <a:endParaRPr lang="en-US" dirty="0"/>
          </a:p>
          <a:p>
            <a:r>
              <a:rPr lang="en-US" b="1" u="sng" dirty="0" smtClean="0"/>
              <a:t>Secretariat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sz="1600" dirty="0"/>
              <a:t>m</a:t>
            </a:r>
            <a:r>
              <a:rPr lang="en-US" sz="1600" dirty="0" smtClean="0"/>
              <a:t>eeting info (venue, documents, reports)</a:t>
            </a:r>
          </a:p>
          <a:p>
            <a:pPr>
              <a:buFontTx/>
              <a:buChar char="-"/>
            </a:pPr>
            <a:r>
              <a:rPr lang="en-US" sz="1600" dirty="0"/>
              <a:t> a</a:t>
            </a:r>
            <a:r>
              <a:rPr lang="en-US" sz="1600" dirty="0" smtClean="0"/>
              <a:t>dopted standards and other publications</a:t>
            </a:r>
          </a:p>
          <a:p>
            <a:pPr>
              <a:buFontTx/>
              <a:buChar char="-"/>
            </a:pPr>
            <a:r>
              <a:rPr lang="en-US" sz="1600" dirty="0" smtClean="0"/>
              <a:t> calls, news</a:t>
            </a:r>
          </a:p>
          <a:p>
            <a:pPr>
              <a:buFontTx/>
              <a:buChar char="-"/>
            </a:pPr>
            <a:r>
              <a:rPr lang="en-US" sz="1600" dirty="0" smtClean="0"/>
              <a:t> resources (database, training materials, ..)</a:t>
            </a:r>
          </a:p>
          <a:p>
            <a:pPr>
              <a:buFontTx/>
              <a:buChar char="-"/>
            </a:pPr>
            <a:r>
              <a:rPr lang="en-US" sz="1600" dirty="0" smtClean="0"/>
              <a:t> e-assistance (Q&amp;A, etc.)</a:t>
            </a:r>
            <a:endParaRPr lang="en-US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3810000" y="1524000"/>
            <a:ext cx="2286000" cy="762000"/>
          </a:xfrm>
          <a:prstGeom prst="wedgeRoundRectCallout">
            <a:avLst>
              <a:gd name="adj1" fmla="val -83304"/>
              <a:gd name="adj2" fmla="val 391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WS to train IPP use, including editors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304800" y="5410200"/>
            <a:ext cx="2286000" cy="838200"/>
          </a:xfrm>
          <a:prstGeom prst="wedgeRoundRectCallout">
            <a:avLst>
              <a:gd name="adj1" fmla="val -13658"/>
              <a:gd name="adj2" fmla="val -856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 updates</a:t>
            </a:r>
          </a:p>
          <a:p>
            <a:pPr algn="ctr"/>
            <a:r>
              <a:rPr lang="en-US" dirty="0" smtClean="0"/>
              <a:t>System maintenance</a:t>
            </a:r>
          </a:p>
          <a:p>
            <a:pPr algn="ctr"/>
            <a:r>
              <a:rPr lang="en-US" dirty="0" smtClean="0"/>
              <a:t>System development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3124200" y="2895600"/>
            <a:ext cx="2286000" cy="457200"/>
          </a:xfrm>
          <a:prstGeom prst="wedgeRoundRectCallout">
            <a:avLst>
              <a:gd name="adj1" fmla="val -69657"/>
              <a:gd name="adj2" fmla="val -314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WS to train OCS use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6248400" y="3886200"/>
            <a:ext cx="838200" cy="457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6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en-US" dirty="0" smtClean="0"/>
              <a:t>Info use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1981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Information</a:t>
            </a:r>
            <a:endParaRPr lang="en-US" sz="2400" dirty="0"/>
          </a:p>
        </p:txBody>
      </p:sp>
      <p:sp>
        <p:nvSpPr>
          <p:cNvPr id="27" name="Rounded Rectangle 26"/>
          <p:cNvSpPr/>
          <p:nvPr/>
        </p:nvSpPr>
        <p:spPr>
          <a:xfrm>
            <a:off x="6781799" y="2590799"/>
            <a:ext cx="1905000" cy="28956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C:\Documents and Settings\Yokoi.FAODOMAIN\Local Settings\Temporary Internet Files\Content.IE5\29GAS7DG\MC9000193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199" y="4571999"/>
            <a:ext cx="698428" cy="609600"/>
          </a:xfrm>
          <a:prstGeom prst="rect">
            <a:avLst/>
          </a:prstGeom>
          <a:noFill/>
        </p:spPr>
      </p:pic>
      <p:pic>
        <p:nvPicPr>
          <p:cNvPr id="29" name="Picture 3" descr="C:\Documents and Settings\Yokoi.FAODOMAIN\Local Settings\Temporary Internet Files\Content.IE5\NBWDPDPQ\MC9004127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199" y="3733799"/>
            <a:ext cx="755926" cy="609600"/>
          </a:xfrm>
          <a:prstGeom prst="rect">
            <a:avLst/>
          </a:prstGeom>
          <a:noFill/>
        </p:spPr>
      </p:pic>
      <p:pic>
        <p:nvPicPr>
          <p:cNvPr id="30" name="Picture 4" descr="C:\Documents and Settings\Yokoi.FAODOMAIN\Local Settings\Temporary Internet Files\Content.IE5\TQ5QFUG1\MC90044145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667000"/>
            <a:ext cx="1066800" cy="1066800"/>
          </a:xfrm>
          <a:prstGeom prst="rect">
            <a:avLst/>
          </a:prstGeom>
          <a:noFill/>
        </p:spPr>
      </p:pic>
      <p:pic>
        <p:nvPicPr>
          <p:cNvPr id="31" name="Picture 5" descr="C:\Program Files\Microsoft Office\MEDIA\CAGCAT10\j0205466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199" y="2666999"/>
            <a:ext cx="762000" cy="758169"/>
          </a:xfrm>
          <a:prstGeom prst="rect">
            <a:avLst/>
          </a:prstGeom>
          <a:noFill/>
        </p:spPr>
      </p:pic>
      <p:pic>
        <p:nvPicPr>
          <p:cNvPr id="32" name="Picture 6" descr="C:\Documents and Settings\Yokoi.FAODOMAIN\Local Settings\Temporary Internet Files\Content.IE5\FJ075J67\MC90031266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9999" y="4495799"/>
            <a:ext cx="838200" cy="761846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85800" y="1981200"/>
            <a:ext cx="3124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Member countries</a:t>
            </a:r>
          </a:p>
          <a:p>
            <a:pPr>
              <a:buFontTx/>
              <a:buChar char="-"/>
            </a:pPr>
            <a:r>
              <a:rPr lang="en-US" sz="1600" dirty="0" smtClean="0"/>
              <a:t> basic info</a:t>
            </a:r>
          </a:p>
          <a:p>
            <a:pPr>
              <a:buFontTx/>
              <a:buChar char="-"/>
            </a:pPr>
            <a:r>
              <a:rPr lang="en-US" sz="1600" dirty="0" smtClean="0"/>
              <a:t> updated info (pest, measures)</a:t>
            </a:r>
          </a:p>
          <a:p>
            <a:pPr>
              <a:buFontTx/>
              <a:buChar char="-"/>
            </a:pPr>
            <a:r>
              <a:rPr lang="en-US" sz="1600" dirty="0"/>
              <a:t> </a:t>
            </a:r>
            <a:r>
              <a:rPr lang="en-US" sz="1600" dirty="0" smtClean="0"/>
              <a:t>publications</a:t>
            </a:r>
          </a:p>
          <a:p>
            <a:pPr>
              <a:buFontTx/>
              <a:buChar char="-"/>
            </a:pPr>
            <a:r>
              <a:rPr lang="en-US" sz="1600" dirty="0" smtClean="0"/>
              <a:t> documents (fixed, ongoing)</a:t>
            </a:r>
          </a:p>
          <a:p>
            <a:pPr>
              <a:buFontTx/>
              <a:buChar char="-"/>
            </a:pPr>
            <a:r>
              <a:rPr lang="en-US" sz="1600" dirty="0"/>
              <a:t> </a:t>
            </a:r>
            <a:r>
              <a:rPr lang="en-US" sz="1600" dirty="0" smtClean="0"/>
              <a:t>resources</a:t>
            </a:r>
          </a:p>
          <a:p>
            <a:pPr>
              <a:buFontTx/>
              <a:buChar char="-"/>
            </a:pPr>
            <a:r>
              <a:rPr lang="en-US" sz="1600" dirty="0" smtClean="0"/>
              <a:t> calls, news</a:t>
            </a:r>
          </a:p>
          <a:p>
            <a:endParaRPr lang="en-US" dirty="0"/>
          </a:p>
          <a:p>
            <a:r>
              <a:rPr lang="en-US" b="1" u="sng" dirty="0" smtClean="0"/>
              <a:t>Secretariat</a:t>
            </a:r>
          </a:p>
          <a:p>
            <a:pPr>
              <a:buFontTx/>
              <a:buChar char="-"/>
            </a:pPr>
            <a:r>
              <a:rPr lang="en-US" dirty="0" smtClean="0"/>
              <a:t> comments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feedback</a:t>
            </a:r>
          </a:p>
          <a:p>
            <a:pPr>
              <a:buFontTx/>
              <a:buChar char="-"/>
            </a:pPr>
            <a:r>
              <a:rPr lang="en-US" dirty="0" smtClean="0"/>
              <a:t> forum input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3124200" y="1752600"/>
            <a:ext cx="2286000" cy="533400"/>
          </a:xfrm>
          <a:prstGeom prst="wedgeRoundRectCallout">
            <a:avLst>
              <a:gd name="adj1" fmla="val -65422"/>
              <a:gd name="adj2" fmla="val 205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WS to train IPP use</a:t>
            </a:r>
          </a:p>
          <a:p>
            <a:pPr algn="ctr"/>
            <a:r>
              <a:rPr lang="en-US" dirty="0" smtClean="0"/>
              <a:t>WS to train OCS use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00200" y="54102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 smtClean="0"/>
              <a:t>Others</a:t>
            </a:r>
          </a:p>
          <a:p>
            <a:r>
              <a:rPr lang="en-US" sz="1600" i="1" dirty="0" smtClean="0"/>
              <a:t>- other organizations, general public, industries, academic, etc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2667000" y="3505200"/>
            <a:ext cx="1828800" cy="914400"/>
          </a:xfrm>
          <a:prstGeom prst="wedgeRoundRectCallout">
            <a:avLst>
              <a:gd name="adj1" fmla="val -82435"/>
              <a:gd name="adj2" fmla="val 257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ajor provision </a:t>
            </a:r>
          </a:p>
          <a:p>
            <a:pPr algn="ctr"/>
            <a:r>
              <a:rPr lang="en-US" dirty="0" smtClean="0"/>
              <a:t>maintenance </a:t>
            </a:r>
          </a:p>
          <a:p>
            <a:pPr algn="ctr"/>
            <a:r>
              <a:rPr lang="en-US" dirty="0" smtClean="0"/>
              <a:t>facilitation</a:t>
            </a:r>
          </a:p>
        </p:txBody>
      </p:sp>
      <p:sp>
        <p:nvSpPr>
          <p:cNvPr id="17" name="Right Arrow 16"/>
          <p:cNvSpPr/>
          <p:nvPr/>
        </p:nvSpPr>
        <p:spPr>
          <a:xfrm flipH="1">
            <a:off x="6172200" y="3886200"/>
            <a:ext cx="914400" cy="457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5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D6115"/>
                </a:solidFill>
              </a:rPr>
              <a:t>Role of RPPO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>
              <a:lnSpc>
                <a:spcPct val="120000"/>
              </a:lnSpc>
              <a:spcAft>
                <a:spcPts val="1200"/>
              </a:spcAft>
            </a:pPr>
            <a:r>
              <a:rPr lang="en-US" sz="2000" dirty="0">
                <a:latin typeface="Tahoma" charset="0"/>
              </a:rPr>
              <a:t>Coordinate and participate in activities among their NPPOs in order to promote and achieve the objectives of the IPPC  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</a:pPr>
            <a:r>
              <a:rPr lang="en-US" sz="2000" dirty="0">
                <a:latin typeface="Tahoma" charset="0"/>
              </a:rPr>
              <a:t>Gather and disseminate information, in particular in relation with the </a:t>
            </a:r>
            <a:r>
              <a:rPr lang="en-US" sz="2000" dirty="0" smtClean="0">
                <a:latin typeface="Tahoma" charset="0"/>
              </a:rPr>
              <a:t>IPPC</a:t>
            </a:r>
            <a:endParaRPr lang="en-US" sz="2000" dirty="0">
              <a:latin typeface="Tahoma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</a:pPr>
            <a:r>
              <a:rPr lang="en-US" sz="2000" dirty="0">
                <a:latin typeface="Tahoma" charset="0"/>
              </a:rPr>
              <a:t>Cooperate with the CPM and the IPPC Secretariat in developing and implementing international standards for phytosanitary measures and regional standards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</a:pPr>
            <a:r>
              <a:rPr lang="en-US" sz="2000" dirty="0">
                <a:latin typeface="Tahoma" charset="0"/>
              </a:rPr>
              <a:t>Meet annually at the technical consultation among </a:t>
            </a:r>
            <a:r>
              <a:rPr lang="en-US" sz="2000" dirty="0" smtClean="0">
                <a:latin typeface="Tahoma" charset="0"/>
              </a:rPr>
              <a:t>RPPOs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</a:pPr>
            <a:r>
              <a:rPr lang="en-US" sz="2000" dirty="0" smtClean="0">
                <a:solidFill>
                  <a:srgbClr val="FF0000"/>
                </a:solidFill>
                <a:latin typeface="Tahoma" charset="0"/>
              </a:rPr>
              <a:t>Facilitate meeting national reporting obligations</a:t>
            </a:r>
            <a:endParaRPr lang="en-US" sz="2000" dirty="0">
              <a:solidFill>
                <a:srgbClr val="FF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8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57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0D6115"/>
                </a:solidFill>
              </a:rPr>
              <a:t>IPP: International Phytosanitary Portal</a:t>
            </a: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>
          <a:xfrm>
            <a:off x="533400" y="1524000"/>
            <a:ext cx="8229600" cy="4495800"/>
          </a:xfrm>
          <a:noFill/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5638800"/>
            <a:ext cx="2590800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err="1" smtClean="0">
                <a:solidFill>
                  <a:srgbClr val="FF0000"/>
                </a:solidFill>
              </a:rPr>
              <a:t>www.ippc.int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3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D6115"/>
                </a:solidFill>
              </a:rPr>
              <a:t>Information Exchange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spcAft>
                <a:spcPts val="1200"/>
              </a:spcAft>
            </a:pPr>
            <a:r>
              <a:rPr lang="en-GB" sz="2400" dirty="0">
                <a:latin typeface="Arial" charset="0"/>
              </a:rPr>
              <a:t>Contracting parties provide:</a:t>
            </a:r>
          </a:p>
          <a:p>
            <a:pPr lvl="1">
              <a:spcAft>
                <a:spcPts val="1200"/>
              </a:spcAft>
            </a:pPr>
            <a:r>
              <a:rPr lang="en-GB" sz="2000" dirty="0">
                <a:latin typeface="Arial" charset="0"/>
              </a:rPr>
              <a:t>Official contact points</a:t>
            </a:r>
          </a:p>
          <a:p>
            <a:pPr lvl="1">
              <a:spcAft>
                <a:spcPts val="1200"/>
              </a:spcAft>
            </a:pPr>
            <a:r>
              <a:rPr lang="en-GB" sz="2000" dirty="0">
                <a:latin typeface="Arial" charset="0"/>
              </a:rPr>
              <a:t>Official information on </a:t>
            </a:r>
            <a:r>
              <a:rPr lang="en-GB" sz="2000" dirty="0" smtClean="0">
                <a:latin typeface="Arial" charset="0"/>
              </a:rPr>
              <a:t>NPPO, pests </a:t>
            </a:r>
            <a:r>
              <a:rPr lang="en-GB" sz="2000" dirty="0">
                <a:latin typeface="Arial" charset="0"/>
              </a:rPr>
              <a:t>and phytosanitary measures</a:t>
            </a:r>
          </a:p>
          <a:p>
            <a:pPr marL="0" indent="0">
              <a:spcAft>
                <a:spcPts val="1200"/>
              </a:spcAft>
            </a:pPr>
            <a:r>
              <a:rPr lang="en-GB" sz="2400" dirty="0">
                <a:latin typeface="Arial" charset="0"/>
              </a:rPr>
              <a:t>IPPC Secretariat:</a:t>
            </a:r>
          </a:p>
          <a:p>
            <a:pPr lvl="1">
              <a:spcAft>
                <a:spcPts val="1200"/>
              </a:spcAft>
            </a:pPr>
            <a:r>
              <a:rPr lang="en-GB" sz="2000" dirty="0">
                <a:latin typeface="Arial" charset="0"/>
              </a:rPr>
              <a:t>Provides official documents (ISPMs, reports, etc.)</a:t>
            </a:r>
          </a:p>
          <a:p>
            <a:pPr lvl="1">
              <a:spcAft>
                <a:spcPts val="1200"/>
              </a:spcAft>
            </a:pPr>
            <a:r>
              <a:rPr lang="en-GB" sz="2000" dirty="0">
                <a:latin typeface="Arial" charset="0"/>
              </a:rPr>
              <a:t>Maintains the IPPC website</a:t>
            </a:r>
          </a:p>
          <a:p>
            <a:pPr lvl="1">
              <a:spcAft>
                <a:spcPts val="1200"/>
              </a:spcAft>
            </a:pPr>
            <a:r>
              <a:rPr lang="en-GB" sz="2000" dirty="0">
                <a:latin typeface="Arial" charset="0"/>
              </a:rPr>
              <a:t>Facilitation role</a:t>
            </a:r>
          </a:p>
        </p:txBody>
      </p:sp>
    </p:spTree>
    <p:extLst>
      <p:ext uri="{BB962C8B-B14F-4D97-AF65-F5344CB8AC3E}">
        <p14:creationId xmlns:p14="http://schemas.microsoft.com/office/powerpoint/2010/main" val="255367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D6115"/>
                </a:solidFill>
              </a:rPr>
              <a:t>Reporting Obligations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spcAft>
                <a:spcPts val="1200"/>
              </a:spcAft>
            </a:pPr>
            <a:r>
              <a:rPr lang="en-US" sz="2400" dirty="0">
                <a:latin typeface="Calibri" charset="0"/>
              </a:rPr>
              <a:t>IPPC Official Contact Point</a:t>
            </a:r>
          </a:p>
          <a:p>
            <a:pPr marL="0" indent="0">
              <a:spcAft>
                <a:spcPts val="1200"/>
              </a:spcAft>
            </a:pPr>
            <a:r>
              <a:rPr lang="en-US" sz="2400" dirty="0">
                <a:latin typeface="Calibri" charset="0"/>
              </a:rPr>
              <a:t>Description of the National Plant Protection Organization</a:t>
            </a:r>
          </a:p>
          <a:p>
            <a:pPr marL="0" indent="0">
              <a:spcAft>
                <a:spcPts val="1200"/>
              </a:spcAft>
            </a:pPr>
            <a:r>
              <a:rPr lang="en-US" sz="2400" dirty="0">
                <a:latin typeface="Calibri" charset="0"/>
              </a:rPr>
              <a:t>Points of entry</a:t>
            </a:r>
          </a:p>
          <a:p>
            <a:pPr marL="0" indent="0">
              <a:spcAft>
                <a:spcPts val="1200"/>
              </a:spcAft>
            </a:pPr>
            <a:r>
              <a:rPr lang="en-US" sz="2400" dirty="0">
                <a:latin typeface="Calibri" charset="0"/>
              </a:rPr>
              <a:t>Phytosanitary restrictions, requirements and prohibitions</a:t>
            </a:r>
          </a:p>
          <a:p>
            <a:pPr marL="0" indent="0">
              <a:spcAft>
                <a:spcPts val="1200"/>
              </a:spcAft>
            </a:pPr>
            <a:r>
              <a:rPr lang="en-US" sz="2400" dirty="0">
                <a:latin typeface="Calibri" charset="0"/>
              </a:rPr>
              <a:t>Official Pest Reports</a:t>
            </a:r>
          </a:p>
          <a:p>
            <a:pPr marL="0" indent="0">
              <a:spcAft>
                <a:spcPts val="1200"/>
              </a:spcAft>
            </a:pPr>
            <a:r>
              <a:rPr lang="en-US" sz="2400" dirty="0">
                <a:latin typeface="Calibri" charset="0"/>
              </a:rPr>
              <a:t>List of regulated pests</a:t>
            </a:r>
          </a:p>
          <a:p>
            <a:pPr marL="0" indent="0">
              <a:spcAft>
                <a:spcPts val="1200"/>
              </a:spcAft>
            </a:pPr>
            <a:r>
              <a:rPr lang="en-US" sz="2400" dirty="0">
                <a:latin typeface="Calibri" charset="0"/>
              </a:rPr>
              <a:t>Emergency actions</a:t>
            </a:r>
          </a:p>
          <a:p>
            <a:pPr marL="0" indent="0">
              <a:spcAft>
                <a:spcPts val="1200"/>
              </a:spcAft>
            </a:pPr>
            <a:endParaRPr lang="en-US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2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D6115"/>
                </a:solidFill>
              </a:rPr>
              <a:t>Optional Reporting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spcAft>
                <a:spcPts val="1200"/>
              </a:spcAft>
            </a:pPr>
            <a:r>
              <a:rPr lang="en-US" sz="2400" dirty="0">
                <a:latin typeface="Calibri" charset="0"/>
              </a:rPr>
              <a:t>Non-compliance</a:t>
            </a:r>
          </a:p>
          <a:p>
            <a:pPr marL="0" indent="0">
              <a:spcAft>
                <a:spcPts val="1200"/>
              </a:spcAft>
            </a:pPr>
            <a:r>
              <a:rPr lang="en-US" sz="2400" dirty="0">
                <a:latin typeface="Calibri" charset="0"/>
              </a:rPr>
              <a:t>Organizational arrangements of plant protection</a:t>
            </a:r>
          </a:p>
          <a:p>
            <a:pPr marL="0" indent="0">
              <a:spcAft>
                <a:spcPts val="1200"/>
              </a:spcAft>
            </a:pPr>
            <a:r>
              <a:rPr lang="en-US" sz="2400" dirty="0">
                <a:latin typeface="Calibri" charset="0"/>
              </a:rPr>
              <a:t>Pest status</a:t>
            </a:r>
          </a:p>
          <a:p>
            <a:pPr marL="0" indent="0">
              <a:spcAft>
                <a:spcPts val="1200"/>
              </a:spcAft>
            </a:pPr>
            <a:r>
              <a:rPr lang="en-US" sz="2400" dirty="0">
                <a:latin typeface="Calibri" charset="0"/>
              </a:rPr>
              <a:t>Rational for phytosanitary requirements</a:t>
            </a:r>
          </a:p>
        </p:txBody>
      </p:sp>
    </p:spTree>
    <p:extLst>
      <p:ext uri="{BB962C8B-B14F-4D97-AF65-F5344CB8AC3E}">
        <p14:creationId xmlns:p14="http://schemas.microsoft.com/office/powerpoint/2010/main" val="357720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3C863A"/>
                </a:solidFill>
                <a:latin typeface="Calibri" charset="0"/>
              </a:rPr>
              <a:t>Communication</a:t>
            </a:r>
            <a:endParaRPr lang="en-US" dirty="0">
              <a:solidFill>
                <a:srgbClr val="3C863A"/>
              </a:solidFill>
              <a:latin typeface="Calibri" charset="0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114300" indent="-457200">
              <a:lnSpc>
                <a:spcPct val="130000"/>
              </a:lnSpc>
            </a:pPr>
            <a:r>
              <a:rPr lang="en-US" sz="2800" dirty="0" smtClean="0">
                <a:latin typeface="Calibri" charset="0"/>
              </a:rPr>
              <a:t>Two</a:t>
            </a:r>
            <a:r>
              <a:rPr lang="en-US" sz="2800" dirty="0">
                <a:latin typeface="Calibri" charset="0"/>
              </a:rPr>
              <a:t>-way conversation that is meant to build:</a:t>
            </a:r>
          </a:p>
          <a:p>
            <a:pPr marL="1257300" lvl="2" indent="-457200">
              <a:lnSpc>
                <a:spcPct val="130000"/>
              </a:lnSpc>
              <a:buFont typeface="Wingdings" charset="0"/>
              <a:buChar char="ü"/>
            </a:pPr>
            <a:r>
              <a:rPr lang="en-US" dirty="0">
                <a:latin typeface="Calibri" charset="0"/>
              </a:rPr>
              <a:t>awareness</a:t>
            </a:r>
          </a:p>
          <a:p>
            <a:pPr marL="1257300" lvl="2" indent="-457200">
              <a:lnSpc>
                <a:spcPct val="130000"/>
              </a:lnSpc>
              <a:buFont typeface="Wingdings" charset="0"/>
              <a:buChar char="ü"/>
            </a:pPr>
            <a:r>
              <a:rPr lang="en-US" dirty="0">
                <a:latin typeface="Calibri" charset="0"/>
              </a:rPr>
              <a:t>understanding, and</a:t>
            </a:r>
          </a:p>
          <a:p>
            <a:pPr marL="1257300" lvl="2" indent="-457200">
              <a:lnSpc>
                <a:spcPct val="130000"/>
              </a:lnSpc>
              <a:buFont typeface="Wingdings" charset="0"/>
              <a:buChar char="ü"/>
            </a:pPr>
            <a:r>
              <a:rPr lang="en-US" dirty="0" smtClean="0">
                <a:latin typeface="Calibri" charset="0"/>
              </a:rPr>
              <a:t>Trust</a:t>
            </a:r>
          </a:p>
          <a:p>
            <a:pPr marL="1257300" lvl="2" indent="-457200">
              <a:lnSpc>
                <a:spcPct val="130000"/>
              </a:lnSpc>
              <a:buFont typeface="Wingdings" charset="0"/>
              <a:buChar char="ü"/>
            </a:pPr>
            <a:r>
              <a:rPr lang="en-US" dirty="0" smtClean="0">
                <a:latin typeface="Calibri" charset="0"/>
              </a:rPr>
              <a:t>Synergies / cooperation</a:t>
            </a:r>
            <a:endParaRPr lang="en-US" dirty="0">
              <a:latin typeface="Calibri" charset="0"/>
            </a:endParaRPr>
          </a:p>
          <a:p>
            <a:pPr marL="114300" indent="-457200">
              <a:lnSpc>
                <a:spcPct val="130000"/>
              </a:lnSpc>
            </a:pPr>
            <a:r>
              <a:rPr lang="en-US" sz="2800" dirty="0">
                <a:latin typeface="Calibri" charset="0"/>
              </a:rPr>
              <a:t>Stakeholders / audiences</a:t>
            </a:r>
          </a:p>
          <a:p>
            <a:pPr marL="1257300" lvl="2" indent="-457200">
              <a:lnSpc>
                <a:spcPct val="130000"/>
              </a:lnSpc>
              <a:buFont typeface="Wingdings" charset="0"/>
              <a:buChar char="ü"/>
            </a:pPr>
            <a:r>
              <a:rPr lang="en-US" dirty="0">
                <a:latin typeface="Calibri" charset="0"/>
              </a:rPr>
              <a:t>objective</a:t>
            </a:r>
          </a:p>
          <a:p>
            <a:pPr marL="1257300" lvl="2" indent="-457200">
              <a:lnSpc>
                <a:spcPct val="130000"/>
              </a:lnSpc>
              <a:buFont typeface="Wingdings" charset="0"/>
              <a:buChar char="ü"/>
            </a:pPr>
            <a:r>
              <a:rPr lang="en-US" dirty="0">
                <a:latin typeface="Calibri" charset="0"/>
              </a:rPr>
              <a:t>message</a:t>
            </a:r>
          </a:p>
        </p:txBody>
      </p:sp>
    </p:spTree>
    <p:extLst>
      <p:ext uri="{BB962C8B-B14F-4D97-AF65-F5344CB8AC3E}">
        <p14:creationId xmlns:p14="http://schemas.microsoft.com/office/powerpoint/2010/main" val="162269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</p:bldLst>
  </p:timing>
</p:sld>
</file>

<file path=ppt/theme/theme1.xml><?xml version="1.0" encoding="utf-8"?>
<a:theme xmlns:a="http://schemas.openxmlformats.org/drawingml/2006/main" name="IPPC-pps-Template_2011-07-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IPPC-pps-Template_2011-07-03.potx</Template>
  <TotalTime>1246</TotalTime>
  <Words>406</Words>
  <Application>Microsoft Macintosh PowerPoint</Application>
  <PresentationFormat>On-screen Show (4:3)</PresentationFormat>
  <Paragraphs>111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IPPC-pps-Template_2011-07-03</vt:lpstr>
      <vt:lpstr>1_Office Theme</vt:lpstr>
      <vt:lpstr>PowerPoint Presentation</vt:lpstr>
      <vt:lpstr>Info generation</vt:lpstr>
      <vt:lpstr>Info use</vt:lpstr>
      <vt:lpstr>Role of RPPO</vt:lpstr>
      <vt:lpstr>IPP: International Phytosanitary Portal</vt:lpstr>
      <vt:lpstr>Information Exchange</vt:lpstr>
      <vt:lpstr>Reporting Obligations</vt:lpstr>
      <vt:lpstr>Optional Reporting</vt:lpstr>
      <vt:lpstr>Communication</vt:lpstr>
      <vt:lpstr>Communications cont.</vt:lpstr>
      <vt:lpstr>Communication cont.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 Dubon</dc:creator>
  <cp:lastModifiedBy>David Nowell</cp:lastModifiedBy>
  <cp:revision>139</cp:revision>
  <dcterms:created xsi:type="dcterms:W3CDTF">2010-05-03T09:14:34Z</dcterms:created>
  <dcterms:modified xsi:type="dcterms:W3CDTF">2012-10-31T14:11:24Z</dcterms:modified>
</cp:coreProperties>
</file>