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99" r:id="rId3"/>
    <p:sldId id="300" r:id="rId4"/>
    <p:sldId id="301" r:id="rId5"/>
    <p:sldId id="302" r:id="rId6"/>
    <p:sldId id="303" r:id="rId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9420"/>
    <a:srgbClr val="34884E"/>
    <a:srgbClr val="3C863A"/>
    <a:srgbClr val="429240"/>
    <a:srgbClr val="0D6115"/>
    <a:srgbClr val="E93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72B9D-2DCA-9243-BA4B-E594CF01F3DA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F82A61-2976-FA4D-AF26-C0EB0CFDA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FA6003-287E-CE49-9298-3AABBEED9665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70A31-E931-5A42-A957-8095EA0A4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ts val="450"/>
              </a:spcBef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And here it’s all about </a:t>
            </a:r>
            <a:r>
              <a:rPr lang="en-GB" b="1" smtClean="0"/>
              <a:t>accessibility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buFont typeface="Calibri" pitchFamily="34" charset="0"/>
              <a:buNone/>
            </a:pPr>
            <a:fld id="{985ADA5E-9495-4F29-8169-4E532BF6B1A3}" type="slidenum">
              <a:rPr lang="en-GB"/>
              <a:pPr>
                <a:buFont typeface="Calibri" pitchFamily="34" charset="0"/>
                <a:buNone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AG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Members will remember this slide from the last presentation – but important to remind ourselves about </a:t>
            </a:r>
            <a:r>
              <a:rPr lang="en-GB" b="1" smtClean="0">
                <a:latin typeface="Times New Roman" pitchFamily="18" charset="0"/>
              </a:rPr>
              <a:t>the structure of the publishing programme </a:t>
            </a:r>
            <a:r>
              <a:rPr lang="en-GB" smtClean="0">
                <a:latin typeface="Times New Roman" pitchFamily="18" charset="0"/>
              </a:rPr>
              <a:t>and 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smtClean="0">
                <a:latin typeface="Times New Roman" pitchFamily="18" charset="0"/>
              </a:rPr>
              <a:t>where the publications originate</a:t>
            </a:r>
          </a:p>
          <a:p>
            <a:pPr eaLnBrk="1" hangingPunct="1">
              <a:spcBef>
                <a:spcPct val="0"/>
              </a:spcBef>
            </a:pPr>
            <a:endParaRPr lang="en-GB" b="1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Times New Roman" pitchFamily="18" charset="0"/>
              </a:rPr>
              <a:t>Directorates and Committees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Times New Roman" pitchFamily="18" charset="0"/>
              </a:rPr>
              <a:t>From within PAC or with significant input from PAC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Times New Roman" pitchFamily="18" charset="0"/>
              </a:rPr>
              <a:t>Use the Factbook &amp; At a Glance family as an example of how PAC recognised best practice, developed it further and then spread it around the house (UK Amb loves this example)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buFont typeface="Calibri" pitchFamily="34" charset="0"/>
              <a:buNone/>
            </a:pPr>
            <a:fld id="{2A70FA6C-7555-4049-963A-AE49F562D7C8}" type="slidenum">
              <a:rPr lang="en-GB"/>
              <a:pPr>
                <a:buFont typeface="Calibri" pitchFamily="34" charset="0"/>
                <a:buNone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AG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latin typeface="Times New Roman" pitchFamily="18" charset="0"/>
              </a:rPr>
              <a:t>Members will remember this slide from the last presentation – but important to remind ourselves about </a:t>
            </a:r>
            <a:r>
              <a:rPr lang="en-GB" b="1" smtClean="0">
                <a:latin typeface="Times New Roman" pitchFamily="18" charset="0"/>
              </a:rPr>
              <a:t>the structure of the publishing programme </a:t>
            </a:r>
            <a:r>
              <a:rPr lang="en-GB" smtClean="0">
                <a:latin typeface="Times New Roman" pitchFamily="18" charset="0"/>
              </a:rPr>
              <a:t>and 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smtClean="0">
                <a:latin typeface="Times New Roman" pitchFamily="18" charset="0"/>
              </a:rPr>
              <a:t>where the publications originate</a:t>
            </a:r>
          </a:p>
          <a:p>
            <a:pPr eaLnBrk="1" hangingPunct="1">
              <a:spcBef>
                <a:spcPct val="0"/>
              </a:spcBef>
            </a:pPr>
            <a:endParaRPr lang="en-GB" b="1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Times New Roman" pitchFamily="18" charset="0"/>
              </a:rPr>
              <a:t>Directorates and Committees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Times New Roman" pitchFamily="18" charset="0"/>
              </a:rPr>
              <a:t>From within PAC or with significant input from PAC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GB" smtClean="0">
                <a:latin typeface="Times New Roman" pitchFamily="18" charset="0"/>
              </a:rPr>
              <a:t>Use the Factbook &amp; At a Glance family as an example of how PAC recognised best practice, developed it further and then spread it around the house (UK Amb loves this example)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buFont typeface="Calibri" pitchFamily="34" charset="0"/>
              <a:buNone/>
            </a:pPr>
            <a:fld id="{DB38E5DA-09A4-4671-9DB3-3484F403C41A}" type="slidenum">
              <a:rPr lang="en-GB"/>
              <a:pPr>
                <a:buFont typeface="Calibri" pitchFamily="34" charset="0"/>
                <a:buNone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266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678165-6109-D94D-A7E0-B32B67F964A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4351AF-7131-F64C-A982-76DACDD52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6938C5-7D07-FD46-A34D-F18D18C3B7C9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806899-94D2-D34A-BDCC-418DF2076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0960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757476-E6B2-6E45-9939-D6D34B70BC2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C17B2B-E7A5-5546-A6A9-4918EDD37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16D081-8AA4-5542-BEC2-2014D78278A5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514EE9-6135-8C47-BA41-13FC6F4DA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58B438-D6AD-CB41-BEC0-3D4F9482889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7DD44A-AFEB-5343-A2AF-5494116D0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34D881-FC95-2547-9374-7386B4912FB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435F44-1B74-214B-BA18-922621F6A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C6B400-A3BA-A84A-8B36-87EC918B0BB2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DA8188-540A-6740-AB41-D3BF7AB17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410897-18B8-3E4E-94CA-66B6C8CCE818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1B6B1B-F878-2D46-B485-D4FCDC3B6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51B10C-5F24-C449-A9D5-F5218D8B9A93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D67215-D359-0642-8966-7436EAA7C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2286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CDD4D9-BA8C-9441-8081-34E05E8F3CF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2FC83F-1009-C946-96C4-B96DD59B0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DE1907-0B7E-3540-90FE-8DD0424BD898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A1CA62-F14F-6C4C-962E-6D51B096F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12D150-103D-A644-B45F-29FE8B65A17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65B00-82CA-F145-97EC-86C50AC7F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4634F-070F-4446-84E6-27E8BFD7AA9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3C16C4-46A4-E54C-A8A2-4FB3D6486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BC3117-3714-354A-BBAE-3ECA5D5C346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84BE1D-4DCA-8641-9397-0F36DBEAD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EF1283-2DC6-1A4C-B4BE-0C9556F59B7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46AF33-AFD7-AF4F-B5AE-51679D260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D02C11-723A-1145-A1A3-3B4726FB84AE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9FD997-99F6-C547-8CF7-18686CFEB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AE6899-0A9C-AF47-B460-F2D8A810CDC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A38CC5-FB71-1346-9D65-B387538BC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EE94AD-69C2-094D-A875-590BB1900F80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C6674A-C80B-E74A-9C1A-8FF62000E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9AC041-5BDB-9E45-894D-A83261B971B1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A66479-5025-EB4B-AEA6-CBFE514A3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6C937F-D3B5-4943-9BE4-AFFC1927E49C}" type="datetimeFigureOut">
              <a:rPr lang="en-US"/>
              <a:pPr/>
              <a:t>31/10/2012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043547-E9D8-894C-855A-10E4ADD97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32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Ø"/>
        <a:defRPr sz="28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650162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80808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dirty="0">
                <a:solidFill>
                  <a:srgbClr val="0D6115"/>
                </a:solidFill>
                <a:latin typeface="Monotype Corsiva" pitchFamily="66" charset="0"/>
              </a:rPr>
              <a:t>IPPC Audiences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179388" y="1268413"/>
            <a:ext cx="8785225" cy="5389562"/>
          </a:xfrm>
          <a:prstGeom prst="ellipse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20" name="TextBox 31"/>
          <p:cNvSpPr txBox="1">
            <a:spLocks noChangeArrowheads="1"/>
          </p:cNvSpPr>
          <p:nvPr/>
        </p:nvSpPr>
        <p:spPr bwMode="auto">
          <a:xfrm>
            <a:off x="4140200" y="6035675"/>
            <a:ext cx="1047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>
                <a:latin typeface="Georgia" pitchFamily="18" charset="0"/>
              </a:rPr>
              <a:t>Engaged</a:t>
            </a:r>
            <a:br>
              <a:rPr lang="en-GB" sz="1600" b="1">
                <a:latin typeface="Georgia" pitchFamily="18" charset="0"/>
              </a:rPr>
            </a:br>
            <a:r>
              <a:rPr lang="en-GB" sz="1600" b="1">
                <a:latin typeface="Georgia" pitchFamily="18" charset="0"/>
              </a:rPr>
              <a:t>public</a:t>
            </a:r>
            <a:endParaRPr lang="en-US" sz="1600" b="1">
              <a:latin typeface="Georgia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146175" y="1878013"/>
            <a:ext cx="6851650" cy="4151312"/>
            <a:chOff x="1145691" y="1878403"/>
            <a:chExt cx="6852617" cy="4151605"/>
          </a:xfrm>
        </p:grpSpPr>
        <p:sp>
          <p:nvSpPr>
            <p:cNvPr id="26" name="Oval 25"/>
            <p:cNvSpPr/>
            <p:nvPr/>
          </p:nvSpPr>
          <p:spPr>
            <a:xfrm>
              <a:off x="1145691" y="1878403"/>
              <a:ext cx="6852617" cy="4151605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40" name="TextBox 31"/>
            <p:cNvSpPr txBox="1">
              <a:spLocks noChangeArrowheads="1"/>
            </p:cNvSpPr>
            <p:nvPr/>
          </p:nvSpPr>
          <p:spPr bwMode="auto">
            <a:xfrm>
              <a:off x="3812050" y="2134008"/>
              <a:ext cx="1491324" cy="3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Private Sector</a:t>
              </a:r>
              <a:endParaRPr lang="en-US" sz="1400" b="1">
                <a:solidFill>
                  <a:srgbClr val="7F7F7F"/>
                </a:solidFill>
                <a:latin typeface="Georgia" pitchFamily="18" charset="0"/>
              </a:endParaRPr>
            </a:p>
          </p:txBody>
        </p:sp>
        <p:sp>
          <p:nvSpPr>
            <p:cNvPr id="9241" name="TextBox 31"/>
            <p:cNvSpPr txBox="1">
              <a:spLocks noChangeArrowheads="1"/>
            </p:cNvSpPr>
            <p:nvPr/>
          </p:nvSpPr>
          <p:spPr bwMode="auto">
            <a:xfrm>
              <a:off x="1618833" y="2834145"/>
              <a:ext cx="800213" cy="5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Civil</a:t>
              </a:r>
              <a:b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</a:br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society</a:t>
              </a:r>
              <a:endParaRPr lang="en-US" sz="1400" b="1">
                <a:solidFill>
                  <a:srgbClr val="7F7F7F"/>
                </a:solidFill>
                <a:latin typeface="Georgia" pitchFamily="18" charset="0"/>
              </a:endParaRPr>
            </a:p>
          </p:txBody>
        </p:sp>
        <p:sp>
          <p:nvSpPr>
            <p:cNvPr id="9242" name="TextBox 31"/>
            <p:cNvSpPr txBox="1">
              <a:spLocks noChangeArrowheads="1"/>
            </p:cNvSpPr>
            <p:nvPr/>
          </p:nvSpPr>
          <p:spPr bwMode="auto">
            <a:xfrm>
              <a:off x="1834763" y="4724991"/>
              <a:ext cx="692248" cy="30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Media</a:t>
              </a:r>
              <a:endParaRPr lang="en-US" sz="1400" b="1">
                <a:solidFill>
                  <a:srgbClr val="7F7F7F"/>
                </a:solidFill>
                <a:latin typeface="Georgia" pitchFamily="18" charset="0"/>
              </a:endParaRPr>
            </a:p>
          </p:txBody>
        </p:sp>
        <p:sp>
          <p:nvSpPr>
            <p:cNvPr id="9243" name="TextBox 31"/>
            <p:cNvSpPr txBox="1">
              <a:spLocks noChangeArrowheads="1"/>
            </p:cNvSpPr>
            <p:nvPr/>
          </p:nvSpPr>
          <p:spPr bwMode="auto">
            <a:xfrm>
              <a:off x="6493146" y="4653549"/>
              <a:ext cx="1032021" cy="52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Academia</a:t>
              </a:r>
              <a:b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</a:br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Students</a:t>
              </a:r>
              <a:endParaRPr lang="en-US" sz="1400" b="1">
                <a:solidFill>
                  <a:srgbClr val="7F7F7F"/>
                </a:solidFill>
                <a:latin typeface="Georgia" pitchFamily="18" charset="0"/>
              </a:endParaRPr>
            </a:p>
          </p:txBody>
        </p:sp>
        <p:sp>
          <p:nvSpPr>
            <p:cNvPr id="9244" name="TextBox 31"/>
            <p:cNvSpPr txBox="1">
              <a:spLocks noChangeArrowheads="1"/>
            </p:cNvSpPr>
            <p:nvPr/>
          </p:nvSpPr>
          <p:spPr bwMode="auto">
            <a:xfrm>
              <a:off x="3746383" y="5494983"/>
              <a:ext cx="1629005" cy="30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rgbClr val="7F7F7F"/>
                  </a:solidFill>
                  <a:latin typeface="Georgia" pitchFamily="18" charset="0"/>
                </a:rPr>
                <a:t>Parliamentarians</a:t>
              </a:r>
              <a:endParaRPr lang="en-US" sz="1400" b="1">
                <a:solidFill>
                  <a:srgbClr val="7F7F7F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36788" y="2509838"/>
            <a:ext cx="4672012" cy="2833687"/>
            <a:chOff x="2236037" y="2510174"/>
            <a:chExt cx="4672942" cy="2832795"/>
          </a:xfrm>
        </p:grpSpPr>
        <p:sp>
          <p:nvSpPr>
            <p:cNvPr id="39" name="Oval 38"/>
            <p:cNvSpPr/>
            <p:nvPr/>
          </p:nvSpPr>
          <p:spPr>
            <a:xfrm>
              <a:off x="2236037" y="2510174"/>
              <a:ext cx="4672942" cy="283279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31" name="TextBox 30"/>
            <p:cNvSpPr txBox="1">
              <a:spLocks noChangeArrowheads="1"/>
            </p:cNvSpPr>
            <p:nvPr/>
          </p:nvSpPr>
          <p:spPr bwMode="auto">
            <a:xfrm>
              <a:off x="2483066" y="4292871"/>
              <a:ext cx="943075" cy="27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Georgia" pitchFamily="18" charset="0"/>
                </a:rPr>
                <a:t>Ministers</a:t>
              </a:r>
              <a:endParaRPr lang="en-US" sz="1200" b="1">
                <a:latin typeface="Georgia" pitchFamily="18" charset="0"/>
              </a:endParaRPr>
            </a:p>
          </p:txBody>
        </p:sp>
        <p:sp>
          <p:nvSpPr>
            <p:cNvPr id="9232" name="TextBox 30"/>
            <p:cNvSpPr txBox="1">
              <a:spLocks noChangeArrowheads="1"/>
            </p:cNvSpPr>
            <p:nvPr/>
          </p:nvSpPr>
          <p:spPr bwMode="auto">
            <a:xfrm>
              <a:off x="5649486" y="4076915"/>
              <a:ext cx="1178764" cy="46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>
                  <a:latin typeface="Georgia" pitchFamily="18" charset="0"/>
                </a:rPr>
                <a:t>Heads of</a:t>
              </a:r>
              <a:br>
                <a:rPr lang="en-GB" sz="1200" b="1">
                  <a:latin typeface="Georgia" pitchFamily="18" charset="0"/>
                </a:rPr>
              </a:br>
              <a:r>
                <a:rPr lang="en-GB" sz="1200" b="1">
                  <a:latin typeface="Georgia" pitchFamily="18" charset="0"/>
                </a:rPr>
                <a:t>Government</a:t>
              </a:r>
              <a:endParaRPr lang="en-US" sz="1200" b="1">
                <a:latin typeface="Georgia" pitchFamily="18" charset="0"/>
              </a:endParaRPr>
            </a:p>
          </p:txBody>
        </p:sp>
        <p:sp>
          <p:nvSpPr>
            <p:cNvPr id="9233" name="TextBox 30"/>
            <p:cNvSpPr txBox="1">
              <a:spLocks noChangeArrowheads="1"/>
            </p:cNvSpPr>
            <p:nvPr/>
          </p:nvSpPr>
          <p:spPr bwMode="auto">
            <a:xfrm>
              <a:off x="3834535" y="4786394"/>
              <a:ext cx="1459344" cy="46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>
                  <a:latin typeface="Georgia" pitchFamily="18" charset="0"/>
                </a:rPr>
                <a:t>National</a:t>
              </a:r>
            </a:p>
            <a:p>
              <a:pPr algn="ctr"/>
              <a:r>
                <a:rPr lang="en-GB" sz="1200" b="1">
                  <a:latin typeface="Georgia" pitchFamily="18" charset="0"/>
                </a:rPr>
                <a:t>administrations</a:t>
              </a:r>
              <a:endParaRPr lang="en-US" sz="1200" b="1">
                <a:latin typeface="Georgia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01429" y="3073559"/>
              <a:ext cx="2740570" cy="16600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985810" y="3529028"/>
              <a:ext cx="1173396" cy="7109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>
                  <a:solidFill>
                    <a:srgbClr val="FFFFFF"/>
                  </a:solidFill>
                  <a:cs typeface="Arial" pitchFamily="34" charset="0"/>
                </a:rPr>
                <a:t>IPPC</a:t>
              </a:r>
              <a:br>
                <a:rPr lang="en-GB" sz="1200">
                  <a:solidFill>
                    <a:srgbClr val="FFFFFF"/>
                  </a:solidFill>
                  <a:cs typeface="Arial" pitchFamily="34" charset="0"/>
                </a:rPr>
              </a:br>
              <a:r>
                <a:rPr lang="en-GB" sz="1200">
                  <a:solidFill>
                    <a:srgbClr val="FFFFFF"/>
                  </a:solidFill>
                  <a:cs typeface="Arial" pitchFamily="34" charset="0"/>
                </a:rPr>
                <a:t>staff</a:t>
              </a:r>
              <a:endParaRPr lang="en-US" sz="1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36" name="TextBox 29"/>
            <p:cNvSpPr txBox="1">
              <a:spLocks noChangeArrowheads="1"/>
            </p:cNvSpPr>
            <p:nvPr/>
          </p:nvSpPr>
          <p:spPr bwMode="auto">
            <a:xfrm>
              <a:off x="3635424" y="3213091"/>
              <a:ext cx="1800558" cy="27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>
                  <a:latin typeface="Georgia" pitchFamily="18" charset="0"/>
                </a:rPr>
                <a:t>  Contracting parties</a:t>
              </a:r>
              <a:endParaRPr lang="en-US" sz="1200" b="1">
                <a:latin typeface="Georgia" pitchFamily="18" charset="0"/>
              </a:endParaRPr>
            </a:p>
          </p:txBody>
        </p:sp>
        <p:sp>
          <p:nvSpPr>
            <p:cNvPr id="9237" name="TextBox 30"/>
            <p:cNvSpPr txBox="1">
              <a:spLocks noChangeArrowheads="1"/>
            </p:cNvSpPr>
            <p:nvPr/>
          </p:nvSpPr>
          <p:spPr bwMode="auto">
            <a:xfrm>
              <a:off x="3779468" y="4292871"/>
              <a:ext cx="1711066" cy="27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Georgia" pitchFamily="18" charset="0"/>
                </a:rPr>
                <a:t>Governance Bodies</a:t>
              </a:r>
              <a:endParaRPr lang="en-US" sz="1200" b="1">
                <a:latin typeface="Georgia" pitchFamily="18" charset="0"/>
              </a:endParaRPr>
            </a:p>
          </p:txBody>
        </p:sp>
        <p:sp>
          <p:nvSpPr>
            <p:cNvPr id="40" name="TextBox 31"/>
            <p:cNvSpPr txBox="1">
              <a:spLocks noChangeArrowheads="1"/>
            </p:cNvSpPr>
            <p:nvPr/>
          </p:nvSpPr>
          <p:spPr bwMode="auto">
            <a:xfrm>
              <a:off x="3971519" y="2565719"/>
              <a:ext cx="1203565" cy="4618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>
                  <a:solidFill>
                    <a:schemeClr val="bg1"/>
                  </a:solidFill>
                  <a:latin typeface="Verdana" pitchFamily="34" charset="0"/>
                </a:rPr>
                <a:t>INTERNAL</a:t>
              </a:r>
            </a:p>
            <a:p>
              <a:pPr algn="ctr"/>
              <a:r>
                <a:rPr lang="en-GB" sz="1200" b="1">
                  <a:solidFill>
                    <a:schemeClr val="bg1"/>
                  </a:solidFill>
                  <a:latin typeface="Verdana" pitchFamily="34" charset="0"/>
                </a:rPr>
                <a:t>AUDIENCES</a:t>
              </a:r>
              <a:endParaRPr lang="en-US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3995738" y="1557338"/>
            <a:ext cx="1293812" cy="460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Verdana" pitchFamily="34" charset="0"/>
              </a:rPr>
              <a:t>EXTERNAL</a:t>
            </a:r>
          </a:p>
          <a:p>
            <a:pPr algn="ctr"/>
            <a:r>
              <a:rPr lang="en-GB" sz="1200" b="1">
                <a:solidFill>
                  <a:schemeClr val="bg1"/>
                </a:solidFill>
                <a:latin typeface="Verdana" pitchFamily="34" charset="0"/>
              </a:rPr>
              <a:t>AUDIENCES</a:t>
            </a:r>
            <a:endParaRPr lang="en-US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4" name="TextBox 31"/>
          <p:cNvSpPr txBox="1">
            <a:spLocks noChangeArrowheads="1"/>
          </p:cNvSpPr>
          <p:nvPr/>
        </p:nvSpPr>
        <p:spPr bwMode="auto">
          <a:xfrm>
            <a:off x="6767513" y="2905125"/>
            <a:ext cx="61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7F7F7F"/>
                </a:solidFill>
                <a:latin typeface="Georgia" pitchFamily="18" charset="0"/>
              </a:rPr>
              <a:t>IGOs</a:t>
            </a:r>
            <a:endParaRPr lang="en-US" sz="1400" b="1">
              <a:solidFill>
                <a:srgbClr val="7F7F7F"/>
              </a:solidFill>
              <a:latin typeface="Georgia" pitchFamily="18" charset="0"/>
            </a:endParaRPr>
          </a:p>
        </p:txBody>
      </p:sp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3276600" y="3716338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NPPOs</a:t>
            </a:r>
          </a:p>
        </p:txBody>
      </p:sp>
      <p:sp>
        <p:nvSpPr>
          <p:cNvPr id="9226" name="TextBox 24"/>
          <p:cNvSpPr txBox="1">
            <a:spLocks noChangeArrowheads="1"/>
          </p:cNvSpPr>
          <p:nvPr/>
        </p:nvSpPr>
        <p:spPr bwMode="auto">
          <a:xfrm>
            <a:off x="5148263" y="3716338"/>
            <a:ext cx="792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 RPPOs</a:t>
            </a:r>
          </a:p>
        </p:txBody>
      </p:sp>
      <p:pic>
        <p:nvPicPr>
          <p:cNvPr id="922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12969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Box 30"/>
          <p:cNvSpPr txBox="1">
            <a:spLocks noChangeArrowheads="1"/>
          </p:cNvSpPr>
          <p:nvPr/>
        </p:nvSpPr>
        <p:spPr bwMode="auto">
          <a:xfrm>
            <a:off x="5824538" y="3213100"/>
            <a:ext cx="773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>
                <a:latin typeface="Georgia" pitchFamily="18" charset="0"/>
              </a:rPr>
              <a:t>Donors</a:t>
            </a:r>
            <a:endParaRPr lang="en-US" sz="1200" b="1">
              <a:latin typeface="Georgia" pitchFamily="18" charset="0"/>
            </a:endParaRPr>
          </a:p>
        </p:txBody>
      </p:sp>
      <p:sp>
        <p:nvSpPr>
          <p:cNvPr id="9229" name="TextBox 30"/>
          <p:cNvSpPr txBox="1">
            <a:spLocks noChangeArrowheads="1"/>
          </p:cNvSpPr>
          <p:nvPr/>
        </p:nvSpPr>
        <p:spPr bwMode="auto">
          <a:xfrm>
            <a:off x="2700338" y="3213100"/>
            <a:ext cx="53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Georgia" pitchFamily="18" charset="0"/>
              </a:rPr>
              <a:t>FAO</a:t>
            </a:r>
            <a:endParaRPr lang="en-US" sz="1200" b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6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arallelogram 38"/>
          <p:cNvSpPr>
            <a:spLocks noChangeArrowheads="1"/>
          </p:cNvSpPr>
          <p:nvPr/>
        </p:nvSpPr>
        <p:spPr bwMode="auto">
          <a:xfrm rot="10800000">
            <a:off x="4787900" y="4284663"/>
            <a:ext cx="1709738" cy="1665287"/>
          </a:xfrm>
          <a:prstGeom prst="parallelogram">
            <a:avLst>
              <a:gd name="adj" fmla="val 54006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43" name="Parallelogram 39"/>
          <p:cNvSpPr>
            <a:spLocks noChangeArrowheads="1"/>
          </p:cNvSpPr>
          <p:nvPr/>
        </p:nvSpPr>
        <p:spPr bwMode="auto">
          <a:xfrm rot="10800000">
            <a:off x="5364163" y="4284663"/>
            <a:ext cx="1800225" cy="1665287"/>
          </a:xfrm>
          <a:prstGeom prst="parallelogram">
            <a:avLst>
              <a:gd name="adj" fmla="val 49337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44" name="Rectangle 40"/>
          <p:cNvSpPr>
            <a:spLocks noChangeArrowheads="1"/>
          </p:cNvSpPr>
          <p:nvPr/>
        </p:nvSpPr>
        <p:spPr bwMode="auto">
          <a:xfrm>
            <a:off x="5724525" y="4284663"/>
            <a:ext cx="3168650" cy="16652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45" name="Parallelogram 29"/>
          <p:cNvSpPr>
            <a:spLocks noChangeArrowheads="1"/>
          </p:cNvSpPr>
          <p:nvPr/>
        </p:nvSpPr>
        <p:spPr bwMode="auto">
          <a:xfrm rot="10800000">
            <a:off x="5695950" y="1773238"/>
            <a:ext cx="1800225" cy="2447925"/>
          </a:xfrm>
          <a:prstGeom prst="parallelogram">
            <a:avLst>
              <a:gd name="adj" fmla="val 73722"/>
            </a:avLst>
          </a:prstGeom>
          <a:solidFill>
            <a:srgbClr val="A1F1A3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46" name="Parallelogram 31"/>
          <p:cNvSpPr>
            <a:spLocks noChangeArrowheads="1"/>
          </p:cNvSpPr>
          <p:nvPr/>
        </p:nvSpPr>
        <p:spPr bwMode="auto">
          <a:xfrm rot="10800000">
            <a:off x="6162675" y="1773238"/>
            <a:ext cx="1800225" cy="2447925"/>
          </a:xfrm>
          <a:prstGeom prst="parallelogram">
            <a:avLst>
              <a:gd name="adj" fmla="val 49361"/>
            </a:avLst>
          </a:prstGeom>
          <a:solidFill>
            <a:srgbClr val="A1F1A3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47" name="Rectangle 32"/>
          <p:cNvSpPr>
            <a:spLocks noChangeArrowheads="1"/>
          </p:cNvSpPr>
          <p:nvPr/>
        </p:nvSpPr>
        <p:spPr bwMode="auto">
          <a:xfrm>
            <a:off x="7064375" y="1766888"/>
            <a:ext cx="1800225" cy="2447925"/>
          </a:xfrm>
          <a:prstGeom prst="rect">
            <a:avLst/>
          </a:prstGeom>
          <a:solidFill>
            <a:srgbClr val="A1F1A3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48" name="TextBox 24"/>
          <p:cNvSpPr txBox="1">
            <a:spLocks noChangeArrowheads="1"/>
          </p:cNvSpPr>
          <p:nvPr/>
        </p:nvSpPr>
        <p:spPr bwMode="auto">
          <a:xfrm>
            <a:off x="5414963" y="4625975"/>
            <a:ext cx="2901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Proceedings/Book Series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0249" name="TextBox 26"/>
          <p:cNvSpPr txBox="1">
            <a:spLocks noChangeArrowheads="1"/>
          </p:cNvSpPr>
          <p:nvPr/>
        </p:nvSpPr>
        <p:spPr bwMode="auto">
          <a:xfrm>
            <a:off x="5591175" y="4283075"/>
            <a:ext cx="358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IPPC Papers, Surveys</a:t>
            </a:r>
          </a:p>
        </p:txBody>
      </p:sp>
      <p:sp>
        <p:nvSpPr>
          <p:cNvPr id="10250" name="TextBox 32"/>
          <p:cNvSpPr txBox="1">
            <a:spLocks noChangeArrowheads="1"/>
          </p:cNvSpPr>
          <p:nvPr/>
        </p:nvSpPr>
        <p:spPr bwMode="auto">
          <a:xfrm>
            <a:off x="5219700" y="4941888"/>
            <a:ext cx="2305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IPPC databases / ISPMs</a:t>
            </a:r>
          </a:p>
        </p:txBody>
      </p:sp>
      <p:sp>
        <p:nvSpPr>
          <p:cNvPr id="10251" name="TextBox 34"/>
          <p:cNvSpPr txBox="1">
            <a:spLocks noChangeArrowheads="1"/>
          </p:cNvSpPr>
          <p:nvPr/>
        </p:nvSpPr>
        <p:spPr bwMode="auto">
          <a:xfrm>
            <a:off x="4857750" y="5580063"/>
            <a:ext cx="259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Technical Working Papers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0252" name="TextBox 35"/>
          <p:cNvSpPr txBox="1">
            <a:spLocks noChangeArrowheads="1"/>
          </p:cNvSpPr>
          <p:nvPr/>
        </p:nvSpPr>
        <p:spPr bwMode="auto">
          <a:xfrm>
            <a:off x="5037138" y="526415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IPPC Brochures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0253" name="Isosceles Triangle 45"/>
          <p:cNvSpPr>
            <a:spLocks noChangeArrowheads="1"/>
          </p:cNvSpPr>
          <p:nvPr/>
        </p:nvSpPr>
        <p:spPr bwMode="auto">
          <a:xfrm rot="10800000">
            <a:off x="2286000" y="1662113"/>
            <a:ext cx="4643438" cy="428625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0254" name="Text Box 1"/>
          <p:cNvSpPr txBox="1">
            <a:spLocks noChangeArrowheads="1"/>
          </p:cNvSpPr>
          <p:nvPr/>
        </p:nvSpPr>
        <p:spPr bwMode="auto">
          <a:xfrm>
            <a:off x="457200" y="914400"/>
            <a:ext cx="8351837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80808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rgbClr val="C00000"/>
                </a:solidFill>
                <a:latin typeface="Monotype Corsiva" pitchFamily="66" charset="0"/>
              </a:rPr>
              <a:t>What </a:t>
            </a:r>
            <a:r>
              <a:rPr lang="en-GB" sz="4000" b="1" dirty="0" smtClean="0">
                <a:solidFill>
                  <a:srgbClr val="C00000"/>
                </a:solidFill>
                <a:latin typeface="Monotype Corsiva" pitchFamily="66" charset="0"/>
              </a:rPr>
              <a:t>for </a:t>
            </a:r>
            <a:r>
              <a:rPr lang="en-GB" sz="4000" b="1" dirty="0">
                <a:solidFill>
                  <a:srgbClr val="C00000"/>
                </a:solidFill>
                <a:latin typeface="Monotype Corsiva" pitchFamily="66" charset="0"/>
              </a:rPr>
              <a:t>whom?</a:t>
            </a:r>
          </a:p>
        </p:txBody>
      </p:sp>
      <p:sp>
        <p:nvSpPr>
          <p:cNvPr id="35" name="Trapezoid 34"/>
          <p:cNvSpPr/>
          <p:nvPr/>
        </p:nvSpPr>
        <p:spPr bwMode="auto">
          <a:xfrm rot="10800000">
            <a:off x="2303463" y="1660525"/>
            <a:ext cx="4608512" cy="2632075"/>
          </a:xfrm>
          <a:prstGeom prst="trapezoid">
            <a:avLst>
              <a:gd name="adj" fmla="val 53889"/>
            </a:avLst>
          </a:prstGeom>
          <a:solidFill>
            <a:srgbClr val="FFD44B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56" name="TextBox 28"/>
          <p:cNvSpPr txBox="1">
            <a:spLocks noChangeArrowheads="1"/>
          </p:cNvSpPr>
          <p:nvPr/>
        </p:nvSpPr>
        <p:spPr bwMode="auto">
          <a:xfrm>
            <a:off x="6786563" y="2073275"/>
            <a:ext cx="174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IPPC Insights</a:t>
            </a:r>
            <a:endParaRPr lang="en-US" sz="1600" b="1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10257" name="TextBox 29"/>
          <p:cNvSpPr txBox="1">
            <a:spLocks noChangeArrowheads="1"/>
          </p:cNvSpPr>
          <p:nvPr/>
        </p:nvSpPr>
        <p:spPr bwMode="auto">
          <a:xfrm>
            <a:off x="6199188" y="315595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At a Glance</a:t>
            </a:r>
          </a:p>
        </p:txBody>
      </p:sp>
      <p:sp>
        <p:nvSpPr>
          <p:cNvPr id="10258" name="TextBox 30"/>
          <p:cNvSpPr txBox="1">
            <a:spLocks noChangeArrowheads="1"/>
          </p:cNvSpPr>
          <p:nvPr/>
        </p:nvSpPr>
        <p:spPr bwMode="auto">
          <a:xfrm>
            <a:off x="5972175" y="351313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IPPC Factsheets</a:t>
            </a:r>
          </a:p>
        </p:txBody>
      </p:sp>
      <p:sp>
        <p:nvSpPr>
          <p:cNvPr id="10259" name="TextBox 31"/>
          <p:cNvSpPr txBox="1">
            <a:spLocks noChangeArrowheads="1"/>
          </p:cNvSpPr>
          <p:nvPr/>
        </p:nvSpPr>
        <p:spPr bwMode="auto">
          <a:xfrm>
            <a:off x="6399213" y="2781300"/>
            <a:ext cx="272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Multi-lingual Summaries</a:t>
            </a:r>
          </a:p>
        </p:txBody>
      </p:sp>
      <p:sp>
        <p:nvSpPr>
          <p:cNvPr id="10260" name="TextBox 33"/>
          <p:cNvSpPr txBox="1">
            <a:spLocks noChangeArrowheads="1"/>
          </p:cNvSpPr>
          <p:nvPr/>
        </p:nvSpPr>
        <p:spPr bwMode="auto">
          <a:xfrm>
            <a:off x="6575425" y="2430463"/>
            <a:ext cx="1747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IPPC Tables</a:t>
            </a:r>
          </a:p>
        </p:txBody>
      </p:sp>
      <p:sp>
        <p:nvSpPr>
          <p:cNvPr id="10261" name="TextBox 36"/>
          <p:cNvSpPr txBox="1">
            <a:spLocks noChangeArrowheads="1"/>
          </p:cNvSpPr>
          <p:nvPr/>
        </p:nvSpPr>
        <p:spPr bwMode="auto">
          <a:xfrm>
            <a:off x="5819775" y="3810000"/>
            <a:ext cx="2281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0033"/>
                </a:solidFill>
                <a:latin typeface="Calibri" pitchFamily="34" charset="0"/>
              </a:rPr>
              <a:t>Magazine / newsletters</a:t>
            </a:r>
          </a:p>
        </p:txBody>
      </p:sp>
      <p:sp>
        <p:nvSpPr>
          <p:cNvPr id="10262" name="TextBox 28"/>
          <p:cNvSpPr txBox="1">
            <a:spLocks noChangeArrowheads="1"/>
          </p:cNvSpPr>
          <p:nvPr/>
        </p:nvSpPr>
        <p:spPr bwMode="auto">
          <a:xfrm>
            <a:off x="6956425" y="1765300"/>
            <a:ext cx="174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Better Life Index</a:t>
            </a:r>
            <a:endParaRPr lang="en-US" sz="1600" b="1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0" y="4652963"/>
            <a:ext cx="1495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Heads of Government</a:t>
            </a:r>
            <a:br>
              <a:rPr lang="en-GB" sz="1600" b="1">
                <a:solidFill>
                  <a:srgbClr val="0070C0"/>
                </a:solidFill>
                <a:latin typeface="Calibri" pitchFamily="34" charset="0"/>
              </a:rPr>
            </a:br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GB" sz="1600" b="1">
                <a:solidFill>
                  <a:srgbClr val="0070C0"/>
                </a:solidFill>
                <a:latin typeface="Calibri" pitchFamily="34" charset="0"/>
              </a:rPr>
            </a:br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Ministers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V="1">
            <a:off x="8388350" y="3860800"/>
            <a:ext cx="0" cy="14398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flipV="1">
            <a:off x="8675688" y="3860800"/>
            <a:ext cx="0" cy="14398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956550" y="4292600"/>
            <a:ext cx="936625" cy="6461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Key Messages &amp; Data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24750" y="5302250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/>
              <a:t>‘Complex’ content</a:t>
            </a:r>
            <a:endParaRPr lang="en-US" b="1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308850" y="3213100"/>
            <a:ext cx="155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/>
              <a:t>‘Accessible’ content</a:t>
            </a:r>
            <a:endParaRPr lang="en-US" b="1"/>
          </a:p>
        </p:txBody>
      </p:sp>
      <p:sp>
        <p:nvSpPr>
          <p:cNvPr id="10269" name="TextBox 44"/>
          <p:cNvSpPr txBox="1">
            <a:spLocks noChangeArrowheads="1"/>
          </p:cNvSpPr>
          <p:nvPr/>
        </p:nvSpPr>
        <p:spPr bwMode="auto">
          <a:xfrm>
            <a:off x="539750" y="1196975"/>
            <a:ext cx="216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D6115"/>
                </a:solidFill>
                <a:latin typeface="Arial Black" pitchFamily="34" charset="0"/>
              </a:rPr>
              <a:t>Audience</a:t>
            </a:r>
            <a:endParaRPr lang="en-US" sz="2400" dirty="0">
              <a:solidFill>
                <a:srgbClr val="0D6115"/>
              </a:solidFill>
              <a:latin typeface="Arial Black" pitchFamily="34" charset="0"/>
            </a:endParaRP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1258888" y="3789363"/>
            <a:ext cx="576262" cy="719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 type="arrow" w="med" len="med"/>
          </a:ln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H="1">
            <a:off x="1411288" y="4076700"/>
            <a:ext cx="712787" cy="584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 type="arrow" w="med" len="med"/>
          </a:ln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flipH="1">
            <a:off x="1563688" y="4437063"/>
            <a:ext cx="560387" cy="3762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 type="arrow" w="med" len="med"/>
          </a:ln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H="1">
            <a:off x="1716088" y="4868863"/>
            <a:ext cx="552450" cy="968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 type="arrow" w="med" len="med"/>
          </a:ln>
        </p:spPr>
      </p:cxn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 flipH="1">
            <a:off x="1042988" y="3284538"/>
            <a:ext cx="504825" cy="10810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 type="arrow" w="med" len="med"/>
          </a:ln>
        </p:spPr>
      </p:cxnSp>
      <p:pic>
        <p:nvPicPr>
          <p:cNvPr id="10275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876925"/>
            <a:ext cx="1295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6" name="TextBox 37"/>
          <p:cNvSpPr txBox="1">
            <a:spLocks noChangeArrowheads="1"/>
          </p:cNvSpPr>
          <p:nvPr/>
        </p:nvSpPr>
        <p:spPr bwMode="auto">
          <a:xfrm>
            <a:off x="2339975" y="5661025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Researchers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77" name="TextBox 23"/>
          <p:cNvSpPr txBox="1">
            <a:spLocks noChangeArrowheads="1"/>
          </p:cNvSpPr>
          <p:nvPr/>
        </p:nvSpPr>
        <p:spPr bwMode="auto">
          <a:xfrm>
            <a:off x="1692275" y="4581525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Advisors, Experts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78" name="TextBox 25"/>
          <p:cNvSpPr txBox="1">
            <a:spLocks noChangeArrowheads="1"/>
          </p:cNvSpPr>
          <p:nvPr/>
        </p:nvSpPr>
        <p:spPr bwMode="auto">
          <a:xfrm>
            <a:off x="611188" y="263683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Civil Society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79" name="TextBox 38"/>
          <p:cNvSpPr txBox="1">
            <a:spLocks noChangeArrowheads="1"/>
          </p:cNvSpPr>
          <p:nvPr/>
        </p:nvSpPr>
        <p:spPr bwMode="auto">
          <a:xfrm>
            <a:off x="684213" y="2205038"/>
            <a:ext cx="1858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Schools / students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80" name="TextBox 39"/>
          <p:cNvSpPr txBox="1">
            <a:spLocks noChangeArrowheads="1"/>
          </p:cNvSpPr>
          <p:nvPr/>
        </p:nvSpPr>
        <p:spPr bwMode="auto">
          <a:xfrm>
            <a:off x="2124075" y="5300663"/>
            <a:ext cx="2143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PhD Students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81" name="TextBox 52"/>
          <p:cNvSpPr txBox="1">
            <a:spLocks noChangeArrowheads="1"/>
          </p:cNvSpPr>
          <p:nvPr/>
        </p:nvSpPr>
        <p:spPr bwMode="auto">
          <a:xfrm>
            <a:off x="900113" y="299720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Parliamentarians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82" name="TextBox 54"/>
          <p:cNvSpPr txBox="1">
            <a:spLocks noChangeArrowheads="1"/>
          </p:cNvSpPr>
          <p:nvPr/>
        </p:nvSpPr>
        <p:spPr bwMode="auto">
          <a:xfrm>
            <a:off x="1476375" y="33575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Media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83" name="TextBox 55"/>
          <p:cNvSpPr txBox="1">
            <a:spLocks noChangeArrowheads="1"/>
          </p:cNvSpPr>
          <p:nvPr/>
        </p:nvSpPr>
        <p:spPr bwMode="auto">
          <a:xfrm>
            <a:off x="971550" y="3716338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>Private Sector</a:t>
            </a:r>
          </a:p>
        </p:txBody>
      </p:sp>
      <p:sp>
        <p:nvSpPr>
          <p:cNvPr id="10284" name="TextBox 38"/>
          <p:cNvSpPr txBox="1">
            <a:spLocks noChangeArrowheads="1"/>
          </p:cNvSpPr>
          <p:nvPr/>
        </p:nvSpPr>
        <p:spPr bwMode="auto">
          <a:xfrm>
            <a:off x="468313" y="1773238"/>
            <a:ext cx="1889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Engaged public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85" name="TextBox 23"/>
          <p:cNvSpPr txBox="1">
            <a:spLocks noChangeArrowheads="1"/>
          </p:cNvSpPr>
          <p:nvPr/>
        </p:nvSpPr>
        <p:spPr bwMode="auto">
          <a:xfrm>
            <a:off x="1403350" y="4076700"/>
            <a:ext cx="2143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Governments, NPPOs, Donors; RPPOs</a:t>
            </a:r>
          </a:p>
        </p:txBody>
      </p:sp>
      <p:sp>
        <p:nvSpPr>
          <p:cNvPr id="10286" name="TextBox 39"/>
          <p:cNvSpPr txBox="1">
            <a:spLocks noChangeArrowheads="1"/>
          </p:cNvSpPr>
          <p:nvPr/>
        </p:nvSpPr>
        <p:spPr bwMode="auto">
          <a:xfrm>
            <a:off x="1908175" y="494188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Quarantine officers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287" name="TextBox 44"/>
          <p:cNvSpPr txBox="1">
            <a:spLocks noChangeArrowheads="1"/>
          </p:cNvSpPr>
          <p:nvPr/>
        </p:nvSpPr>
        <p:spPr bwMode="auto">
          <a:xfrm>
            <a:off x="7164388" y="11255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Arial Black" pitchFamily="34" charset="0"/>
              </a:rPr>
              <a:t>Tools</a:t>
            </a:r>
            <a:endParaRPr lang="en-US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8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arallelogram 38"/>
          <p:cNvSpPr>
            <a:spLocks noChangeArrowheads="1"/>
          </p:cNvSpPr>
          <p:nvPr/>
        </p:nvSpPr>
        <p:spPr bwMode="auto">
          <a:xfrm rot="10800000">
            <a:off x="4787900" y="4284663"/>
            <a:ext cx="1709738" cy="1665287"/>
          </a:xfrm>
          <a:prstGeom prst="parallelogram">
            <a:avLst>
              <a:gd name="adj" fmla="val 54006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1267" name="Parallelogram 39"/>
          <p:cNvSpPr>
            <a:spLocks noChangeArrowheads="1"/>
          </p:cNvSpPr>
          <p:nvPr/>
        </p:nvSpPr>
        <p:spPr bwMode="auto">
          <a:xfrm rot="10800000">
            <a:off x="5364163" y="4284663"/>
            <a:ext cx="1800225" cy="1665287"/>
          </a:xfrm>
          <a:prstGeom prst="parallelogram">
            <a:avLst>
              <a:gd name="adj" fmla="val 49337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1268" name="Rectangle 40"/>
          <p:cNvSpPr>
            <a:spLocks noChangeArrowheads="1"/>
          </p:cNvSpPr>
          <p:nvPr/>
        </p:nvSpPr>
        <p:spPr bwMode="auto">
          <a:xfrm>
            <a:off x="5724525" y="4284663"/>
            <a:ext cx="3168650" cy="16652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1269" name="Parallelogram 29"/>
          <p:cNvSpPr>
            <a:spLocks noChangeArrowheads="1"/>
          </p:cNvSpPr>
          <p:nvPr/>
        </p:nvSpPr>
        <p:spPr bwMode="auto">
          <a:xfrm rot="10800000">
            <a:off x="5695950" y="1773238"/>
            <a:ext cx="1800225" cy="2447925"/>
          </a:xfrm>
          <a:prstGeom prst="parallelogram">
            <a:avLst>
              <a:gd name="adj" fmla="val 73722"/>
            </a:avLst>
          </a:prstGeom>
          <a:solidFill>
            <a:srgbClr val="A1F1A3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1270" name="Parallelogram 31"/>
          <p:cNvSpPr>
            <a:spLocks noChangeArrowheads="1"/>
          </p:cNvSpPr>
          <p:nvPr/>
        </p:nvSpPr>
        <p:spPr bwMode="auto">
          <a:xfrm rot="10800000">
            <a:off x="6162675" y="1773238"/>
            <a:ext cx="1800225" cy="2447925"/>
          </a:xfrm>
          <a:prstGeom prst="parallelogram">
            <a:avLst>
              <a:gd name="adj" fmla="val 49361"/>
            </a:avLst>
          </a:prstGeom>
          <a:solidFill>
            <a:srgbClr val="A1F1A3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1271" name="Rectangle 32"/>
          <p:cNvSpPr>
            <a:spLocks noChangeArrowheads="1"/>
          </p:cNvSpPr>
          <p:nvPr/>
        </p:nvSpPr>
        <p:spPr bwMode="auto">
          <a:xfrm>
            <a:off x="7064375" y="1766888"/>
            <a:ext cx="1800225" cy="2447925"/>
          </a:xfrm>
          <a:prstGeom prst="rect">
            <a:avLst/>
          </a:prstGeom>
          <a:solidFill>
            <a:srgbClr val="A1F1A3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11272" name="TextBox 24"/>
          <p:cNvSpPr txBox="1">
            <a:spLocks noChangeArrowheads="1"/>
          </p:cNvSpPr>
          <p:nvPr/>
        </p:nvSpPr>
        <p:spPr bwMode="auto">
          <a:xfrm>
            <a:off x="5414963" y="4625975"/>
            <a:ext cx="2901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Proceedings/Book Series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1273" name="TextBox 26"/>
          <p:cNvSpPr txBox="1">
            <a:spLocks noChangeArrowheads="1"/>
          </p:cNvSpPr>
          <p:nvPr/>
        </p:nvSpPr>
        <p:spPr bwMode="auto">
          <a:xfrm>
            <a:off x="5591175" y="4283075"/>
            <a:ext cx="358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IPPC Papers, Surveys</a:t>
            </a:r>
          </a:p>
        </p:txBody>
      </p:sp>
      <p:sp>
        <p:nvSpPr>
          <p:cNvPr id="11274" name="TextBox 32"/>
          <p:cNvSpPr txBox="1">
            <a:spLocks noChangeArrowheads="1"/>
          </p:cNvSpPr>
          <p:nvPr/>
        </p:nvSpPr>
        <p:spPr bwMode="auto">
          <a:xfrm>
            <a:off x="5219700" y="4941888"/>
            <a:ext cx="2305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IPPC databases / ISPMs</a:t>
            </a:r>
          </a:p>
        </p:txBody>
      </p:sp>
      <p:sp>
        <p:nvSpPr>
          <p:cNvPr id="11275" name="TextBox 34"/>
          <p:cNvSpPr txBox="1">
            <a:spLocks noChangeArrowheads="1"/>
          </p:cNvSpPr>
          <p:nvPr/>
        </p:nvSpPr>
        <p:spPr bwMode="auto">
          <a:xfrm>
            <a:off x="4857750" y="5580063"/>
            <a:ext cx="259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Technical Working Papers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1276" name="TextBox 35"/>
          <p:cNvSpPr txBox="1">
            <a:spLocks noChangeArrowheads="1"/>
          </p:cNvSpPr>
          <p:nvPr/>
        </p:nvSpPr>
        <p:spPr bwMode="auto">
          <a:xfrm>
            <a:off x="5037138" y="526415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IPPC Brochures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11277" name="Isosceles Triangle 45"/>
          <p:cNvSpPr>
            <a:spLocks noChangeArrowheads="1"/>
          </p:cNvSpPr>
          <p:nvPr/>
        </p:nvSpPr>
        <p:spPr bwMode="auto">
          <a:xfrm rot="10800000">
            <a:off x="2286000" y="1662113"/>
            <a:ext cx="4643438" cy="428625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 sz="2000">
              <a:latin typeface="Helvetica 65 Medium"/>
            </a:endParaRPr>
          </a:p>
        </p:txBody>
      </p:sp>
      <p:sp>
        <p:nvSpPr>
          <p:cNvPr id="35" name="Trapezoid 34"/>
          <p:cNvSpPr/>
          <p:nvPr/>
        </p:nvSpPr>
        <p:spPr bwMode="auto">
          <a:xfrm rot="10800000">
            <a:off x="2303463" y="1660525"/>
            <a:ext cx="4608512" cy="2632075"/>
          </a:xfrm>
          <a:prstGeom prst="trapezoid">
            <a:avLst>
              <a:gd name="adj" fmla="val 53889"/>
            </a:avLst>
          </a:prstGeom>
          <a:solidFill>
            <a:srgbClr val="FFD44B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80" name="TextBox 28"/>
          <p:cNvSpPr txBox="1">
            <a:spLocks noChangeArrowheads="1"/>
          </p:cNvSpPr>
          <p:nvPr/>
        </p:nvSpPr>
        <p:spPr bwMode="auto">
          <a:xfrm>
            <a:off x="6786563" y="2073275"/>
            <a:ext cx="174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IPPC Insights</a:t>
            </a:r>
            <a:endParaRPr lang="en-US" sz="1600" b="1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11281" name="TextBox 29"/>
          <p:cNvSpPr txBox="1">
            <a:spLocks noChangeArrowheads="1"/>
          </p:cNvSpPr>
          <p:nvPr/>
        </p:nvSpPr>
        <p:spPr bwMode="auto">
          <a:xfrm>
            <a:off x="6199188" y="315595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At a Glance</a:t>
            </a:r>
          </a:p>
        </p:txBody>
      </p:sp>
      <p:sp>
        <p:nvSpPr>
          <p:cNvPr id="11282" name="TextBox 30"/>
          <p:cNvSpPr txBox="1">
            <a:spLocks noChangeArrowheads="1"/>
          </p:cNvSpPr>
          <p:nvPr/>
        </p:nvSpPr>
        <p:spPr bwMode="auto">
          <a:xfrm>
            <a:off x="5972175" y="351313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IPPC Factsheets</a:t>
            </a:r>
          </a:p>
        </p:txBody>
      </p:sp>
      <p:sp>
        <p:nvSpPr>
          <p:cNvPr id="11283" name="TextBox 31"/>
          <p:cNvSpPr txBox="1">
            <a:spLocks noChangeArrowheads="1"/>
          </p:cNvSpPr>
          <p:nvPr/>
        </p:nvSpPr>
        <p:spPr bwMode="auto">
          <a:xfrm>
            <a:off x="6399213" y="2781300"/>
            <a:ext cx="272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Multi-lingual Summaries</a:t>
            </a:r>
          </a:p>
        </p:txBody>
      </p:sp>
      <p:sp>
        <p:nvSpPr>
          <p:cNvPr id="11284" name="TextBox 33"/>
          <p:cNvSpPr txBox="1">
            <a:spLocks noChangeArrowheads="1"/>
          </p:cNvSpPr>
          <p:nvPr/>
        </p:nvSpPr>
        <p:spPr bwMode="auto">
          <a:xfrm>
            <a:off x="6575425" y="2430463"/>
            <a:ext cx="1747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IPPC Tables</a:t>
            </a:r>
          </a:p>
        </p:txBody>
      </p:sp>
      <p:sp>
        <p:nvSpPr>
          <p:cNvPr id="11285" name="TextBox 36"/>
          <p:cNvSpPr txBox="1">
            <a:spLocks noChangeArrowheads="1"/>
          </p:cNvSpPr>
          <p:nvPr/>
        </p:nvSpPr>
        <p:spPr bwMode="auto">
          <a:xfrm>
            <a:off x="5819775" y="3810000"/>
            <a:ext cx="2281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0033"/>
                </a:solidFill>
                <a:latin typeface="Calibri" pitchFamily="34" charset="0"/>
              </a:rPr>
              <a:t>Magazine / newsletters</a:t>
            </a:r>
          </a:p>
        </p:txBody>
      </p:sp>
      <p:sp>
        <p:nvSpPr>
          <p:cNvPr id="11286" name="TextBox 28"/>
          <p:cNvSpPr txBox="1">
            <a:spLocks noChangeArrowheads="1"/>
          </p:cNvSpPr>
          <p:nvPr/>
        </p:nvSpPr>
        <p:spPr bwMode="auto">
          <a:xfrm>
            <a:off x="6956425" y="1765300"/>
            <a:ext cx="174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993300"/>
                </a:solidFill>
                <a:latin typeface="Calibri" pitchFamily="34" charset="0"/>
              </a:rPr>
              <a:t>Better Life Index</a:t>
            </a:r>
            <a:endParaRPr lang="en-US" sz="1600" b="1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179388" y="4652963"/>
            <a:ext cx="1316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Heads of Government; </a:t>
            </a:r>
            <a:br>
              <a:rPr lang="en-GB" sz="1600" b="1">
                <a:solidFill>
                  <a:srgbClr val="0070C0"/>
                </a:solidFill>
                <a:latin typeface="Calibri" pitchFamily="34" charset="0"/>
              </a:rPr>
            </a:br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Ministers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V="1">
            <a:off x="8388350" y="3860800"/>
            <a:ext cx="0" cy="14398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flipV="1">
            <a:off x="8675688" y="3860800"/>
            <a:ext cx="0" cy="14398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956550" y="4365625"/>
            <a:ext cx="936625" cy="6461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Key Messages</a:t>
            </a:r>
            <a:br>
              <a:rPr lang="en-GB" sz="1200" b="1">
                <a:solidFill>
                  <a:schemeClr val="bg1"/>
                </a:solidFill>
              </a:rPr>
            </a:br>
            <a:r>
              <a:rPr lang="en-GB" sz="1200" b="1">
                <a:solidFill>
                  <a:schemeClr val="bg1"/>
                </a:solidFill>
              </a:rPr>
              <a:t>Key Data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24750" y="5302250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solidFill>
                  <a:srgbClr val="C00000"/>
                </a:solidFill>
              </a:rPr>
              <a:t>‘Complex’ content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308850" y="3213100"/>
            <a:ext cx="155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solidFill>
                  <a:srgbClr val="C00000"/>
                </a:solidFill>
              </a:rPr>
              <a:t>‘Accessible’ content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1293" name="TextBox 44"/>
          <p:cNvSpPr txBox="1">
            <a:spLocks noChangeArrowheads="1"/>
          </p:cNvSpPr>
          <p:nvPr/>
        </p:nvSpPr>
        <p:spPr bwMode="auto">
          <a:xfrm>
            <a:off x="539750" y="1196975"/>
            <a:ext cx="216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Arial Black" pitchFamily="34" charset="0"/>
              </a:rPr>
              <a:t>Audience</a:t>
            </a:r>
            <a:endParaRPr lang="en-US" sz="2400">
              <a:latin typeface="Arial Black" pitchFamily="34" charset="0"/>
            </a:endParaRPr>
          </a:p>
        </p:txBody>
      </p:sp>
      <p:pic>
        <p:nvPicPr>
          <p:cNvPr id="11294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876925"/>
            <a:ext cx="1295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TextBox 37"/>
          <p:cNvSpPr txBox="1">
            <a:spLocks noChangeArrowheads="1"/>
          </p:cNvSpPr>
          <p:nvPr/>
        </p:nvSpPr>
        <p:spPr bwMode="auto">
          <a:xfrm>
            <a:off x="2339975" y="5661025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Researchers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296" name="TextBox 23"/>
          <p:cNvSpPr txBox="1">
            <a:spLocks noChangeArrowheads="1"/>
          </p:cNvSpPr>
          <p:nvPr/>
        </p:nvSpPr>
        <p:spPr bwMode="auto">
          <a:xfrm>
            <a:off x="1692275" y="4581525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Advisors, Experts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297" name="TextBox 25"/>
          <p:cNvSpPr txBox="1">
            <a:spLocks noChangeArrowheads="1"/>
          </p:cNvSpPr>
          <p:nvPr/>
        </p:nvSpPr>
        <p:spPr bwMode="auto">
          <a:xfrm>
            <a:off x="611188" y="263683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Civil Society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298" name="TextBox 38"/>
          <p:cNvSpPr txBox="1">
            <a:spLocks noChangeArrowheads="1"/>
          </p:cNvSpPr>
          <p:nvPr/>
        </p:nvSpPr>
        <p:spPr bwMode="auto">
          <a:xfrm>
            <a:off x="684213" y="2205038"/>
            <a:ext cx="1858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Schools / students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299" name="TextBox 39"/>
          <p:cNvSpPr txBox="1">
            <a:spLocks noChangeArrowheads="1"/>
          </p:cNvSpPr>
          <p:nvPr/>
        </p:nvSpPr>
        <p:spPr bwMode="auto">
          <a:xfrm>
            <a:off x="2124075" y="5300663"/>
            <a:ext cx="2143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PhD Students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300" name="TextBox 52"/>
          <p:cNvSpPr txBox="1">
            <a:spLocks noChangeArrowheads="1"/>
          </p:cNvSpPr>
          <p:nvPr/>
        </p:nvSpPr>
        <p:spPr bwMode="auto">
          <a:xfrm>
            <a:off x="900113" y="299720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Parliamentarians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301" name="TextBox 54"/>
          <p:cNvSpPr txBox="1">
            <a:spLocks noChangeArrowheads="1"/>
          </p:cNvSpPr>
          <p:nvPr/>
        </p:nvSpPr>
        <p:spPr bwMode="auto">
          <a:xfrm>
            <a:off x="1476375" y="33575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Media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302" name="TextBox 55"/>
          <p:cNvSpPr txBox="1">
            <a:spLocks noChangeArrowheads="1"/>
          </p:cNvSpPr>
          <p:nvPr/>
        </p:nvSpPr>
        <p:spPr bwMode="auto">
          <a:xfrm>
            <a:off x="971550" y="3716338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70C0"/>
                </a:solidFill>
                <a:latin typeface="Calibri" pitchFamily="34" charset="0"/>
              </a:rPr>
              <a:t>Private Sector</a:t>
            </a:r>
          </a:p>
        </p:txBody>
      </p:sp>
      <p:sp>
        <p:nvSpPr>
          <p:cNvPr id="11303" name="TextBox 38"/>
          <p:cNvSpPr txBox="1">
            <a:spLocks noChangeArrowheads="1"/>
          </p:cNvSpPr>
          <p:nvPr/>
        </p:nvSpPr>
        <p:spPr bwMode="auto">
          <a:xfrm>
            <a:off x="468313" y="1773238"/>
            <a:ext cx="1889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Engaged public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304" name="TextBox 23"/>
          <p:cNvSpPr txBox="1">
            <a:spLocks noChangeArrowheads="1"/>
          </p:cNvSpPr>
          <p:nvPr/>
        </p:nvSpPr>
        <p:spPr bwMode="auto">
          <a:xfrm>
            <a:off x="1447800" y="4149725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Governments, NPPOs</a:t>
            </a:r>
          </a:p>
        </p:txBody>
      </p:sp>
      <p:sp>
        <p:nvSpPr>
          <p:cNvPr id="11305" name="TextBox 39"/>
          <p:cNvSpPr txBox="1">
            <a:spLocks noChangeArrowheads="1"/>
          </p:cNvSpPr>
          <p:nvPr/>
        </p:nvSpPr>
        <p:spPr bwMode="auto">
          <a:xfrm>
            <a:off x="1908175" y="494188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solidFill>
                  <a:srgbClr val="0070C0"/>
                </a:solidFill>
                <a:latin typeface="Calibri" pitchFamily="34" charset="0"/>
              </a:rPr>
              <a:t>Quarantine officers</a:t>
            </a:r>
            <a:endParaRPr lang="en-US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067175" y="5732463"/>
            <a:ext cx="1296988" cy="831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Publication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Data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924300" y="3860800"/>
            <a:ext cx="1554163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Visualisations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421063" y="4294188"/>
            <a:ext cx="2735262" cy="338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Press releases / Editorials</a:t>
            </a:r>
            <a:endParaRPr lang="en-US" sz="1600" b="1" u="sng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40200" y="4724400"/>
            <a:ext cx="1150938" cy="339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Speeches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779838" y="5229225"/>
            <a:ext cx="1943100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Event (High-level)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916238" y="1484313"/>
            <a:ext cx="3598862" cy="339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Key Facts and Figures (brochures)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987675" y="2349500"/>
            <a:ext cx="3529013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Multi-lingual Summaries</a:t>
            </a:r>
            <a:br>
              <a:rPr lang="en-GB" sz="1600" b="1">
                <a:solidFill>
                  <a:schemeClr val="bg1"/>
                </a:solidFill>
              </a:rPr>
            </a:br>
            <a:r>
              <a:rPr lang="en-GB" sz="1600" b="1">
                <a:solidFill>
                  <a:schemeClr val="bg1"/>
                </a:solidFill>
              </a:rPr>
              <a:t>(Exec summary in &gt;24 languages)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203575" y="2997200"/>
            <a:ext cx="3024188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Country-focussed Highlights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203575" y="1916113"/>
            <a:ext cx="792163" cy="339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Video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140200" y="1916113"/>
            <a:ext cx="2160588" cy="339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Articles (magazine)</a:t>
            </a:r>
            <a:endParaRPr lang="en-US" sz="1600" b="1" u="sng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851275" y="3429000"/>
            <a:ext cx="1657350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Blog postings</a:t>
            </a:r>
            <a:endParaRPr lang="en-US" sz="1600" b="1" u="sng">
              <a:solidFill>
                <a:schemeClr val="bg1"/>
              </a:solidFill>
            </a:endParaRPr>
          </a:p>
        </p:txBody>
      </p:sp>
      <p:sp>
        <p:nvSpPr>
          <p:cNvPr id="11317" name="TextBox 44"/>
          <p:cNvSpPr txBox="1">
            <a:spLocks noChangeArrowheads="1"/>
          </p:cNvSpPr>
          <p:nvPr/>
        </p:nvSpPr>
        <p:spPr bwMode="auto">
          <a:xfrm>
            <a:off x="7164388" y="11255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Arial Black" pitchFamily="34" charset="0"/>
              </a:rPr>
              <a:t>Tools</a:t>
            </a:r>
            <a:endParaRPr lang="en-US" sz="2400">
              <a:latin typeface="Arial Black" pitchFamily="34" charset="0"/>
            </a:endParaRPr>
          </a:p>
        </p:txBody>
      </p:sp>
      <p:sp>
        <p:nvSpPr>
          <p:cNvPr id="79" name="TextBox 44"/>
          <p:cNvSpPr txBox="1">
            <a:spLocks noChangeArrowheads="1"/>
          </p:cNvSpPr>
          <p:nvPr/>
        </p:nvSpPr>
        <p:spPr bwMode="auto">
          <a:xfrm>
            <a:off x="3635375" y="981075"/>
            <a:ext cx="2160588" cy="400050"/>
          </a:xfrm>
          <a:prstGeom prst="rect">
            <a:avLst/>
          </a:prstGeom>
          <a:gradFill>
            <a:gsLst>
              <a:gs pos="0">
                <a:srgbClr val="FA735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0000"/>
                </a:solidFill>
                <a:latin typeface="Arial Black" pitchFamily="34" charset="0"/>
              </a:rPr>
              <a:t>Processes</a:t>
            </a:r>
            <a:endParaRPr lang="en-US" sz="200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7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3" grpId="0"/>
      <p:bldP spid="54" grpId="0"/>
      <p:bldP spid="47" grpId="0" animBg="1"/>
      <p:bldP spid="49" grpId="0" animBg="1"/>
      <p:bldP spid="50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92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17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PPC-pps-Template_2011-07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IPPC-pps-Template_2011-07-03.potx</Template>
  <TotalTime>1246</TotalTime>
  <Words>384</Words>
  <Application>Microsoft Macintosh PowerPoint</Application>
  <PresentationFormat>On-screen Show (4:3)</PresentationFormat>
  <Paragraphs>118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IPPC-pps-Template_2011-07-03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Dubon</dc:creator>
  <cp:lastModifiedBy>David Nowell</cp:lastModifiedBy>
  <cp:revision>139</cp:revision>
  <dcterms:created xsi:type="dcterms:W3CDTF">2010-05-03T09:14:34Z</dcterms:created>
  <dcterms:modified xsi:type="dcterms:W3CDTF">2012-10-31T14:12:45Z</dcterms:modified>
</cp:coreProperties>
</file>