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B7119"/>
    <a:srgbClr val="E76A22"/>
    <a:srgbClr val="F6A92C"/>
    <a:srgbClr val="EFA42B"/>
    <a:srgbClr val="4CB52C"/>
    <a:srgbClr val="854D04"/>
    <a:srgbClr val="137113"/>
    <a:srgbClr val="0B7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 autoAdjust="0"/>
  </p:normalViewPr>
  <p:slideViewPr>
    <p:cSldViewPr>
      <p:cViewPr varScale="1">
        <p:scale>
          <a:sx n="93" d="100"/>
          <a:sy n="93" d="100"/>
        </p:scale>
        <p:origin x="-1446" y="-102"/>
      </p:cViewPr>
      <p:guideLst>
        <p:guide orient="horz" pos="1152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371600"/>
            <a:ext cx="17716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371600"/>
            <a:ext cx="51625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362200"/>
            <a:ext cx="3352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352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8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8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8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7113"/>
            </a:gs>
            <a:gs pos="100000">
              <a:srgbClr val="137113">
                <a:gamma/>
                <a:tint val="7764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362200"/>
            <a:ext cx="685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</p:spPr>
      </p:pic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295400" y="293688"/>
            <a:ext cx="41148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Arial" charset="0"/>
              </a:rPr>
              <a:t>United States Department of Agriculture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Arial" charset="0"/>
              </a:rPr>
              <a:t>Animal and Plant Health Inspection Service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Plant Protection and Quarantine</a:t>
            </a:r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44" name="Picture 20" descr="APHI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228600"/>
            <a:ext cx="685800" cy="681038"/>
          </a:xfrm>
          <a:prstGeom prst="rect">
            <a:avLst/>
          </a:prstGeom>
          <a:noFill/>
        </p:spPr>
      </p:pic>
      <p:pic>
        <p:nvPicPr>
          <p:cNvPr id="1045" name="Picture 21" descr="USDA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0400" y="304800"/>
            <a:ext cx="723900" cy="5000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8000">
    <p:cover/>
  </p:transition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10000"/>
        </a:lnSpc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1"/>
            <a:ext cx="8153400" cy="1219199"/>
          </a:xfrm>
        </p:spPr>
        <p:txBody>
          <a:bodyPr/>
          <a:lstStyle/>
          <a:p>
            <a:pPr algn="ctr"/>
            <a:r>
              <a:rPr lang="en-US" dirty="0" smtClean="0"/>
              <a:t>Phytosanitary Certificate Issuance and Tracking System (PCIT)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8382000" cy="2667000"/>
          </a:xfrm>
        </p:spPr>
        <p:txBody>
          <a:bodyPr/>
          <a:lstStyle/>
          <a:p>
            <a:r>
              <a:rPr lang="en-US" sz="2400" dirty="0" smtClean="0"/>
              <a:t>United States Department of Agriculture </a:t>
            </a:r>
          </a:p>
          <a:p>
            <a:r>
              <a:rPr lang="en-US" sz="2400" dirty="0" smtClean="0"/>
              <a:t>Michael Perry</a:t>
            </a:r>
          </a:p>
          <a:p>
            <a:r>
              <a:rPr lang="en-US" sz="2400" dirty="0" smtClean="0"/>
              <a:t>Export Specialist Riverdale, Maryland</a:t>
            </a:r>
            <a:endParaRPr lang="en-US" sz="2400" dirty="0"/>
          </a:p>
        </p:txBody>
      </p:sp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086600" cy="990600"/>
          </a:xfrm>
        </p:spPr>
        <p:txBody>
          <a:bodyPr/>
          <a:lstStyle/>
          <a:p>
            <a:r>
              <a:rPr lang="en-US" dirty="0" smtClean="0"/>
              <a:t>Next Steps to </a:t>
            </a:r>
            <a:r>
              <a:rPr lang="en-US" dirty="0" err="1" smtClean="0"/>
              <a:t>ePhyto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the end of 2011 the </a:t>
            </a:r>
            <a:r>
              <a:rPr lang="en-US" sz="2800" dirty="0" err="1" smtClean="0"/>
              <a:t>ePhyto</a:t>
            </a:r>
            <a:r>
              <a:rPr lang="en-US" sz="2800" dirty="0" smtClean="0"/>
              <a:t> functionality will be in </a:t>
            </a:r>
            <a:r>
              <a:rPr lang="en-US" sz="2800" dirty="0" smtClean="0"/>
              <a:t>place</a:t>
            </a:r>
          </a:p>
          <a:p>
            <a:r>
              <a:rPr lang="en-US" sz="2800" dirty="0" smtClean="0"/>
              <a:t>At that point PCIT will be able to send and receive </a:t>
            </a:r>
            <a:r>
              <a:rPr lang="en-US" sz="2800" dirty="0" err="1" smtClean="0"/>
              <a:t>ePhytos</a:t>
            </a:r>
            <a:r>
              <a:rPr lang="en-US" sz="2800" dirty="0" smtClean="0"/>
              <a:t> according to agreed protocols</a:t>
            </a:r>
          </a:p>
          <a:p>
            <a:r>
              <a:rPr lang="en-US" sz="2800" dirty="0" smtClean="0"/>
              <a:t>The US will be looking for countries to test our system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229600" cy="1219199"/>
          </a:xfrm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848600" cy="3810000"/>
          </a:xfrm>
        </p:spPr>
        <p:txBody>
          <a:bodyPr/>
          <a:lstStyle/>
          <a:p>
            <a:pPr marL="342900" indent="-342900" algn="l">
              <a:buFontTx/>
              <a:buChar char="•"/>
            </a:pPr>
            <a:r>
              <a:rPr lang="en-US" sz="2400" dirty="0" smtClean="0"/>
              <a:t>Web </a:t>
            </a:r>
            <a:r>
              <a:rPr lang="en-US" sz="2400" dirty="0" smtClean="0"/>
              <a:t>based</a:t>
            </a:r>
          </a:p>
          <a:p>
            <a:pPr marL="342900" indent="-342900" algn="l">
              <a:buFontTx/>
              <a:buChar char="•"/>
            </a:pPr>
            <a:r>
              <a:rPr lang="en-US" sz="2400" dirty="0" smtClean="0"/>
              <a:t>Role based system </a:t>
            </a:r>
            <a:endParaRPr lang="en-US" sz="2400" dirty="0" smtClean="0"/>
          </a:p>
          <a:p>
            <a:pPr marL="342900" indent="-342900" algn="l">
              <a:buFontTx/>
              <a:buChar char="•"/>
            </a:pPr>
            <a:r>
              <a:rPr lang="en-US" sz="2400" dirty="0" smtClean="0"/>
              <a:t>XML output can conform to schemas</a:t>
            </a:r>
          </a:p>
          <a:p>
            <a:pPr marL="342900" indent="-342900" algn="l">
              <a:buFontTx/>
              <a:buChar char="•"/>
            </a:pPr>
            <a:r>
              <a:rPr lang="en-US" sz="2400" dirty="0" smtClean="0"/>
              <a:t>System is capable of sending XML messages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153400" cy="1066800"/>
          </a:xfrm>
        </p:spPr>
        <p:txBody>
          <a:bodyPr/>
          <a:lstStyle/>
          <a:p>
            <a:r>
              <a:rPr lang="en-US" dirty="0" smtClean="0"/>
              <a:t>System Use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Issues  500,000 + certificates per year</a:t>
            </a:r>
          </a:p>
          <a:p>
            <a:r>
              <a:rPr lang="en-US" sz="2400" dirty="0" smtClean="0"/>
              <a:t>90% + of US </a:t>
            </a:r>
            <a:r>
              <a:rPr lang="en-US" sz="2400" dirty="0" smtClean="0"/>
              <a:t>certificates are </a:t>
            </a:r>
            <a:r>
              <a:rPr lang="en-US" sz="2400" dirty="0" smtClean="0"/>
              <a:t>issued through PCIT</a:t>
            </a:r>
          </a:p>
          <a:p>
            <a:r>
              <a:rPr lang="en-US" sz="2400" dirty="0" smtClean="0"/>
              <a:t>Used by Federal, States, Counties, and </a:t>
            </a:r>
            <a:r>
              <a:rPr lang="en-US" sz="2400" dirty="0" smtClean="0"/>
              <a:t>Industry</a:t>
            </a:r>
            <a:endParaRPr lang="en-US" sz="2400" dirty="0" smtClean="0"/>
          </a:p>
        </p:txBody>
      </p:sp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229600" cy="1066800"/>
          </a:xfrm>
        </p:spPr>
        <p:txBody>
          <a:bodyPr/>
          <a:lstStyle/>
          <a:p>
            <a:r>
              <a:rPr lang="en-US" dirty="0" smtClean="0"/>
              <a:t>Additional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Phytosanitary </a:t>
            </a:r>
            <a:r>
              <a:rPr lang="en-US" sz="2800" dirty="0" smtClean="0"/>
              <a:t>Export Database (</a:t>
            </a:r>
            <a:r>
              <a:rPr lang="en-US" sz="2800" dirty="0" err="1" smtClean="0"/>
              <a:t>PExD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Training </a:t>
            </a:r>
            <a:r>
              <a:rPr lang="en-US" sz="2800" dirty="0" smtClean="0"/>
              <a:t>for certifying officials</a:t>
            </a:r>
          </a:p>
          <a:p>
            <a:r>
              <a:rPr lang="en-US" sz="2800" dirty="0" smtClean="0"/>
              <a:t>Handles fees and </a:t>
            </a:r>
            <a:r>
              <a:rPr lang="en-US" sz="2800" dirty="0" smtClean="0"/>
              <a:t>billing</a:t>
            </a:r>
          </a:p>
          <a:p>
            <a:r>
              <a:rPr lang="en-US" sz="2800" dirty="0" smtClean="0"/>
              <a:t>External </a:t>
            </a:r>
            <a:r>
              <a:rPr lang="en-US" sz="2800" dirty="0" smtClean="0"/>
              <a:t>Certificate Validation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613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5535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610600" cy="495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247063" cy="547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09339"/>
            <a:ext cx="4819369" cy="549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132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Phytosanitary Certificate Issuance and Tracking System (PCIT)</vt:lpstr>
      <vt:lpstr>Architecture</vt:lpstr>
      <vt:lpstr>System Use Facts</vt:lpstr>
      <vt:lpstr>Additional Functionality</vt:lpstr>
      <vt:lpstr>Slide 5</vt:lpstr>
      <vt:lpstr>Slide 6</vt:lpstr>
      <vt:lpstr>Slide 7</vt:lpstr>
      <vt:lpstr>Slide 8</vt:lpstr>
      <vt:lpstr>Slide 9</vt:lpstr>
      <vt:lpstr>Next Steps to ePhyto</vt:lpstr>
    </vt:vector>
  </TitlesOfParts>
  <Company>USDA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Curlett</dc:creator>
  <cp:lastModifiedBy>Craig Southwick</cp:lastModifiedBy>
  <cp:revision>62</cp:revision>
  <dcterms:created xsi:type="dcterms:W3CDTF">2004-09-20T14:40:43Z</dcterms:created>
  <dcterms:modified xsi:type="dcterms:W3CDTF">2011-06-07T22:50:17Z</dcterms:modified>
</cp:coreProperties>
</file>