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1"/>
  </p:notesMasterIdLst>
  <p:handoutMasterIdLst>
    <p:handoutMasterId r:id="rId22"/>
  </p:handoutMasterIdLst>
  <p:sldIdLst>
    <p:sldId id="334" r:id="rId3"/>
    <p:sldId id="335" r:id="rId4"/>
    <p:sldId id="336" r:id="rId5"/>
    <p:sldId id="337" r:id="rId6"/>
    <p:sldId id="339" r:id="rId7"/>
    <p:sldId id="340" r:id="rId8"/>
    <p:sldId id="341" r:id="rId9"/>
    <p:sldId id="342" r:id="rId10"/>
    <p:sldId id="343" r:id="rId11"/>
    <p:sldId id="344" r:id="rId12"/>
    <p:sldId id="345" r:id="rId13"/>
    <p:sldId id="346" r:id="rId14"/>
    <p:sldId id="347" r:id="rId15"/>
    <p:sldId id="348" r:id="rId16"/>
    <p:sldId id="350" r:id="rId17"/>
    <p:sldId id="351" r:id="rId18"/>
    <p:sldId id="352" r:id="rId19"/>
    <p:sldId id="353" r:id="rId2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D6115"/>
    <a:srgbClr val="34884E"/>
    <a:srgbClr val="3C863A"/>
    <a:srgbClr val="149420"/>
    <a:srgbClr val="429240"/>
    <a:srgbClr val="E9370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3" autoAdjust="0"/>
    <p:restoredTop sz="86388" autoAdjust="0"/>
  </p:normalViewPr>
  <p:slideViewPr>
    <p:cSldViewPr>
      <p:cViewPr>
        <p:scale>
          <a:sx n="70" d="100"/>
          <a:sy n="70" d="100"/>
        </p:scale>
        <p:origin x="-72" y="-72"/>
      </p:cViewPr>
      <p:guideLst>
        <p:guide orient="horz" pos="2160"/>
        <p:guide pos="2880"/>
      </p:guideLst>
    </p:cSldViewPr>
  </p:slideViewPr>
  <p:outlineViewPr>
    <p:cViewPr>
      <p:scale>
        <a:sx n="33" d="100"/>
        <a:sy n="33" d="100"/>
      </p:scale>
      <p:origin x="53" y="2357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atin typeface="Arial" charset="0"/>
              </a:defRPr>
            </a:lvl1pPr>
          </a:lstStyle>
          <a:p>
            <a:pPr>
              <a:defRPr/>
            </a:pPr>
            <a:fld id="{8E2A2E6B-DF66-42C1-8E08-7741B19AB917}" type="datetimeFigureOut">
              <a:rPr lang="en-US"/>
              <a:pPr>
                <a:defRPr/>
              </a:pPr>
              <a:t>5/15/2012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atin typeface="Arial" charset="0"/>
              </a:defRPr>
            </a:lvl1pPr>
          </a:lstStyle>
          <a:p>
            <a:pPr>
              <a:defRPr/>
            </a:pPr>
            <a:fld id="{3E2547E7-4E49-4C58-98E1-772B0402CD3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atin typeface="Arial" charset="0"/>
              </a:defRPr>
            </a:lvl1pPr>
          </a:lstStyle>
          <a:p>
            <a:pPr>
              <a:defRPr/>
            </a:pPr>
            <a:fld id="{E057ECA5-6B21-4179-89CA-A41FC4DED7B8}" type="datetimeFigureOut">
              <a:rPr lang="en-US"/>
              <a:pPr>
                <a:defRPr/>
              </a:pPr>
              <a:t>5/15/2012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atin typeface="Arial" charset="0"/>
              </a:defRPr>
            </a:lvl1pPr>
          </a:lstStyle>
          <a:p>
            <a:pPr>
              <a:defRPr/>
            </a:pPr>
            <a:fld id="{D81D2F00-3C7E-4C5B-AAD0-5753BD55FD8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820191-C170-4360-95A9-92CBA78F5D8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Why can’t e-commerce sites state phytosanitary warnings in this fashion for plants and plant products?</a:t>
            </a:r>
            <a:fld id="{7D5EE22C-76A7-470A-A4BD-E7318FC6155A}" type="slidenum">
              <a:rPr lang="en-US" smtClean="0"/>
              <a:pPr/>
              <a:t>13</a:t>
            </a:fld>
            <a:fld id="{36169FAE-0FA4-4A86-A2D5-5EB0D83096FF}" type="slidenum">
              <a:rPr lang="en-US" smtClean="0"/>
              <a:pPr/>
              <a:t>13</a:t>
            </a:fld>
            <a:fld id="{EDC2B6E7-DE64-44A1-A298-25F81B65A2CF}" type="slidenum">
              <a:rPr lang="en-US" smtClean="0"/>
              <a:pPr/>
              <a:t>13</a:t>
            </a:fld>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565551-7D98-4B4B-9C2E-EDE8207CAACF}" type="slidenum">
              <a:rPr lang="en-US" smtClean="0"/>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buFontTx/>
              <a:buChar char="•"/>
            </a:pPr>
            <a:r>
              <a:rPr lang="en-US" sz="2400" smtClean="0"/>
              <a:t>The sites visited is only a small fraction of those that could be supplying products with potential to spread pests internationally. </a:t>
            </a:r>
          </a:p>
          <a:p>
            <a:pPr marL="0" lvl="1">
              <a:buFontTx/>
              <a:buChar char="•"/>
            </a:pPr>
            <a:r>
              <a:rPr lang="en-US" sz="2200" smtClean="0"/>
              <a:t>Some of the articles promoted through e-commerce have probably contributed in the spread of some pests of economic importance in agriculture and/or environment</a:t>
            </a:r>
          </a:p>
          <a:p>
            <a:pPr marL="0" lvl="1"/>
            <a:endParaRPr lang="en-US" sz="2200" smtClean="0"/>
          </a:p>
          <a:p>
            <a:r>
              <a:rPr lang="en-US" smtClean="0"/>
              <a:t> </a:t>
            </a:r>
          </a:p>
          <a:p>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BF3304-9388-4163-9A3E-C2BECF0CFD10}" type="slidenum">
              <a:rPr lang="en-US" smtClean="0"/>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recommendations based on the report of the IRSS study</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68ED2F-844D-4B2A-B91E-9E3080835F38}"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6678A8-B12E-4364-8AF8-A606203E7EAD}" type="slidenum">
              <a:rPr lang="en-US" smtClean="0"/>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GB" smtClean="0">
                <a:latin typeface="Comic Sans MS" pitchFamily="66" charset="0"/>
              </a:rPr>
              <a:t>Desk study that explored the range of products being promoted for sale through the internet.</a:t>
            </a:r>
          </a:p>
          <a:p>
            <a:pPr marL="171450" indent="-171450">
              <a:buFontTx/>
              <a:buChar char="•"/>
            </a:pPr>
            <a:r>
              <a:rPr lang="en-GB" smtClean="0">
                <a:latin typeface="Comic Sans MS" pitchFamily="66" charset="0"/>
              </a:rPr>
              <a:t>Highlights some potential risks that may be overlooked by NPPOs, </a:t>
            </a:r>
          </a:p>
          <a:p>
            <a:pPr marL="171450" indent="-171450">
              <a:buFontTx/>
              <a:buChar char="•"/>
            </a:pPr>
            <a:r>
              <a:rPr lang="en-GB" smtClean="0">
                <a:latin typeface="Comic Sans MS" pitchFamily="66" charset="0"/>
              </a:rPr>
              <a:t> Considerations to bring to the fore what NPPOs need to take into account regarding e-commerce &amp; its implications to phytosanitary protection. </a:t>
            </a: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7CDE08-4C37-407F-B9DB-C625643AE4CB}"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GB" smtClean="0"/>
              <a:t> E-commerce presents a pathway in which many small &amp; uneasily recognizable consignments of plants / plant products &amp; other products with potential phytosa</a:t>
            </a:r>
            <a:fld id="{745D5B3B-E445-47F7-B5C6-DA054327FD60}" type="slidenum">
              <a:rPr lang="en-GB" smtClean="0"/>
              <a:pPr>
                <a:buFontTx/>
                <a:buChar char="•"/>
              </a:pPr>
              <a:t>3</a:t>
            </a:fld>
            <a:r>
              <a:rPr lang="en-GB" smtClean="0"/>
              <a:t>nitary risks move across international borders</a:t>
            </a:r>
          </a:p>
          <a:p>
            <a:pPr eaLnBrk="1" hangingPunct="1">
              <a:buFontTx/>
              <a:buChar char="•"/>
            </a:pPr>
            <a:r>
              <a:rPr lang="en-US" sz="2600" smtClean="0"/>
              <a:t>Internet currently a means to promote trade in a range of products</a:t>
            </a:r>
          </a:p>
          <a:p>
            <a:pPr eaLnBrk="1" hangingPunct="1">
              <a:buFontTx/>
              <a:buChar char="•"/>
            </a:pPr>
            <a:r>
              <a:rPr lang="en-GB" sz="2600" smtClean="0"/>
              <a:t> Products often in small quantities imported and distributed within the countries. </a:t>
            </a:r>
            <a:r>
              <a:rPr lang="en-GB" sz="2400" smtClean="0"/>
              <a:t>It is likely that most of the products with potential phytosanitary risks by-pass traditional screening methods by NPPOs </a:t>
            </a:r>
          </a:p>
          <a:p>
            <a:pPr eaLnBrk="1" hangingPunct="1">
              <a:buFontTx/>
              <a:buChar char="•"/>
            </a:pPr>
            <a:r>
              <a:rPr lang="en-GB" smtClean="0"/>
              <a:t> No effective mechanism due to rapid &amp; direct door to door delivery to clientele by courier service providers</a:t>
            </a:r>
            <a:endParaRPr lang="en-US" smtClean="0"/>
          </a:p>
          <a:p>
            <a:pPr eaLnBrk="1" hangingPunct="1">
              <a:buFontTx/>
              <a:buChar char="•"/>
            </a:pPr>
            <a:endParaRPr lang="en-US" sz="2600" smtClean="0"/>
          </a:p>
          <a:p>
            <a:endParaRPr lang="en-GB" smtClean="0"/>
          </a:p>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F29981-689C-4B54-8FA0-22EC1D4C78FF}"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FA6ABC-7197-4A9A-91B7-165823E51540}"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r>
              <a:rPr lang="en-US" sz="2200" smtClean="0"/>
              <a:t>Examples: used in aquatic ecosystems and aquaria, as toys, educational – science for learning purposes. </a:t>
            </a:r>
          </a:p>
          <a:p>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64D21C-BCC3-40E4-81C6-839B5A4E325C}"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buFontTx/>
              <a:buChar char="•"/>
            </a:pPr>
            <a:r>
              <a:rPr lang="en-US" sz="2200" smtClean="0"/>
              <a:t> Searches as would be applicable when seeking to purchase the targeted products</a:t>
            </a:r>
          </a:p>
          <a:p>
            <a:pPr eaLnBrk="1" hangingPunct="1">
              <a:buFontTx/>
              <a:buChar char="•"/>
            </a:pPr>
            <a:r>
              <a:rPr lang="en-US" sz="2200" smtClean="0"/>
              <a:t>From the resultant sites a small sample taken detailing when possible, names (common as well as scientific), quantities, unit costs, locations, global or localized shipping coverage</a:t>
            </a:r>
          </a:p>
          <a:p>
            <a:pPr marL="0" lvl="1" eaLnBrk="1" hangingPunct="1">
              <a:buFontTx/>
              <a:buChar char="•"/>
            </a:pPr>
            <a:r>
              <a:rPr lang="en-US" sz="2200" smtClean="0"/>
              <a:t> PRA is the responsibility of the country importing the article.</a:t>
            </a:r>
          </a:p>
          <a:p>
            <a:pPr eaLnBrk="1" hangingPunct="1">
              <a:buFontTx/>
              <a:buChar char="•"/>
            </a:pPr>
            <a:endParaRPr lang="en-US" sz="2200" smtClean="0"/>
          </a:p>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79307A-3FC0-4384-88ED-B9BDE2A412EE}"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Pets e.g. butterflies</a:t>
            </a:r>
          </a:p>
          <a:p>
            <a:pPr>
              <a:buFontTx/>
              <a:buChar char="•"/>
            </a:pPr>
            <a:r>
              <a:rPr lang="en-US" smtClean="0"/>
              <a:t>Aquatic plants</a:t>
            </a:r>
          </a:p>
          <a:p>
            <a:pPr>
              <a:buFontTx/>
              <a:buChar char="•"/>
            </a:pPr>
            <a:r>
              <a:rPr lang="en-US" smtClean="0"/>
              <a:t>Beneficial purposes e.g. biological control in aquaria</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D70D27-6F48-4938-925D-A23CC63075C7}" type="slidenum">
              <a:rPr lang="en-US" smtClean="0"/>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Features unique to plants &amp; plant products offered for sale online</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420AD2-755F-4942-ACF5-FD94AE3CAF80}" type="slidenum">
              <a:rPr lang="en-US"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latin typeface="Comic Sans MS" pitchFamily="66" charset="0"/>
              </a:rPr>
              <a:t>this essentially encourages the breach of phytosanitary legislation of many countries. </a:t>
            </a:r>
          </a:p>
          <a:p>
            <a:pPr marL="171450" indent="-171450">
              <a:buFontTx/>
              <a:buChar char="•"/>
            </a:pPr>
            <a:r>
              <a:rPr lang="en-US" smtClean="0">
                <a:latin typeface="Comic Sans MS" pitchFamily="66" charset="0"/>
              </a:rPr>
              <a:t>We found this notice on a site selling plants (Read the notice). Phytosanitary risk warning or not? Being from the phytosanitary field we interpreted this in the invasive sense!</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CF946E-6654-4D1A-8BCA-1A175CC96E77}"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IMPLEMENTATION REVIEW AND SUPPORT SYSTEM</a:t>
            </a:r>
          </a:p>
        </p:txBody>
      </p:sp>
      <p:pic>
        <p:nvPicPr>
          <p:cNvPr id="5" name="Picture 2"/>
          <p:cNvPicPr>
            <a:picLocks noChangeAspect="1" noChangeArrowheads="1"/>
          </p:cNvPicPr>
          <p:nvPr userDrawn="1"/>
        </p:nvPicPr>
        <p:blipFill>
          <a:blip r:embed="rId2" cstate="print"/>
          <a:srcRect l="12500" t="25000" r="13126" b="69531"/>
          <a:stretch>
            <a:fillRect/>
          </a:stretch>
        </p:blipFill>
        <p:spPr bwMode="auto">
          <a:xfrm>
            <a:off x="0" y="457200"/>
            <a:ext cx="9144000" cy="53816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62000" y="6553200"/>
            <a:ext cx="1676400" cy="304800"/>
          </a:xfrm>
          <a:prstGeom prst="rect">
            <a:avLst/>
          </a:prstGeom>
        </p:spPr>
        <p:txBody>
          <a:bodyPr/>
          <a:lstStyle>
            <a:lvl1pPr>
              <a:defRPr sz="1400">
                <a:latin typeface="Arial" charset="0"/>
              </a:defRPr>
            </a:lvl1pPr>
          </a:lstStyle>
          <a:p>
            <a:pPr>
              <a:defRPr/>
            </a:pPr>
            <a:endParaRPr lang="en-US"/>
          </a:p>
        </p:txBody>
      </p:sp>
      <p:sp>
        <p:nvSpPr>
          <p:cNvPr id="5" name="Footer Placeholder 4"/>
          <p:cNvSpPr>
            <a:spLocks noGrp="1"/>
          </p:cNvSpPr>
          <p:nvPr>
            <p:ph type="ftr" sz="quarter" idx="11"/>
          </p:nvPr>
        </p:nvSpPr>
        <p:spPr>
          <a:xfrm>
            <a:off x="26670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B94B841E-EA9F-4D7D-90E1-EA36C0C37D5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059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66800"/>
            <a:ext cx="6019800" cy="5059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6569075"/>
            <a:ext cx="1524000" cy="288925"/>
          </a:xfrm>
          <a:prstGeom prst="rect">
            <a:avLst/>
          </a:prstGeom>
        </p:spPr>
        <p:txBody>
          <a:bodyPr/>
          <a:lstStyle>
            <a:lvl1pPr>
              <a:defRPr sz="1400">
                <a:latin typeface="Arial" charset="0"/>
              </a:defRPr>
            </a:lvl1pPr>
          </a:lstStyle>
          <a:p>
            <a:pPr>
              <a:defRPr/>
            </a:pPr>
            <a:endParaRPr lang="en-US"/>
          </a:p>
        </p:txBody>
      </p:sp>
      <p:sp>
        <p:nvSpPr>
          <p:cNvPr id="5" name="Footer Placeholder 4"/>
          <p:cNvSpPr>
            <a:spLocks noGrp="1"/>
          </p:cNvSpPr>
          <p:nvPr>
            <p:ph type="ftr" sz="quarter" idx="11"/>
          </p:nvPr>
        </p:nvSpPr>
        <p:spPr>
          <a:xfrm>
            <a:off x="27432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6A6FF30C-AB1A-4BC9-83AC-D8A9F4DC3A3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12500" t="25000" r="13126" b="69531"/>
          <a:stretch>
            <a:fillRect/>
          </a:stretch>
        </p:blipFill>
        <p:spPr bwMode="auto">
          <a:xfrm>
            <a:off x="0" y="457200"/>
            <a:ext cx="9144000" cy="538163"/>
          </a:xfrm>
          <a:prstGeom prst="rect">
            <a:avLst/>
          </a:prstGeom>
          <a:noFill/>
          <a:ln w="9525">
            <a:noFill/>
            <a:miter lim="800000"/>
            <a:headEnd/>
            <a:tailEnd/>
          </a:ln>
        </p:spPr>
      </p:pic>
      <p:pic>
        <p:nvPicPr>
          <p:cNvPr id="5" name="Picture 3"/>
          <p:cNvPicPr>
            <a:picLocks noChangeAspect="1" noChangeArrowheads="1"/>
          </p:cNvPicPr>
          <p:nvPr userDrawn="1"/>
        </p:nvPicPr>
        <p:blipFill>
          <a:blip r:embed="rId3" cstate="print"/>
          <a:srcRect l="11951" t="15944" r="56390" b="78316"/>
          <a:stretch>
            <a:fillRect/>
          </a:stretch>
        </p:blipFill>
        <p:spPr bwMode="auto">
          <a:xfrm>
            <a:off x="304800" y="6324600"/>
            <a:ext cx="2286000" cy="331788"/>
          </a:xfrm>
          <a:prstGeom prst="rect">
            <a:avLst/>
          </a:prstGeom>
          <a:noFill/>
          <a:ln w="9525">
            <a:noFill/>
            <a:miter lim="800000"/>
            <a:headEnd/>
            <a:tailEnd/>
          </a:ln>
        </p:spPr>
      </p:pic>
      <p:pic>
        <p:nvPicPr>
          <p:cNvPr id="6" name="Picture 4"/>
          <p:cNvPicPr>
            <a:picLocks noChangeAspect="1" noChangeArrowheads="1"/>
          </p:cNvPicPr>
          <p:nvPr userDrawn="1"/>
        </p:nvPicPr>
        <p:blipFill>
          <a:blip r:embed="rId4" cstate="print">
            <a:grayscl/>
          </a:blip>
          <a:srcRect l="19923" t="14473" r="74814" b="78906"/>
          <a:stretch>
            <a:fillRect/>
          </a:stretch>
        </p:blipFill>
        <p:spPr bwMode="auto">
          <a:xfrm>
            <a:off x="8305800" y="6096000"/>
            <a:ext cx="533400" cy="5365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62000" y="6584950"/>
            <a:ext cx="1752600" cy="273050"/>
          </a:xfrm>
          <a:prstGeom prst="rect">
            <a:avLst/>
          </a:prstGeom>
        </p:spPr>
        <p:txBody>
          <a:bodyPr/>
          <a:lstStyle>
            <a:lvl1pPr>
              <a:defRPr sz="1400">
                <a:latin typeface="Arial" charset="0"/>
              </a:defRPr>
            </a:lvl1pPr>
          </a:lstStyle>
          <a:p>
            <a:pPr>
              <a:defRPr/>
            </a:pPr>
            <a:endParaRPr lang="en-US"/>
          </a:p>
        </p:txBody>
      </p:sp>
      <p:sp>
        <p:nvSpPr>
          <p:cNvPr id="5" name="Footer Placeholder 4"/>
          <p:cNvSpPr>
            <a:spLocks noGrp="1"/>
          </p:cNvSpPr>
          <p:nvPr>
            <p:ph type="ftr" sz="quarter" idx="11"/>
          </p:nvPr>
        </p:nvSpPr>
        <p:spPr>
          <a:xfrm>
            <a:off x="28194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0C2E8D0A-5A38-4B8C-A280-5996EED8FD1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62000" y="6584950"/>
            <a:ext cx="1600200" cy="273050"/>
          </a:xfrm>
          <a:prstGeom prst="rect">
            <a:avLst/>
          </a:prstGeom>
        </p:spPr>
        <p:txBody>
          <a:bodyPr/>
          <a:lstStyle>
            <a:lvl1pPr>
              <a:defRPr sz="1400">
                <a:latin typeface="Arial" charset="0"/>
              </a:defRPr>
            </a:lvl1pPr>
          </a:lstStyle>
          <a:p>
            <a:pPr>
              <a:defRPr/>
            </a:pPr>
            <a:endParaRPr lang="en-US"/>
          </a:p>
        </p:txBody>
      </p:sp>
      <p:sp>
        <p:nvSpPr>
          <p:cNvPr id="5" name="Footer Placeholder 4"/>
          <p:cNvSpPr>
            <a:spLocks noGrp="1"/>
          </p:cNvSpPr>
          <p:nvPr>
            <p:ph type="ftr" sz="quarter" idx="11"/>
          </p:nvPr>
        </p:nvSpPr>
        <p:spPr>
          <a:xfrm>
            <a:off x="28194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02B1701B-B9A8-4DCB-8101-C423120CD04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762000" y="6584950"/>
            <a:ext cx="1524000" cy="273050"/>
          </a:xfrm>
          <a:prstGeom prst="rect">
            <a:avLst/>
          </a:prstGeom>
        </p:spPr>
        <p:txBody>
          <a:bodyPr/>
          <a:lstStyle>
            <a:lvl1pPr>
              <a:defRPr sz="1400">
                <a:latin typeface="Arial" charset="0"/>
              </a:defRPr>
            </a:lvl1pPr>
          </a:lstStyle>
          <a:p>
            <a:pPr>
              <a:defRPr/>
            </a:pPr>
            <a:endParaRPr lang="en-US"/>
          </a:p>
        </p:txBody>
      </p:sp>
      <p:sp>
        <p:nvSpPr>
          <p:cNvPr id="6" name="Footer Placeholder 4"/>
          <p:cNvSpPr>
            <a:spLocks noGrp="1"/>
          </p:cNvSpPr>
          <p:nvPr>
            <p:ph type="ftr" sz="quarter" idx="11"/>
          </p:nvPr>
        </p:nvSpPr>
        <p:spPr>
          <a:xfrm>
            <a:off x="26670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9B062429-B568-40E2-9EE8-8C687572C8C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762000" y="6584950"/>
            <a:ext cx="1752600" cy="273050"/>
          </a:xfrm>
          <a:prstGeom prst="rect">
            <a:avLst/>
          </a:prstGeom>
        </p:spPr>
        <p:txBody>
          <a:bodyPr/>
          <a:lstStyle>
            <a:lvl1pPr>
              <a:defRPr sz="1400">
                <a:latin typeface="Arial" charset="0"/>
              </a:defRPr>
            </a:lvl1pPr>
          </a:lstStyle>
          <a:p>
            <a:pPr>
              <a:defRPr/>
            </a:pPr>
            <a:endParaRPr lang="en-US"/>
          </a:p>
        </p:txBody>
      </p:sp>
      <p:sp>
        <p:nvSpPr>
          <p:cNvPr id="8" name="Footer Placeholder 4"/>
          <p:cNvSpPr>
            <a:spLocks noGrp="1"/>
          </p:cNvSpPr>
          <p:nvPr>
            <p:ph type="ftr" sz="quarter" idx="11"/>
          </p:nvPr>
        </p:nvSpPr>
        <p:spPr>
          <a:xfrm>
            <a:off x="2743200" y="6356350"/>
            <a:ext cx="2895600" cy="365125"/>
          </a:xfrm>
          <a:prstGeom prst="rect">
            <a:avLst/>
          </a:prstGeom>
        </p:spPr>
        <p:txBody>
          <a:bodyPr/>
          <a:lstStyle>
            <a:lvl1pPr>
              <a:defRPr>
                <a:latin typeface="Arial" charset="0"/>
              </a:defRPr>
            </a:lvl1pPr>
          </a:lstStyle>
          <a:p>
            <a:pPr>
              <a:defRPr/>
            </a:pPr>
            <a:endParaRPr lang="en-US"/>
          </a:p>
        </p:txBody>
      </p:sp>
      <p:sp>
        <p:nvSpPr>
          <p:cNvPr id="9"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A7325E60-43E2-4067-AB54-82FB81253CC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762000" y="6584950"/>
            <a:ext cx="1447800" cy="273050"/>
          </a:xfrm>
          <a:prstGeom prst="rect">
            <a:avLst/>
          </a:prstGeom>
        </p:spPr>
        <p:txBody>
          <a:bodyPr/>
          <a:lstStyle>
            <a:lvl1pPr>
              <a:defRPr sz="1400">
                <a:latin typeface="Arial" charset="0"/>
              </a:defRPr>
            </a:lvl1pPr>
          </a:lstStyle>
          <a:p>
            <a:pPr>
              <a:defRPr/>
            </a:pPr>
            <a:endParaRPr lang="en-US"/>
          </a:p>
        </p:txBody>
      </p:sp>
      <p:sp>
        <p:nvSpPr>
          <p:cNvPr id="4" name="Footer Placeholder 4"/>
          <p:cNvSpPr>
            <a:spLocks noGrp="1"/>
          </p:cNvSpPr>
          <p:nvPr>
            <p:ph type="ftr" sz="quarter" idx="11"/>
          </p:nvPr>
        </p:nvSpPr>
        <p:spPr>
          <a:xfrm>
            <a:off x="2743200" y="6356350"/>
            <a:ext cx="2895600" cy="365125"/>
          </a:xfrm>
          <a:prstGeom prst="rect">
            <a:avLst/>
          </a:prstGeom>
        </p:spPr>
        <p:txBody>
          <a:bodyPr/>
          <a:lstStyle>
            <a:lvl1pPr>
              <a:defRPr>
                <a:latin typeface="Arial" charset="0"/>
              </a:defRPr>
            </a:lvl1pPr>
          </a:lstStyle>
          <a:p>
            <a:pPr>
              <a:defRPr/>
            </a:pPr>
            <a:endParaRPr lang="en-US"/>
          </a:p>
        </p:txBody>
      </p:sp>
      <p:sp>
        <p:nvSpPr>
          <p:cNvPr id="5"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5661D6DF-6C8F-40E3-BE2B-E9FA6B26ACC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762000" y="6584950"/>
            <a:ext cx="1600200" cy="273050"/>
          </a:xfrm>
          <a:prstGeom prst="rect">
            <a:avLst/>
          </a:prstGeom>
        </p:spPr>
        <p:txBody>
          <a:bodyPr/>
          <a:lstStyle>
            <a:lvl1pPr>
              <a:defRPr sz="1400">
                <a:latin typeface="Arial" charset="0"/>
              </a:defRPr>
            </a:lvl1pPr>
          </a:lstStyle>
          <a:p>
            <a:pPr>
              <a:defRPr/>
            </a:pPr>
            <a:endParaRPr lang="en-US"/>
          </a:p>
        </p:txBody>
      </p:sp>
      <p:sp>
        <p:nvSpPr>
          <p:cNvPr id="3" name="Footer Placeholder 4"/>
          <p:cNvSpPr>
            <a:spLocks noGrp="1"/>
          </p:cNvSpPr>
          <p:nvPr>
            <p:ph type="ftr" sz="quarter" idx="11"/>
          </p:nvPr>
        </p:nvSpPr>
        <p:spPr>
          <a:xfrm>
            <a:off x="2743200" y="6356350"/>
            <a:ext cx="2895600" cy="365125"/>
          </a:xfrm>
          <a:prstGeom prst="rect">
            <a:avLst/>
          </a:prstGeom>
        </p:spPr>
        <p:txBody>
          <a:bodyPr/>
          <a:lstStyle>
            <a:lvl1pPr>
              <a:defRPr>
                <a:latin typeface="Arial" charset="0"/>
              </a:defRPr>
            </a:lvl1pPr>
          </a:lstStyle>
          <a:p>
            <a:pPr>
              <a:defRPr/>
            </a:pPr>
            <a:endParaRPr lang="en-US"/>
          </a:p>
        </p:txBody>
      </p:sp>
      <p:sp>
        <p:nvSpPr>
          <p:cNvPr id="4"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7BC0056B-C7F8-49E3-8BAE-48136A6F456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143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668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762000" y="6584950"/>
            <a:ext cx="1828800" cy="273050"/>
          </a:xfrm>
          <a:prstGeom prst="rect">
            <a:avLst/>
          </a:prstGeom>
        </p:spPr>
        <p:txBody>
          <a:bodyPr/>
          <a:lstStyle>
            <a:lvl1pPr>
              <a:defRPr sz="1400">
                <a:latin typeface="Arial" charset="0"/>
              </a:defRPr>
            </a:lvl1pPr>
          </a:lstStyle>
          <a:p>
            <a:pPr>
              <a:defRPr/>
            </a:pPr>
            <a:endParaRPr lang="en-US"/>
          </a:p>
        </p:txBody>
      </p:sp>
      <p:sp>
        <p:nvSpPr>
          <p:cNvPr id="6" name="Footer Placeholder 4"/>
          <p:cNvSpPr>
            <a:spLocks noGrp="1"/>
          </p:cNvSpPr>
          <p:nvPr>
            <p:ph type="ftr" sz="quarter" idx="11"/>
          </p:nvPr>
        </p:nvSpPr>
        <p:spPr>
          <a:xfrm>
            <a:off x="27432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7E6AAF52-21A0-460B-AF66-3C26B383E1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12500" t="25000" r="13126" b="69531"/>
          <a:stretch>
            <a:fillRect/>
          </a:stretch>
        </p:blipFill>
        <p:spPr bwMode="auto">
          <a:xfrm>
            <a:off x="0" y="228600"/>
            <a:ext cx="9144000" cy="538163"/>
          </a:xfrm>
          <a:prstGeom prst="rect">
            <a:avLst/>
          </a:prstGeom>
          <a:noFill/>
          <a:ln w="9525">
            <a:noFill/>
            <a:miter lim="800000"/>
            <a:headEnd/>
            <a:tailEnd/>
          </a:ln>
        </p:spPr>
      </p:pic>
      <p:pic>
        <p:nvPicPr>
          <p:cNvPr id="5" name="Picture 3"/>
          <p:cNvPicPr>
            <a:picLocks noChangeAspect="1" noChangeArrowheads="1"/>
          </p:cNvPicPr>
          <p:nvPr userDrawn="1"/>
        </p:nvPicPr>
        <p:blipFill>
          <a:blip r:embed="rId3" cstate="print"/>
          <a:srcRect l="11951" t="15944" r="56390" b="78316"/>
          <a:stretch>
            <a:fillRect/>
          </a:stretch>
        </p:blipFill>
        <p:spPr bwMode="auto">
          <a:xfrm>
            <a:off x="304800" y="6324600"/>
            <a:ext cx="2286000" cy="331788"/>
          </a:xfrm>
          <a:prstGeom prst="rect">
            <a:avLst/>
          </a:prstGeom>
          <a:noFill/>
          <a:ln w="9525">
            <a:noFill/>
            <a:miter lim="800000"/>
            <a:headEnd/>
            <a:tailEnd/>
          </a:ln>
        </p:spPr>
      </p:pic>
      <p:pic>
        <p:nvPicPr>
          <p:cNvPr id="6" name="Picture 4"/>
          <p:cNvPicPr>
            <a:picLocks noChangeAspect="1" noChangeArrowheads="1"/>
          </p:cNvPicPr>
          <p:nvPr userDrawn="1"/>
        </p:nvPicPr>
        <p:blipFill>
          <a:blip r:embed="rId4" cstate="print">
            <a:grayscl/>
          </a:blip>
          <a:srcRect l="19923" t="14473" r="74814" b="78906"/>
          <a:stretch>
            <a:fillRect/>
          </a:stretch>
        </p:blipFill>
        <p:spPr bwMode="auto">
          <a:xfrm>
            <a:off x="8305800" y="6172200"/>
            <a:ext cx="533400" cy="536575"/>
          </a:xfrm>
          <a:prstGeom prst="rect">
            <a:avLst/>
          </a:prstGeom>
          <a:noFill/>
          <a:ln w="9525">
            <a:noFill/>
            <a:miter lim="800000"/>
            <a:headEnd/>
            <a:tailEnd/>
          </a:ln>
        </p:spPr>
      </p:pic>
      <p:sp>
        <p:nvSpPr>
          <p:cNvPr id="7" name="Rectangle 6"/>
          <p:cNvSpPr/>
          <p:nvPr userDrawn="1"/>
        </p:nvSpPr>
        <p:spPr>
          <a:xfrm>
            <a:off x="0" y="0"/>
            <a:ext cx="91440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I R S </a:t>
            </a:r>
            <a:r>
              <a:rPr lang="en-US" sz="2000" b="1" dirty="0" err="1"/>
              <a:t>S</a:t>
            </a:r>
            <a:endParaRPr lang="en-US" sz="2000" b="1"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762000" y="6589713"/>
            <a:ext cx="1676400" cy="268287"/>
          </a:xfrm>
          <a:prstGeom prst="rect">
            <a:avLst/>
          </a:prstGeom>
        </p:spPr>
        <p:txBody>
          <a:bodyPr/>
          <a:lstStyle>
            <a:lvl1pPr>
              <a:defRPr sz="1400">
                <a:latin typeface="Arial" charset="0"/>
              </a:defRPr>
            </a:lvl1pPr>
          </a:lstStyle>
          <a:p>
            <a:pPr>
              <a:defRPr/>
            </a:pPr>
            <a:endParaRPr lang="en-US"/>
          </a:p>
        </p:txBody>
      </p:sp>
      <p:sp>
        <p:nvSpPr>
          <p:cNvPr id="9" name="Footer Placeholder 4"/>
          <p:cNvSpPr>
            <a:spLocks noGrp="1"/>
          </p:cNvSpPr>
          <p:nvPr>
            <p:ph type="ftr" sz="quarter" idx="11"/>
          </p:nvPr>
        </p:nvSpPr>
        <p:spPr>
          <a:xfrm>
            <a:off x="2743200" y="6356350"/>
            <a:ext cx="2895600" cy="365125"/>
          </a:xfrm>
          <a:prstGeom prst="rect">
            <a:avLst/>
          </a:prstGeom>
        </p:spPr>
        <p:txBody>
          <a:bodyPr/>
          <a:lstStyle>
            <a:lvl1pPr>
              <a:defRPr>
                <a:latin typeface="Arial" charset="0"/>
              </a:defRPr>
            </a:lvl1pPr>
          </a:lstStyle>
          <a:p>
            <a:pPr>
              <a:defRPr/>
            </a:pPr>
            <a:endParaRPr lang="en-US"/>
          </a:p>
        </p:txBody>
      </p:sp>
      <p:sp>
        <p:nvSpPr>
          <p:cNvPr id="10"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6309B12C-79AB-4F39-AA59-61DD53FB3E6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762000" y="6569075"/>
            <a:ext cx="1676400" cy="288925"/>
          </a:xfrm>
          <a:prstGeom prst="rect">
            <a:avLst/>
          </a:prstGeom>
        </p:spPr>
        <p:txBody>
          <a:bodyPr/>
          <a:lstStyle>
            <a:lvl1pPr>
              <a:defRPr sz="1400">
                <a:latin typeface="Arial" charset="0"/>
              </a:defRPr>
            </a:lvl1pPr>
          </a:lstStyle>
          <a:p>
            <a:pPr>
              <a:defRPr/>
            </a:pPr>
            <a:endParaRPr lang="en-US"/>
          </a:p>
        </p:txBody>
      </p:sp>
      <p:sp>
        <p:nvSpPr>
          <p:cNvPr id="6" name="Footer Placeholder 4"/>
          <p:cNvSpPr>
            <a:spLocks noGrp="1"/>
          </p:cNvSpPr>
          <p:nvPr>
            <p:ph type="ftr" sz="quarter" idx="11"/>
          </p:nvPr>
        </p:nvSpPr>
        <p:spPr>
          <a:xfrm>
            <a:off x="28194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1B5E78E2-B961-4109-B657-BF96EAF5F4B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569075"/>
            <a:ext cx="1524000" cy="288925"/>
          </a:xfrm>
          <a:prstGeom prst="rect">
            <a:avLst/>
          </a:prstGeom>
        </p:spPr>
        <p:txBody>
          <a:bodyPr/>
          <a:lstStyle>
            <a:lvl1pPr>
              <a:defRPr sz="1400">
                <a:latin typeface="Arial" charset="0"/>
              </a:defRPr>
            </a:lvl1pPr>
          </a:lstStyle>
          <a:p>
            <a:pPr>
              <a:defRPr/>
            </a:pPr>
            <a:endParaRPr lang="en-US"/>
          </a:p>
        </p:txBody>
      </p:sp>
      <p:sp>
        <p:nvSpPr>
          <p:cNvPr id="5" name="Footer Placeholder 4"/>
          <p:cNvSpPr>
            <a:spLocks noGrp="1"/>
          </p:cNvSpPr>
          <p:nvPr>
            <p:ph type="ftr" sz="quarter" idx="11"/>
          </p:nvPr>
        </p:nvSpPr>
        <p:spPr>
          <a:xfrm>
            <a:off x="28194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9F567D41-AC98-4E29-8047-C3EFAE93341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62000" y="6569075"/>
            <a:ext cx="1752600" cy="288925"/>
          </a:xfrm>
          <a:prstGeom prst="rect">
            <a:avLst/>
          </a:prstGeom>
        </p:spPr>
        <p:txBody>
          <a:bodyPr/>
          <a:lstStyle>
            <a:lvl1pPr>
              <a:defRPr sz="1400">
                <a:latin typeface="Arial" charset="0"/>
              </a:defRPr>
            </a:lvl1pPr>
          </a:lstStyle>
          <a:p>
            <a:pPr>
              <a:defRPr/>
            </a:pPr>
            <a:endParaRPr lang="en-US"/>
          </a:p>
        </p:txBody>
      </p:sp>
      <p:sp>
        <p:nvSpPr>
          <p:cNvPr id="5" name="Footer Placeholder 4"/>
          <p:cNvSpPr>
            <a:spLocks noGrp="1"/>
          </p:cNvSpPr>
          <p:nvPr>
            <p:ph type="ftr" sz="quarter" idx="11"/>
          </p:nvPr>
        </p:nvSpPr>
        <p:spPr>
          <a:xfrm>
            <a:off x="27432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13702743-9920-4B3A-9A13-1B83C166BB6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85800" y="6553200"/>
            <a:ext cx="1752600" cy="319088"/>
          </a:xfrm>
          <a:prstGeom prst="rect">
            <a:avLst/>
          </a:prstGeom>
        </p:spPr>
        <p:txBody>
          <a:bodyPr/>
          <a:lstStyle>
            <a:lvl1pPr>
              <a:defRPr sz="1400">
                <a:latin typeface="Arial" charset="0"/>
              </a:defRPr>
            </a:lvl1pPr>
          </a:lstStyle>
          <a:p>
            <a:pPr>
              <a:defRPr/>
            </a:pPr>
            <a:endParaRPr lang="en-US"/>
          </a:p>
        </p:txBody>
      </p:sp>
      <p:sp>
        <p:nvSpPr>
          <p:cNvPr id="5" name="Footer Placeholder 4"/>
          <p:cNvSpPr>
            <a:spLocks noGrp="1"/>
          </p:cNvSpPr>
          <p:nvPr>
            <p:ph type="ftr" sz="quarter" idx="11"/>
          </p:nvPr>
        </p:nvSpPr>
        <p:spPr>
          <a:xfrm>
            <a:off x="27432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D879DA85-FB91-4CEE-A6F6-39158F493F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85800" y="6562725"/>
            <a:ext cx="1600200" cy="295275"/>
          </a:xfrm>
          <a:prstGeom prst="rect">
            <a:avLst/>
          </a:prstGeom>
        </p:spPr>
        <p:txBody>
          <a:bodyPr/>
          <a:lstStyle>
            <a:lvl1pPr>
              <a:defRPr sz="1400">
                <a:latin typeface="Arial" charset="0"/>
              </a:defRPr>
            </a:lvl1pPr>
          </a:lstStyle>
          <a:p>
            <a:pPr>
              <a:defRPr/>
            </a:pPr>
            <a:endParaRPr lang="en-US"/>
          </a:p>
        </p:txBody>
      </p:sp>
      <p:sp>
        <p:nvSpPr>
          <p:cNvPr id="6" name="Footer Placeholder 4"/>
          <p:cNvSpPr>
            <a:spLocks noGrp="1"/>
          </p:cNvSpPr>
          <p:nvPr>
            <p:ph type="ftr" sz="quarter" idx="11"/>
          </p:nvPr>
        </p:nvSpPr>
        <p:spPr>
          <a:xfrm>
            <a:off x="26670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D39F7514-A90B-41A2-B92B-A315FCB8C74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762000" y="6569075"/>
            <a:ext cx="1752600" cy="288925"/>
          </a:xfrm>
          <a:prstGeom prst="rect">
            <a:avLst/>
          </a:prstGeom>
        </p:spPr>
        <p:txBody>
          <a:bodyPr/>
          <a:lstStyle>
            <a:lvl1pPr>
              <a:defRPr sz="1400">
                <a:latin typeface="Arial" charset="0"/>
              </a:defRPr>
            </a:lvl1pPr>
          </a:lstStyle>
          <a:p>
            <a:pPr>
              <a:defRPr/>
            </a:pPr>
            <a:endParaRPr lang="en-US"/>
          </a:p>
        </p:txBody>
      </p:sp>
      <p:sp>
        <p:nvSpPr>
          <p:cNvPr id="8" name="Footer Placeholder 4"/>
          <p:cNvSpPr>
            <a:spLocks noGrp="1"/>
          </p:cNvSpPr>
          <p:nvPr>
            <p:ph type="ftr" sz="quarter" idx="11"/>
          </p:nvPr>
        </p:nvSpPr>
        <p:spPr>
          <a:xfrm>
            <a:off x="2743200" y="6356350"/>
            <a:ext cx="2895600" cy="365125"/>
          </a:xfrm>
          <a:prstGeom prst="rect">
            <a:avLst/>
          </a:prstGeom>
        </p:spPr>
        <p:txBody>
          <a:bodyPr/>
          <a:lstStyle>
            <a:lvl1pPr>
              <a:defRPr>
                <a:latin typeface="Arial" charset="0"/>
              </a:defRPr>
            </a:lvl1pPr>
          </a:lstStyle>
          <a:p>
            <a:pPr>
              <a:defRPr/>
            </a:pPr>
            <a:endParaRPr lang="en-US"/>
          </a:p>
        </p:txBody>
      </p:sp>
      <p:sp>
        <p:nvSpPr>
          <p:cNvPr id="9"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36B0D9BD-26B2-43C2-A32F-08B8983914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762000" y="6569075"/>
            <a:ext cx="1752600" cy="288925"/>
          </a:xfrm>
          <a:prstGeom prst="rect">
            <a:avLst/>
          </a:prstGeom>
        </p:spPr>
        <p:txBody>
          <a:bodyPr/>
          <a:lstStyle>
            <a:lvl1pPr>
              <a:defRPr sz="1400">
                <a:latin typeface="Arial" charset="0"/>
              </a:defRPr>
            </a:lvl1pPr>
          </a:lstStyle>
          <a:p>
            <a:pPr>
              <a:defRPr/>
            </a:pPr>
            <a:endParaRPr lang="en-US"/>
          </a:p>
        </p:txBody>
      </p:sp>
      <p:sp>
        <p:nvSpPr>
          <p:cNvPr id="4" name="Footer Placeholder 4"/>
          <p:cNvSpPr>
            <a:spLocks noGrp="1"/>
          </p:cNvSpPr>
          <p:nvPr>
            <p:ph type="ftr" sz="quarter" idx="11"/>
          </p:nvPr>
        </p:nvSpPr>
        <p:spPr>
          <a:xfrm>
            <a:off x="2743200" y="6356350"/>
            <a:ext cx="2895600" cy="365125"/>
          </a:xfrm>
          <a:prstGeom prst="rect">
            <a:avLst/>
          </a:prstGeom>
        </p:spPr>
        <p:txBody>
          <a:bodyPr/>
          <a:lstStyle>
            <a:lvl1pPr>
              <a:defRPr>
                <a:latin typeface="Arial" charset="0"/>
              </a:defRPr>
            </a:lvl1pPr>
          </a:lstStyle>
          <a:p>
            <a:pPr>
              <a:defRPr/>
            </a:pPr>
            <a:endParaRPr lang="en-US"/>
          </a:p>
        </p:txBody>
      </p:sp>
      <p:sp>
        <p:nvSpPr>
          <p:cNvPr id="5"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C0BC08EA-40EF-4A19-B0AA-79A3E10867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762000" y="6569075"/>
            <a:ext cx="1676400" cy="288925"/>
          </a:xfrm>
          <a:prstGeom prst="rect">
            <a:avLst/>
          </a:prstGeom>
        </p:spPr>
        <p:txBody>
          <a:bodyPr/>
          <a:lstStyle>
            <a:lvl1pPr>
              <a:defRPr sz="1400">
                <a:latin typeface="Arial" charset="0"/>
              </a:defRPr>
            </a:lvl1pPr>
          </a:lstStyle>
          <a:p>
            <a:pPr>
              <a:defRPr/>
            </a:pPr>
            <a:endParaRPr lang="en-US"/>
          </a:p>
        </p:txBody>
      </p:sp>
      <p:sp>
        <p:nvSpPr>
          <p:cNvPr id="3" name="Footer Placeholder 4"/>
          <p:cNvSpPr>
            <a:spLocks noGrp="1"/>
          </p:cNvSpPr>
          <p:nvPr>
            <p:ph type="ftr" sz="quarter" idx="11"/>
          </p:nvPr>
        </p:nvSpPr>
        <p:spPr>
          <a:xfrm>
            <a:off x="2743200" y="6356350"/>
            <a:ext cx="2895600" cy="365125"/>
          </a:xfrm>
          <a:prstGeom prst="rect">
            <a:avLst/>
          </a:prstGeom>
        </p:spPr>
        <p:txBody>
          <a:bodyPr/>
          <a:lstStyle>
            <a:lvl1pPr>
              <a:defRPr>
                <a:latin typeface="Arial" charset="0"/>
              </a:defRPr>
            </a:lvl1pPr>
          </a:lstStyle>
          <a:p>
            <a:pPr>
              <a:defRPr/>
            </a:pPr>
            <a:endParaRPr lang="en-US"/>
          </a:p>
        </p:txBody>
      </p:sp>
      <p:sp>
        <p:nvSpPr>
          <p:cNvPr id="4"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8C20C86A-DDA7-41AA-8E1C-AF566D237E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1430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14400" y="6569075"/>
            <a:ext cx="1524000" cy="288925"/>
          </a:xfrm>
          <a:prstGeom prst="rect">
            <a:avLst/>
          </a:prstGeom>
        </p:spPr>
        <p:txBody>
          <a:bodyPr/>
          <a:lstStyle>
            <a:lvl1pPr>
              <a:defRPr sz="1400">
                <a:latin typeface="Arial" charset="0"/>
              </a:defRPr>
            </a:lvl1pPr>
          </a:lstStyle>
          <a:p>
            <a:pPr>
              <a:defRPr/>
            </a:pPr>
            <a:endParaRPr lang="en-US"/>
          </a:p>
        </p:txBody>
      </p:sp>
      <p:sp>
        <p:nvSpPr>
          <p:cNvPr id="6" name="Footer Placeholder 4"/>
          <p:cNvSpPr>
            <a:spLocks noGrp="1"/>
          </p:cNvSpPr>
          <p:nvPr>
            <p:ph type="ftr" sz="quarter" idx="11"/>
          </p:nvPr>
        </p:nvSpPr>
        <p:spPr>
          <a:xfrm>
            <a:off x="27432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9FF8ED9C-5B6E-416E-8EAB-752B40C13C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14400" y="6569075"/>
            <a:ext cx="1447800" cy="288925"/>
          </a:xfrm>
          <a:prstGeom prst="rect">
            <a:avLst/>
          </a:prstGeom>
        </p:spPr>
        <p:txBody>
          <a:bodyPr/>
          <a:lstStyle>
            <a:lvl1pPr>
              <a:defRPr sz="1400">
                <a:latin typeface="Arial" charset="0"/>
              </a:defRPr>
            </a:lvl1pPr>
          </a:lstStyle>
          <a:p>
            <a:pPr>
              <a:defRPr/>
            </a:pPr>
            <a:endParaRPr lang="en-US"/>
          </a:p>
        </p:txBody>
      </p:sp>
      <p:sp>
        <p:nvSpPr>
          <p:cNvPr id="6" name="Footer Placeholder 4"/>
          <p:cNvSpPr>
            <a:spLocks noGrp="1"/>
          </p:cNvSpPr>
          <p:nvPr>
            <p:ph type="ftr" sz="quarter" idx="11"/>
          </p:nvPr>
        </p:nvSpPr>
        <p:spPr>
          <a:xfrm>
            <a:off x="27432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096000" y="6356350"/>
            <a:ext cx="2133600" cy="365125"/>
          </a:xfrm>
          <a:prstGeom prst="rect">
            <a:avLst/>
          </a:prstGeom>
        </p:spPr>
        <p:txBody>
          <a:bodyPr/>
          <a:lstStyle>
            <a:lvl1pPr>
              <a:defRPr>
                <a:latin typeface="Arial" charset="0"/>
              </a:defRPr>
            </a:lvl1pPr>
          </a:lstStyle>
          <a:p>
            <a:pPr>
              <a:defRPr/>
            </a:pPr>
            <a:fld id="{8E7BAB12-1E01-4212-924B-4B6E11C07F4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alpha val="0"/>
              </a:schemeClr>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95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819400"/>
            <a:ext cx="8229600" cy="3306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2"/>
          <p:cNvPicPr>
            <a:picLocks noChangeAspect="1" noChangeArrowheads="1"/>
          </p:cNvPicPr>
          <p:nvPr userDrawn="1"/>
        </p:nvPicPr>
        <p:blipFill>
          <a:blip r:embed="rId13" cstate="print"/>
          <a:srcRect l="12500" t="25000" r="13126" b="69531"/>
          <a:stretch>
            <a:fillRect/>
          </a:stretch>
        </p:blipFill>
        <p:spPr bwMode="auto">
          <a:xfrm>
            <a:off x="0" y="457200"/>
            <a:ext cx="9144000" cy="538163"/>
          </a:xfrm>
          <a:prstGeom prst="rect">
            <a:avLst/>
          </a:prstGeom>
          <a:noFill/>
          <a:ln w="9525">
            <a:noFill/>
            <a:miter lim="800000"/>
            <a:headEnd/>
            <a:tailEnd/>
          </a:ln>
        </p:spPr>
      </p:pic>
      <p:pic>
        <p:nvPicPr>
          <p:cNvPr id="1029" name="Picture 3"/>
          <p:cNvPicPr>
            <a:picLocks noChangeAspect="1" noChangeArrowheads="1"/>
          </p:cNvPicPr>
          <p:nvPr userDrawn="1"/>
        </p:nvPicPr>
        <p:blipFill>
          <a:blip r:embed="rId14" cstate="print"/>
          <a:srcRect l="11951" t="15944" r="56390" b="78316"/>
          <a:stretch>
            <a:fillRect/>
          </a:stretch>
        </p:blipFill>
        <p:spPr bwMode="auto">
          <a:xfrm>
            <a:off x="304800" y="6324600"/>
            <a:ext cx="2286000" cy="331788"/>
          </a:xfrm>
          <a:prstGeom prst="rect">
            <a:avLst/>
          </a:prstGeom>
          <a:noFill/>
          <a:ln w="9525">
            <a:noFill/>
            <a:miter lim="800000"/>
            <a:headEnd/>
            <a:tailEnd/>
          </a:ln>
        </p:spPr>
      </p:pic>
      <p:pic>
        <p:nvPicPr>
          <p:cNvPr id="1030" name="Picture 4"/>
          <p:cNvPicPr>
            <a:picLocks noChangeAspect="1" noChangeArrowheads="1"/>
          </p:cNvPicPr>
          <p:nvPr userDrawn="1"/>
        </p:nvPicPr>
        <p:blipFill>
          <a:blip r:embed="rId15" cstate="print">
            <a:grayscl/>
          </a:blip>
          <a:srcRect l="19923" t="14473" r="74814" b="78906"/>
          <a:stretch>
            <a:fillRect/>
          </a:stretch>
        </p:blipFill>
        <p:spPr bwMode="auto">
          <a:xfrm>
            <a:off x="8305800" y="6172200"/>
            <a:ext cx="533400" cy="536575"/>
          </a:xfrm>
          <a:prstGeom prst="rect">
            <a:avLst/>
          </a:prstGeom>
          <a:noFill/>
          <a:ln w="9525">
            <a:noFill/>
            <a:miter lim="800000"/>
            <a:headEnd/>
            <a:tailEnd/>
          </a:ln>
        </p:spPr>
      </p:pic>
      <p:sp>
        <p:nvSpPr>
          <p:cNvPr id="8" name="Rectangle 7"/>
          <p:cNvSpPr/>
          <p:nvPr userDrawn="1"/>
        </p:nvSpPr>
        <p:spPr>
          <a:xfrm>
            <a:off x="0" y="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IMPLEMENTATION REVIEW AND SUPPORT SYSTEM</a:t>
            </a:r>
          </a:p>
        </p:txBody>
      </p:sp>
    </p:spTree>
  </p:cSld>
  <p:clrMap bg1="lt1" tx1="dk1" bg2="lt2" tx2="dk2" accent1="accent1" accent2="accent2" accent3="accent3" accent4="accent4" accent5="accent5" accent6="accent6" hlink="hlink" folHlink="folHlink"/>
  <p:sldLayoutIdLst>
    <p:sldLayoutId id="2147484926" r:id="rId1"/>
    <p:sldLayoutId id="2147484927" r:id="rId2"/>
    <p:sldLayoutId id="2147484928" r:id="rId3"/>
    <p:sldLayoutId id="2147484929" r:id="rId4"/>
    <p:sldLayoutId id="2147484930" r:id="rId5"/>
    <p:sldLayoutId id="2147484931" r:id="rId6"/>
    <p:sldLayoutId id="2147484932" r:id="rId7"/>
    <p:sldLayoutId id="2147484933" r:id="rId8"/>
    <p:sldLayoutId id="2147484934" r:id="rId9"/>
    <p:sldLayoutId id="2147484935" r:id="rId10"/>
    <p:sldLayoutId id="2147484936"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alpha val="0"/>
              </a:schemeClr>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295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2819400"/>
            <a:ext cx="8229600" cy="3306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2"/>
          <p:cNvPicPr>
            <a:picLocks noChangeAspect="1" noChangeArrowheads="1"/>
          </p:cNvPicPr>
          <p:nvPr userDrawn="1"/>
        </p:nvPicPr>
        <p:blipFill>
          <a:blip r:embed="rId13" cstate="print"/>
          <a:srcRect l="12500" t="25000" r="13126" b="69531"/>
          <a:stretch>
            <a:fillRect/>
          </a:stretch>
        </p:blipFill>
        <p:spPr bwMode="auto">
          <a:xfrm>
            <a:off x="0" y="457200"/>
            <a:ext cx="9144000" cy="538163"/>
          </a:xfrm>
          <a:prstGeom prst="rect">
            <a:avLst/>
          </a:prstGeom>
          <a:noFill/>
          <a:ln w="9525">
            <a:noFill/>
            <a:miter lim="800000"/>
            <a:headEnd/>
            <a:tailEnd/>
          </a:ln>
        </p:spPr>
      </p:pic>
      <p:pic>
        <p:nvPicPr>
          <p:cNvPr id="2053" name="Picture 3"/>
          <p:cNvPicPr>
            <a:picLocks noChangeAspect="1" noChangeArrowheads="1"/>
          </p:cNvPicPr>
          <p:nvPr userDrawn="1"/>
        </p:nvPicPr>
        <p:blipFill>
          <a:blip r:embed="rId14" cstate="print"/>
          <a:srcRect l="11951" t="15944" r="56390" b="78316"/>
          <a:stretch>
            <a:fillRect/>
          </a:stretch>
        </p:blipFill>
        <p:spPr bwMode="auto">
          <a:xfrm>
            <a:off x="304800" y="6324600"/>
            <a:ext cx="2286000" cy="331788"/>
          </a:xfrm>
          <a:prstGeom prst="rect">
            <a:avLst/>
          </a:prstGeom>
          <a:noFill/>
          <a:ln w="9525">
            <a:noFill/>
            <a:miter lim="800000"/>
            <a:headEnd/>
            <a:tailEnd/>
          </a:ln>
        </p:spPr>
      </p:pic>
      <p:pic>
        <p:nvPicPr>
          <p:cNvPr id="2054" name="Picture 4"/>
          <p:cNvPicPr>
            <a:picLocks noChangeAspect="1" noChangeArrowheads="1"/>
          </p:cNvPicPr>
          <p:nvPr userDrawn="1"/>
        </p:nvPicPr>
        <p:blipFill>
          <a:blip r:embed="rId15" cstate="print">
            <a:grayscl/>
          </a:blip>
          <a:srcRect l="19923" t="14473" r="74814" b="78906"/>
          <a:stretch>
            <a:fillRect/>
          </a:stretch>
        </p:blipFill>
        <p:spPr bwMode="auto">
          <a:xfrm>
            <a:off x="8305800" y="6172200"/>
            <a:ext cx="533400" cy="536575"/>
          </a:xfrm>
          <a:prstGeom prst="rect">
            <a:avLst/>
          </a:prstGeom>
          <a:noFill/>
          <a:ln w="9525">
            <a:noFill/>
            <a:miter lim="800000"/>
            <a:headEnd/>
            <a:tailEnd/>
          </a:ln>
        </p:spPr>
      </p:pic>
      <p:sp>
        <p:nvSpPr>
          <p:cNvPr id="7" name="Rectangle 6"/>
          <p:cNvSpPr/>
          <p:nvPr userDrawn="1"/>
        </p:nvSpPr>
        <p:spPr>
          <a:xfrm>
            <a:off x="0" y="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IMPLEMENTATION REVIEW AND SUPPORT SYSTEM</a:t>
            </a:r>
          </a:p>
        </p:txBody>
      </p:sp>
    </p:spTree>
  </p:cSld>
  <p:clrMap bg1="lt1" tx1="dk1" bg2="lt2" tx2="dk2" accent1="accent1" accent2="accent2" accent3="accent3" accent4="accent4" accent5="accent5" accent6="accent6" hlink="hlink" folHlink="folHlink"/>
  <p:sldLayoutIdLst>
    <p:sldLayoutId id="2147484937" r:id="rId1"/>
    <p:sldLayoutId id="2147484938" r:id="rId2"/>
    <p:sldLayoutId id="2147484939" r:id="rId3"/>
    <p:sldLayoutId id="2147484940" r:id="rId4"/>
    <p:sldLayoutId id="2147484941" r:id="rId5"/>
    <p:sldLayoutId id="2147484942" r:id="rId6"/>
    <p:sldLayoutId id="2147484943" r:id="rId7"/>
    <p:sldLayoutId id="2147484944" r:id="rId8"/>
    <p:sldLayoutId id="2147484945" r:id="rId9"/>
    <p:sldLayoutId id="2147484946" r:id="rId10"/>
    <p:sldLayoutId id="2147484947"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395288" y="2130425"/>
            <a:ext cx="8497887" cy="1470025"/>
          </a:xfrm>
        </p:spPr>
        <p:txBody>
          <a:bodyPr/>
          <a:lstStyle/>
          <a:p>
            <a:pPr>
              <a:lnSpc>
                <a:spcPct val="130000"/>
              </a:lnSpc>
              <a:defRPr/>
            </a:pPr>
            <a:r>
              <a:rPr lang="en-US" sz="3600" b="1" dirty="0" smtClean="0">
                <a:latin typeface="+mn-lt"/>
              </a:rPr>
              <a:t>Internet Trade (e-Commerce) in Plants</a:t>
            </a:r>
            <a:br>
              <a:rPr lang="en-US" sz="3600" b="1" dirty="0" smtClean="0">
                <a:latin typeface="+mn-lt"/>
              </a:rPr>
            </a:br>
            <a:r>
              <a:rPr lang="en-US" sz="3600" b="1" dirty="0" smtClean="0">
                <a:latin typeface="+mn-lt"/>
              </a:rPr>
              <a:t> Potential Phytosanitary Risks</a:t>
            </a:r>
          </a:p>
        </p:txBody>
      </p:sp>
      <p:sp>
        <p:nvSpPr>
          <p:cNvPr id="25603" name="TextBox 2"/>
          <p:cNvSpPr txBox="1">
            <a:spLocks noChangeArrowheads="1"/>
          </p:cNvSpPr>
          <p:nvPr/>
        </p:nvSpPr>
        <p:spPr bwMode="auto">
          <a:xfrm>
            <a:off x="533400" y="4895850"/>
            <a:ext cx="8001000" cy="1200150"/>
          </a:xfrm>
          <a:prstGeom prst="rect">
            <a:avLst/>
          </a:prstGeom>
          <a:noFill/>
          <a:ln w="9525">
            <a:noFill/>
            <a:miter lim="800000"/>
            <a:headEnd/>
            <a:tailEnd/>
          </a:ln>
        </p:spPr>
        <p:txBody>
          <a:bodyPr>
            <a:spAutoFit/>
          </a:bodyPr>
          <a:lstStyle/>
          <a:p>
            <a:pPr algn="ctr"/>
            <a:r>
              <a:rPr lang="en-US" b="1"/>
              <a:t>IPPC Secretariat</a:t>
            </a:r>
          </a:p>
          <a:p>
            <a:pPr algn="ctr"/>
            <a:endParaRPr lang="en-US" b="1"/>
          </a:p>
          <a:p>
            <a:pPr algn="ctr"/>
            <a:r>
              <a:rPr lang="en-US" b="1"/>
              <a:t>International Plant Protection Convention (IPPC)</a:t>
            </a:r>
          </a:p>
          <a:p>
            <a:pPr algn="ctr"/>
            <a:r>
              <a:rPr lang="en-US" b="1"/>
              <a:t>2012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762000"/>
            <a:ext cx="8229600" cy="685800"/>
          </a:xfrm>
        </p:spPr>
        <p:txBody>
          <a:bodyPr/>
          <a:lstStyle/>
          <a:p>
            <a:pPr>
              <a:defRPr/>
            </a:pPr>
            <a:r>
              <a:rPr lang="en-US" sz="3800" b="1" dirty="0" smtClean="0">
                <a:latin typeface="+mn-lt"/>
              </a:rPr>
              <a:t>Results/4</a:t>
            </a:r>
          </a:p>
        </p:txBody>
      </p:sp>
      <p:sp>
        <p:nvSpPr>
          <p:cNvPr id="34819" name="Content Placeholder 2"/>
          <p:cNvSpPr>
            <a:spLocks noGrp="1"/>
          </p:cNvSpPr>
          <p:nvPr>
            <p:ph idx="1"/>
          </p:nvPr>
        </p:nvSpPr>
        <p:spPr>
          <a:xfrm>
            <a:off x="228600" y="1447800"/>
            <a:ext cx="4630738" cy="3306763"/>
          </a:xfrm>
        </p:spPr>
        <p:txBody>
          <a:bodyPr/>
          <a:lstStyle/>
          <a:p>
            <a:pPr eaLnBrk="1" hangingPunct="1"/>
            <a:r>
              <a:rPr lang="en-US" sz="2000" smtClean="0"/>
              <a:t>Other products include</a:t>
            </a:r>
          </a:p>
          <a:p>
            <a:pPr lvl="1" eaLnBrk="1" hangingPunct="1"/>
            <a:r>
              <a:rPr lang="en-US" sz="2000" smtClean="0"/>
              <a:t>articles made of lumber e.g. craft, furniture &amp; planks</a:t>
            </a:r>
          </a:p>
          <a:p>
            <a:pPr lvl="1" eaLnBrk="1" hangingPunct="1"/>
            <a:r>
              <a:rPr lang="en-US" sz="2000" smtClean="0"/>
              <a:t>organisms for “alleged” beneficial purposes</a:t>
            </a:r>
          </a:p>
          <a:p>
            <a:pPr lvl="1" eaLnBrk="1" hangingPunct="1"/>
            <a:r>
              <a:rPr lang="en-US" sz="2000" smtClean="0"/>
              <a:t>Aquatic plant species</a:t>
            </a:r>
          </a:p>
          <a:p>
            <a:pPr lvl="1" eaLnBrk="1" hangingPunct="1"/>
            <a:r>
              <a:rPr lang="en-US" sz="2000" smtClean="0"/>
              <a:t>Butterflies as pets e.g. painted lady (</a:t>
            </a:r>
            <a:r>
              <a:rPr lang="en-US" sz="2000" i="1" smtClean="0"/>
              <a:t>Cynthia cardui</a:t>
            </a:r>
            <a:r>
              <a:rPr lang="en-US" sz="2000" smtClean="0"/>
              <a:t>) and Monarch (</a:t>
            </a:r>
            <a:r>
              <a:rPr lang="en-US" sz="2000" i="1" smtClean="0"/>
              <a:t>Danaus plexippus)</a:t>
            </a:r>
            <a:endParaRPr lang="en-US" sz="2000" smtClean="0"/>
          </a:p>
        </p:txBody>
      </p:sp>
      <p:pic>
        <p:nvPicPr>
          <p:cNvPr id="34820" name="Content Placeholder 4"/>
          <p:cNvPicPr>
            <a:picLocks noGrp="1"/>
          </p:cNvPicPr>
          <p:nvPr>
            <p:ph sz="half" idx="4294967295"/>
          </p:nvPr>
        </p:nvPicPr>
        <p:blipFill>
          <a:blip r:embed="rId3" cstate="print"/>
          <a:srcRect/>
          <a:stretch>
            <a:fillRect/>
          </a:stretch>
        </p:blipFill>
        <p:spPr>
          <a:xfrm>
            <a:off x="7199313" y="1535113"/>
            <a:ext cx="1944687" cy="1512887"/>
          </a:xfrm>
        </p:spPr>
      </p:pic>
      <p:pic>
        <p:nvPicPr>
          <p:cNvPr id="34821" name="Picture 5"/>
          <p:cNvPicPr>
            <a:picLocks noChangeAspect="1" noChangeArrowheads="1"/>
          </p:cNvPicPr>
          <p:nvPr/>
        </p:nvPicPr>
        <p:blipFill>
          <a:blip r:embed="rId4" cstate="print"/>
          <a:srcRect/>
          <a:stretch>
            <a:fillRect/>
          </a:stretch>
        </p:blipFill>
        <p:spPr bwMode="auto">
          <a:xfrm>
            <a:off x="5105400" y="1600200"/>
            <a:ext cx="1944688" cy="1368425"/>
          </a:xfrm>
          <a:prstGeom prst="rect">
            <a:avLst/>
          </a:prstGeom>
          <a:noFill/>
          <a:ln w="9525">
            <a:noFill/>
            <a:miter lim="800000"/>
            <a:headEnd/>
            <a:tailEnd/>
          </a:ln>
        </p:spPr>
      </p:pic>
      <p:sp>
        <p:nvSpPr>
          <p:cNvPr id="34822" name="TextBox 6"/>
          <p:cNvSpPr txBox="1">
            <a:spLocks noChangeArrowheads="1"/>
          </p:cNvSpPr>
          <p:nvPr/>
        </p:nvSpPr>
        <p:spPr bwMode="auto">
          <a:xfrm>
            <a:off x="5076825" y="3122613"/>
            <a:ext cx="3887788" cy="306387"/>
          </a:xfrm>
          <a:prstGeom prst="rect">
            <a:avLst/>
          </a:prstGeom>
          <a:noFill/>
          <a:ln w="9525">
            <a:noFill/>
            <a:miter lim="800000"/>
            <a:headEnd/>
            <a:tailEnd/>
          </a:ln>
        </p:spPr>
        <p:txBody>
          <a:bodyPr>
            <a:spAutoFit/>
          </a:bodyPr>
          <a:lstStyle/>
          <a:p>
            <a:pPr algn="ctr"/>
            <a:r>
              <a:rPr lang="en-US" sz="1400">
                <a:latin typeface="Comic Sans MS" pitchFamily="66" charset="0"/>
              </a:rPr>
              <a:t>Butterflies as pets</a:t>
            </a:r>
          </a:p>
        </p:txBody>
      </p:sp>
      <p:pic>
        <p:nvPicPr>
          <p:cNvPr id="34823" name="Picture 7"/>
          <p:cNvPicPr>
            <a:picLocks noChangeAspect="1" noChangeArrowheads="1"/>
          </p:cNvPicPr>
          <p:nvPr/>
        </p:nvPicPr>
        <p:blipFill>
          <a:blip r:embed="rId5" cstate="print"/>
          <a:srcRect/>
          <a:stretch>
            <a:fillRect/>
          </a:stretch>
        </p:blipFill>
        <p:spPr bwMode="auto">
          <a:xfrm>
            <a:off x="4932363" y="3495675"/>
            <a:ext cx="1727200" cy="1152525"/>
          </a:xfrm>
          <a:prstGeom prst="rect">
            <a:avLst/>
          </a:prstGeom>
          <a:noFill/>
          <a:ln w="9525">
            <a:noFill/>
            <a:miter lim="800000"/>
            <a:headEnd/>
            <a:tailEnd/>
          </a:ln>
        </p:spPr>
      </p:pic>
      <p:pic>
        <p:nvPicPr>
          <p:cNvPr id="34824" name="Picture 8"/>
          <p:cNvPicPr>
            <a:picLocks noChangeAspect="1" noChangeArrowheads="1"/>
          </p:cNvPicPr>
          <p:nvPr/>
        </p:nvPicPr>
        <p:blipFill>
          <a:blip r:embed="rId6" cstate="print"/>
          <a:srcRect/>
          <a:stretch>
            <a:fillRect/>
          </a:stretch>
        </p:blipFill>
        <p:spPr bwMode="auto">
          <a:xfrm>
            <a:off x="6804025" y="3476625"/>
            <a:ext cx="1809750" cy="1171575"/>
          </a:xfrm>
          <a:prstGeom prst="rect">
            <a:avLst/>
          </a:prstGeom>
          <a:noFill/>
          <a:ln w="9525">
            <a:noFill/>
            <a:miter lim="800000"/>
            <a:headEnd/>
            <a:tailEnd/>
          </a:ln>
        </p:spPr>
      </p:pic>
      <p:sp>
        <p:nvSpPr>
          <p:cNvPr id="34825" name="TextBox 9"/>
          <p:cNvSpPr txBox="1">
            <a:spLocks noChangeArrowheads="1"/>
          </p:cNvSpPr>
          <p:nvPr/>
        </p:nvSpPr>
        <p:spPr bwMode="auto">
          <a:xfrm>
            <a:off x="4859338" y="4724400"/>
            <a:ext cx="4105275" cy="584200"/>
          </a:xfrm>
          <a:prstGeom prst="rect">
            <a:avLst/>
          </a:prstGeom>
          <a:noFill/>
          <a:ln w="9525">
            <a:noFill/>
            <a:miter lim="800000"/>
            <a:headEnd/>
            <a:tailEnd/>
          </a:ln>
        </p:spPr>
        <p:txBody>
          <a:bodyPr>
            <a:spAutoFit/>
          </a:bodyPr>
          <a:lstStyle/>
          <a:p>
            <a:r>
              <a:rPr lang="en-US" sz="1600">
                <a:cs typeface="Arial" charset="0"/>
              </a:rPr>
              <a:t>Aquatic plants </a:t>
            </a:r>
            <a:r>
              <a:rPr lang="en-US" sz="1600" i="1">
                <a:cs typeface="Arial" charset="0"/>
              </a:rPr>
              <a:t>Eichhornia crassipes &amp; Ceretophyllum demersum</a:t>
            </a:r>
            <a:endParaRPr lang="en-US" sz="1600">
              <a:cs typeface="Arial" charset="0"/>
            </a:endParaRPr>
          </a:p>
        </p:txBody>
      </p:sp>
      <p:pic>
        <p:nvPicPr>
          <p:cNvPr id="34826" name="Picture 10"/>
          <p:cNvPicPr>
            <a:picLocks noChangeAspect="1" noChangeArrowheads="1"/>
          </p:cNvPicPr>
          <p:nvPr/>
        </p:nvPicPr>
        <p:blipFill>
          <a:blip r:embed="rId7" cstate="print"/>
          <a:srcRect/>
          <a:stretch>
            <a:fillRect/>
          </a:stretch>
        </p:blipFill>
        <p:spPr bwMode="auto">
          <a:xfrm>
            <a:off x="1187450" y="4876800"/>
            <a:ext cx="1944688" cy="1512888"/>
          </a:xfrm>
          <a:prstGeom prst="rect">
            <a:avLst/>
          </a:prstGeom>
          <a:noFill/>
          <a:ln w="9525">
            <a:noFill/>
            <a:miter lim="800000"/>
            <a:headEnd/>
            <a:tailEnd/>
          </a:ln>
        </p:spPr>
      </p:pic>
      <p:sp>
        <p:nvSpPr>
          <p:cNvPr id="34827" name="TextBox 11"/>
          <p:cNvSpPr txBox="1">
            <a:spLocks noChangeArrowheads="1"/>
          </p:cNvSpPr>
          <p:nvPr/>
        </p:nvSpPr>
        <p:spPr bwMode="auto">
          <a:xfrm>
            <a:off x="3200400" y="5740400"/>
            <a:ext cx="5183188" cy="584200"/>
          </a:xfrm>
          <a:prstGeom prst="rect">
            <a:avLst/>
          </a:prstGeom>
          <a:noFill/>
          <a:ln w="9525">
            <a:noFill/>
            <a:miter lim="800000"/>
            <a:headEnd/>
            <a:tailEnd/>
          </a:ln>
        </p:spPr>
        <p:txBody>
          <a:bodyPr>
            <a:spAutoFit/>
          </a:bodyPr>
          <a:lstStyle/>
          <a:p>
            <a:r>
              <a:rPr lang="en-US" sz="1600" i="1">
                <a:cs typeface="Arial" charset="0"/>
              </a:rPr>
              <a:t>Nerita</a:t>
            </a:r>
            <a:r>
              <a:rPr lang="en-US" sz="1600">
                <a:cs typeface="Arial" charset="0"/>
              </a:rPr>
              <a:t> sp. snail advertised as biocontrol agent of algae in aquaria</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229600" cy="639762"/>
          </a:xfrm>
        </p:spPr>
        <p:txBody>
          <a:bodyPr rtlCol="0">
            <a:normAutofit fontScale="90000"/>
          </a:bodyPr>
          <a:lstStyle/>
          <a:p>
            <a:pPr eaLnBrk="1" fontAlgn="auto" hangingPunct="1">
              <a:spcAft>
                <a:spcPts val="0"/>
              </a:spcAft>
              <a:defRPr/>
            </a:pPr>
            <a:r>
              <a:rPr lang="en-US" b="1" dirty="0" smtClean="0">
                <a:latin typeface="+mn-lt"/>
              </a:rPr>
              <a:t>Some features</a:t>
            </a:r>
            <a:endParaRPr lang="en-US" b="1" dirty="0">
              <a:latin typeface="+mn-lt"/>
            </a:endParaRPr>
          </a:p>
        </p:txBody>
      </p:sp>
      <p:sp>
        <p:nvSpPr>
          <p:cNvPr id="35843" name="Content Placeholder 2"/>
          <p:cNvSpPr>
            <a:spLocks noGrp="1"/>
          </p:cNvSpPr>
          <p:nvPr>
            <p:ph idx="1"/>
          </p:nvPr>
        </p:nvSpPr>
        <p:spPr>
          <a:xfrm>
            <a:off x="228600" y="1600200"/>
            <a:ext cx="8763000" cy="4525963"/>
          </a:xfrm>
        </p:spPr>
        <p:txBody>
          <a:bodyPr/>
          <a:lstStyle/>
          <a:p>
            <a:pPr eaLnBrk="1" hangingPunct="1">
              <a:lnSpc>
                <a:spcPct val="150000"/>
              </a:lnSpc>
            </a:pPr>
            <a:r>
              <a:rPr lang="en-US" sz="2600" smtClean="0"/>
              <a:t>Generally in small quantities</a:t>
            </a:r>
          </a:p>
          <a:p>
            <a:pPr eaLnBrk="1" hangingPunct="1">
              <a:lnSpc>
                <a:spcPct val="150000"/>
              </a:lnSpc>
            </a:pPr>
            <a:r>
              <a:rPr lang="en-US" sz="2600" smtClean="0"/>
              <a:t>A few websites indicate the origin of products</a:t>
            </a:r>
          </a:p>
          <a:p>
            <a:pPr eaLnBrk="1" hangingPunct="1">
              <a:lnSpc>
                <a:spcPct val="150000"/>
              </a:lnSpc>
            </a:pPr>
            <a:r>
              <a:rPr lang="en-US" sz="2600" smtClean="0"/>
              <a:t>Fewer provide information on shipping restrictions to certain countries</a:t>
            </a:r>
          </a:p>
          <a:p>
            <a:pPr eaLnBrk="1" hangingPunct="1">
              <a:lnSpc>
                <a:spcPct val="150000"/>
              </a:lnSpc>
            </a:pPr>
            <a:r>
              <a:rPr lang="en-US" sz="2600" smtClean="0"/>
              <a:t>Much fewer indicate possible restrictions for their products in destination countries</a:t>
            </a:r>
          </a:p>
          <a:p>
            <a:pPr lvl="1" eaLnBrk="1" hangingPunct="1">
              <a:lnSpc>
                <a:spcPct val="150000"/>
              </a:lnSpc>
              <a:buFont typeface="Arial" charset="0"/>
              <a:buNone/>
            </a:pPr>
            <a:endParaRPr lang="en-US" sz="2600" smtClean="0"/>
          </a:p>
          <a:p>
            <a:pPr eaLnBrk="1" hangingPunct="1">
              <a:lnSpc>
                <a:spcPct val="150000"/>
              </a:lnSpc>
            </a:pPr>
            <a:endParaRPr lang="en-US" sz="260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79388" y="1033463"/>
            <a:ext cx="8677275" cy="719137"/>
          </a:xfrm>
        </p:spPr>
        <p:txBody>
          <a:bodyPr/>
          <a:lstStyle/>
          <a:p>
            <a:pPr>
              <a:defRPr/>
            </a:pPr>
            <a:r>
              <a:rPr lang="en-US" sz="4000" b="1" dirty="0" smtClean="0">
                <a:latin typeface="+mn-lt"/>
              </a:rPr>
              <a:t>Key Considerations</a:t>
            </a:r>
          </a:p>
        </p:txBody>
      </p:sp>
      <p:sp>
        <p:nvSpPr>
          <p:cNvPr id="36867" name="Content Placeholder 2"/>
          <p:cNvSpPr>
            <a:spLocks noGrp="1"/>
          </p:cNvSpPr>
          <p:nvPr>
            <p:ph sz="half" idx="1"/>
          </p:nvPr>
        </p:nvSpPr>
        <p:spPr>
          <a:xfrm>
            <a:off x="304800" y="2057400"/>
            <a:ext cx="4114800" cy="3733800"/>
          </a:xfrm>
        </p:spPr>
        <p:txBody>
          <a:bodyPr/>
          <a:lstStyle/>
          <a:p>
            <a:pPr eaLnBrk="1" hangingPunct="1">
              <a:lnSpc>
                <a:spcPct val="130000"/>
              </a:lnSpc>
              <a:buFont typeface="Arial" charset="0"/>
              <a:buNone/>
            </a:pPr>
            <a:r>
              <a:rPr lang="en-US" sz="2400" smtClean="0"/>
              <a:t>	Websites largely promote sale &amp; worldwide distribution of articles without warnings on phytosanitary risks or notices on requirements for phytosanitary certification </a:t>
            </a:r>
          </a:p>
          <a:p>
            <a:pPr>
              <a:lnSpc>
                <a:spcPct val="130000"/>
              </a:lnSpc>
            </a:pPr>
            <a:endParaRPr lang="en-US" sz="2400" smtClean="0"/>
          </a:p>
        </p:txBody>
      </p:sp>
      <p:sp>
        <p:nvSpPr>
          <p:cNvPr id="36868" name="Content Placeholder 3"/>
          <p:cNvSpPr>
            <a:spLocks noGrp="1"/>
          </p:cNvSpPr>
          <p:nvPr>
            <p:ph sz="half" idx="2"/>
          </p:nvPr>
        </p:nvSpPr>
        <p:spPr>
          <a:xfrm>
            <a:off x="4211638" y="1905000"/>
            <a:ext cx="4752975" cy="4221163"/>
          </a:xfrm>
        </p:spPr>
        <p:txBody>
          <a:bodyPr/>
          <a:lstStyle/>
          <a:p>
            <a:pPr>
              <a:buFont typeface="Arial" charset="0"/>
              <a:buNone/>
            </a:pPr>
            <a:endParaRPr lang="en-US" sz="2000" smtClean="0"/>
          </a:p>
          <a:p>
            <a:pPr>
              <a:buFont typeface="Arial" charset="0"/>
              <a:buNone/>
            </a:pPr>
            <a:endParaRPr lang="en-US" sz="2000" smtClean="0"/>
          </a:p>
          <a:p>
            <a:pPr>
              <a:buFont typeface="Arial" charset="0"/>
              <a:buNone/>
            </a:pPr>
            <a:endParaRPr lang="en-US" sz="2000" smtClean="0"/>
          </a:p>
          <a:p>
            <a:pPr>
              <a:buFont typeface="Arial" charset="0"/>
              <a:buNone/>
            </a:pPr>
            <a:endParaRPr lang="en-US" sz="2000" smtClean="0"/>
          </a:p>
          <a:p>
            <a:pPr>
              <a:buFont typeface="Arial" charset="0"/>
              <a:buNone/>
            </a:pPr>
            <a:endParaRPr lang="en-US" sz="2000" smtClean="0"/>
          </a:p>
          <a:p>
            <a:pPr>
              <a:buFont typeface="Arial" charset="0"/>
              <a:buNone/>
            </a:pPr>
            <a:endParaRPr lang="en-US" sz="2000" smtClean="0"/>
          </a:p>
        </p:txBody>
      </p:sp>
      <p:pic>
        <p:nvPicPr>
          <p:cNvPr id="36869" name="Picture 2" descr="C:\Users\sosa\Documents\Dropbox\Work\Washington\images\Closest phytosanitary risk warning on a webisite.jpg"/>
          <p:cNvPicPr>
            <a:picLocks noChangeAspect="1" noChangeArrowheads="1"/>
          </p:cNvPicPr>
          <p:nvPr/>
        </p:nvPicPr>
        <p:blipFill>
          <a:blip r:embed="rId3" cstate="print"/>
          <a:srcRect/>
          <a:stretch>
            <a:fillRect/>
          </a:stretch>
        </p:blipFill>
        <p:spPr bwMode="auto">
          <a:xfrm>
            <a:off x="4572000" y="2898775"/>
            <a:ext cx="4303713" cy="2054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79388" y="881063"/>
            <a:ext cx="8677275" cy="719137"/>
          </a:xfrm>
        </p:spPr>
        <p:txBody>
          <a:bodyPr/>
          <a:lstStyle/>
          <a:p>
            <a:pPr>
              <a:defRPr/>
            </a:pPr>
            <a:r>
              <a:rPr lang="en-US" sz="4000" b="1" dirty="0" smtClean="0">
                <a:latin typeface="+mn-lt"/>
              </a:rPr>
              <a:t>Key Considerations</a:t>
            </a:r>
          </a:p>
        </p:txBody>
      </p:sp>
      <p:sp>
        <p:nvSpPr>
          <p:cNvPr id="37891" name="Content Placeholder 2"/>
          <p:cNvSpPr>
            <a:spLocks noGrp="1"/>
          </p:cNvSpPr>
          <p:nvPr>
            <p:ph sz="half" idx="1"/>
          </p:nvPr>
        </p:nvSpPr>
        <p:spPr>
          <a:xfrm>
            <a:off x="76200" y="1676400"/>
            <a:ext cx="8964613" cy="1371600"/>
          </a:xfrm>
        </p:spPr>
        <p:txBody>
          <a:bodyPr/>
          <a:lstStyle/>
          <a:p>
            <a:pPr eaLnBrk="1" hangingPunct="1">
              <a:lnSpc>
                <a:spcPct val="110000"/>
              </a:lnSpc>
              <a:buFont typeface="Arial" charset="0"/>
              <a:buNone/>
            </a:pPr>
            <a:r>
              <a:rPr lang="en-US" sz="2600" smtClean="0">
                <a:solidFill>
                  <a:srgbClr val="C0440C"/>
                </a:solidFill>
              </a:rPr>
              <a:t>	Delivery locations &amp; information!!!!!!!!  - “......</a:t>
            </a:r>
            <a:r>
              <a:rPr lang="en-US" sz="2600" smtClean="0"/>
              <a:t>but, if you need to have something shipped to you while you are in prison, there is detailed information for that as in this example:</a:t>
            </a:r>
          </a:p>
          <a:p>
            <a:pPr eaLnBrk="1" hangingPunct="1">
              <a:lnSpc>
                <a:spcPct val="110000"/>
              </a:lnSpc>
              <a:buFont typeface="Arial" charset="0"/>
              <a:buNone/>
            </a:pPr>
            <a:endParaRPr lang="en-US" sz="2600" smtClean="0"/>
          </a:p>
        </p:txBody>
      </p:sp>
      <p:sp>
        <p:nvSpPr>
          <p:cNvPr id="2" name="Content Placeholder 1"/>
          <p:cNvSpPr>
            <a:spLocks noGrp="1"/>
          </p:cNvSpPr>
          <p:nvPr>
            <p:ph sz="half" idx="2"/>
          </p:nvPr>
        </p:nvSpPr>
        <p:spPr>
          <a:xfrm>
            <a:off x="103188" y="3352800"/>
            <a:ext cx="8964612" cy="2895600"/>
          </a:xfrm>
          <a:ln>
            <a:solidFill>
              <a:schemeClr val="accent2">
                <a:lumMod val="60000"/>
                <a:lumOff val="40000"/>
              </a:schemeClr>
            </a:solidFill>
          </a:ln>
        </p:spPr>
        <p:txBody>
          <a:bodyPr/>
          <a:lstStyle/>
          <a:p>
            <a:pPr>
              <a:lnSpc>
                <a:spcPct val="120000"/>
              </a:lnSpc>
              <a:defRPr/>
            </a:pPr>
            <a:r>
              <a:rPr lang="en-US" sz="2200" dirty="0" smtClean="0"/>
              <a:t>[notable e-commerce site].com delivers to penitentiaries, but we strongly suggest you contact the prison first to confirm that they accept deliveries and to note any special regulations the prison might have. </a:t>
            </a:r>
          </a:p>
          <a:p>
            <a:pPr lvl="1">
              <a:lnSpc>
                <a:spcPct val="120000"/>
              </a:lnSpc>
              <a:defRPr/>
            </a:pPr>
            <a:r>
              <a:rPr lang="en-US" sz="1800" dirty="0" smtClean="0"/>
              <a:t>Some prisons don't allow ... </a:t>
            </a:r>
          </a:p>
          <a:p>
            <a:pPr lvl="1">
              <a:lnSpc>
                <a:spcPct val="120000"/>
              </a:lnSpc>
              <a:defRPr/>
            </a:pPr>
            <a:r>
              <a:rPr lang="en-US" sz="1800" dirty="0" smtClean="0"/>
              <a:t>Others place a limit on the number of items contained in a package. </a:t>
            </a:r>
          </a:p>
          <a:p>
            <a:pPr lvl="1">
              <a:lnSpc>
                <a:spcPct val="120000"/>
              </a:lnSpc>
              <a:defRPr/>
            </a:pPr>
            <a:r>
              <a:rPr lang="en-US" sz="1800" dirty="0" smtClean="0"/>
              <a:t>Because inmates cannot sign for deliveries, packages must be sent via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762000"/>
            <a:ext cx="8229600" cy="533400"/>
          </a:xfrm>
        </p:spPr>
        <p:txBody>
          <a:bodyPr/>
          <a:lstStyle/>
          <a:p>
            <a:pPr eaLnBrk="1" hangingPunct="1">
              <a:defRPr/>
            </a:pPr>
            <a:r>
              <a:rPr lang="en-US" sz="3600" b="1" dirty="0" smtClean="0">
                <a:latin typeface="+mn-lt"/>
              </a:rPr>
              <a:t>Key Considerations/2</a:t>
            </a:r>
          </a:p>
        </p:txBody>
      </p:sp>
      <p:sp>
        <p:nvSpPr>
          <p:cNvPr id="38915" name="Content Placeholder 2"/>
          <p:cNvSpPr>
            <a:spLocks noGrp="1"/>
          </p:cNvSpPr>
          <p:nvPr>
            <p:ph idx="1"/>
          </p:nvPr>
        </p:nvSpPr>
        <p:spPr>
          <a:xfrm>
            <a:off x="107950" y="1371600"/>
            <a:ext cx="8655050" cy="4876800"/>
          </a:xfrm>
        </p:spPr>
        <p:txBody>
          <a:bodyPr/>
          <a:lstStyle/>
          <a:p>
            <a:pPr eaLnBrk="1" hangingPunct="1">
              <a:lnSpc>
                <a:spcPct val="120000"/>
              </a:lnSpc>
            </a:pPr>
            <a:r>
              <a:rPr lang="en-US" sz="2600" smtClean="0"/>
              <a:t>Drop in the ocean</a:t>
            </a:r>
          </a:p>
          <a:p>
            <a:pPr eaLnBrk="1" hangingPunct="1">
              <a:lnSpc>
                <a:spcPct val="120000"/>
              </a:lnSpc>
            </a:pPr>
            <a:r>
              <a:rPr lang="en-US" sz="2600" smtClean="0"/>
              <a:t>The study used English search terms but there is a growing number of non-English language e-commerce sites.</a:t>
            </a:r>
          </a:p>
          <a:p>
            <a:pPr eaLnBrk="1" hangingPunct="1">
              <a:lnSpc>
                <a:spcPct val="120000"/>
              </a:lnSpc>
            </a:pPr>
            <a:r>
              <a:rPr lang="en-US" sz="2600" smtClean="0"/>
              <a:t>E-commerce is expanding  and might involve greater trade in plant based products</a:t>
            </a:r>
          </a:p>
          <a:p>
            <a:pPr eaLnBrk="1" hangingPunct="1">
              <a:lnSpc>
                <a:spcPct val="120000"/>
              </a:lnSpc>
            </a:pPr>
            <a:r>
              <a:rPr lang="en-US" sz="2600" smtClean="0"/>
              <a:t> Many sites visited channel products from vendors to the consumer &amp; are not associated with the production of the items being sold online</a:t>
            </a:r>
          </a:p>
          <a:p>
            <a:pPr eaLnBrk="1" hangingPunct="1">
              <a:lnSpc>
                <a:spcPct val="120000"/>
              </a:lnSpc>
            </a:pPr>
            <a:endParaRPr lang="en-US" sz="220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768350"/>
            <a:ext cx="8229600" cy="679450"/>
          </a:xfrm>
        </p:spPr>
        <p:txBody>
          <a:bodyPr/>
          <a:lstStyle/>
          <a:p>
            <a:pPr eaLnBrk="1" hangingPunct="1">
              <a:defRPr/>
            </a:pPr>
            <a:r>
              <a:rPr lang="en-US" sz="3600" dirty="0" smtClean="0">
                <a:latin typeface="+mn-lt"/>
              </a:rPr>
              <a:t/>
            </a:r>
            <a:br>
              <a:rPr lang="en-US" sz="3600" dirty="0" smtClean="0">
                <a:latin typeface="+mn-lt"/>
              </a:rPr>
            </a:br>
            <a:r>
              <a:rPr lang="en-US" sz="3600" b="1" dirty="0" smtClean="0">
                <a:latin typeface="+mn-lt"/>
              </a:rPr>
              <a:t>Recommendations</a:t>
            </a:r>
            <a:r>
              <a:rPr lang="en-US" sz="3600" dirty="0" smtClean="0">
                <a:latin typeface="+mn-lt"/>
              </a:rPr>
              <a:t/>
            </a:r>
            <a:br>
              <a:rPr lang="en-US" sz="3600" dirty="0" smtClean="0">
                <a:latin typeface="+mn-lt"/>
              </a:rPr>
            </a:br>
            <a:endParaRPr lang="en-US" sz="3600" dirty="0" smtClean="0">
              <a:latin typeface="+mn-lt"/>
            </a:endParaRPr>
          </a:p>
        </p:txBody>
      </p:sp>
      <p:sp>
        <p:nvSpPr>
          <p:cNvPr id="41987" name="Content Placeholder 2"/>
          <p:cNvSpPr>
            <a:spLocks noGrp="1"/>
          </p:cNvSpPr>
          <p:nvPr>
            <p:ph idx="1"/>
          </p:nvPr>
        </p:nvSpPr>
        <p:spPr>
          <a:xfrm>
            <a:off x="228600" y="1447800"/>
            <a:ext cx="8686800" cy="5149850"/>
          </a:xfrm>
        </p:spPr>
        <p:txBody>
          <a:bodyPr/>
          <a:lstStyle/>
          <a:p>
            <a:pPr marL="457200" indent="-457200" eaLnBrk="1" hangingPunct="1">
              <a:lnSpc>
                <a:spcPct val="120000"/>
              </a:lnSpc>
              <a:buFont typeface="+mj-lt"/>
              <a:buAutoNum type="arabicPeriod"/>
              <a:defRPr/>
            </a:pPr>
            <a:r>
              <a:rPr lang="en-US" sz="2400" b="1" dirty="0" smtClean="0"/>
              <a:t>NPPOs to establish mechanisms / procedures to monitor the internet </a:t>
            </a:r>
          </a:p>
          <a:p>
            <a:pPr lvl="1" eaLnBrk="1" hangingPunct="1">
              <a:lnSpc>
                <a:spcPct val="120000"/>
              </a:lnSpc>
              <a:defRPr/>
            </a:pPr>
            <a:r>
              <a:rPr lang="en-US" sz="2000" dirty="0" smtClean="0"/>
              <a:t>within the context of conducting PRAs, as well as for general surveillance, to identify potential products of concern that may be imported via this pathway. </a:t>
            </a:r>
          </a:p>
          <a:p>
            <a:pPr marL="457200" indent="-457200" eaLnBrk="1" hangingPunct="1">
              <a:lnSpc>
                <a:spcPct val="120000"/>
              </a:lnSpc>
              <a:buFont typeface="+mj-lt"/>
              <a:buAutoNum type="arabicPeriod"/>
              <a:defRPr/>
            </a:pPr>
            <a:r>
              <a:rPr lang="en-US" sz="2400" b="1" dirty="0" smtClean="0"/>
              <a:t>Consideration be given to establishing a monitoring system hosted by the IPPC Secretariat to alert contracting parties of products with potential phytosanitary risks being traded on e-commerce sites </a:t>
            </a:r>
          </a:p>
          <a:p>
            <a:pPr lvl="1" eaLnBrk="1" hangingPunct="1">
              <a:lnSpc>
                <a:spcPct val="120000"/>
              </a:lnSpc>
              <a:defRPr/>
            </a:pPr>
            <a:r>
              <a:rPr lang="en-US" sz="2000" dirty="0" smtClean="0"/>
              <a:t>such a system should include provision for information exchange &amp; data sharing among NPPOs</a:t>
            </a:r>
            <a:r>
              <a:rPr lang="en-US" sz="2400" dirty="0" smtClean="0"/>
              <a:t>.</a:t>
            </a:r>
          </a:p>
          <a:p>
            <a:pPr eaLnBrk="1" hangingPunct="1">
              <a:lnSpc>
                <a:spcPct val="120000"/>
              </a:lnSpc>
              <a:defRPr/>
            </a:pPr>
            <a:endParaRPr lang="en-US" sz="240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808038"/>
            <a:ext cx="8229600" cy="639762"/>
          </a:xfrm>
        </p:spPr>
        <p:txBody>
          <a:bodyPr/>
          <a:lstStyle/>
          <a:p>
            <a:pPr eaLnBrk="1" hangingPunct="1">
              <a:defRPr/>
            </a:pPr>
            <a:r>
              <a:rPr lang="en-US" sz="3600" b="1" dirty="0" smtClean="0">
                <a:latin typeface="+mn-lt"/>
              </a:rPr>
              <a:t>Recommendations/2</a:t>
            </a:r>
          </a:p>
        </p:txBody>
      </p:sp>
      <p:sp>
        <p:nvSpPr>
          <p:cNvPr id="43011" name="Content Placeholder 2"/>
          <p:cNvSpPr>
            <a:spLocks noGrp="1"/>
          </p:cNvSpPr>
          <p:nvPr>
            <p:ph idx="1"/>
          </p:nvPr>
        </p:nvSpPr>
        <p:spPr>
          <a:xfrm>
            <a:off x="152400" y="1524000"/>
            <a:ext cx="8915400" cy="4857750"/>
          </a:xfrm>
        </p:spPr>
        <p:txBody>
          <a:bodyPr/>
          <a:lstStyle/>
          <a:p>
            <a:pPr marL="457200" indent="-457200" eaLnBrk="1" hangingPunct="1">
              <a:lnSpc>
                <a:spcPct val="130000"/>
              </a:lnSpc>
              <a:buFont typeface="+mj-lt"/>
              <a:buAutoNum type="arabicPeriod" startAt="3"/>
              <a:defRPr/>
            </a:pPr>
            <a:r>
              <a:rPr lang="en-US" sz="2000" b="1" dirty="0" smtClean="0"/>
              <a:t>NPPOs to work closely with in-country e-commerce vendors to ensure adequate information and warnings are provided to both the vendors and their customers. </a:t>
            </a:r>
          </a:p>
          <a:p>
            <a:pPr lvl="1" eaLnBrk="1" hangingPunct="1">
              <a:lnSpc>
                <a:spcPct val="130000"/>
              </a:lnSpc>
              <a:defRPr/>
            </a:pPr>
            <a:r>
              <a:rPr lang="en-US" sz="2000" dirty="0" smtClean="0"/>
              <a:t>This could involve standardization of labeling, development of standard written  warnings, the provision of links to both the relevant NPPO contact point as well as seeking their cooperation to reduce risks (e.g. removal of the products from websites).</a:t>
            </a:r>
          </a:p>
          <a:p>
            <a:pPr lvl="1" eaLnBrk="1" hangingPunct="1">
              <a:lnSpc>
                <a:spcPct val="130000"/>
              </a:lnSpc>
              <a:defRPr/>
            </a:pPr>
            <a:r>
              <a:rPr lang="en-US" sz="2000" dirty="0" smtClean="0"/>
              <a:t>Contact internet trade groups and on-line </a:t>
            </a:r>
            <a:r>
              <a:rPr lang="en-US" sz="2000" dirty="0" err="1" smtClean="0"/>
              <a:t>fora</a:t>
            </a:r>
            <a:r>
              <a:rPr lang="en-US" sz="2000" dirty="0" smtClean="0"/>
              <a:t> in order to raise awareness of phytosanitary requirements and risks and to seek their co-operation. (modified from recommendations of the 22</a:t>
            </a:r>
            <a:r>
              <a:rPr lang="en-US" sz="2000" baseline="30000" dirty="0" smtClean="0"/>
              <a:t>nd</a:t>
            </a:r>
            <a:r>
              <a:rPr lang="en-US" sz="2000" dirty="0" smtClean="0"/>
              <a:t> TC-RPPOs)</a:t>
            </a:r>
          </a:p>
          <a:p>
            <a:pPr eaLnBrk="1" hangingPunct="1">
              <a:lnSpc>
                <a:spcPct val="130000"/>
              </a:lnSpc>
              <a:defRPr/>
            </a:pPr>
            <a:endParaRPr lang="en-US" sz="20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823913"/>
            <a:ext cx="8229600" cy="547687"/>
          </a:xfrm>
        </p:spPr>
        <p:txBody>
          <a:bodyPr/>
          <a:lstStyle/>
          <a:p>
            <a:pPr eaLnBrk="1" hangingPunct="1">
              <a:defRPr/>
            </a:pPr>
            <a:r>
              <a:rPr lang="en-US" sz="3600" b="1" dirty="0" smtClean="0">
                <a:latin typeface="+mn-lt"/>
              </a:rPr>
              <a:t>Recommendations/3</a:t>
            </a:r>
          </a:p>
        </p:txBody>
      </p:sp>
      <p:sp>
        <p:nvSpPr>
          <p:cNvPr id="44035" name="Content Placeholder 2"/>
          <p:cNvSpPr>
            <a:spLocks noGrp="1"/>
          </p:cNvSpPr>
          <p:nvPr>
            <p:ph idx="1"/>
          </p:nvPr>
        </p:nvSpPr>
        <p:spPr>
          <a:xfrm>
            <a:off x="228600" y="1600200"/>
            <a:ext cx="8915400" cy="5108575"/>
          </a:xfrm>
        </p:spPr>
        <p:txBody>
          <a:bodyPr/>
          <a:lstStyle/>
          <a:p>
            <a:pPr marL="457200" indent="-457200" eaLnBrk="1" hangingPunct="1">
              <a:lnSpc>
                <a:spcPct val="130000"/>
              </a:lnSpc>
              <a:buFont typeface="+mj-lt"/>
              <a:buAutoNum type="arabicPeriod" startAt="4"/>
              <a:defRPr/>
            </a:pPr>
            <a:r>
              <a:rPr lang="en-US" sz="2200" b="1" dirty="0" smtClean="0"/>
              <a:t>The IPPC should prepare a recommendation or an ISPM on the advertising / marketing/ distribution/sale of plants, plant products through e-commerce pathways including linking these with e-certification. </a:t>
            </a:r>
          </a:p>
          <a:p>
            <a:pPr marL="457200" indent="-457200" eaLnBrk="1" hangingPunct="1">
              <a:lnSpc>
                <a:spcPct val="130000"/>
              </a:lnSpc>
              <a:buFont typeface="+mj-lt"/>
              <a:buAutoNum type="arabicPeriod" startAt="4"/>
              <a:defRPr/>
            </a:pPr>
            <a:r>
              <a:rPr lang="en-US" sz="2200" b="1" dirty="0" smtClean="0"/>
              <a:t>Raise awareness on risks, e.g. through social networking sites, IPP, NPPOs/RPPOs, etc. (modified from recommendations of the 22</a:t>
            </a:r>
            <a:r>
              <a:rPr lang="en-US" sz="2200" b="1" baseline="30000" dirty="0" smtClean="0"/>
              <a:t>nd</a:t>
            </a:r>
            <a:r>
              <a:rPr lang="en-US" sz="2200" b="1" dirty="0" smtClean="0"/>
              <a:t> TC-RPPOs)</a:t>
            </a:r>
          </a:p>
          <a:p>
            <a:pPr eaLnBrk="1" hangingPunct="1">
              <a:lnSpc>
                <a:spcPct val="130000"/>
              </a:lnSpc>
              <a:defRPr/>
            </a:pPr>
            <a:endParaRPr lang="en-US" sz="22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817563"/>
            <a:ext cx="8229600" cy="706437"/>
          </a:xfrm>
        </p:spPr>
        <p:txBody>
          <a:bodyPr/>
          <a:lstStyle/>
          <a:p>
            <a:pPr>
              <a:defRPr/>
            </a:pPr>
            <a:r>
              <a:rPr lang="en-US" sz="3600" b="1" dirty="0" smtClean="0">
                <a:latin typeface="+mn-lt"/>
              </a:rPr>
              <a:t>Recommendations/4</a:t>
            </a:r>
          </a:p>
        </p:txBody>
      </p:sp>
      <p:sp>
        <p:nvSpPr>
          <p:cNvPr id="43011" name="Content Placeholder 2"/>
          <p:cNvSpPr>
            <a:spLocks noGrp="1"/>
          </p:cNvSpPr>
          <p:nvPr>
            <p:ph idx="1"/>
          </p:nvPr>
        </p:nvSpPr>
        <p:spPr>
          <a:xfrm>
            <a:off x="228600" y="1752600"/>
            <a:ext cx="8763000" cy="3886200"/>
          </a:xfrm>
        </p:spPr>
        <p:txBody>
          <a:bodyPr/>
          <a:lstStyle/>
          <a:p>
            <a:pPr marL="457200" indent="-457200" eaLnBrk="1" hangingPunct="1">
              <a:lnSpc>
                <a:spcPct val="130000"/>
              </a:lnSpc>
              <a:buFont typeface="Calibri" pitchFamily="34" charset="0"/>
              <a:buAutoNum type="arabicPeriod" startAt="6"/>
            </a:pPr>
            <a:r>
              <a:rPr lang="en-US" sz="2000" b="1" smtClean="0"/>
              <a:t>Enhance NPPO import verification systems including closer scrutiny of packages entering the country, </a:t>
            </a:r>
          </a:p>
          <a:p>
            <a:pPr lvl="1" eaLnBrk="1" hangingPunct="1">
              <a:lnSpc>
                <a:spcPct val="130000"/>
              </a:lnSpc>
            </a:pPr>
            <a:r>
              <a:rPr lang="en-US" sz="2000" smtClean="0"/>
              <a:t>e.g. using X-ray,  establishment of specific fines and penalties in cases of non compliance, co-operation with Customs courier service providers, and restricting the points of entry of the traded products to facilitate inspection. (modified from recommendations of the 22</a:t>
            </a:r>
            <a:r>
              <a:rPr lang="en-US" sz="2000" baseline="30000" smtClean="0"/>
              <a:t>nd</a:t>
            </a:r>
            <a:r>
              <a:rPr lang="en-US" sz="2000" smtClean="0"/>
              <a:t> TC-RPPOs)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89038"/>
            <a:ext cx="8229600" cy="563562"/>
          </a:xfrm>
        </p:spPr>
        <p:txBody>
          <a:bodyPr rtlCol="0">
            <a:normAutofit fontScale="90000"/>
          </a:bodyPr>
          <a:lstStyle/>
          <a:p>
            <a:pPr eaLnBrk="1" fontAlgn="auto" hangingPunct="1">
              <a:spcAft>
                <a:spcPts val="0"/>
              </a:spcAft>
              <a:defRPr/>
            </a:pPr>
            <a:r>
              <a:rPr lang="en-US" b="1" dirty="0" smtClean="0">
                <a:latin typeface="+mn-lt"/>
              </a:rPr>
              <a:t>Scope</a:t>
            </a:r>
            <a:endParaRPr lang="en-US" b="1" dirty="0">
              <a:latin typeface="+mn-lt"/>
            </a:endParaRPr>
          </a:p>
        </p:txBody>
      </p:sp>
      <p:sp>
        <p:nvSpPr>
          <p:cNvPr id="26627" name="Content Placeholder 2"/>
          <p:cNvSpPr>
            <a:spLocks noGrp="1"/>
          </p:cNvSpPr>
          <p:nvPr>
            <p:ph idx="1"/>
          </p:nvPr>
        </p:nvSpPr>
        <p:spPr>
          <a:xfrm>
            <a:off x="717550" y="1981200"/>
            <a:ext cx="7816850" cy="3962400"/>
          </a:xfrm>
        </p:spPr>
        <p:txBody>
          <a:bodyPr/>
          <a:lstStyle/>
          <a:p>
            <a:pPr eaLnBrk="1" hangingPunct="1"/>
            <a:r>
              <a:rPr lang="en-US" sz="2800" smtClean="0"/>
              <a:t>Preliminary findings of a desk study</a:t>
            </a:r>
            <a:endParaRPr lang="en-GB" sz="2800" smtClean="0"/>
          </a:p>
          <a:p>
            <a:pPr eaLnBrk="1" hangingPunct="1"/>
            <a:r>
              <a:rPr lang="en-GB" sz="2800" smtClean="0"/>
              <a:t>Highlight of some potential risks</a:t>
            </a:r>
          </a:p>
          <a:p>
            <a:pPr eaLnBrk="1" hangingPunct="1"/>
            <a:r>
              <a:rPr lang="en-GB" sz="2800" smtClean="0"/>
              <a:t>Consideration of approaches by previous related studies</a:t>
            </a:r>
            <a:endParaRPr lang="en-US" sz="2800" smtClean="0"/>
          </a:p>
          <a:p>
            <a:pPr eaLnBrk="1" hangingPunct="1"/>
            <a:r>
              <a:rPr lang="en-US" sz="2800" smtClean="0"/>
              <a:t>Recommendations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838200"/>
            <a:ext cx="8218488" cy="684213"/>
          </a:xfrm>
        </p:spPr>
        <p:txBody>
          <a:bodyPr/>
          <a:lstStyle/>
          <a:p>
            <a:pPr eaLnBrk="1" hangingPunct="1">
              <a:defRPr/>
            </a:pPr>
            <a:r>
              <a:rPr lang="en-US" sz="4000" b="1" dirty="0" smtClean="0">
                <a:latin typeface="+mn-lt"/>
              </a:rPr>
              <a:t>Background</a:t>
            </a:r>
          </a:p>
        </p:txBody>
      </p:sp>
      <p:sp>
        <p:nvSpPr>
          <p:cNvPr id="27651" name="Content Placeholder 2"/>
          <p:cNvSpPr>
            <a:spLocks noGrp="1"/>
          </p:cNvSpPr>
          <p:nvPr>
            <p:ph idx="1"/>
          </p:nvPr>
        </p:nvSpPr>
        <p:spPr>
          <a:xfrm>
            <a:off x="179388" y="1600200"/>
            <a:ext cx="8812212" cy="5068888"/>
          </a:xfrm>
        </p:spPr>
        <p:txBody>
          <a:bodyPr/>
          <a:lstStyle/>
          <a:p>
            <a:pPr eaLnBrk="1" hangingPunct="1"/>
            <a:r>
              <a:rPr lang="en-GB" sz="2600" smtClean="0"/>
              <a:t>E-commerce as a pest pathway</a:t>
            </a:r>
          </a:p>
          <a:p>
            <a:pPr eaLnBrk="1" hangingPunct="1"/>
            <a:r>
              <a:rPr lang="en-US" sz="2600" smtClean="0"/>
              <a:t>Internet a convenient means for products to bypass the application of phytosanitary measures or scrutiny through PRA</a:t>
            </a:r>
          </a:p>
          <a:p>
            <a:pPr eaLnBrk="1" hangingPunct="1">
              <a:lnSpc>
                <a:spcPct val="130000"/>
              </a:lnSpc>
            </a:pPr>
            <a:r>
              <a:rPr lang="en-GB" sz="2600" smtClean="0"/>
              <a:t>Few NPPOs factor this pathway into their risk analyses </a:t>
            </a:r>
          </a:p>
          <a:p>
            <a:pPr eaLnBrk="1" hangingPunct="1">
              <a:lnSpc>
                <a:spcPct val="130000"/>
              </a:lnSpc>
            </a:pPr>
            <a:r>
              <a:rPr lang="en-GB" sz="2600" smtClean="0"/>
              <a:t>No effective mechanism, yet for detecting products sold online with phytosanitary risks</a:t>
            </a:r>
            <a:endParaRPr lang="en-US" sz="2600" smtClean="0"/>
          </a:p>
          <a:p>
            <a:pPr eaLnBrk="1" hangingPunct="1"/>
            <a:endParaRPr lang="en-US" sz="2600" smtClean="0"/>
          </a:p>
          <a:p>
            <a:pPr lvl="1" eaLnBrk="1" hangingPunct="1">
              <a:buFont typeface="Arial" charset="0"/>
              <a:buNone/>
            </a:pPr>
            <a:endParaRPr lang="en-US" sz="260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0"/>
              </a:schemeClr>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990600"/>
            <a:ext cx="8229600" cy="647700"/>
          </a:xfrm>
        </p:spPr>
        <p:txBody>
          <a:bodyPr/>
          <a:lstStyle/>
          <a:p>
            <a:pPr eaLnBrk="1" hangingPunct="1">
              <a:defRPr/>
            </a:pPr>
            <a:r>
              <a:rPr lang="en-US" b="1" dirty="0" smtClean="0">
                <a:latin typeface="+mn-lt"/>
              </a:rPr>
              <a:t>Background/2</a:t>
            </a:r>
          </a:p>
        </p:txBody>
      </p:sp>
      <p:sp>
        <p:nvSpPr>
          <p:cNvPr id="28675" name="Content Placeholder 3"/>
          <p:cNvSpPr>
            <a:spLocks noGrp="1"/>
          </p:cNvSpPr>
          <p:nvPr>
            <p:ph sz="half" idx="1"/>
          </p:nvPr>
        </p:nvSpPr>
        <p:spPr>
          <a:xfrm>
            <a:off x="395288" y="1676400"/>
            <a:ext cx="8137525" cy="4848225"/>
          </a:xfrm>
        </p:spPr>
        <p:txBody>
          <a:bodyPr/>
          <a:lstStyle/>
          <a:p>
            <a:pPr eaLnBrk="1" hangingPunct="1"/>
            <a:r>
              <a:rPr lang="en-GB" sz="2400" smtClean="0"/>
              <a:t>Marketing of plants / plant products online</a:t>
            </a:r>
          </a:p>
          <a:p>
            <a:pPr lvl="1" eaLnBrk="1" hangingPunct="1"/>
            <a:r>
              <a:rPr lang="en-GB" smtClean="0"/>
              <a:t>conventional forms e.g. packets of seeds, whole plants, plant parts</a:t>
            </a:r>
          </a:p>
          <a:p>
            <a:pPr lvl="1" eaLnBrk="1" hangingPunct="1"/>
            <a:r>
              <a:rPr lang="en-GB" smtClean="0"/>
              <a:t>novelty items e.g. seed infused material such as greeting cards, bookmarks, even footwear! etc. </a:t>
            </a:r>
          </a:p>
        </p:txBody>
      </p:sp>
      <p:pic>
        <p:nvPicPr>
          <p:cNvPr id="28676" name="Picture 3"/>
          <p:cNvPicPr>
            <a:picLocks noChangeAspect="1"/>
          </p:cNvPicPr>
          <p:nvPr/>
        </p:nvPicPr>
        <p:blipFill>
          <a:blip r:embed="rId4" cstate="print"/>
          <a:srcRect l="51886" b="35963"/>
          <a:stretch>
            <a:fillRect/>
          </a:stretch>
        </p:blipFill>
        <p:spPr bwMode="auto">
          <a:xfrm>
            <a:off x="990600" y="3814763"/>
            <a:ext cx="3295650" cy="2205037"/>
          </a:xfrm>
          <a:prstGeom prst="rect">
            <a:avLst/>
          </a:prstGeom>
          <a:noFill/>
          <a:ln w="9525">
            <a:noFill/>
            <a:miter lim="800000"/>
            <a:headEnd/>
            <a:tailEnd/>
          </a:ln>
        </p:spPr>
      </p:pic>
      <p:pic>
        <p:nvPicPr>
          <p:cNvPr id="28677" name="Picture 1"/>
          <p:cNvPicPr>
            <a:picLocks noChangeAspect="1"/>
          </p:cNvPicPr>
          <p:nvPr/>
        </p:nvPicPr>
        <p:blipFill>
          <a:blip r:embed="rId5" cstate="print"/>
          <a:srcRect/>
          <a:stretch>
            <a:fillRect/>
          </a:stretch>
        </p:blipFill>
        <p:spPr bwMode="auto">
          <a:xfrm>
            <a:off x="5248275" y="3733800"/>
            <a:ext cx="2516188" cy="2330450"/>
          </a:xfrm>
          <a:prstGeom prst="rect">
            <a:avLst/>
          </a:prstGeom>
          <a:noFill/>
          <a:ln w="9525">
            <a:noFill/>
            <a:miter lim="800000"/>
            <a:headEnd/>
            <a:tailEnd/>
          </a:ln>
        </p:spPr>
      </p:pic>
      <p:sp>
        <p:nvSpPr>
          <p:cNvPr id="28678" name="TextBox 2"/>
          <p:cNvSpPr txBox="1">
            <a:spLocks noChangeArrowheads="1"/>
          </p:cNvSpPr>
          <p:nvPr/>
        </p:nvSpPr>
        <p:spPr bwMode="auto">
          <a:xfrm>
            <a:off x="762000" y="6030913"/>
            <a:ext cx="3816350" cy="369887"/>
          </a:xfrm>
          <a:prstGeom prst="rect">
            <a:avLst/>
          </a:prstGeom>
          <a:noFill/>
          <a:ln w="9525">
            <a:noFill/>
            <a:miter lim="800000"/>
            <a:headEnd/>
            <a:tailEnd/>
          </a:ln>
        </p:spPr>
        <p:txBody>
          <a:bodyPr>
            <a:spAutoFit/>
          </a:bodyPr>
          <a:lstStyle/>
          <a:p>
            <a:r>
              <a:rPr lang="en-US">
                <a:latin typeface="Comic Sans MS" pitchFamily="66" charset="0"/>
              </a:rPr>
              <a:t>Shoes infused with seeds</a:t>
            </a:r>
          </a:p>
        </p:txBody>
      </p:sp>
      <p:sp>
        <p:nvSpPr>
          <p:cNvPr id="28679" name="TextBox 6"/>
          <p:cNvSpPr txBox="1">
            <a:spLocks noChangeArrowheads="1"/>
          </p:cNvSpPr>
          <p:nvPr/>
        </p:nvSpPr>
        <p:spPr bwMode="auto">
          <a:xfrm>
            <a:off x="5175250" y="6259513"/>
            <a:ext cx="2901950" cy="369887"/>
          </a:xfrm>
          <a:prstGeom prst="rect">
            <a:avLst/>
          </a:prstGeom>
          <a:noFill/>
          <a:ln w="9525">
            <a:noFill/>
            <a:miter lim="800000"/>
            <a:headEnd/>
            <a:tailEnd/>
          </a:ln>
        </p:spPr>
        <p:txBody>
          <a:bodyPr>
            <a:spAutoFit/>
          </a:bodyPr>
          <a:lstStyle/>
          <a:p>
            <a:r>
              <a:rPr lang="en-US">
                <a:latin typeface="Comic Sans MS" pitchFamily="66" charset="0"/>
              </a:rPr>
              <a:t>Books infused with seeds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rtlCol="0">
            <a:normAutofit fontScale="90000"/>
          </a:bodyPr>
          <a:lstStyle/>
          <a:p>
            <a:pPr eaLnBrk="1" fontAlgn="auto" hangingPunct="1">
              <a:spcAft>
                <a:spcPts val="0"/>
              </a:spcAft>
              <a:defRPr/>
            </a:pPr>
            <a:r>
              <a:rPr lang="en-US" b="1" dirty="0" smtClean="0">
                <a:latin typeface="+mn-lt"/>
              </a:rPr>
              <a:t>Methodology</a:t>
            </a:r>
            <a:endParaRPr lang="en-US" b="1" dirty="0">
              <a:latin typeface="+mn-lt"/>
            </a:endParaRPr>
          </a:p>
        </p:txBody>
      </p:sp>
      <p:sp>
        <p:nvSpPr>
          <p:cNvPr id="29699" name="Content Placeholder 2"/>
          <p:cNvSpPr>
            <a:spLocks noGrp="1"/>
          </p:cNvSpPr>
          <p:nvPr>
            <p:ph idx="1"/>
          </p:nvPr>
        </p:nvSpPr>
        <p:spPr>
          <a:xfrm>
            <a:off x="76200" y="1752600"/>
            <a:ext cx="8915400" cy="4876800"/>
          </a:xfrm>
        </p:spPr>
        <p:txBody>
          <a:bodyPr/>
          <a:lstStyle/>
          <a:p>
            <a:pPr eaLnBrk="1" hangingPunct="1"/>
            <a:r>
              <a:rPr lang="en-US" sz="2200" smtClean="0"/>
              <a:t>Various categories selected: </a:t>
            </a:r>
          </a:p>
          <a:p>
            <a:pPr lvl="1" eaLnBrk="1" hangingPunct="1"/>
            <a:r>
              <a:rPr lang="en-US" sz="2200" smtClean="0"/>
              <a:t>plants &amp; plant products i.e. plants for planting, novelties,  handicrafts</a:t>
            </a:r>
          </a:p>
          <a:p>
            <a:pPr lvl="1" eaLnBrk="1" hangingPunct="1"/>
            <a:r>
              <a:rPr lang="en-US" sz="2200" smtClean="0"/>
              <a:t>insects &amp; other organisms as pets</a:t>
            </a:r>
          </a:p>
          <a:p>
            <a:pPr lvl="1" eaLnBrk="1" hangingPunct="1">
              <a:buFont typeface="Arial" charset="0"/>
              <a:buNone/>
            </a:pPr>
            <a:endParaRPr lang="en-US" sz="2200" smtClean="0"/>
          </a:p>
          <a:p>
            <a:pPr eaLnBrk="1" hangingPunct="1"/>
            <a:r>
              <a:rPr lang="en-US" sz="2200" smtClean="0"/>
              <a:t>Sub-categories of each selection: </a:t>
            </a:r>
          </a:p>
          <a:p>
            <a:pPr lvl="1" eaLnBrk="1" hangingPunct="1"/>
            <a:r>
              <a:rPr lang="en-US" sz="2200" smtClean="0"/>
              <a:t>seeds, bulbs, corms, tubers, cuttings, rootstocks </a:t>
            </a:r>
          </a:p>
          <a:p>
            <a:pPr lvl="1" eaLnBrk="1" hangingPunct="1"/>
            <a:r>
              <a:rPr lang="en-US" sz="2200" smtClean="0"/>
              <a:t>novelty items / ecological products with seed</a:t>
            </a:r>
          </a:p>
          <a:p>
            <a:pPr lvl="1" eaLnBrk="1" hangingPunct="1"/>
            <a:r>
              <a:rPr lang="en-US" sz="2200" smtClean="0"/>
              <a:t>wood carvings</a:t>
            </a:r>
          </a:p>
          <a:p>
            <a:pPr lvl="1" eaLnBrk="1" hangingPunct="1"/>
            <a:r>
              <a:rPr lang="en-US" sz="2200" smtClean="0"/>
              <a:t>pets- insects</a:t>
            </a:r>
          </a:p>
          <a:p>
            <a:pPr lvl="1" eaLnBrk="1" hangingPunct="1"/>
            <a:r>
              <a:rPr lang="en-US" sz="2200" smtClean="0"/>
              <a:t>pests of economically important aquatic plants.</a:t>
            </a:r>
          </a:p>
          <a:p>
            <a:pPr eaLnBrk="1" hangingPunct="1"/>
            <a:endParaRPr lang="en-US" sz="220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533400"/>
          </a:xfrm>
        </p:spPr>
        <p:txBody>
          <a:bodyPr rtlCol="0">
            <a:normAutofit fontScale="90000"/>
          </a:bodyPr>
          <a:lstStyle/>
          <a:p>
            <a:pPr eaLnBrk="1" fontAlgn="auto" hangingPunct="1">
              <a:spcAft>
                <a:spcPts val="0"/>
              </a:spcAft>
              <a:defRPr/>
            </a:pPr>
            <a:r>
              <a:rPr lang="en-US" sz="4000" b="1" dirty="0" smtClean="0">
                <a:latin typeface="+mn-lt"/>
              </a:rPr>
              <a:t>Methodology/2</a:t>
            </a:r>
            <a:endParaRPr lang="en-US" sz="4000" b="1" dirty="0">
              <a:latin typeface="+mn-lt"/>
            </a:endParaRPr>
          </a:p>
        </p:txBody>
      </p:sp>
      <p:sp>
        <p:nvSpPr>
          <p:cNvPr id="30723" name="Content Placeholder 2"/>
          <p:cNvSpPr>
            <a:spLocks noGrp="1"/>
          </p:cNvSpPr>
          <p:nvPr>
            <p:ph idx="1"/>
          </p:nvPr>
        </p:nvSpPr>
        <p:spPr>
          <a:xfrm>
            <a:off x="304800" y="1752600"/>
            <a:ext cx="8839200" cy="5257800"/>
          </a:xfrm>
        </p:spPr>
        <p:txBody>
          <a:bodyPr/>
          <a:lstStyle/>
          <a:p>
            <a:pPr eaLnBrk="1" hangingPunct="1"/>
            <a:r>
              <a:rPr lang="en-US" sz="2200" smtClean="0"/>
              <a:t>Online searches using various key word combinations</a:t>
            </a:r>
          </a:p>
          <a:p>
            <a:pPr eaLnBrk="1" hangingPunct="1"/>
            <a:endParaRPr lang="en-US" sz="2200" smtClean="0"/>
          </a:p>
          <a:p>
            <a:pPr eaLnBrk="1" hangingPunct="1"/>
            <a:r>
              <a:rPr lang="en-US" sz="2200" smtClean="0"/>
              <a:t>In some instances further searches made using CABI Crop Protection Compendium to</a:t>
            </a:r>
          </a:p>
          <a:p>
            <a:pPr lvl="1" eaLnBrk="1" hangingPunct="1"/>
            <a:r>
              <a:rPr lang="en-US" sz="2200" smtClean="0"/>
              <a:t>determine pests that might ordinarily be associated with the articles of interest &amp; as a matter of curiosity </a:t>
            </a:r>
          </a:p>
          <a:p>
            <a:pPr lvl="1" eaLnBrk="1" hangingPunct="1">
              <a:buFont typeface="Arial" charset="0"/>
              <a:buNone/>
            </a:pPr>
            <a:endParaRPr lang="en-US" sz="2200" smtClean="0"/>
          </a:p>
          <a:p>
            <a:pPr eaLnBrk="1" hangingPunct="1"/>
            <a:r>
              <a:rPr lang="en-US" sz="2200" smtClean="0"/>
              <a:t>No attempt made to conduct  PRAs</a:t>
            </a:r>
          </a:p>
          <a:p>
            <a:pPr eaLnBrk="1" hangingPunct="1">
              <a:buFont typeface="Arial" charset="0"/>
              <a:buNone/>
            </a:pPr>
            <a:endParaRPr lang="en-US" sz="220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6200" y="685800"/>
            <a:ext cx="8229600" cy="1143000"/>
          </a:xfrm>
        </p:spPr>
        <p:txBody>
          <a:bodyPr/>
          <a:lstStyle/>
          <a:p>
            <a:pPr>
              <a:defRPr/>
            </a:pPr>
            <a:r>
              <a:rPr lang="en-US" b="1" dirty="0" smtClean="0">
                <a:latin typeface="+mn-lt"/>
              </a:rPr>
              <a:t>Results</a:t>
            </a:r>
          </a:p>
        </p:txBody>
      </p:sp>
      <p:sp>
        <p:nvSpPr>
          <p:cNvPr id="31747" name="Content Placeholder 2"/>
          <p:cNvSpPr>
            <a:spLocks noGrp="1"/>
          </p:cNvSpPr>
          <p:nvPr>
            <p:ph idx="1"/>
          </p:nvPr>
        </p:nvSpPr>
        <p:spPr>
          <a:xfrm>
            <a:off x="304800" y="2179638"/>
            <a:ext cx="5334000" cy="3306762"/>
          </a:xfrm>
        </p:spPr>
        <p:txBody>
          <a:bodyPr/>
          <a:lstStyle/>
          <a:p>
            <a:r>
              <a:rPr lang="en-US" sz="2400" smtClean="0"/>
              <a:t>A large number of websites found that promote the sale &amp; distribution of plants/plant products e.g.</a:t>
            </a:r>
          </a:p>
          <a:p>
            <a:pPr lvl="1"/>
            <a:r>
              <a:rPr lang="en-US" sz="2000" smtClean="0"/>
              <a:t>seeds (conventional &amp; in novelty items)</a:t>
            </a:r>
          </a:p>
          <a:p>
            <a:pPr lvl="1"/>
            <a:r>
              <a:rPr lang="en-US" sz="2000" smtClean="0"/>
              <a:t>bulbs, tubers, corms</a:t>
            </a:r>
          </a:p>
          <a:p>
            <a:pPr lvl="1"/>
            <a:r>
              <a:rPr lang="en-US" sz="2000" smtClean="0"/>
              <a:t>lumber products </a:t>
            </a:r>
          </a:p>
          <a:p>
            <a:pPr lvl="1"/>
            <a:r>
              <a:rPr lang="en-US" sz="2000" smtClean="0"/>
              <a:t>aquatic plants </a:t>
            </a:r>
          </a:p>
          <a:p>
            <a:pPr lvl="1"/>
            <a:r>
              <a:rPr lang="en-US" sz="2000" smtClean="0"/>
              <a:t>other organisms – used as biocontrol agents or as pets</a:t>
            </a:r>
          </a:p>
          <a:p>
            <a:endParaRPr lang="en-US" sz="2400" smtClean="0"/>
          </a:p>
        </p:txBody>
      </p:sp>
      <p:pic>
        <p:nvPicPr>
          <p:cNvPr id="31748" name="Content Placeholder 4"/>
          <p:cNvPicPr>
            <a:picLocks noGrp="1"/>
          </p:cNvPicPr>
          <p:nvPr>
            <p:ph sz="half" idx="4294967295"/>
          </p:nvPr>
        </p:nvPicPr>
        <p:blipFill>
          <a:blip r:embed="rId2" cstate="print"/>
          <a:srcRect/>
          <a:stretch>
            <a:fillRect/>
          </a:stretch>
        </p:blipFill>
        <p:spPr>
          <a:xfrm>
            <a:off x="5937250" y="1598613"/>
            <a:ext cx="1225550" cy="1655762"/>
          </a:xfrm>
        </p:spPr>
      </p:pic>
      <p:sp>
        <p:nvSpPr>
          <p:cNvPr id="31749" name="TextBox 5"/>
          <p:cNvSpPr txBox="1">
            <a:spLocks noChangeArrowheads="1"/>
          </p:cNvSpPr>
          <p:nvPr/>
        </p:nvSpPr>
        <p:spPr bwMode="auto">
          <a:xfrm>
            <a:off x="7162800" y="2057400"/>
            <a:ext cx="1728788" cy="739775"/>
          </a:xfrm>
          <a:prstGeom prst="rect">
            <a:avLst/>
          </a:prstGeom>
          <a:noFill/>
          <a:ln w="9525">
            <a:noFill/>
            <a:miter lim="800000"/>
            <a:headEnd/>
            <a:tailEnd/>
          </a:ln>
        </p:spPr>
        <p:txBody>
          <a:bodyPr>
            <a:spAutoFit/>
          </a:bodyPr>
          <a:lstStyle/>
          <a:p>
            <a:pPr algn="ctr"/>
            <a:r>
              <a:rPr lang="en-US" sz="1400">
                <a:latin typeface="Comic Sans MS" pitchFamily="66" charset="0"/>
              </a:rPr>
              <a:t>grass seed-fertilizer – mulch combination</a:t>
            </a:r>
          </a:p>
        </p:txBody>
      </p:sp>
      <p:pic>
        <p:nvPicPr>
          <p:cNvPr id="31750" name="Picture 6"/>
          <p:cNvPicPr>
            <a:picLocks noChangeAspect="1" noChangeArrowheads="1"/>
          </p:cNvPicPr>
          <p:nvPr/>
        </p:nvPicPr>
        <p:blipFill>
          <a:blip r:embed="rId3" cstate="print"/>
          <a:srcRect/>
          <a:stretch>
            <a:fillRect/>
          </a:stretch>
        </p:blipFill>
        <p:spPr bwMode="auto">
          <a:xfrm>
            <a:off x="5943600" y="3429000"/>
            <a:ext cx="1447800" cy="1133475"/>
          </a:xfrm>
          <a:prstGeom prst="rect">
            <a:avLst/>
          </a:prstGeom>
          <a:noFill/>
          <a:ln w="9525">
            <a:noFill/>
            <a:miter lim="800000"/>
            <a:headEnd/>
            <a:tailEnd/>
          </a:ln>
        </p:spPr>
      </p:pic>
      <p:sp>
        <p:nvSpPr>
          <p:cNvPr id="31751" name="TextBox 7"/>
          <p:cNvSpPr txBox="1">
            <a:spLocks noChangeArrowheads="1"/>
          </p:cNvSpPr>
          <p:nvPr/>
        </p:nvSpPr>
        <p:spPr bwMode="auto">
          <a:xfrm>
            <a:off x="7416800" y="3810000"/>
            <a:ext cx="1727200" cy="523875"/>
          </a:xfrm>
          <a:prstGeom prst="rect">
            <a:avLst/>
          </a:prstGeom>
          <a:noFill/>
          <a:ln w="9525">
            <a:noFill/>
            <a:miter lim="800000"/>
            <a:headEnd/>
            <a:tailEnd/>
          </a:ln>
        </p:spPr>
        <p:txBody>
          <a:bodyPr>
            <a:spAutoFit/>
          </a:bodyPr>
          <a:lstStyle/>
          <a:p>
            <a:pPr algn="ctr"/>
            <a:r>
              <a:rPr lang="en-US" sz="1400">
                <a:latin typeface="Comic Sans MS" pitchFamily="66" charset="0"/>
              </a:rPr>
              <a:t>wildflower seed packets</a:t>
            </a:r>
          </a:p>
        </p:txBody>
      </p:sp>
      <p:pic>
        <p:nvPicPr>
          <p:cNvPr id="31752" name="Picture 8"/>
          <p:cNvPicPr>
            <a:picLocks noChangeAspect="1" noChangeArrowheads="1"/>
          </p:cNvPicPr>
          <p:nvPr/>
        </p:nvPicPr>
        <p:blipFill>
          <a:blip r:embed="rId4" cstate="print"/>
          <a:srcRect/>
          <a:stretch>
            <a:fillRect/>
          </a:stretch>
        </p:blipFill>
        <p:spPr bwMode="auto">
          <a:xfrm>
            <a:off x="5943600" y="4724400"/>
            <a:ext cx="1511300" cy="1439863"/>
          </a:xfrm>
          <a:prstGeom prst="rect">
            <a:avLst/>
          </a:prstGeom>
          <a:noFill/>
          <a:ln w="9525">
            <a:noFill/>
            <a:miter lim="800000"/>
            <a:headEnd/>
            <a:tailEnd/>
          </a:ln>
        </p:spPr>
      </p:pic>
      <p:sp>
        <p:nvSpPr>
          <p:cNvPr id="31753" name="TextBox 9"/>
          <p:cNvSpPr txBox="1">
            <a:spLocks noChangeArrowheads="1"/>
          </p:cNvSpPr>
          <p:nvPr/>
        </p:nvSpPr>
        <p:spPr bwMode="auto">
          <a:xfrm>
            <a:off x="7415213" y="5334000"/>
            <a:ext cx="1728787" cy="522288"/>
          </a:xfrm>
          <a:prstGeom prst="rect">
            <a:avLst/>
          </a:prstGeom>
          <a:noFill/>
          <a:ln w="9525">
            <a:noFill/>
            <a:miter lim="800000"/>
            <a:headEnd/>
            <a:tailEnd/>
          </a:ln>
        </p:spPr>
        <p:txBody>
          <a:bodyPr>
            <a:spAutoFit/>
          </a:bodyPr>
          <a:lstStyle/>
          <a:p>
            <a:pPr algn="ctr"/>
            <a:r>
              <a:rPr lang="en-US" sz="1400">
                <a:latin typeface="Comic Sans MS" pitchFamily="66" charset="0"/>
              </a:rPr>
              <a:t>Gladiolus bulbs</a:t>
            </a:r>
          </a:p>
          <a:p>
            <a:pPr algn="ctr"/>
            <a:endParaRPr lang="en-US" sz="1400">
              <a:latin typeface="Comic Sans MS" pitchFamily="66"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533400"/>
            <a:ext cx="8229600" cy="1143000"/>
          </a:xfrm>
        </p:spPr>
        <p:txBody>
          <a:bodyPr/>
          <a:lstStyle/>
          <a:p>
            <a:pPr>
              <a:defRPr/>
            </a:pPr>
            <a:r>
              <a:rPr lang="en-US" sz="4000" b="1" dirty="0" smtClean="0">
                <a:latin typeface="+mn-lt"/>
              </a:rPr>
              <a:t>Results/2</a:t>
            </a:r>
          </a:p>
        </p:txBody>
      </p:sp>
      <p:sp>
        <p:nvSpPr>
          <p:cNvPr id="32771" name="Content Placeholder 2"/>
          <p:cNvSpPr>
            <a:spLocks noGrp="1"/>
          </p:cNvSpPr>
          <p:nvPr>
            <p:ph idx="1"/>
          </p:nvPr>
        </p:nvSpPr>
        <p:spPr>
          <a:xfrm>
            <a:off x="198438" y="1541463"/>
            <a:ext cx="5592762" cy="3306762"/>
          </a:xfrm>
        </p:spPr>
        <p:txBody>
          <a:bodyPr/>
          <a:lstStyle/>
          <a:p>
            <a:pPr eaLnBrk="1" hangingPunct="1">
              <a:lnSpc>
                <a:spcPct val="150000"/>
              </a:lnSpc>
            </a:pPr>
            <a:r>
              <a:rPr lang="en-US" sz="2400" smtClean="0"/>
              <a:t>Examples of seeds in conventional form &amp; infused in paper material such as</a:t>
            </a:r>
          </a:p>
          <a:p>
            <a:pPr lvl="1" eaLnBrk="1" hangingPunct="1">
              <a:lnSpc>
                <a:spcPct val="150000"/>
              </a:lnSpc>
            </a:pPr>
            <a:r>
              <a:rPr lang="en-US" sz="2000" smtClean="0"/>
              <a:t>book marks, greeting cards, gift wrappings, </a:t>
            </a:r>
          </a:p>
          <a:p>
            <a:pPr lvl="1" eaLnBrk="1" hangingPunct="1">
              <a:lnSpc>
                <a:spcPct val="150000"/>
              </a:lnSpc>
            </a:pPr>
            <a:r>
              <a:rPr lang="en-US" sz="2000" smtClean="0"/>
              <a:t>foot wear, apparel, </a:t>
            </a:r>
          </a:p>
          <a:p>
            <a:pPr lvl="1" eaLnBrk="1" hangingPunct="1">
              <a:lnSpc>
                <a:spcPct val="150000"/>
              </a:lnSpc>
            </a:pPr>
            <a:r>
              <a:rPr lang="en-US" sz="2000" smtClean="0"/>
              <a:t>packaging material</a:t>
            </a:r>
          </a:p>
          <a:p>
            <a:pPr>
              <a:lnSpc>
                <a:spcPct val="150000"/>
              </a:lnSpc>
            </a:pPr>
            <a:endParaRPr lang="en-US" sz="2400" smtClean="0"/>
          </a:p>
        </p:txBody>
      </p:sp>
      <p:pic>
        <p:nvPicPr>
          <p:cNvPr id="32772" name="Content Placeholder 12"/>
          <p:cNvPicPr>
            <a:picLocks noGrp="1"/>
          </p:cNvPicPr>
          <p:nvPr>
            <p:ph sz="half" idx="4294967295"/>
          </p:nvPr>
        </p:nvPicPr>
        <p:blipFill>
          <a:blip r:embed="rId2" cstate="print"/>
          <a:srcRect/>
          <a:stretch>
            <a:fillRect/>
          </a:stretch>
        </p:blipFill>
        <p:spPr>
          <a:xfrm>
            <a:off x="5943600" y="1752600"/>
            <a:ext cx="2376488" cy="1800225"/>
          </a:xfrm>
        </p:spPr>
      </p:pic>
      <p:pic>
        <p:nvPicPr>
          <p:cNvPr id="32773" name="Picture 3"/>
          <p:cNvPicPr>
            <a:picLocks noChangeAspect="1" noChangeArrowheads="1"/>
          </p:cNvPicPr>
          <p:nvPr/>
        </p:nvPicPr>
        <p:blipFill>
          <a:blip r:embed="rId3" cstate="print"/>
          <a:srcRect/>
          <a:stretch>
            <a:fillRect/>
          </a:stretch>
        </p:blipFill>
        <p:spPr bwMode="auto">
          <a:xfrm>
            <a:off x="4114800" y="3505200"/>
            <a:ext cx="1981200" cy="2552700"/>
          </a:xfrm>
          <a:prstGeom prst="rect">
            <a:avLst/>
          </a:prstGeom>
          <a:noFill/>
          <a:ln w="9525">
            <a:noFill/>
            <a:miter lim="800000"/>
            <a:headEnd/>
            <a:tailEnd/>
          </a:ln>
        </p:spPr>
      </p:pic>
      <p:sp>
        <p:nvSpPr>
          <p:cNvPr id="32774" name="TextBox 5"/>
          <p:cNvSpPr txBox="1">
            <a:spLocks noChangeArrowheads="1"/>
          </p:cNvSpPr>
          <p:nvPr/>
        </p:nvSpPr>
        <p:spPr bwMode="auto">
          <a:xfrm>
            <a:off x="6477000" y="3581400"/>
            <a:ext cx="2209800" cy="369888"/>
          </a:xfrm>
          <a:prstGeom prst="rect">
            <a:avLst/>
          </a:prstGeom>
          <a:noFill/>
          <a:ln w="9525">
            <a:noFill/>
            <a:miter lim="800000"/>
            <a:headEnd/>
            <a:tailEnd/>
          </a:ln>
        </p:spPr>
        <p:txBody>
          <a:bodyPr>
            <a:spAutoFit/>
          </a:bodyPr>
          <a:lstStyle/>
          <a:p>
            <a:r>
              <a:rPr lang="en-US"/>
              <a:t>conventional form</a:t>
            </a:r>
          </a:p>
        </p:txBody>
      </p:sp>
      <p:sp>
        <p:nvSpPr>
          <p:cNvPr id="32775" name="TextBox 6"/>
          <p:cNvSpPr txBox="1">
            <a:spLocks noChangeArrowheads="1"/>
          </p:cNvSpPr>
          <p:nvPr/>
        </p:nvSpPr>
        <p:spPr bwMode="auto">
          <a:xfrm>
            <a:off x="3810000" y="5943600"/>
            <a:ext cx="2667000" cy="369888"/>
          </a:xfrm>
          <a:prstGeom prst="rect">
            <a:avLst/>
          </a:prstGeom>
          <a:noFill/>
          <a:ln w="9525">
            <a:noFill/>
            <a:miter lim="800000"/>
            <a:headEnd/>
            <a:tailEnd/>
          </a:ln>
        </p:spPr>
        <p:txBody>
          <a:bodyPr>
            <a:spAutoFit/>
          </a:bodyPr>
          <a:lstStyle/>
          <a:p>
            <a:r>
              <a:rPr lang="en-US"/>
              <a:t>novelty item with seed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533400"/>
            <a:ext cx="8229600" cy="1143000"/>
          </a:xfrm>
        </p:spPr>
        <p:txBody>
          <a:bodyPr/>
          <a:lstStyle/>
          <a:p>
            <a:pPr>
              <a:defRPr/>
            </a:pPr>
            <a:r>
              <a:rPr lang="en-US" sz="4000" b="1" dirty="0" smtClean="0">
                <a:latin typeface="+mn-lt"/>
              </a:rPr>
              <a:t>Results/3 – Items with seed</a:t>
            </a:r>
          </a:p>
        </p:txBody>
      </p:sp>
      <p:pic>
        <p:nvPicPr>
          <p:cNvPr id="33795" name="Content Placeholder 4"/>
          <p:cNvPicPr>
            <a:picLocks noGrp="1" noChangeAspect="1"/>
          </p:cNvPicPr>
          <p:nvPr>
            <p:ph idx="1"/>
          </p:nvPr>
        </p:nvPicPr>
        <p:blipFill>
          <a:blip r:embed="rId2" cstate="print"/>
          <a:srcRect/>
          <a:stretch>
            <a:fillRect/>
          </a:stretch>
        </p:blipFill>
        <p:spPr>
          <a:xfrm>
            <a:off x="228600" y="1905000"/>
            <a:ext cx="4322763" cy="3341688"/>
          </a:xfrm>
          <a:noFill/>
        </p:spPr>
      </p:pic>
      <p:pic>
        <p:nvPicPr>
          <p:cNvPr id="33796" name="Picture 5"/>
          <p:cNvPicPr>
            <a:picLocks noChangeAspect="1"/>
          </p:cNvPicPr>
          <p:nvPr/>
        </p:nvPicPr>
        <p:blipFill>
          <a:blip r:embed="rId3" cstate="print"/>
          <a:srcRect l="5302" t="5943" r="50671" b="37720"/>
          <a:stretch>
            <a:fillRect/>
          </a:stretch>
        </p:blipFill>
        <p:spPr bwMode="auto">
          <a:xfrm>
            <a:off x="4818063" y="1916113"/>
            <a:ext cx="3944937" cy="3406775"/>
          </a:xfrm>
          <a:prstGeom prst="rect">
            <a:avLst/>
          </a:prstGeom>
          <a:noFill/>
          <a:ln w="9525">
            <a:noFill/>
            <a:miter lim="800000"/>
            <a:headEnd/>
            <a:tailEnd/>
          </a:ln>
        </p:spPr>
      </p:pic>
      <p:sp>
        <p:nvSpPr>
          <p:cNvPr id="33797" name="TextBox 4"/>
          <p:cNvSpPr txBox="1">
            <a:spLocks noChangeArrowheads="1"/>
          </p:cNvSpPr>
          <p:nvPr/>
        </p:nvSpPr>
        <p:spPr bwMode="auto">
          <a:xfrm>
            <a:off x="533400" y="5562600"/>
            <a:ext cx="4191000" cy="369888"/>
          </a:xfrm>
          <a:prstGeom prst="rect">
            <a:avLst/>
          </a:prstGeom>
          <a:noFill/>
          <a:ln w="9525">
            <a:noFill/>
            <a:miter lim="800000"/>
            <a:headEnd/>
            <a:tailEnd/>
          </a:ln>
        </p:spPr>
        <p:txBody>
          <a:bodyPr>
            <a:spAutoFit/>
          </a:bodyPr>
          <a:lstStyle/>
          <a:p>
            <a:pPr algn="ctr"/>
            <a:r>
              <a:rPr lang="en-US"/>
              <a:t>Seed infused gift bags</a:t>
            </a:r>
          </a:p>
        </p:txBody>
      </p:sp>
      <p:sp>
        <p:nvSpPr>
          <p:cNvPr id="33798" name="TextBox 5"/>
          <p:cNvSpPr txBox="1">
            <a:spLocks noChangeArrowheads="1"/>
          </p:cNvSpPr>
          <p:nvPr/>
        </p:nvSpPr>
        <p:spPr bwMode="auto">
          <a:xfrm>
            <a:off x="4876800" y="5486400"/>
            <a:ext cx="3886200" cy="369888"/>
          </a:xfrm>
          <a:prstGeom prst="rect">
            <a:avLst/>
          </a:prstGeom>
          <a:noFill/>
          <a:ln w="9525">
            <a:noFill/>
            <a:miter lim="800000"/>
            <a:headEnd/>
            <a:tailEnd/>
          </a:ln>
        </p:spPr>
        <p:txBody>
          <a:bodyPr>
            <a:spAutoFit/>
          </a:bodyPr>
          <a:lstStyle/>
          <a:p>
            <a:pPr algn="ctr"/>
            <a:r>
              <a:rPr lang="en-US"/>
              <a:t>Seed infused packaging</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2091</TotalTime>
  <Words>1237</Words>
  <Application>Microsoft Office PowerPoint</Application>
  <PresentationFormat>On-screen Show (4:3)</PresentationFormat>
  <Paragraphs>142</Paragraphs>
  <Slides>18</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Comic Sans MS</vt:lpstr>
      <vt:lpstr>Office Theme</vt:lpstr>
      <vt:lpstr>1_Office Theme</vt:lpstr>
      <vt:lpstr>Internet Trade (e-Commerce) in Plants  Potential Phytosanitary Risks</vt:lpstr>
      <vt:lpstr>Scope</vt:lpstr>
      <vt:lpstr>Background</vt:lpstr>
      <vt:lpstr>Background/2</vt:lpstr>
      <vt:lpstr>Methodology</vt:lpstr>
      <vt:lpstr>Methodology/2</vt:lpstr>
      <vt:lpstr>Results</vt:lpstr>
      <vt:lpstr>Results/2</vt:lpstr>
      <vt:lpstr>Results/3 – Items with seed</vt:lpstr>
      <vt:lpstr>Results/4</vt:lpstr>
      <vt:lpstr>Some features</vt:lpstr>
      <vt:lpstr>Key Considerations</vt:lpstr>
      <vt:lpstr>Key Considerations</vt:lpstr>
      <vt:lpstr>Key Considerations/2</vt:lpstr>
      <vt:lpstr> Recommendations </vt:lpstr>
      <vt:lpstr>Recommendations/2</vt:lpstr>
      <vt:lpstr>Recommendations/3</vt:lpstr>
      <vt:lpstr>Recommendations/4</vt:lpstr>
    </vt:vector>
  </TitlesOfParts>
  <Company>FAO of the 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Dubon</dc:creator>
  <cp:lastModifiedBy>Nowell</cp:lastModifiedBy>
  <cp:revision>239</cp:revision>
  <dcterms:created xsi:type="dcterms:W3CDTF">2010-05-03T09:14:34Z</dcterms:created>
  <dcterms:modified xsi:type="dcterms:W3CDTF">2012-05-15T08:24:33Z</dcterms:modified>
</cp:coreProperties>
</file>