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21"/>
  </p:notesMasterIdLst>
  <p:handoutMasterIdLst>
    <p:handoutMasterId r:id="rId22"/>
  </p:handoutMasterIdLst>
  <p:sldIdLst>
    <p:sldId id="462" r:id="rId5"/>
    <p:sldId id="467" r:id="rId6"/>
    <p:sldId id="469" r:id="rId7"/>
    <p:sldId id="454" r:id="rId8"/>
    <p:sldId id="463" r:id="rId9"/>
    <p:sldId id="455" r:id="rId10"/>
    <p:sldId id="465" r:id="rId11"/>
    <p:sldId id="456" r:id="rId12"/>
    <p:sldId id="466" r:id="rId13"/>
    <p:sldId id="457" r:id="rId14"/>
    <p:sldId id="471" r:id="rId15"/>
    <p:sldId id="458" r:id="rId16"/>
    <p:sldId id="459" r:id="rId17"/>
    <p:sldId id="460" r:id="rId18"/>
    <p:sldId id="468" r:id="rId19"/>
    <p:sldId id="461" r:id="rId2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a:ea typeface="+mn-ea"/>
        <a:cs typeface="+mn-cs"/>
      </a:defRPr>
    </a:lvl1pPr>
    <a:lvl2pPr marL="457200" algn="l" rtl="0" fontAlgn="base">
      <a:spcBef>
        <a:spcPct val="0"/>
      </a:spcBef>
      <a:spcAft>
        <a:spcPct val="0"/>
      </a:spcAft>
      <a:defRPr sz="2400" kern="1200">
        <a:solidFill>
          <a:schemeClr val="tx1"/>
        </a:solidFill>
        <a:latin typeface="Times"/>
        <a:ea typeface="+mn-ea"/>
        <a:cs typeface="+mn-cs"/>
      </a:defRPr>
    </a:lvl2pPr>
    <a:lvl3pPr marL="914400" algn="l" rtl="0" fontAlgn="base">
      <a:spcBef>
        <a:spcPct val="0"/>
      </a:spcBef>
      <a:spcAft>
        <a:spcPct val="0"/>
      </a:spcAft>
      <a:defRPr sz="2400" kern="1200">
        <a:solidFill>
          <a:schemeClr val="tx1"/>
        </a:solidFill>
        <a:latin typeface="Times"/>
        <a:ea typeface="+mn-ea"/>
        <a:cs typeface="+mn-cs"/>
      </a:defRPr>
    </a:lvl3pPr>
    <a:lvl4pPr marL="1371600" algn="l" rtl="0" fontAlgn="base">
      <a:spcBef>
        <a:spcPct val="0"/>
      </a:spcBef>
      <a:spcAft>
        <a:spcPct val="0"/>
      </a:spcAft>
      <a:defRPr sz="2400" kern="1200">
        <a:solidFill>
          <a:schemeClr val="tx1"/>
        </a:solidFill>
        <a:latin typeface="Times"/>
        <a:ea typeface="+mn-ea"/>
        <a:cs typeface="+mn-cs"/>
      </a:defRPr>
    </a:lvl4pPr>
    <a:lvl5pPr marL="1828800" algn="l" rtl="0" fontAlgn="base">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00"/>
    <a:srgbClr val="066437"/>
    <a:srgbClr val="0066FF"/>
    <a:srgbClr val="BB7119"/>
    <a:srgbClr val="E76A22"/>
    <a:srgbClr val="F6A92C"/>
    <a:srgbClr val="EFA42B"/>
    <a:srgbClr val="4CB52C"/>
    <a:srgbClr val="854D04"/>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90365" autoAdjust="0"/>
  </p:normalViewPr>
  <p:slideViewPr>
    <p:cSldViewPr>
      <p:cViewPr>
        <p:scale>
          <a:sx n="71" d="100"/>
          <a:sy n="71" d="100"/>
        </p:scale>
        <p:origin x="-444" y="-72"/>
      </p:cViewPr>
      <p:guideLst>
        <p:guide orient="horz" pos="1152"/>
        <p:guide pos="5136"/>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8" d="100"/>
          <a:sy n="78" d="100"/>
        </p:scale>
        <p:origin x="-210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defTabSz="915988" eaLnBrk="0" hangingPunct="0">
              <a:defRPr sz="1200">
                <a:latin typeface="Times" pitchFamily="18" charset="0"/>
              </a:defRPr>
            </a:lvl1pPr>
          </a:lstStyle>
          <a:p>
            <a:pPr>
              <a:defRPr/>
            </a:pPr>
            <a:endParaRPr lang="en-US"/>
          </a:p>
        </p:txBody>
      </p:sp>
      <p:sp>
        <p:nvSpPr>
          <p:cNvPr id="142339"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defTabSz="915988" eaLnBrk="0" hangingPunct="0">
              <a:defRPr sz="1200">
                <a:latin typeface="Times" pitchFamily="18" charset="0"/>
              </a:defRPr>
            </a:lvl1pPr>
          </a:lstStyle>
          <a:p>
            <a:pPr>
              <a:defRPr/>
            </a:pPr>
            <a:endParaRPr lang="en-US"/>
          </a:p>
        </p:txBody>
      </p:sp>
      <p:sp>
        <p:nvSpPr>
          <p:cNvPr id="142340" name="Rectangle 4"/>
          <p:cNvSpPr>
            <a:spLocks noGrp="1" noChangeArrowheads="1"/>
          </p:cNvSpPr>
          <p:nvPr>
            <p:ph type="ftr" sz="quarter" idx="2"/>
          </p:nvPr>
        </p:nvSpPr>
        <p:spPr bwMode="auto">
          <a:xfrm>
            <a:off x="0" y="8831263"/>
            <a:ext cx="3036888" cy="463550"/>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defTabSz="915988" eaLnBrk="0" hangingPunct="0">
              <a:defRPr sz="1200">
                <a:latin typeface="Times" pitchFamily="18" charset="0"/>
              </a:defRPr>
            </a:lvl1pPr>
          </a:lstStyle>
          <a:p>
            <a:pPr>
              <a:defRPr/>
            </a:pPr>
            <a:endParaRPr lang="en-US"/>
          </a:p>
        </p:txBody>
      </p:sp>
      <p:sp>
        <p:nvSpPr>
          <p:cNvPr id="142341" name="Rectangle 5"/>
          <p:cNvSpPr>
            <a:spLocks noGrp="1" noChangeArrowheads="1"/>
          </p:cNvSpPr>
          <p:nvPr>
            <p:ph type="sldNum" sz="quarter" idx="3"/>
          </p:nvPr>
        </p:nvSpPr>
        <p:spPr bwMode="auto">
          <a:xfrm>
            <a:off x="3971925" y="8831263"/>
            <a:ext cx="3036888" cy="463550"/>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defTabSz="915988" eaLnBrk="0" hangingPunct="0">
              <a:defRPr sz="1200">
                <a:latin typeface="Times" pitchFamily="18" charset="0"/>
              </a:defRPr>
            </a:lvl1pPr>
          </a:lstStyle>
          <a:p>
            <a:pPr>
              <a:defRPr/>
            </a:pPr>
            <a:fld id="{9E6D7CFD-CEFF-447D-A708-A077C89D39F8}" type="slidenum">
              <a:rPr lang="en-US"/>
              <a:pPr>
                <a:defRPr/>
              </a:pPr>
              <a:t>‹#›</a:t>
            </a:fld>
            <a:endParaRPr lang="en-US"/>
          </a:p>
        </p:txBody>
      </p:sp>
    </p:spTree>
    <p:extLst>
      <p:ext uri="{BB962C8B-B14F-4D97-AF65-F5344CB8AC3E}">
        <p14:creationId xmlns="" xmlns:p14="http://schemas.microsoft.com/office/powerpoint/2010/main" val="561841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defTabSz="915988" eaLnBrk="0" hangingPunct="0">
              <a:defRPr sz="1200">
                <a:latin typeface="Times" pitchFamily="18" charset="0"/>
              </a:defRPr>
            </a:lvl1pPr>
          </a:lstStyle>
          <a:p>
            <a:pPr>
              <a:defRPr/>
            </a:pPr>
            <a:endParaRPr lang="en-US"/>
          </a:p>
        </p:txBody>
      </p:sp>
      <p:sp>
        <p:nvSpPr>
          <p:cNvPr id="6451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defTabSz="915988" eaLnBrk="0" hangingPunct="0">
              <a:defRPr sz="1200">
                <a:latin typeface="Times"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defTabSz="915988" eaLnBrk="0" hangingPunct="0">
              <a:defRPr sz="1200">
                <a:latin typeface="Times" pitchFamily="18" charset="0"/>
              </a:defRPr>
            </a:lvl1pPr>
          </a:lstStyle>
          <a:p>
            <a:pPr>
              <a:defRPr/>
            </a:pPr>
            <a:endParaRPr lang="en-US"/>
          </a:p>
        </p:txBody>
      </p:sp>
      <p:sp>
        <p:nvSpPr>
          <p:cNvPr id="6451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defTabSz="915988" eaLnBrk="0" hangingPunct="0">
              <a:defRPr sz="1200">
                <a:latin typeface="Times" pitchFamily="18" charset="0"/>
              </a:defRPr>
            </a:lvl1pPr>
          </a:lstStyle>
          <a:p>
            <a:pPr>
              <a:defRPr/>
            </a:pPr>
            <a:fld id="{5CF2B376-F37C-48AD-B390-290CE46CF59A}" type="slidenum">
              <a:rPr lang="en-US"/>
              <a:pPr>
                <a:defRPr/>
              </a:pPr>
              <a:t>‹#›</a:t>
            </a:fld>
            <a:endParaRPr lang="en-US"/>
          </a:p>
        </p:txBody>
      </p:sp>
    </p:spTree>
    <p:extLst>
      <p:ext uri="{BB962C8B-B14F-4D97-AF65-F5344CB8AC3E}">
        <p14:creationId xmlns="" xmlns:p14="http://schemas.microsoft.com/office/powerpoint/2010/main" val="1230110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webopedia.com/TERM/C/character_string.html"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webopedia.com/TERM/E/encryption.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pPr>
              <a:defRPr/>
            </a:pPr>
            <a:fld id="{5CF2B376-F37C-48AD-B390-290CE46CF59A}" type="slidenum">
              <a:rPr lang="en-US" smtClean="0"/>
              <a:pPr>
                <a:defRPr/>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A hash </a:t>
            </a:r>
            <a:r>
              <a:rPr lang="en-US" sz="1200" b="0" u="sng" kern="1200" baseline="0" dirty="0" smtClean="0">
                <a:solidFill>
                  <a:schemeClr val="tx1"/>
                </a:solidFill>
                <a:effectLst/>
                <a:latin typeface="Times" pitchFamily="18" charset="0"/>
                <a:ea typeface="+mn-ea"/>
                <a:cs typeface="+mn-cs"/>
                <a:hlinkClick r:id="" action="ppaction://hlinkfile"/>
              </a:rPr>
              <a:t>value</a:t>
            </a:r>
            <a:r>
              <a:rPr lang="en-US" baseline="0" dirty="0" smtClean="0">
                <a:solidFill>
                  <a:schemeClr val="tx1"/>
                </a:solidFill>
              </a:rPr>
              <a:t> (or simply </a:t>
            </a:r>
            <a:r>
              <a:rPr lang="en-US" i="1" baseline="0" dirty="0" smtClean="0">
                <a:solidFill>
                  <a:schemeClr val="tx1"/>
                </a:solidFill>
              </a:rPr>
              <a:t>hash</a:t>
            </a:r>
            <a:r>
              <a:rPr lang="en-US" baseline="0" dirty="0" smtClean="0">
                <a:solidFill>
                  <a:schemeClr val="tx1"/>
                </a:solidFill>
              </a:rPr>
              <a:t>), also called a </a:t>
            </a:r>
            <a:r>
              <a:rPr lang="en-US" i="1" baseline="0" dirty="0" smtClean="0">
                <a:solidFill>
                  <a:schemeClr val="tx1"/>
                </a:solidFill>
              </a:rPr>
              <a:t>message digest</a:t>
            </a:r>
            <a:r>
              <a:rPr lang="en-US" baseline="0" dirty="0" smtClean="0">
                <a:solidFill>
                  <a:schemeClr val="tx1"/>
                </a:solidFill>
              </a:rPr>
              <a:t>, is a number generated from a </a:t>
            </a:r>
            <a:r>
              <a:rPr lang="en-US" baseline="0" dirty="0" smtClean="0">
                <a:solidFill>
                  <a:schemeClr val="tx1"/>
                </a:solidFill>
                <a:hlinkClick r:id="rId3" action="ppaction://hlinkfile"/>
              </a:rPr>
              <a:t>string</a:t>
            </a:r>
            <a:r>
              <a:rPr lang="en-US" baseline="0" dirty="0" smtClean="0">
                <a:solidFill>
                  <a:schemeClr val="tx1"/>
                </a:solidFill>
              </a:rPr>
              <a:t> of text. The hash is substantially smaller than the text itself, and is generated by a formula in such a way that it is extremely unlikely that some other text will produce the same hash value.   Hashes play a role in </a:t>
            </a:r>
            <a:r>
              <a:rPr lang="en-US" sz="1200" b="0" u="sng" kern="1200" baseline="0" dirty="0" smtClean="0">
                <a:solidFill>
                  <a:schemeClr val="tx1"/>
                </a:solidFill>
                <a:effectLst/>
                <a:latin typeface="Times" pitchFamily="18" charset="0"/>
                <a:ea typeface="+mn-ea"/>
                <a:cs typeface="+mn-cs"/>
                <a:hlinkClick r:id="" action="ppaction://hlinkfile"/>
              </a:rPr>
              <a:t>security</a:t>
            </a:r>
            <a:r>
              <a:rPr lang="en-US" baseline="0" dirty="0" smtClean="0">
                <a:solidFill>
                  <a:schemeClr val="tx1"/>
                </a:solidFill>
              </a:rPr>
              <a:t> systems where they're used to ensure that transmitted messages have not been tampered with. The sender generates a hash of the message, </a:t>
            </a:r>
            <a:r>
              <a:rPr lang="en-US" baseline="0" dirty="0" smtClean="0">
                <a:solidFill>
                  <a:schemeClr val="tx1"/>
                </a:solidFill>
                <a:hlinkClick r:id="rId4" action="ppaction://hlinkfile"/>
              </a:rPr>
              <a:t>encrypts</a:t>
            </a:r>
            <a:r>
              <a:rPr lang="en-US" baseline="0" dirty="0" smtClean="0">
                <a:solidFill>
                  <a:schemeClr val="tx1"/>
                </a:solidFill>
              </a:rPr>
              <a:t> it, and sends it with the message itself. The recipient then decrypts both the message and the hash, produces another hash from the received message, and compares the two hashes. If they're the same, there is a very high probability that the message was transmitted intact. </a:t>
            </a:r>
          </a:p>
          <a:p>
            <a:endParaRPr lang="en-US" baseline="0" dirty="0" smtClean="0">
              <a:solidFill>
                <a:schemeClr val="tx1"/>
              </a:solidFill>
            </a:endParaRPr>
          </a:p>
          <a:p>
            <a:r>
              <a:rPr lang="en-US" baseline="0" dirty="0" smtClean="0">
                <a:solidFill>
                  <a:schemeClr val="tx1"/>
                </a:solidFill>
              </a:rPr>
              <a:t>Public-key cryptography refers to a cryptographic system requiring two separate keys, one of which is secret and one of which is public. Although different, the two parts of the key pair are mathematically linked. One key locks or encrypts the plaintext, and the other unlocks or decrypts the </a:t>
            </a:r>
            <a:r>
              <a:rPr lang="en-US" baseline="0" dirty="0" err="1" smtClean="0">
                <a:solidFill>
                  <a:schemeClr val="tx1"/>
                </a:solidFill>
              </a:rPr>
              <a:t>ciphertext</a:t>
            </a:r>
            <a:r>
              <a:rPr lang="en-US" baseline="0" dirty="0" smtClean="0">
                <a:solidFill>
                  <a:schemeClr val="tx1"/>
                </a:solidFill>
              </a:rPr>
              <a:t>. Neither key can perform both functions. One of these keys is published or public, while the other is kept private.</a:t>
            </a:r>
          </a:p>
          <a:p>
            <a:endParaRPr lang="en-US" dirty="0"/>
          </a:p>
        </p:txBody>
      </p:sp>
      <p:sp>
        <p:nvSpPr>
          <p:cNvPr id="4" name="Slide Number Placeholder 3"/>
          <p:cNvSpPr>
            <a:spLocks noGrp="1"/>
          </p:cNvSpPr>
          <p:nvPr>
            <p:ph type="sldNum" sz="quarter" idx="10"/>
          </p:nvPr>
        </p:nvSpPr>
        <p:spPr/>
        <p:txBody>
          <a:bodyPr/>
          <a:lstStyle/>
          <a:p>
            <a:pPr>
              <a:defRPr/>
            </a:pPr>
            <a:fld id="{5CF2B376-F37C-48AD-B390-290CE46CF59A}" type="slidenum">
              <a:rPr lang="en-US" smtClean="0"/>
              <a:pPr>
                <a:defRPr/>
              </a:pPr>
              <a:t>9</a:t>
            </a:fld>
            <a:endParaRPr lang="en-US"/>
          </a:p>
        </p:txBody>
      </p:sp>
    </p:spTree>
    <p:extLst>
      <p:ext uri="{BB962C8B-B14F-4D97-AF65-F5344CB8AC3E}">
        <p14:creationId xmlns="" xmlns:p14="http://schemas.microsoft.com/office/powerpoint/2010/main" val="246828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371600"/>
            <a:ext cx="177165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371600"/>
            <a:ext cx="516255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362200"/>
            <a:ext cx="3352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2362200"/>
            <a:ext cx="3352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54D04"/>
            </a:gs>
            <a:gs pos="100000">
              <a:srgbClr val="A0753C"/>
            </a:gs>
          </a:gsLst>
          <a:lin ang="5400000" scaled="1"/>
        </a:gra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95400" y="2362200"/>
            <a:ext cx="6858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11"/>
          <p:cNvSpPr>
            <a:spLocks noGrp="1" noChangeArrowheads="1"/>
          </p:cNvSpPr>
          <p:nvPr>
            <p:ph type="title"/>
          </p:nvPr>
        </p:nvSpPr>
        <p:spPr bwMode="auto">
          <a:xfrm>
            <a:off x="1295400" y="1371600"/>
            <a:ext cx="70866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1028" name="Picture 18"/>
          <p:cNvPicPr>
            <a:picLocks noChangeAspect="1" noChangeArrowheads="1"/>
          </p:cNvPicPr>
          <p:nvPr/>
        </p:nvPicPr>
        <p:blipFill>
          <a:blip r:embed="rId13" cstate="print"/>
          <a:srcRect/>
          <a:stretch>
            <a:fillRect/>
          </a:stretch>
        </p:blipFill>
        <p:spPr bwMode="auto">
          <a:xfrm>
            <a:off x="0" y="0"/>
            <a:ext cx="9144000" cy="1143000"/>
          </a:xfrm>
          <a:prstGeom prst="rect">
            <a:avLst/>
          </a:prstGeom>
          <a:noFill/>
          <a:ln w="9525">
            <a:noFill/>
            <a:miter lim="800000"/>
            <a:headEnd/>
            <a:tailEnd/>
          </a:ln>
        </p:spPr>
      </p:pic>
      <p:sp>
        <p:nvSpPr>
          <p:cNvPr id="1043" name="Text Box 19"/>
          <p:cNvSpPr txBox="1">
            <a:spLocks noChangeArrowheads="1"/>
          </p:cNvSpPr>
          <p:nvPr/>
        </p:nvSpPr>
        <p:spPr bwMode="auto">
          <a:xfrm>
            <a:off x="1295400" y="293688"/>
            <a:ext cx="4114800" cy="620712"/>
          </a:xfrm>
          <a:prstGeom prst="rect">
            <a:avLst/>
          </a:prstGeom>
          <a:noFill/>
          <a:ln w="9525">
            <a:noFill/>
            <a:miter lim="800000"/>
            <a:headEnd/>
            <a:tailEnd/>
          </a:ln>
          <a:effectLst/>
        </p:spPr>
        <p:txBody>
          <a:bodyPr>
            <a:spAutoFit/>
          </a:bodyPr>
          <a:lstStyle/>
          <a:p>
            <a:pPr eaLnBrk="0" hangingPunct="0">
              <a:lnSpc>
                <a:spcPct val="60000"/>
              </a:lnSpc>
              <a:spcBef>
                <a:spcPct val="50000"/>
              </a:spcBef>
              <a:defRPr/>
            </a:pPr>
            <a:r>
              <a:rPr lang="en-US" sz="1000">
                <a:solidFill>
                  <a:schemeClr val="bg1"/>
                </a:solidFill>
                <a:latin typeface="Arial" charset="0"/>
              </a:rPr>
              <a:t>United States Department of Agriculture</a:t>
            </a:r>
          </a:p>
          <a:p>
            <a:pPr eaLnBrk="0" hangingPunct="0">
              <a:lnSpc>
                <a:spcPct val="60000"/>
              </a:lnSpc>
              <a:spcBef>
                <a:spcPct val="50000"/>
              </a:spcBef>
              <a:defRPr/>
            </a:pPr>
            <a:r>
              <a:rPr lang="en-US" sz="1000">
                <a:solidFill>
                  <a:schemeClr val="bg1"/>
                </a:solidFill>
                <a:latin typeface="Arial" charset="0"/>
              </a:rPr>
              <a:t>Animal and Plant Health Inspection Service</a:t>
            </a:r>
          </a:p>
          <a:p>
            <a:pPr eaLnBrk="0" hangingPunct="0">
              <a:lnSpc>
                <a:spcPct val="60000"/>
              </a:lnSpc>
              <a:spcBef>
                <a:spcPct val="50000"/>
              </a:spcBef>
              <a:defRPr/>
            </a:pPr>
            <a:r>
              <a:rPr lang="en-US" sz="1600" b="1">
                <a:solidFill>
                  <a:schemeClr val="bg1"/>
                </a:solidFill>
                <a:latin typeface="Arial" charset="0"/>
              </a:rPr>
              <a:t>Plant Protection and Quarantine</a:t>
            </a:r>
            <a:endParaRPr lang="en-US" sz="1000">
              <a:solidFill>
                <a:schemeClr val="bg1"/>
              </a:solidFill>
              <a:latin typeface="Arial" charset="0"/>
            </a:endParaRPr>
          </a:p>
        </p:txBody>
      </p:sp>
      <p:pic>
        <p:nvPicPr>
          <p:cNvPr id="1030" name="Picture 20" descr="APHIS"/>
          <p:cNvPicPr>
            <a:picLocks noChangeAspect="1" noChangeArrowheads="1"/>
          </p:cNvPicPr>
          <p:nvPr/>
        </p:nvPicPr>
        <p:blipFill>
          <a:blip r:embed="rId14" cstate="print"/>
          <a:srcRect/>
          <a:stretch>
            <a:fillRect/>
          </a:stretch>
        </p:blipFill>
        <p:spPr bwMode="auto">
          <a:xfrm>
            <a:off x="7848600" y="228600"/>
            <a:ext cx="685800" cy="681038"/>
          </a:xfrm>
          <a:prstGeom prst="rect">
            <a:avLst/>
          </a:prstGeom>
          <a:noFill/>
          <a:ln w="9525">
            <a:noFill/>
            <a:miter lim="800000"/>
            <a:headEnd/>
            <a:tailEnd/>
          </a:ln>
        </p:spPr>
      </p:pic>
      <p:pic>
        <p:nvPicPr>
          <p:cNvPr id="1031" name="Picture 21" descr="USDA"/>
          <p:cNvPicPr>
            <a:picLocks noChangeAspect="1" noChangeArrowheads="1"/>
          </p:cNvPicPr>
          <p:nvPr/>
        </p:nvPicPr>
        <p:blipFill>
          <a:blip r:embed="rId15" cstate="print"/>
          <a:srcRect/>
          <a:stretch>
            <a:fillRect/>
          </a:stretch>
        </p:blipFill>
        <p:spPr bwMode="auto">
          <a:xfrm>
            <a:off x="7010400" y="304800"/>
            <a:ext cx="762000" cy="525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spd="med"/>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lnSpc>
          <a:spcPct val="110000"/>
        </a:lnSpc>
        <a:spcBef>
          <a:spcPct val="20000"/>
        </a:spcBef>
        <a:spcAft>
          <a:spcPct val="0"/>
        </a:spcAft>
        <a:buChar char="•"/>
        <a:defRPr sz="2200" b="1">
          <a:solidFill>
            <a:schemeClr val="bg1"/>
          </a:solidFill>
          <a:latin typeface="+mn-lt"/>
          <a:ea typeface="+mn-ea"/>
          <a:cs typeface="+mn-cs"/>
        </a:defRPr>
      </a:lvl1pPr>
      <a:lvl2pPr marL="742950" indent="-285750" algn="l" rtl="0" eaLnBrk="0" fontAlgn="base" hangingPunct="0">
        <a:lnSpc>
          <a:spcPct val="110000"/>
        </a:lnSpc>
        <a:spcBef>
          <a:spcPct val="20000"/>
        </a:spcBef>
        <a:spcAft>
          <a:spcPct val="0"/>
        </a:spcAft>
        <a:buChar char="–"/>
        <a:defRPr b="1">
          <a:solidFill>
            <a:schemeClr val="bg1"/>
          </a:solidFill>
          <a:latin typeface="+mn-lt"/>
        </a:defRPr>
      </a:lvl2pPr>
      <a:lvl3pPr marL="1143000" indent="-228600" algn="l" rtl="0" eaLnBrk="0" fontAlgn="base" hangingPunct="0">
        <a:lnSpc>
          <a:spcPct val="110000"/>
        </a:lnSpc>
        <a:spcBef>
          <a:spcPct val="20000"/>
        </a:spcBef>
        <a:spcAft>
          <a:spcPct val="0"/>
        </a:spcAft>
        <a:buChar char="•"/>
        <a:defRPr b="1">
          <a:solidFill>
            <a:schemeClr val="bg1"/>
          </a:solidFill>
          <a:latin typeface="+mn-lt"/>
        </a:defRPr>
      </a:lvl3pPr>
      <a:lvl4pPr marL="1600200" indent="-228600" algn="l" rtl="0" eaLnBrk="0" fontAlgn="base" hangingPunct="0">
        <a:lnSpc>
          <a:spcPct val="110000"/>
        </a:lnSpc>
        <a:spcBef>
          <a:spcPct val="20000"/>
        </a:spcBef>
        <a:spcAft>
          <a:spcPct val="0"/>
        </a:spcAft>
        <a:buChar char="–"/>
        <a:defRPr b="1">
          <a:solidFill>
            <a:schemeClr val="bg1"/>
          </a:solidFill>
          <a:latin typeface="+mn-lt"/>
        </a:defRPr>
      </a:lvl4pPr>
      <a:lvl5pPr marL="2057400" indent="-228600" algn="l" rtl="0" eaLnBrk="0" fontAlgn="base" hangingPunct="0">
        <a:lnSpc>
          <a:spcPct val="110000"/>
        </a:lnSpc>
        <a:spcBef>
          <a:spcPct val="20000"/>
        </a:spcBef>
        <a:spcAft>
          <a:spcPct val="0"/>
        </a:spcAft>
        <a:buChar char="»"/>
        <a:defRPr b="1">
          <a:solidFill>
            <a:schemeClr val="bg1"/>
          </a:solidFill>
          <a:latin typeface="+mn-lt"/>
        </a:defRPr>
      </a:lvl5pPr>
      <a:lvl6pPr marL="2514600" indent="-228600" algn="l" rtl="0" fontAlgn="base">
        <a:lnSpc>
          <a:spcPct val="110000"/>
        </a:lnSpc>
        <a:spcBef>
          <a:spcPct val="20000"/>
        </a:spcBef>
        <a:spcAft>
          <a:spcPct val="0"/>
        </a:spcAft>
        <a:buChar char="»"/>
        <a:defRPr b="1">
          <a:solidFill>
            <a:schemeClr val="bg1"/>
          </a:solidFill>
          <a:latin typeface="+mn-lt"/>
        </a:defRPr>
      </a:lvl6pPr>
      <a:lvl7pPr marL="2971800" indent="-228600" algn="l" rtl="0" fontAlgn="base">
        <a:lnSpc>
          <a:spcPct val="110000"/>
        </a:lnSpc>
        <a:spcBef>
          <a:spcPct val="20000"/>
        </a:spcBef>
        <a:spcAft>
          <a:spcPct val="0"/>
        </a:spcAft>
        <a:buChar char="»"/>
        <a:defRPr b="1">
          <a:solidFill>
            <a:schemeClr val="bg1"/>
          </a:solidFill>
          <a:latin typeface="+mn-lt"/>
        </a:defRPr>
      </a:lvl7pPr>
      <a:lvl8pPr marL="3429000" indent="-228600" algn="l" rtl="0" fontAlgn="base">
        <a:lnSpc>
          <a:spcPct val="110000"/>
        </a:lnSpc>
        <a:spcBef>
          <a:spcPct val="20000"/>
        </a:spcBef>
        <a:spcAft>
          <a:spcPct val="0"/>
        </a:spcAft>
        <a:buChar char="»"/>
        <a:defRPr b="1">
          <a:solidFill>
            <a:schemeClr val="bg1"/>
          </a:solidFill>
          <a:latin typeface="+mn-lt"/>
        </a:defRPr>
      </a:lvl8pPr>
      <a:lvl9pPr marL="3886200" indent="-228600" algn="l" rtl="0" fontAlgn="base">
        <a:lnSpc>
          <a:spcPct val="110000"/>
        </a:lnSpc>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br>
              <a:rPr lang="en-US" dirty="0" smtClean="0"/>
            </a:br>
            <a:endParaRPr lang="en-US" dirty="0"/>
          </a:p>
        </p:txBody>
      </p:sp>
      <p:sp>
        <p:nvSpPr>
          <p:cNvPr id="3" name="Title 1"/>
          <p:cNvSpPr txBox="1">
            <a:spLocks/>
          </p:cNvSpPr>
          <p:nvPr/>
        </p:nvSpPr>
        <p:spPr bwMode="auto">
          <a:xfrm>
            <a:off x="341991" y="2133600"/>
            <a:ext cx="8313335"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defRPr/>
            </a:pPr>
            <a:r>
              <a:rPr lang="en-US" sz="4800" b="1" kern="0" dirty="0" smtClean="0">
                <a:solidFill>
                  <a:schemeClr val="bg1"/>
                </a:solidFill>
                <a:latin typeface="+mn-lt"/>
              </a:rPr>
              <a:t>Electronic Exchange and the Cloud</a:t>
            </a:r>
            <a:r>
              <a:rPr lang="en-US" sz="4800" b="1" kern="0" dirty="0" smtClean="0">
                <a:solidFill>
                  <a:schemeClr val="bg1"/>
                </a:solidFill>
                <a:latin typeface="Futura Hv" pitchFamily="34" charset="0"/>
              </a:rPr>
              <a:t> </a:t>
            </a:r>
          </a:p>
          <a:p>
            <a:pPr lvl="0" eaLnBrk="0" hangingPunct="0">
              <a:defRPr/>
            </a:pPr>
            <a:endParaRPr lang="en-US" sz="3200" b="1" kern="0" dirty="0" smtClean="0">
              <a:solidFill>
                <a:schemeClr val="bg1"/>
              </a:solidFill>
              <a:latin typeface="Futura Hv" pitchFamily="34" charset="0"/>
              <a:ea typeface="+mj-ea"/>
              <a:cs typeface="+mj-cs"/>
            </a:endParaRPr>
          </a:p>
          <a:p>
            <a:pPr lvl="0" eaLnBrk="0" hangingPunct="0">
              <a:defRPr/>
            </a:pPr>
            <a:endParaRPr lang="en-US" sz="3200" kern="0" dirty="0" smtClean="0">
              <a:solidFill>
                <a:schemeClr val="bg1"/>
              </a:solidFill>
              <a:latin typeface="Futura Hv"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Futura Hv" pitchFamily="34" charset="0"/>
                <a:ea typeface="+mj-ea"/>
                <a:cs typeface="+mj-cs"/>
              </a:rPr>
              <a:t/>
            </a:r>
            <a:br>
              <a:rPr kumimoji="0" lang="en-US" sz="2000" b="1" i="0" u="none" strike="noStrike" kern="0" cap="none" spc="0" normalizeH="0" baseline="0" noProof="0" dirty="0" smtClean="0">
                <a:ln>
                  <a:noFill/>
                </a:ln>
                <a:solidFill>
                  <a:schemeClr val="bg1"/>
                </a:solidFill>
                <a:effectLst/>
                <a:uLnTx/>
                <a:uFillTx/>
                <a:latin typeface="Futura Hv" pitchFamily="34" charset="0"/>
                <a:ea typeface="+mj-ea"/>
                <a:cs typeface="+mj-cs"/>
              </a:rPr>
            </a:br>
            <a:endParaRPr kumimoji="0" lang="en-US" sz="2000" b="1" i="0" u="none" strike="noStrike" kern="0" cap="none" spc="0" normalizeH="0" baseline="0" noProof="0" dirty="0">
              <a:ln>
                <a:noFill/>
              </a:ln>
              <a:solidFill>
                <a:schemeClr val="bg1"/>
              </a:solidFill>
              <a:effectLst/>
              <a:uLnTx/>
              <a:uFillTx/>
              <a:latin typeface="Futura Hv" pitchFamily="34" charset="0"/>
              <a:ea typeface="+mj-ea"/>
              <a:cs typeface="+mj-cs"/>
            </a:endParaRPr>
          </a:p>
        </p:txBody>
      </p:sp>
      <p:sp>
        <p:nvSpPr>
          <p:cNvPr id="5" name="TextBox 4"/>
          <p:cNvSpPr txBox="1"/>
          <p:nvPr/>
        </p:nvSpPr>
        <p:spPr>
          <a:xfrm>
            <a:off x="304800" y="4800600"/>
            <a:ext cx="8610599" cy="1200329"/>
          </a:xfrm>
          <a:prstGeom prst="rect">
            <a:avLst/>
          </a:prstGeom>
          <a:noFill/>
        </p:spPr>
        <p:txBody>
          <a:bodyPr wrap="square" rtlCol="0">
            <a:spAutoFit/>
          </a:bodyPr>
          <a:lstStyle/>
          <a:p>
            <a:r>
              <a:rPr lang="en-US" kern="0" dirty="0" smtClean="0">
                <a:solidFill>
                  <a:schemeClr val="bg1"/>
                </a:solidFill>
                <a:latin typeface="+mn-lt"/>
              </a:rPr>
              <a:t>IPPC – ePhyto, </a:t>
            </a:r>
            <a:r>
              <a:rPr lang="en-US" kern="0" dirty="0" smtClean="0">
                <a:solidFill>
                  <a:schemeClr val="bg1"/>
                </a:solidFill>
                <a:latin typeface="+mn-lt"/>
              </a:rPr>
              <a:t>Vitoria, Brazil</a:t>
            </a:r>
          </a:p>
          <a:p>
            <a:r>
              <a:rPr lang="en-US" kern="0" dirty="0" smtClean="0">
                <a:solidFill>
                  <a:schemeClr val="bg1"/>
                </a:solidFill>
                <a:latin typeface="+mn-lt"/>
              </a:rPr>
              <a:t> </a:t>
            </a:r>
          </a:p>
          <a:p>
            <a:r>
              <a:rPr lang="en-US" kern="0" dirty="0" smtClean="0">
                <a:solidFill>
                  <a:schemeClr val="bg1"/>
                </a:solidFill>
                <a:latin typeface="+mn-lt"/>
              </a:rPr>
              <a:t>November 2012</a:t>
            </a:r>
            <a:endParaRPr lang="en-US" dirty="0">
              <a:latin typeface="+mn-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a:stCxn id="6" idx="6"/>
            <a:endCxn id="10" idx="0"/>
          </p:cNvCxnSpPr>
          <p:nvPr/>
        </p:nvCxnSpPr>
        <p:spPr>
          <a:xfrm>
            <a:off x="5486400" y="2667000"/>
            <a:ext cx="1714500" cy="228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733800" y="2209800"/>
            <a:ext cx="17526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US - PCIT</a:t>
            </a:r>
          </a:p>
        </p:txBody>
      </p:sp>
      <p:sp>
        <p:nvSpPr>
          <p:cNvPr id="7" name="Oval 6"/>
          <p:cNvSpPr/>
          <p:nvPr/>
        </p:nvSpPr>
        <p:spPr>
          <a:xfrm>
            <a:off x="3733800" y="5638800"/>
            <a:ext cx="1752600" cy="838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900" b="1" dirty="0" smtClean="0">
                <a:ln w="18000">
                  <a:noFill/>
                  <a:prstDash val="solid"/>
                  <a:miter lim="800000"/>
                </a:ln>
                <a:solidFill>
                  <a:schemeClr val="tx1"/>
                </a:solidFill>
              </a:rPr>
              <a:t>China</a:t>
            </a:r>
          </a:p>
        </p:txBody>
      </p:sp>
      <p:sp>
        <p:nvSpPr>
          <p:cNvPr id="8" name="Oval 7"/>
          <p:cNvSpPr/>
          <p:nvPr/>
        </p:nvSpPr>
        <p:spPr>
          <a:xfrm>
            <a:off x="685800" y="4800600"/>
            <a:ext cx="1752600" cy="990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New Zealand</a:t>
            </a:r>
          </a:p>
        </p:txBody>
      </p:sp>
      <p:sp>
        <p:nvSpPr>
          <p:cNvPr id="9" name="Oval 8"/>
          <p:cNvSpPr/>
          <p:nvPr/>
        </p:nvSpPr>
        <p:spPr>
          <a:xfrm>
            <a:off x="6324600" y="4953000"/>
            <a:ext cx="1752600" cy="838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Australia</a:t>
            </a:r>
          </a:p>
        </p:txBody>
      </p:sp>
      <p:sp>
        <p:nvSpPr>
          <p:cNvPr id="10" name="Oval 9"/>
          <p:cNvSpPr/>
          <p:nvPr/>
        </p:nvSpPr>
        <p:spPr>
          <a:xfrm>
            <a:off x="6324600" y="2895600"/>
            <a:ext cx="17526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Mexico</a:t>
            </a:r>
          </a:p>
        </p:txBody>
      </p:sp>
      <p:sp>
        <p:nvSpPr>
          <p:cNvPr id="11" name="Oval 10"/>
          <p:cNvSpPr/>
          <p:nvPr/>
        </p:nvSpPr>
        <p:spPr>
          <a:xfrm>
            <a:off x="685800" y="2895600"/>
            <a:ext cx="17526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Canada</a:t>
            </a:r>
          </a:p>
        </p:txBody>
      </p:sp>
      <p:cxnSp>
        <p:nvCxnSpPr>
          <p:cNvPr id="13" name="Straight Arrow Connector 12"/>
          <p:cNvCxnSpPr>
            <a:stCxn id="6" idx="4"/>
            <a:endCxn id="7" idx="0"/>
          </p:cNvCxnSpPr>
          <p:nvPr/>
        </p:nvCxnSpPr>
        <p:spPr>
          <a:xfrm>
            <a:off x="4610100" y="3124200"/>
            <a:ext cx="0" cy="2514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6"/>
            <a:endCxn id="10" idx="2"/>
          </p:cNvCxnSpPr>
          <p:nvPr/>
        </p:nvCxnSpPr>
        <p:spPr>
          <a:xfrm>
            <a:off x="2438400" y="3352800"/>
            <a:ext cx="38862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4"/>
            <a:endCxn id="9" idx="0"/>
          </p:cNvCxnSpPr>
          <p:nvPr/>
        </p:nvCxnSpPr>
        <p:spPr>
          <a:xfrm>
            <a:off x="7200900" y="3810000"/>
            <a:ext cx="0" cy="11430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5"/>
            <a:endCxn id="7" idx="2"/>
          </p:cNvCxnSpPr>
          <p:nvPr/>
        </p:nvCxnSpPr>
        <p:spPr>
          <a:xfrm>
            <a:off x="2181737" y="5646130"/>
            <a:ext cx="1552063" cy="41177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4" name="Group 53"/>
          <p:cNvGrpSpPr/>
          <p:nvPr/>
        </p:nvGrpSpPr>
        <p:grpSpPr>
          <a:xfrm>
            <a:off x="1524000" y="3810000"/>
            <a:ext cx="381000" cy="990600"/>
            <a:chOff x="5334000" y="1028700"/>
            <a:chExt cx="381000" cy="838200"/>
          </a:xfrm>
        </p:grpSpPr>
        <p:cxnSp>
          <p:nvCxnSpPr>
            <p:cNvPr id="25" name="Straight Arrow Connector 24"/>
            <p:cNvCxnSpPr/>
            <p:nvPr/>
          </p:nvCxnSpPr>
          <p:spPr>
            <a:xfrm>
              <a:off x="5524500" y="1028700"/>
              <a:ext cx="0" cy="8382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6" name="Picture 6"/>
            <p:cNvPicPr>
              <a:picLocks noChangeAspect="1" noChangeArrowheads="1"/>
            </p:cNvPicPr>
            <p:nvPr/>
          </p:nvPicPr>
          <p:blipFill>
            <a:blip r:embed="rId2" cstate="print"/>
            <a:srcRect/>
            <a:stretch>
              <a:fillRect/>
            </a:stretch>
          </p:blipFill>
          <p:spPr bwMode="auto">
            <a:xfrm>
              <a:off x="5334000" y="1222131"/>
              <a:ext cx="381000" cy="441739"/>
            </a:xfrm>
            <a:prstGeom prst="rect">
              <a:avLst/>
            </a:prstGeom>
            <a:noFill/>
            <a:ln w="9525">
              <a:noFill/>
              <a:miter lim="800000"/>
              <a:headEnd/>
              <a:tailEnd/>
            </a:ln>
          </p:spPr>
        </p:pic>
      </p:grpSp>
      <p:cxnSp>
        <p:nvCxnSpPr>
          <p:cNvPr id="28" name="Straight Arrow Connector 27"/>
          <p:cNvCxnSpPr>
            <a:stCxn id="11" idx="7"/>
            <a:endCxn id="6" idx="2"/>
          </p:cNvCxnSpPr>
          <p:nvPr/>
        </p:nvCxnSpPr>
        <p:spPr>
          <a:xfrm flipV="1">
            <a:off x="2181737" y="2667000"/>
            <a:ext cx="1552063" cy="36251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8" idx="7"/>
            <a:endCxn id="6" idx="3"/>
          </p:cNvCxnSpPr>
          <p:nvPr/>
        </p:nvCxnSpPr>
        <p:spPr>
          <a:xfrm flipV="1">
            <a:off x="2181737" y="2990289"/>
            <a:ext cx="1808726" cy="195538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9" idx="1"/>
            <a:endCxn id="6" idx="5"/>
          </p:cNvCxnSpPr>
          <p:nvPr/>
        </p:nvCxnSpPr>
        <p:spPr>
          <a:xfrm flipH="1" flipV="1">
            <a:off x="5229737" y="2990289"/>
            <a:ext cx="1351526" cy="20854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8" idx="6"/>
            <a:endCxn id="9" idx="2"/>
          </p:cNvCxnSpPr>
          <p:nvPr/>
        </p:nvCxnSpPr>
        <p:spPr>
          <a:xfrm>
            <a:off x="2438400" y="5295900"/>
            <a:ext cx="3886200" cy="762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Rectangle 2"/>
          <p:cNvSpPr txBox="1">
            <a:spLocks noChangeArrowheads="1"/>
          </p:cNvSpPr>
          <p:nvPr/>
        </p:nvSpPr>
        <p:spPr>
          <a:xfrm>
            <a:off x="152400" y="1371600"/>
            <a:ext cx="8991600" cy="477054"/>
          </a:xfrm>
          <a:prstGeom prst="rect">
            <a:avLst/>
          </a:prstGeom>
          <a:ln>
            <a:noFill/>
          </a:ln>
        </p:spPr>
        <p:txBody>
          <a:bodyPr vert="horz" wrap="square" lIns="0" tIns="45720" rIns="91440" bIns="45720" rtlCol="0" anchor="b" anchorCtr="0">
            <a:spAutoFit/>
          </a:bodyPr>
          <a:lstStyle/>
          <a:p>
            <a:pPr marL="0" marR="0" lvl="0" indent="0" algn="l" defTabSz="457200" rtl="0" eaLnBrk="1" fontAlgn="auto" latinLnBrk="0" hangingPunct="1">
              <a:lnSpc>
                <a:spcPts val="3000"/>
              </a:lnSpc>
              <a:spcBef>
                <a:spcPct val="0"/>
              </a:spcBef>
              <a:spcAft>
                <a:spcPts val="0"/>
              </a:spcAft>
              <a:buClrTx/>
              <a:buSzTx/>
              <a:buFontTx/>
              <a:buNone/>
              <a:tabLst/>
              <a:defRPr/>
            </a:pPr>
            <a:r>
              <a:rPr kumimoji="0" lang="en-US" sz="2500" b="0" i="0" u="none" strike="noStrike" kern="1200" cap="none" spc="0" normalizeH="0" baseline="0" noProof="0" dirty="0" smtClean="0">
                <a:ln>
                  <a:noFill/>
                </a:ln>
                <a:solidFill>
                  <a:schemeClr val="bg1"/>
                </a:solidFill>
                <a:effectLst/>
                <a:uLnTx/>
                <a:uFillTx/>
                <a:latin typeface="+mj-lt"/>
                <a:ea typeface="+mj-ea"/>
                <a:cs typeface="Futura"/>
              </a:rPr>
              <a:t>Electronic Exchange via Bi-Lateral Agreement (Many to Many)</a:t>
            </a:r>
            <a:endParaRPr kumimoji="0" lang="en-US" sz="2500" b="0" i="0" u="none" strike="noStrike" kern="1200" cap="none" spc="0" normalizeH="0" baseline="0" noProof="0" dirty="0">
              <a:ln>
                <a:noFill/>
              </a:ln>
              <a:solidFill>
                <a:schemeClr val="bg1"/>
              </a:solidFill>
              <a:effectLst/>
              <a:uLnTx/>
              <a:uFillTx/>
              <a:latin typeface="+mj-lt"/>
              <a:ea typeface="+mj-ea"/>
              <a:cs typeface="Futura"/>
            </a:endParaRPr>
          </a:p>
        </p:txBody>
      </p:sp>
      <p:pic>
        <p:nvPicPr>
          <p:cNvPr id="75" name="Picture 6"/>
          <p:cNvPicPr>
            <a:picLocks noChangeAspect="1" noChangeArrowheads="1"/>
          </p:cNvPicPr>
          <p:nvPr/>
        </p:nvPicPr>
        <p:blipFill>
          <a:blip r:embed="rId2" cstate="print"/>
          <a:srcRect/>
          <a:stretch>
            <a:fillRect/>
          </a:stretch>
        </p:blipFill>
        <p:spPr bwMode="auto">
          <a:xfrm>
            <a:off x="2819400" y="3657600"/>
            <a:ext cx="381000" cy="522055"/>
          </a:xfrm>
          <a:prstGeom prst="rect">
            <a:avLst/>
          </a:prstGeom>
          <a:noFill/>
          <a:ln w="9525">
            <a:noFill/>
            <a:miter lim="800000"/>
            <a:headEnd/>
            <a:tailEnd/>
          </a:ln>
        </p:spPr>
      </p:pic>
      <p:pic>
        <p:nvPicPr>
          <p:cNvPr id="76" name="Picture 6"/>
          <p:cNvPicPr>
            <a:picLocks noChangeAspect="1" noChangeArrowheads="1"/>
          </p:cNvPicPr>
          <p:nvPr/>
        </p:nvPicPr>
        <p:blipFill>
          <a:blip r:embed="rId2" cstate="print"/>
          <a:srcRect/>
          <a:stretch>
            <a:fillRect/>
          </a:stretch>
        </p:blipFill>
        <p:spPr bwMode="auto">
          <a:xfrm>
            <a:off x="2819400" y="2438400"/>
            <a:ext cx="381000" cy="522055"/>
          </a:xfrm>
          <a:prstGeom prst="rect">
            <a:avLst/>
          </a:prstGeom>
          <a:noFill/>
          <a:ln w="9525">
            <a:noFill/>
            <a:miter lim="800000"/>
            <a:headEnd/>
            <a:tailEnd/>
          </a:ln>
        </p:spPr>
      </p:pic>
      <p:pic>
        <p:nvPicPr>
          <p:cNvPr id="77" name="Picture 6"/>
          <p:cNvPicPr>
            <a:picLocks noChangeAspect="1" noChangeArrowheads="1"/>
          </p:cNvPicPr>
          <p:nvPr/>
        </p:nvPicPr>
        <p:blipFill>
          <a:blip r:embed="rId2" cstate="print"/>
          <a:srcRect/>
          <a:stretch>
            <a:fillRect/>
          </a:stretch>
        </p:blipFill>
        <p:spPr bwMode="auto">
          <a:xfrm>
            <a:off x="5867400" y="2514600"/>
            <a:ext cx="381000" cy="522055"/>
          </a:xfrm>
          <a:prstGeom prst="rect">
            <a:avLst/>
          </a:prstGeom>
          <a:noFill/>
          <a:ln w="9525">
            <a:noFill/>
            <a:miter lim="800000"/>
            <a:headEnd/>
            <a:tailEnd/>
          </a:ln>
        </p:spPr>
      </p:pic>
      <p:pic>
        <p:nvPicPr>
          <p:cNvPr id="78" name="Picture 6"/>
          <p:cNvPicPr>
            <a:picLocks noChangeAspect="1" noChangeArrowheads="1"/>
          </p:cNvPicPr>
          <p:nvPr/>
        </p:nvPicPr>
        <p:blipFill>
          <a:blip r:embed="rId2" cstate="print"/>
          <a:srcRect/>
          <a:stretch>
            <a:fillRect/>
          </a:stretch>
        </p:blipFill>
        <p:spPr bwMode="auto">
          <a:xfrm>
            <a:off x="5715000" y="3810000"/>
            <a:ext cx="381000" cy="522055"/>
          </a:xfrm>
          <a:prstGeom prst="rect">
            <a:avLst/>
          </a:prstGeom>
          <a:noFill/>
          <a:ln w="9525">
            <a:noFill/>
            <a:miter lim="800000"/>
            <a:headEnd/>
            <a:tailEnd/>
          </a:ln>
        </p:spPr>
      </p:pic>
      <p:pic>
        <p:nvPicPr>
          <p:cNvPr id="79" name="Picture 6"/>
          <p:cNvPicPr>
            <a:picLocks noChangeAspect="1" noChangeArrowheads="1"/>
          </p:cNvPicPr>
          <p:nvPr/>
        </p:nvPicPr>
        <p:blipFill>
          <a:blip r:embed="rId2" cstate="print"/>
          <a:srcRect/>
          <a:stretch>
            <a:fillRect/>
          </a:stretch>
        </p:blipFill>
        <p:spPr bwMode="auto">
          <a:xfrm>
            <a:off x="7010400" y="4114800"/>
            <a:ext cx="381000" cy="522055"/>
          </a:xfrm>
          <a:prstGeom prst="rect">
            <a:avLst/>
          </a:prstGeom>
          <a:noFill/>
          <a:ln w="9525">
            <a:noFill/>
            <a:miter lim="800000"/>
            <a:headEnd/>
            <a:tailEnd/>
          </a:ln>
        </p:spPr>
      </p:pic>
      <p:pic>
        <p:nvPicPr>
          <p:cNvPr id="80" name="Picture 6"/>
          <p:cNvPicPr>
            <a:picLocks noChangeAspect="1" noChangeArrowheads="1"/>
          </p:cNvPicPr>
          <p:nvPr/>
        </p:nvPicPr>
        <p:blipFill>
          <a:blip r:embed="rId2" cstate="print"/>
          <a:srcRect/>
          <a:stretch>
            <a:fillRect/>
          </a:stretch>
        </p:blipFill>
        <p:spPr bwMode="auto">
          <a:xfrm>
            <a:off x="4419600" y="3962400"/>
            <a:ext cx="381000" cy="522055"/>
          </a:xfrm>
          <a:prstGeom prst="rect">
            <a:avLst/>
          </a:prstGeom>
          <a:noFill/>
          <a:ln w="9525">
            <a:noFill/>
            <a:miter lim="800000"/>
            <a:headEnd/>
            <a:tailEnd/>
          </a:ln>
        </p:spPr>
      </p:pic>
      <p:pic>
        <p:nvPicPr>
          <p:cNvPr id="81" name="Picture 6"/>
          <p:cNvPicPr>
            <a:picLocks noChangeAspect="1" noChangeArrowheads="1"/>
          </p:cNvPicPr>
          <p:nvPr/>
        </p:nvPicPr>
        <p:blipFill>
          <a:blip r:embed="rId2" cstate="print"/>
          <a:srcRect/>
          <a:stretch>
            <a:fillRect/>
          </a:stretch>
        </p:blipFill>
        <p:spPr bwMode="auto">
          <a:xfrm>
            <a:off x="3810000" y="5029200"/>
            <a:ext cx="381000" cy="522055"/>
          </a:xfrm>
          <a:prstGeom prst="rect">
            <a:avLst/>
          </a:prstGeom>
          <a:noFill/>
          <a:ln w="9525">
            <a:noFill/>
            <a:miter lim="800000"/>
            <a:headEnd/>
            <a:tailEnd/>
          </a:ln>
        </p:spPr>
      </p:pic>
      <p:pic>
        <p:nvPicPr>
          <p:cNvPr id="82" name="Picture 6"/>
          <p:cNvPicPr>
            <a:picLocks noChangeAspect="1" noChangeArrowheads="1"/>
          </p:cNvPicPr>
          <p:nvPr/>
        </p:nvPicPr>
        <p:blipFill>
          <a:blip r:embed="rId2" cstate="print"/>
          <a:srcRect/>
          <a:stretch>
            <a:fillRect/>
          </a:stretch>
        </p:blipFill>
        <p:spPr bwMode="auto">
          <a:xfrm>
            <a:off x="2743200" y="5638800"/>
            <a:ext cx="381000" cy="522055"/>
          </a:xfrm>
          <a:prstGeom prst="rect">
            <a:avLst/>
          </a:prstGeom>
          <a:noFill/>
          <a:ln w="9525">
            <a:noFill/>
            <a:miter lim="800000"/>
            <a:headEnd/>
            <a:tailEnd/>
          </a:ln>
        </p:spPr>
      </p:pic>
      <p:pic>
        <p:nvPicPr>
          <p:cNvPr id="35" name="Picture 6"/>
          <p:cNvPicPr>
            <a:picLocks noChangeAspect="1" noChangeArrowheads="1"/>
          </p:cNvPicPr>
          <p:nvPr/>
        </p:nvPicPr>
        <p:blipFill>
          <a:blip r:embed="rId2" cstate="print"/>
          <a:srcRect/>
          <a:stretch>
            <a:fillRect/>
          </a:stretch>
        </p:blipFill>
        <p:spPr bwMode="auto">
          <a:xfrm>
            <a:off x="5943600" y="5638800"/>
            <a:ext cx="381000" cy="522055"/>
          </a:xfrm>
          <a:prstGeom prst="rect">
            <a:avLst/>
          </a:prstGeom>
          <a:noFill/>
          <a:ln w="9525">
            <a:noFill/>
            <a:miter lim="800000"/>
            <a:headEnd/>
            <a:tailEnd/>
          </a:ln>
        </p:spPr>
      </p:pic>
      <p:cxnSp>
        <p:nvCxnSpPr>
          <p:cNvPr id="36" name="Straight Arrow Connector 35"/>
          <p:cNvCxnSpPr/>
          <p:nvPr/>
        </p:nvCxnSpPr>
        <p:spPr>
          <a:xfrm flipV="1">
            <a:off x="5486400" y="5715000"/>
            <a:ext cx="1219200" cy="28631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ppt_x"/>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1000" fill="hold"/>
                                        <p:tgtEl>
                                          <p:spTgt spid="10"/>
                                        </p:tgtEl>
                                        <p:attrNameLst>
                                          <p:attrName>ppt_x</p:attrName>
                                        </p:attrNameLst>
                                      </p:cBhvr>
                                      <p:tavLst>
                                        <p:tav tm="0">
                                          <p:val>
                                            <p:strVal val="#ppt_x"/>
                                          </p:val>
                                        </p:tav>
                                        <p:tav tm="100000">
                                          <p:val>
                                            <p:strVal val="#ppt_x"/>
                                          </p:val>
                                        </p:tav>
                                      </p:tavLst>
                                    </p:anim>
                                    <p:anim calcmode="lin" valueType="num">
                                      <p:cBhvr additive="base">
                                        <p:cTn id="17" dur="10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1000" fill="hold"/>
                                        <p:tgtEl>
                                          <p:spTgt spid="8"/>
                                        </p:tgtEl>
                                        <p:attrNameLst>
                                          <p:attrName>ppt_x</p:attrName>
                                        </p:attrNameLst>
                                      </p:cBhvr>
                                      <p:tavLst>
                                        <p:tav tm="0">
                                          <p:val>
                                            <p:strVal val="#ppt_x"/>
                                          </p:val>
                                        </p:tav>
                                        <p:tav tm="100000">
                                          <p:val>
                                            <p:strVal val="#ppt_x"/>
                                          </p:val>
                                        </p:tav>
                                      </p:tavLst>
                                    </p:anim>
                                    <p:anim calcmode="lin" valueType="num">
                                      <p:cBhvr additive="base">
                                        <p:cTn id="22" dur="1000" fill="hold"/>
                                        <p:tgtEl>
                                          <p:spTgt spid="8"/>
                                        </p:tgtEl>
                                        <p:attrNameLst>
                                          <p:attrName>ppt_y</p:attrName>
                                        </p:attrNameLst>
                                      </p:cBhvr>
                                      <p:tavLst>
                                        <p:tav tm="0">
                                          <p:val>
                                            <p:strVal val="1+#ppt_h/2"/>
                                          </p:val>
                                        </p:tav>
                                        <p:tav tm="100000">
                                          <p:val>
                                            <p:strVal val="#ppt_y"/>
                                          </p:val>
                                        </p:tav>
                                      </p:tavLst>
                                    </p:anim>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1000" fill="hold"/>
                                        <p:tgtEl>
                                          <p:spTgt spid="9"/>
                                        </p:tgtEl>
                                        <p:attrNameLst>
                                          <p:attrName>ppt_x</p:attrName>
                                        </p:attrNameLst>
                                      </p:cBhvr>
                                      <p:tavLst>
                                        <p:tav tm="0">
                                          <p:val>
                                            <p:strVal val="#ppt_x"/>
                                          </p:val>
                                        </p:tav>
                                        <p:tav tm="100000">
                                          <p:val>
                                            <p:strVal val="#ppt_x"/>
                                          </p:val>
                                        </p:tav>
                                      </p:tavLst>
                                    </p:anim>
                                    <p:anim calcmode="lin" valueType="num">
                                      <p:cBhvr additive="base">
                                        <p:cTn id="27" dur="1000" fill="hold"/>
                                        <p:tgtEl>
                                          <p:spTgt spid="9"/>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2" presetClass="entr" presetSubtype="4"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1000" fill="hold"/>
                                        <p:tgtEl>
                                          <p:spTgt spid="24"/>
                                        </p:tgtEl>
                                        <p:attrNameLst>
                                          <p:attrName>ppt_x</p:attrName>
                                        </p:attrNameLst>
                                      </p:cBhvr>
                                      <p:tavLst>
                                        <p:tav tm="0">
                                          <p:val>
                                            <p:strVal val="#ppt_x"/>
                                          </p:val>
                                        </p:tav>
                                        <p:tav tm="100000">
                                          <p:val>
                                            <p:strVal val="#ppt_x"/>
                                          </p:val>
                                        </p:tav>
                                      </p:tavLst>
                                    </p:anim>
                                    <p:anim calcmode="lin" valueType="num">
                                      <p:cBhvr additive="base">
                                        <p:cTn id="37"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“Cloud” explained…</a:t>
            </a:r>
            <a:endParaRPr lang="en-US" dirty="0"/>
          </a:p>
        </p:txBody>
      </p:sp>
      <p:sp>
        <p:nvSpPr>
          <p:cNvPr id="3" name="Content Placeholder 2"/>
          <p:cNvSpPr>
            <a:spLocks noGrp="1"/>
          </p:cNvSpPr>
          <p:nvPr>
            <p:ph idx="1"/>
          </p:nvPr>
        </p:nvSpPr>
        <p:spPr>
          <a:xfrm>
            <a:off x="457200" y="2362200"/>
            <a:ext cx="8153400" cy="4038600"/>
          </a:xfrm>
        </p:spPr>
        <p:txBody>
          <a:bodyPr/>
          <a:lstStyle/>
          <a:p>
            <a:r>
              <a:rPr lang="en-US" sz="2400" dirty="0" smtClean="0"/>
              <a:t>The “Cloud” uses the internet as a method to access services.  The “Cloud” is hosted in a way to allow the internet to deliver whatever services are of interest to you. The “Cloud" will allow you access to something that someone else has built for you.</a:t>
            </a:r>
          </a:p>
          <a:p>
            <a:endParaRPr lang="en-US"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657600" y="5410200"/>
            <a:ext cx="1590675"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950" b="1" dirty="0" smtClean="0">
                <a:ln w="18000">
                  <a:noFill/>
                  <a:prstDash val="solid"/>
                  <a:miter lim="800000"/>
                </a:ln>
                <a:solidFill>
                  <a:schemeClr val="tx1"/>
                </a:solidFill>
              </a:rPr>
              <a:t>China</a:t>
            </a:r>
            <a:endParaRPr lang="en-US" sz="1950" b="1" dirty="0">
              <a:ln w="18000">
                <a:noFill/>
                <a:prstDash val="solid"/>
                <a:miter lim="800000"/>
              </a:ln>
              <a:solidFill>
                <a:schemeClr val="tx1"/>
              </a:solidFill>
            </a:endParaRPr>
          </a:p>
        </p:txBody>
      </p:sp>
      <p:sp>
        <p:nvSpPr>
          <p:cNvPr id="4" name="Oval 3"/>
          <p:cNvSpPr/>
          <p:nvPr/>
        </p:nvSpPr>
        <p:spPr>
          <a:xfrm>
            <a:off x="1066800" y="4495800"/>
            <a:ext cx="1590675"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New Zealand</a:t>
            </a:r>
            <a:endParaRPr lang="en-US" sz="1800" b="1" dirty="0">
              <a:ln w="18000">
                <a:noFill/>
                <a:prstDash val="solid"/>
                <a:miter lim="800000"/>
              </a:ln>
              <a:solidFill>
                <a:schemeClr val="tx1"/>
              </a:solidFill>
            </a:endParaRPr>
          </a:p>
        </p:txBody>
      </p:sp>
      <p:sp>
        <p:nvSpPr>
          <p:cNvPr id="5" name="Oval 4"/>
          <p:cNvSpPr/>
          <p:nvPr/>
        </p:nvSpPr>
        <p:spPr>
          <a:xfrm>
            <a:off x="6257925" y="4391025"/>
            <a:ext cx="1666875"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Australia</a:t>
            </a:r>
            <a:endParaRPr lang="en-US" sz="1800" b="1" dirty="0">
              <a:ln w="18000">
                <a:noFill/>
                <a:prstDash val="solid"/>
                <a:miter lim="800000"/>
              </a:ln>
              <a:solidFill>
                <a:schemeClr val="tx1"/>
              </a:solidFill>
            </a:endParaRPr>
          </a:p>
        </p:txBody>
      </p:sp>
      <p:sp>
        <p:nvSpPr>
          <p:cNvPr id="6" name="Oval 5"/>
          <p:cNvSpPr/>
          <p:nvPr/>
        </p:nvSpPr>
        <p:spPr>
          <a:xfrm>
            <a:off x="5943600" y="2438400"/>
            <a:ext cx="1590675"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Mexico</a:t>
            </a:r>
            <a:endParaRPr lang="en-US" sz="1800" b="1" dirty="0">
              <a:ln w="18000">
                <a:noFill/>
                <a:prstDash val="solid"/>
                <a:miter lim="800000"/>
              </a:ln>
              <a:solidFill>
                <a:schemeClr val="tx1"/>
              </a:solidFill>
            </a:endParaRPr>
          </a:p>
        </p:txBody>
      </p:sp>
      <p:sp>
        <p:nvSpPr>
          <p:cNvPr id="7" name="Oval 6"/>
          <p:cNvSpPr/>
          <p:nvPr/>
        </p:nvSpPr>
        <p:spPr>
          <a:xfrm>
            <a:off x="1371600" y="2743200"/>
            <a:ext cx="1590675"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Canada</a:t>
            </a:r>
            <a:endParaRPr lang="en-US" sz="1800" b="1" dirty="0">
              <a:ln w="18000">
                <a:noFill/>
                <a:prstDash val="solid"/>
                <a:miter lim="800000"/>
              </a:ln>
              <a:solidFill>
                <a:schemeClr val="tx1"/>
              </a:solidFill>
            </a:endParaRPr>
          </a:p>
        </p:txBody>
      </p:sp>
      <p:grpSp>
        <p:nvGrpSpPr>
          <p:cNvPr id="8" name="Group 47"/>
          <p:cNvGrpSpPr/>
          <p:nvPr/>
        </p:nvGrpSpPr>
        <p:grpSpPr>
          <a:xfrm>
            <a:off x="2729327" y="3505200"/>
            <a:ext cx="928274" cy="457200"/>
            <a:chOff x="4525993" y="2195513"/>
            <a:chExt cx="1200641" cy="571500"/>
          </a:xfrm>
        </p:grpSpPr>
        <p:pic>
          <p:nvPicPr>
            <p:cNvPr id="9" name="Picture 3"/>
            <p:cNvPicPr>
              <a:picLocks noChangeAspect="1" noChangeArrowheads="1"/>
            </p:cNvPicPr>
            <p:nvPr/>
          </p:nvPicPr>
          <p:blipFill>
            <a:blip r:embed="rId2" cstate="print"/>
            <a:srcRect/>
            <a:stretch>
              <a:fillRect/>
            </a:stretch>
          </p:blipFill>
          <p:spPr bwMode="auto">
            <a:xfrm>
              <a:off x="4741054" y="2195513"/>
              <a:ext cx="600075" cy="466725"/>
            </a:xfrm>
            <a:prstGeom prst="rect">
              <a:avLst/>
            </a:prstGeom>
            <a:noFill/>
            <a:ln w="9525">
              <a:noFill/>
              <a:miter lim="800000"/>
              <a:headEnd/>
              <a:tailEnd/>
            </a:ln>
          </p:spPr>
        </p:pic>
        <p:cxnSp>
          <p:nvCxnSpPr>
            <p:cNvPr id="10" name="Straight Arrow Connector 9"/>
            <p:cNvCxnSpPr>
              <a:stCxn id="7" idx="5"/>
            </p:cNvCxnSpPr>
            <p:nvPr/>
          </p:nvCxnSpPr>
          <p:spPr>
            <a:xfrm>
              <a:off x="4525993" y="2218624"/>
              <a:ext cx="1200641" cy="54838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1" name="Group 51"/>
          <p:cNvGrpSpPr/>
          <p:nvPr/>
        </p:nvGrpSpPr>
        <p:grpSpPr>
          <a:xfrm>
            <a:off x="2667000" y="4398644"/>
            <a:ext cx="838200" cy="401955"/>
            <a:chOff x="4359139" y="1295400"/>
            <a:chExt cx="1084138" cy="502444"/>
          </a:xfrm>
        </p:grpSpPr>
        <p:pic>
          <p:nvPicPr>
            <p:cNvPr id="12" name="Picture 3"/>
            <p:cNvPicPr>
              <a:picLocks noChangeAspect="1" noChangeArrowheads="1"/>
            </p:cNvPicPr>
            <p:nvPr/>
          </p:nvPicPr>
          <p:blipFill>
            <a:blip r:embed="rId2" cstate="print"/>
            <a:srcRect/>
            <a:stretch>
              <a:fillRect/>
            </a:stretch>
          </p:blipFill>
          <p:spPr bwMode="auto">
            <a:xfrm>
              <a:off x="4572000" y="1295400"/>
              <a:ext cx="600075" cy="466725"/>
            </a:xfrm>
            <a:prstGeom prst="rect">
              <a:avLst/>
            </a:prstGeom>
            <a:noFill/>
            <a:ln w="9525">
              <a:noFill/>
              <a:miter lim="800000"/>
              <a:headEnd/>
              <a:tailEnd/>
            </a:ln>
          </p:spPr>
        </p:pic>
        <p:cxnSp>
          <p:nvCxnSpPr>
            <p:cNvPr id="13" name="Straight Arrow Connector 12"/>
            <p:cNvCxnSpPr/>
            <p:nvPr/>
          </p:nvCxnSpPr>
          <p:spPr>
            <a:xfrm flipV="1">
              <a:off x="4359139" y="1321595"/>
              <a:ext cx="1084138" cy="47624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55"/>
          <p:cNvGrpSpPr/>
          <p:nvPr/>
        </p:nvGrpSpPr>
        <p:grpSpPr>
          <a:xfrm>
            <a:off x="4267200" y="4800600"/>
            <a:ext cx="463947" cy="609600"/>
            <a:chOff x="4191000" y="1676400"/>
            <a:chExt cx="600075" cy="762000"/>
          </a:xfrm>
        </p:grpSpPr>
        <p:pic>
          <p:nvPicPr>
            <p:cNvPr id="15" name="Picture 3"/>
            <p:cNvPicPr>
              <a:picLocks noChangeAspect="1" noChangeArrowheads="1"/>
            </p:cNvPicPr>
            <p:nvPr/>
          </p:nvPicPr>
          <p:blipFill>
            <a:blip r:embed="rId2" cstate="print"/>
            <a:srcRect/>
            <a:stretch>
              <a:fillRect/>
            </a:stretch>
          </p:blipFill>
          <p:spPr bwMode="auto">
            <a:xfrm>
              <a:off x="4191000" y="1905000"/>
              <a:ext cx="600075" cy="466725"/>
            </a:xfrm>
            <a:prstGeom prst="rect">
              <a:avLst/>
            </a:prstGeom>
            <a:noFill/>
            <a:ln w="9525">
              <a:noFill/>
              <a:miter lim="800000"/>
              <a:headEnd/>
              <a:tailEnd/>
            </a:ln>
          </p:spPr>
        </p:pic>
        <p:cxnSp>
          <p:nvCxnSpPr>
            <p:cNvPr id="16" name="Straight Arrow Connector 15"/>
            <p:cNvCxnSpPr/>
            <p:nvPr/>
          </p:nvCxnSpPr>
          <p:spPr>
            <a:xfrm flipH="1">
              <a:off x="4419600" y="1676400"/>
              <a:ext cx="38100" cy="7620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58"/>
          <p:cNvGrpSpPr/>
          <p:nvPr/>
        </p:nvGrpSpPr>
        <p:grpSpPr>
          <a:xfrm>
            <a:off x="5562600" y="4495800"/>
            <a:ext cx="677510" cy="434340"/>
            <a:chOff x="4457700" y="1676400"/>
            <a:chExt cx="876300" cy="542925"/>
          </a:xfrm>
        </p:grpSpPr>
        <p:pic>
          <p:nvPicPr>
            <p:cNvPr id="18" name="Picture 3"/>
            <p:cNvPicPr>
              <a:picLocks noChangeAspect="1" noChangeArrowheads="1"/>
            </p:cNvPicPr>
            <p:nvPr/>
          </p:nvPicPr>
          <p:blipFill>
            <a:blip r:embed="rId2" cstate="print"/>
            <a:srcRect/>
            <a:stretch>
              <a:fillRect/>
            </a:stretch>
          </p:blipFill>
          <p:spPr bwMode="auto">
            <a:xfrm>
              <a:off x="4495800" y="1752600"/>
              <a:ext cx="600075" cy="466725"/>
            </a:xfrm>
            <a:prstGeom prst="rect">
              <a:avLst/>
            </a:prstGeom>
            <a:noFill/>
            <a:ln w="9525">
              <a:noFill/>
              <a:miter lim="800000"/>
              <a:headEnd/>
              <a:tailEnd/>
            </a:ln>
          </p:spPr>
        </p:pic>
        <p:cxnSp>
          <p:nvCxnSpPr>
            <p:cNvPr id="19" name="Straight Arrow Connector 18"/>
            <p:cNvCxnSpPr/>
            <p:nvPr/>
          </p:nvCxnSpPr>
          <p:spPr>
            <a:xfrm>
              <a:off x="4457700" y="1676400"/>
              <a:ext cx="876300" cy="3048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61"/>
          <p:cNvGrpSpPr/>
          <p:nvPr/>
        </p:nvGrpSpPr>
        <p:grpSpPr>
          <a:xfrm>
            <a:off x="5257800" y="3048001"/>
            <a:ext cx="762000" cy="609599"/>
            <a:chOff x="4235947" y="1345408"/>
            <a:chExt cx="985581" cy="761998"/>
          </a:xfrm>
        </p:grpSpPr>
        <p:pic>
          <p:nvPicPr>
            <p:cNvPr id="21" name="Picture 3"/>
            <p:cNvPicPr>
              <a:picLocks noChangeAspect="1" noChangeArrowheads="1"/>
            </p:cNvPicPr>
            <p:nvPr/>
          </p:nvPicPr>
          <p:blipFill>
            <a:blip r:embed="rId2" cstate="print"/>
            <a:srcRect/>
            <a:stretch>
              <a:fillRect/>
            </a:stretch>
          </p:blipFill>
          <p:spPr bwMode="auto">
            <a:xfrm>
              <a:off x="4433063" y="1535906"/>
              <a:ext cx="600075" cy="466725"/>
            </a:xfrm>
            <a:prstGeom prst="rect">
              <a:avLst/>
            </a:prstGeom>
            <a:noFill/>
            <a:ln w="9525">
              <a:noFill/>
              <a:miter lim="800000"/>
              <a:headEnd/>
              <a:tailEnd/>
            </a:ln>
          </p:spPr>
        </p:pic>
        <p:cxnSp>
          <p:nvCxnSpPr>
            <p:cNvPr id="22" name="Straight Arrow Connector 21"/>
            <p:cNvCxnSpPr/>
            <p:nvPr/>
          </p:nvCxnSpPr>
          <p:spPr>
            <a:xfrm flipV="1">
              <a:off x="4235947" y="1345408"/>
              <a:ext cx="985581" cy="76199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pic>
        <p:nvPicPr>
          <p:cNvPr id="23" name="Picture 22" descr="cloud_icon.png"/>
          <p:cNvPicPr>
            <a:picLocks noChangeAspect="1"/>
          </p:cNvPicPr>
          <p:nvPr/>
        </p:nvPicPr>
        <p:blipFill>
          <a:blip r:embed="rId3" cstate="print"/>
          <a:stretch>
            <a:fillRect/>
          </a:stretch>
        </p:blipFill>
        <p:spPr>
          <a:xfrm>
            <a:off x="3505200" y="3505200"/>
            <a:ext cx="2083892" cy="1310901"/>
          </a:xfrm>
          <a:prstGeom prst="rect">
            <a:avLst/>
          </a:prstGeom>
        </p:spPr>
      </p:pic>
      <p:sp>
        <p:nvSpPr>
          <p:cNvPr id="24" name="Oval 23"/>
          <p:cNvSpPr/>
          <p:nvPr/>
        </p:nvSpPr>
        <p:spPr>
          <a:xfrm>
            <a:off x="3505200" y="2012576"/>
            <a:ext cx="1743075"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ln w="18000">
                  <a:noFill/>
                  <a:prstDash val="solid"/>
                  <a:miter lim="800000"/>
                </a:ln>
                <a:solidFill>
                  <a:schemeClr val="tx1"/>
                </a:solidFill>
              </a:rPr>
              <a:t>US - PCIT</a:t>
            </a:r>
            <a:endParaRPr lang="en-US" sz="1800" b="1" dirty="0">
              <a:ln w="18000">
                <a:noFill/>
                <a:prstDash val="solid"/>
                <a:miter lim="800000"/>
              </a:ln>
              <a:solidFill>
                <a:schemeClr val="tx1"/>
              </a:solidFill>
            </a:endParaRPr>
          </a:p>
        </p:txBody>
      </p:sp>
      <p:grpSp>
        <p:nvGrpSpPr>
          <p:cNvPr id="25" name="Group 55"/>
          <p:cNvGrpSpPr/>
          <p:nvPr/>
        </p:nvGrpSpPr>
        <p:grpSpPr>
          <a:xfrm>
            <a:off x="4124139" y="2967990"/>
            <a:ext cx="463947" cy="838200"/>
            <a:chOff x="4158715" y="1944929"/>
            <a:chExt cx="600075" cy="1047750"/>
          </a:xfrm>
        </p:grpSpPr>
        <p:pic>
          <p:nvPicPr>
            <p:cNvPr id="26" name="Picture 3"/>
            <p:cNvPicPr>
              <a:picLocks noChangeAspect="1" noChangeArrowheads="1"/>
            </p:cNvPicPr>
            <p:nvPr/>
          </p:nvPicPr>
          <p:blipFill>
            <a:blip r:embed="rId2" cstate="print"/>
            <a:srcRect/>
            <a:stretch>
              <a:fillRect/>
            </a:stretch>
          </p:blipFill>
          <p:spPr bwMode="auto">
            <a:xfrm>
              <a:off x="4158715" y="2247048"/>
              <a:ext cx="600075" cy="466725"/>
            </a:xfrm>
            <a:prstGeom prst="rect">
              <a:avLst/>
            </a:prstGeom>
            <a:noFill/>
            <a:ln w="9525">
              <a:noFill/>
              <a:miter lim="800000"/>
              <a:headEnd/>
              <a:tailEnd/>
            </a:ln>
          </p:spPr>
        </p:pic>
        <p:cxnSp>
          <p:nvCxnSpPr>
            <p:cNvPr id="27" name="Straight Arrow Connector 26"/>
            <p:cNvCxnSpPr/>
            <p:nvPr/>
          </p:nvCxnSpPr>
          <p:spPr>
            <a:xfrm rot="187775">
              <a:off x="4442285" y="1944929"/>
              <a:ext cx="0" cy="10477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4038600" y="4038600"/>
            <a:ext cx="941422" cy="400110"/>
          </a:xfrm>
          <a:prstGeom prst="rect">
            <a:avLst/>
          </a:prstGeom>
          <a:noFill/>
        </p:spPr>
        <p:txBody>
          <a:bodyPr wrap="square" rtlCol="0">
            <a:spAutoFit/>
          </a:bodyPr>
          <a:lstStyle/>
          <a:p>
            <a:r>
              <a:rPr lang="en-US" sz="2000" b="1" dirty="0" smtClean="0">
                <a:ln w="18000">
                  <a:noFill/>
                  <a:prstDash val="solid"/>
                  <a:miter lim="800000"/>
                </a:ln>
              </a:rPr>
              <a:t>Cloud</a:t>
            </a:r>
            <a:endParaRPr lang="en-US" sz="2000" dirty="0"/>
          </a:p>
        </p:txBody>
      </p:sp>
      <p:sp>
        <p:nvSpPr>
          <p:cNvPr id="29" name="Rectangle 2"/>
          <p:cNvSpPr txBox="1">
            <a:spLocks noChangeArrowheads="1"/>
          </p:cNvSpPr>
          <p:nvPr/>
        </p:nvSpPr>
        <p:spPr>
          <a:xfrm>
            <a:off x="1066800" y="1443335"/>
            <a:ext cx="6858000" cy="461665"/>
          </a:xfrm>
          <a:prstGeom prst="rect">
            <a:avLst/>
          </a:prstGeom>
          <a:ln>
            <a:noFill/>
          </a:ln>
        </p:spPr>
        <p:txBody>
          <a:bodyPr vert="horz" wrap="square" lIns="0" tIns="45720" rIns="91440" bIns="45720" rtlCol="0" anchor="b" anchorCtr="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all" spc="0" normalizeH="0" baseline="0" noProof="0" dirty="0" smtClean="0">
                <a:ln>
                  <a:noFill/>
                </a:ln>
                <a:solidFill>
                  <a:schemeClr val="bg1"/>
                </a:solidFill>
                <a:effectLst/>
                <a:uLnTx/>
                <a:uFillTx/>
                <a:latin typeface="+mn-lt"/>
                <a:ea typeface="+mj-ea"/>
                <a:cs typeface="+mj-cs"/>
              </a:rPr>
              <a:t>Exchange via Cloud (One to Many)</a:t>
            </a:r>
            <a:endParaRPr kumimoji="0" lang="en-GB" b="0" i="0" u="none" strike="noStrike" kern="1200" cap="all" spc="0" normalizeH="0" baseline="0" noProof="0" dirty="0">
              <a:ln>
                <a:noFill/>
              </a:ln>
              <a:solidFill>
                <a:schemeClr val="bg1"/>
              </a:solidFill>
              <a:effectLst/>
              <a:uLnTx/>
              <a:uFillTx/>
              <a:latin typeface="+mn-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ppt_x"/>
                                          </p:val>
                                        </p:tav>
                                        <p:tav tm="100000">
                                          <p:val>
                                            <p:strVal val="#ppt_x"/>
                                          </p:val>
                                        </p:tav>
                                      </p:tavLst>
                                    </p:anim>
                                    <p:anim calcmode="lin" valueType="num">
                                      <p:cBhvr additive="base">
                                        <p:cTn id="25" dur="1000" fill="hold"/>
                                        <p:tgtEl>
                                          <p:spTgt spid="6"/>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1000" fill="hold"/>
                                        <p:tgtEl>
                                          <p:spTgt spid="20"/>
                                        </p:tgtEl>
                                        <p:attrNameLst>
                                          <p:attrName>ppt_x</p:attrName>
                                        </p:attrNameLst>
                                      </p:cBhvr>
                                      <p:tavLst>
                                        <p:tav tm="0">
                                          <p:val>
                                            <p:strVal val="#ppt_x"/>
                                          </p:val>
                                        </p:tav>
                                        <p:tav tm="100000">
                                          <p:val>
                                            <p:strVal val="#ppt_x"/>
                                          </p:val>
                                        </p:tav>
                                      </p:tavLst>
                                    </p:anim>
                                    <p:anim calcmode="lin" valueType="num">
                                      <p:cBhvr additive="base">
                                        <p:cTn id="29" dur="1000" fill="hold"/>
                                        <p:tgtEl>
                                          <p:spTgt spid="20"/>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1000" fill="hold"/>
                                        <p:tgtEl>
                                          <p:spTgt spid="5"/>
                                        </p:tgtEl>
                                        <p:attrNameLst>
                                          <p:attrName>ppt_x</p:attrName>
                                        </p:attrNameLst>
                                      </p:cBhvr>
                                      <p:tavLst>
                                        <p:tav tm="0">
                                          <p:val>
                                            <p:strVal val="#ppt_x"/>
                                          </p:val>
                                        </p:tav>
                                        <p:tav tm="100000">
                                          <p:val>
                                            <p:strVal val="#ppt_x"/>
                                          </p:val>
                                        </p:tav>
                                      </p:tavLst>
                                    </p:anim>
                                    <p:anim calcmode="lin" valueType="num">
                                      <p:cBhvr additive="base">
                                        <p:cTn id="34" dur="1000" fill="hold"/>
                                        <p:tgtEl>
                                          <p:spTgt spid="5"/>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1000" fill="hold"/>
                                        <p:tgtEl>
                                          <p:spTgt spid="17"/>
                                        </p:tgtEl>
                                        <p:attrNameLst>
                                          <p:attrName>ppt_x</p:attrName>
                                        </p:attrNameLst>
                                      </p:cBhvr>
                                      <p:tavLst>
                                        <p:tav tm="0">
                                          <p:val>
                                            <p:strVal val="#ppt_x"/>
                                          </p:val>
                                        </p:tav>
                                        <p:tav tm="100000">
                                          <p:val>
                                            <p:strVal val="#ppt_x"/>
                                          </p:val>
                                        </p:tav>
                                      </p:tavLst>
                                    </p:anim>
                                    <p:anim calcmode="lin" valueType="num">
                                      <p:cBhvr additive="base">
                                        <p:cTn id="38" dur="1000" fill="hold"/>
                                        <p:tgtEl>
                                          <p:spTgt spid="17"/>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 presetClass="entr" presetSubtype="4"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1000" fill="hold"/>
                                        <p:tgtEl>
                                          <p:spTgt spid="7"/>
                                        </p:tgtEl>
                                        <p:attrNameLst>
                                          <p:attrName>ppt_x</p:attrName>
                                        </p:attrNameLst>
                                      </p:cBhvr>
                                      <p:tavLst>
                                        <p:tav tm="0">
                                          <p:val>
                                            <p:strVal val="#ppt_x"/>
                                          </p:val>
                                        </p:tav>
                                        <p:tav tm="100000">
                                          <p:val>
                                            <p:strVal val="#ppt_x"/>
                                          </p:val>
                                        </p:tav>
                                      </p:tavLst>
                                    </p:anim>
                                    <p:anim calcmode="lin" valueType="num">
                                      <p:cBhvr additive="base">
                                        <p:cTn id="43" dur="1000" fill="hold"/>
                                        <p:tgtEl>
                                          <p:spTgt spid="7"/>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1000" fill="hold"/>
                                        <p:tgtEl>
                                          <p:spTgt spid="8"/>
                                        </p:tgtEl>
                                        <p:attrNameLst>
                                          <p:attrName>ppt_x</p:attrName>
                                        </p:attrNameLst>
                                      </p:cBhvr>
                                      <p:tavLst>
                                        <p:tav tm="0">
                                          <p:val>
                                            <p:strVal val="#ppt_x"/>
                                          </p:val>
                                        </p:tav>
                                        <p:tav tm="100000">
                                          <p:val>
                                            <p:strVal val="#ppt_x"/>
                                          </p:val>
                                        </p:tav>
                                      </p:tavLst>
                                    </p:anim>
                                    <p:anim calcmode="lin" valueType="num">
                                      <p:cBhvr additive="base">
                                        <p:cTn id="47" dur="1000" fill="hold"/>
                                        <p:tgtEl>
                                          <p:spTgt spid="8"/>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1000" fill="hold"/>
                                        <p:tgtEl>
                                          <p:spTgt spid="4"/>
                                        </p:tgtEl>
                                        <p:attrNameLst>
                                          <p:attrName>ppt_x</p:attrName>
                                        </p:attrNameLst>
                                      </p:cBhvr>
                                      <p:tavLst>
                                        <p:tav tm="0">
                                          <p:val>
                                            <p:strVal val="#ppt_x"/>
                                          </p:val>
                                        </p:tav>
                                        <p:tav tm="100000">
                                          <p:val>
                                            <p:strVal val="#ppt_x"/>
                                          </p:val>
                                        </p:tav>
                                      </p:tavLst>
                                    </p:anim>
                                    <p:anim calcmode="lin" valueType="num">
                                      <p:cBhvr additive="base">
                                        <p:cTn id="51" dur="1000" fill="hold"/>
                                        <p:tgtEl>
                                          <p:spTgt spid="4"/>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1000" fill="hold"/>
                                        <p:tgtEl>
                                          <p:spTgt spid="11"/>
                                        </p:tgtEl>
                                        <p:attrNameLst>
                                          <p:attrName>ppt_x</p:attrName>
                                        </p:attrNameLst>
                                      </p:cBhvr>
                                      <p:tavLst>
                                        <p:tav tm="0">
                                          <p:val>
                                            <p:strVal val="#ppt_x"/>
                                          </p:val>
                                        </p:tav>
                                        <p:tav tm="100000">
                                          <p:val>
                                            <p:strVal val="#ppt_x"/>
                                          </p:val>
                                        </p:tav>
                                      </p:tavLst>
                                    </p:anim>
                                    <p:anim calcmode="lin" valueType="num">
                                      <p:cBhvr additive="base">
                                        <p:cTn id="55"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br>
              <a:rPr lang="en-US" dirty="0" smtClean="0"/>
            </a:br>
            <a:endParaRPr lang="en-US" dirty="0"/>
          </a:p>
        </p:txBody>
      </p:sp>
      <p:sp>
        <p:nvSpPr>
          <p:cNvPr id="3" name="Rectangle 2"/>
          <p:cNvSpPr txBox="1">
            <a:spLocks noChangeArrowheads="1"/>
          </p:cNvSpPr>
          <p:nvPr/>
        </p:nvSpPr>
        <p:spPr bwMode="auto">
          <a:xfrm>
            <a:off x="1600200" y="1110735"/>
            <a:ext cx="5638800" cy="584775"/>
          </a:xfrm>
          <a:prstGeom prst="rect">
            <a:avLst/>
          </a:prstGeom>
          <a:noFill/>
          <a:ln w="9525">
            <a:noFill/>
            <a:miter lim="800000"/>
            <a:headEnd/>
            <a:tailEnd/>
          </a:ln>
        </p:spPr>
        <p:txBody>
          <a:bodyPr vert="horz" wrap="square" lIns="0" tIns="45720" rIns="91440" bIns="45720" numCol="1" rtlCol="0"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Cloud Service Benefits</a:t>
            </a:r>
            <a:endParaRPr kumimoji="0" lang="en-GB" sz="3200" b="1" i="0" u="none" strike="noStrike" kern="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4" name="Rectangle 5"/>
          <p:cNvSpPr txBox="1">
            <a:spLocks noChangeArrowheads="1"/>
          </p:cNvSpPr>
          <p:nvPr/>
        </p:nvSpPr>
        <p:spPr bwMode="auto">
          <a:xfrm>
            <a:off x="304800" y="1905000"/>
            <a:ext cx="8534400" cy="4800600"/>
          </a:xfrm>
          <a:prstGeom prst="rect">
            <a:avLst/>
          </a:prstGeom>
          <a:noFill/>
          <a:ln w="9525">
            <a:noFill/>
            <a:miter lim="800000"/>
            <a:headEnd/>
            <a:tailEnd/>
          </a:ln>
        </p:spPr>
        <p:txBody>
          <a:bodyPr vert="horz" wrap="square" lIns="0" tIns="0" rIns="0" bIns="0" numCol="1" rtlCol="0" anchor="t" anchorCtr="0" compatLnSpc="1">
            <a:prstTxWarp prst="textNoShape">
              <a:avLst/>
            </a:prstTxWarp>
            <a:noAutofit/>
          </a:bodyPr>
          <a:lstStyle/>
          <a:p>
            <a:pPr marL="171450" marR="0" lvl="0" indent="-171450" algn="l" defTabSz="914400" rtl="0" eaLnBrk="0" fontAlgn="base" latinLnBrk="0" hangingPunct="0">
              <a:lnSpc>
                <a:spcPct val="110000"/>
              </a:lnSpc>
              <a:spcBef>
                <a:spcPct val="20000"/>
              </a:spcBef>
              <a:spcAft>
                <a:spcPct val="0"/>
              </a:spcAft>
              <a:buClrTx/>
              <a:buSzTx/>
              <a:buFontTx/>
              <a:buChar char="•"/>
              <a:tabLst/>
              <a:defRPr/>
            </a:pPr>
            <a:r>
              <a:rPr lang="en-US" kern="0" dirty="0" smtClean="0">
                <a:solidFill>
                  <a:schemeClr val="bg1"/>
                </a:solidFill>
                <a:latin typeface="Arial" pitchFamily="34" charset="0"/>
                <a:cs typeface="Arial" pitchFamily="34" charset="0"/>
              </a:rPr>
              <a:t>Managed</a:t>
            </a:r>
            <a:r>
              <a:rPr kumimoji="0" lang="en-US"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 by the IPPC</a:t>
            </a:r>
          </a:p>
          <a:p>
            <a:pPr marL="171450" marR="0" lvl="0" indent="-171450" algn="l" defTabSz="914400" rtl="0" eaLnBrk="0" fontAlgn="base" latinLnBrk="0" hangingPunct="0">
              <a:lnSpc>
                <a:spcPct val="110000"/>
              </a:lnSpc>
              <a:spcBef>
                <a:spcPct val="20000"/>
              </a:spcBef>
              <a:spcAft>
                <a:spcPct val="0"/>
              </a:spcAft>
              <a:buClrTx/>
              <a:buSzTx/>
              <a:buFontTx/>
              <a:buChar char="•"/>
              <a:tabLst/>
              <a:defRPr/>
            </a:pPr>
            <a:r>
              <a:rPr kumimoji="0" lang="en-US"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No need for bilateral agreements defining exchange parameters and security requirements</a:t>
            </a:r>
          </a:p>
          <a:p>
            <a:pPr marL="171450" marR="0" lvl="0" indent="-171450" algn="l" defTabSz="914400" rtl="0" eaLnBrk="0" fontAlgn="base" latinLnBrk="0" hangingPunct="0">
              <a:lnSpc>
                <a:spcPct val="110000"/>
              </a:lnSpc>
              <a:spcBef>
                <a:spcPct val="20000"/>
              </a:spcBef>
              <a:spcAft>
                <a:spcPct val="0"/>
              </a:spcAft>
              <a:buClrTx/>
              <a:buSzTx/>
              <a:buFont typeface="Arial" pitchFamily="34" charset="0"/>
              <a:buChar char="•"/>
              <a:tabLst/>
              <a:defRPr/>
            </a:pPr>
            <a:r>
              <a:rPr kumimoji="0" lang="en-US"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Use of a common agreed to format – All countries would adhere to the ISPM-12 data format and definitions</a:t>
            </a:r>
          </a:p>
          <a:p>
            <a:pPr marL="171450" marR="0" lvl="0" indent="-171450" algn="l" defTabSz="914400" rtl="0" eaLnBrk="0" fontAlgn="base" latinLnBrk="0" hangingPunct="0">
              <a:lnSpc>
                <a:spcPct val="110000"/>
              </a:lnSpc>
              <a:spcBef>
                <a:spcPct val="20000"/>
              </a:spcBef>
              <a:spcAft>
                <a:spcPct val="0"/>
              </a:spcAft>
              <a:buClrTx/>
              <a:buSzTx/>
              <a:buFont typeface="Arial" pitchFamily="34" charset="0"/>
              <a:buChar char="•"/>
              <a:tabLst/>
              <a:defRPr/>
            </a:pPr>
            <a:r>
              <a:rPr kumimoji="0" lang="en-US"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Ensure reliable 24x7 availability – the service would be 24/7/365 access with redundancies in place to ensure exceptional backup and recovery</a:t>
            </a:r>
          </a:p>
          <a:p>
            <a:pPr marL="171450" lvl="0" indent="-171450" eaLnBrk="0" hangingPunct="0">
              <a:lnSpc>
                <a:spcPct val="110000"/>
              </a:lnSpc>
              <a:spcBef>
                <a:spcPct val="20000"/>
              </a:spcBef>
              <a:buFont typeface="Arial" pitchFamily="34" charset="0"/>
              <a:buChar char="•"/>
              <a:defRPr/>
            </a:pPr>
            <a:r>
              <a:rPr lang="en-US" kern="0" dirty="0">
                <a:solidFill>
                  <a:schemeClr val="bg1"/>
                </a:solidFill>
                <a:latin typeface="Arial" pitchFamily="34" charset="0"/>
                <a:cs typeface="Arial" pitchFamily="34" charset="0"/>
              </a:rPr>
              <a:t>Data security and secure transmission of data – unique keys ensure that data is accessible by only the intended country.</a:t>
            </a:r>
            <a:endParaRPr kumimoji="0" lang="en-US"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br>
              <a:rPr lang="en-US" dirty="0" smtClean="0"/>
            </a:br>
            <a:endParaRPr lang="en-US" dirty="0"/>
          </a:p>
        </p:txBody>
      </p:sp>
      <p:sp>
        <p:nvSpPr>
          <p:cNvPr id="3" name="Rectangle 2"/>
          <p:cNvSpPr txBox="1">
            <a:spLocks noChangeArrowheads="1"/>
          </p:cNvSpPr>
          <p:nvPr/>
        </p:nvSpPr>
        <p:spPr bwMode="auto">
          <a:xfrm>
            <a:off x="381000" y="1143000"/>
            <a:ext cx="8470900" cy="877163"/>
          </a:xfrm>
          <a:prstGeom prst="rect">
            <a:avLst/>
          </a:prstGeom>
          <a:noFill/>
          <a:ln w="9525">
            <a:noFill/>
            <a:miter lim="800000"/>
            <a:headEnd/>
            <a:tailEnd/>
          </a:ln>
        </p:spPr>
        <p:txBody>
          <a:bodyPr vert="horz" wrap="square" lIns="0" tIns="45720" rIns="91440" bIns="45720" numCol="1" rtlCol="0"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1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Cloud Service</a:t>
            </a:r>
            <a:r>
              <a:rPr kumimoji="0" lang="en-US" sz="3100" b="1" i="0" u="none" strike="noStrike" kern="0" cap="none" spc="0" normalizeH="0" noProof="0" dirty="0" smtClean="0">
                <a:ln>
                  <a:noFill/>
                </a:ln>
                <a:solidFill>
                  <a:schemeClr val="bg1"/>
                </a:solidFill>
                <a:effectLst/>
                <a:uLnTx/>
                <a:uFillTx/>
                <a:latin typeface="Arial" pitchFamily="34" charset="0"/>
                <a:ea typeface="+mj-ea"/>
                <a:cs typeface="Arial" pitchFamily="34" charset="0"/>
              </a:rPr>
              <a:t> Benefits (continued)</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2000" b="1" i="0" u="none" strike="noStrike" kern="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4" name="Rectangle 5"/>
          <p:cNvSpPr txBox="1">
            <a:spLocks noChangeArrowheads="1"/>
          </p:cNvSpPr>
          <p:nvPr/>
        </p:nvSpPr>
        <p:spPr bwMode="auto">
          <a:xfrm>
            <a:off x="304800" y="1981200"/>
            <a:ext cx="8610600" cy="4876800"/>
          </a:xfrm>
          <a:prstGeom prst="rect">
            <a:avLst/>
          </a:prstGeom>
          <a:noFill/>
          <a:ln w="9525">
            <a:noFill/>
            <a:miter lim="800000"/>
            <a:headEnd/>
            <a:tailEnd/>
          </a:ln>
        </p:spPr>
        <p:txBody>
          <a:bodyPr vert="horz" wrap="square" lIns="0" tIns="0" rIns="0" bIns="0" numCol="1" rtlCol="0" anchor="t" anchorCtr="0" compatLnSpc="1">
            <a:prstTxWarp prst="textNoShape">
              <a:avLst/>
            </a:prstTxWarp>
            <a:noAutofit/>
          </a:bodyPr>
          <a:lstStyle/>
          <a:p>
            <a:pPr marL="171450" lvl="0" indent="-171450" eaLnBrk="0" hangingPunct="0">
              <a:lnSpc>
                <a:spcPct val="110000"/>
              </a:lnSpc>
              <a:spcBef>
                <a:spcPct val="20000"/>
              </a:spcBef>
              <a:buFont typeface="Arial" pitchFamily="34" charset="0"/>
              <a:buChar char="•"/>
              <a:defRPr/>
            </a:pPr>
            <a:r>
              <a:rPr lang="en-US" kern="0" dirty="0" smtClean="0">
                <a:solidFill>
                  <a:schemeClr val="bg1"/>
                </a:solidFill>
                <a:latin typeface="Arial" pitchFamily="34" charset="0"/>
                <a:cs typeface="Arial" pitchFamily="34" charset="0"/>
              </a:rPr>
              <a:t>Provide </a:t>
            </a:r>
            <a:r>
              <a:rPr lang="en-US" kern="0" dirty="0">
                <a:solidFill>
                  <a:schemeClr val="bg1"/>
                </a:solidFill>
                <a:latin typeface="Arial" pitchFamily="34" charset="0"/>
                <a:cs typeface="Arial" pitchFamily="34" charset="0"/>
              </a:rPr>
              <a:t>for a common forum for discussion – as changes and enhancements to the service are considered, all participants would have equal input into the vetting process</a:t>
            </a:r>
            <a:endParaRPr kumimoji="0" lang="en-US" i="0" u="none" strike="noStrike" kern="0" cap="none" spc="0" normalizeH="0" baseline="0" noProof="0" dirty="0" smtClean="0">
              <a:ln>
                <a:noFill/>
              </a:ln>
              <a:solidFill>
                <a:schemeClr val="bg1"/>
              </a:solidFill>
              <a:effectLst/>
              <a:uLnTx/>
              <a:uFillTx/>
              <a:latin typeface="Arial" pitchFamily="34" charset="0"/>
              <a:cs typeface="Arial" pitchFamily="34" charset="0"/>
            </a:endParaRPr>
          </a:p>
          <a:p>
            <a:pPr marL="171450" marR="0" lvl="0" indent="-17145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i="0" u="none" strike="noStrike" kern="0" cap="none" spc="0" normalizeH="0" baseline="0" noProof="0" dirty="0" smtClean="0">
                <a:ln>
                  <a:noFill/>
                </a:ln>
                <a:solidFill>
                  <a:schemeClr val="bg1"/>
                </a:solidFill>
                <a:effectLst/>
                <a:uLnTx/>
                <a:uFillTx/>
                <a:latin typeface="Arial" pitchFamily="34" charset="0"/>
                <a:cs typeface="Arial" pitchFamily="34" charset="0"/>
              </a:rPr>
              <a:t>Shared cost for inexpensive technology platform with </a:t>
            </a:r>
            <a:br>
              <a:rPr kumimoji="0" lang="en-US" i="0" u="none" strike="noStrike" kern="0" cap="none" spc="0" normalizeH="0" baseline="0" noProof="0" dirty="0" smtClean="0">
                <a:ln>
                  <a:noFill/>
                </a:ln>
                <a:solidFill>
                  <a:schemeClr val="bg1"/>
                </a:solidFill>
                <a:effectLst/>
                <a:uLnTx/>
                <a:uFillTx/>
                <a:latin typeface="Arial" pitchFamily="34" charset="0"/>
                <a:cs typeface="Arial" pitchFamily="34" charset="0"/>
              </a:rPr>
            </a:br>
            <a:r>
              <a:rPr kumimoji="0" lang="en-US" i="0" u="none" strike="noStrike" kern="0" cap="none" spc="0" normalizeH="0" baseline="0" noProof="0" dirty="0" smtClean="0">
                <a:ln>
                  <a:noFill/>
                </a:ln>
                <a:solidFill>
                  <a:schemeClr val="bg1"/>
                </a:solidFill>
                <a:effectLst/>
                <a:uLnTx/>
                <a:uFillTx/>
                <a:latin typeface="Arial" pitchFamily="34" charset="0"/>
                <a:cs typeface="Arial" pitchFamily="34" charset="0"/>
              </a:rPr>
              <a:t>cloud computing services</a:t>
            </a:r>
          </a:p>
          <a:p>
            <a:pPr marL="171450" marR="0" lvl="0" indent="-17145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i="0" u="none" strike="noStrike" kern="0" cap="none" spc="0" normalizeH="0" baseline="0" noProof="0" dirty="0" smtClean="0">
                <a:ln>
                  <a:noFill/>
                </a:ln>
                <a:solidFill>
                  <a:schemeClr val="bg1"/>
                </a:solidFill>
                <a:effectLst/>
                <a:uLnTx/>
                <a:uFillTx/>
                <a:latin typeface="Arial" pitchFamily="34" charset="0"/>
                <a:cs typeface="Arial" pitchFamily="34" charset="0"/>
              </a:rPr>
              <a:t>Provide a one-to-many interface, rather than a many-to-many</a:t>
            </a:r>
          </a:p>
          <a:p>
            <a:pPr marL="171450" marR="0" lvl="0" indent="-17145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i="0" u="none" strike="noStrike" kern="0" cap="none" spc="0" normalizeH="0" baseline="0" noProof="0" dirty="0" smtClean="0">
                <a:ln>
                  <a:noFill/>
                </a:ln>
                <a:solidFill>
                  <a:schemeClr val="bg1"/>
                </a:solidFill>
                <a:effectLst/>
                <a:uLnTx/>
                <a:uFillTx/>
                <a:latin typeface="Arial" pitchFamily="34" charset="0"/>
                <a:cs typeface="Arial" pitchFamily="34" charset="0"/>
              </a:rPr>
              <a:t>Provide flexible service options catering to specific country requirements</a:t>
            </a:r>
          </a:p>
          <a:p>
            <a:pPr marL="171450" marR="0" lvl="0" indent="-171450" algn="l" defTabSz="914400" rtl="0" eaLnBrk="0" fontAlgn="base" latinLnBrk="0" hangingPunct="0">
              <a:lnSpc>
                <a:spcPct val="110000"/>
              </a:lnSpc>
              <a:spcBef>
                <a:spcPct val="20000"/>
              </a:spcBef>
              <a:spcAft>
                <a:spcPct val="0"/>
              </a:spcAft>
              <a:buClrTx/>
              <a:buSzTx/>
              <a:buFontTx/>
              <a:buChar char="•"/>
              <a:tabLst/>
              <a:defRPr/>
            </a:pPr>
            <a:r>
              <a:rPr kumimoji="0" lang="en-US" i="0" u="none" strike="noStrike" kern="0" cap="none" spc="0" normalizeH="0" baseline="0" noProof="0" dirty="0" smtClean="0">
                <a:ln>
                  <a:noFill/>
                </a:ln>
                <a:solidFill>
                  <a:schemeClr val="bg1"/>
                </a:solidFill>
                <a:effectLst/>
                <a:uLnTx/>
                <a:uFillTx/>
                <a:latin typeface="Arial" pitchFamily="34" charset="0"/>
                <a:cs typeface="Arial" pitchFamily="34" charset="0"/>
              </a:rPr>
              <a:t>Mediate various NPPO requirements in security, data retention, method and frequency of requests</a:t>
            </a:r>
          </a:p>
          <a:p>
            <a:pPr marL="171450" marR="0" lvl="0" indent="-171450" algn="l" defTabSz="914400" rtl="0" eaLnBrk="0" fontAlgn="base" latinLnBrk="0" hangingPunct="0">
              <a:lnSpc>
                <a:spcPct val="11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bg1"/>
              </a:solidFill>
              <a:effectLst/>
              <a:uLnTx/>
              <a:uFillTx/>
              <a:latin typeface="Arial" pitchFamily="34" charset="0"/>
              <a:cs typeface="Arial" pitchFamily="34" charset="0"/>
            </a:endParaRPr>
          </a:p>
          <a:p>
            <a:pPr marL="171450" lvl="0" indent="-171450" eaLnBrk="0" hangingPunct="0">
              <a:lnSpc>
                <a:spcPct val="110000"/>
              </a:lnSpc>
              <a:spcBef>
                <a:spcPct val="20000"/>
              </a:spcBef>
              <a:defRPr/>
            </a:pPr>
            <a:r>
              <a:rPr kumimoji="0" lang="en-US" sz="2000" b="1" i="0" u="none" strike="noStrike" kern="0" cap="none" spc="0" normalizeH="0" baseline="0" noProof="0" dirty="0" smtClean="0">
                <a:ln>
                  <a:noFill/>
                </a:ln>
                <a:solidFill>
                  <a:schemeClr val="bg1"/>
                </a:solidFill>
                <a:effectLst/>
                <a:uLnTx/>
                <a:uFillTx/>
                <a:latin typeface="Arial" pitchFamily="34" charset="0"/>
                <a:cs typeface="Arial" pitchFamily="34" charset="0"/>
              </a:rPr>
              <a:t/>
            </a:r>
            <a:br>
              <a:rPr kumimoji="0" lang="en-US" sz="2000" b="1" i="0" u="none" strike="noStrike" kern="0" cap="none" spc="0" normalizeH="0" baseline="0" noProof="0" dirty="0" smtClean="0">
                <a:ln>
                  <a:noFill/>
                </a:ln>
                <a:solidFill>
                  <a:schemeClr val="bg1"/>
                </a:solidFill>
                <a:effectLst/>
                <a:uLnTx/>
                <a:uFillTx/>
                <a:latin typeface="Arial" pitchFamily="34" charset="0"/>
                <a:cs typeface="Arial" pitchFamily="34" charset="0"/>
              </a:rPr>
            </a:br>
            <a:endParaRPr kumimoji="0" lang="en-US" sz="2000" b="1" i="0" u="none" strike="noStrike" kern="0" cap="none" spc="0" normalizeH="0" baseline="0" noProof="0" dirty="0" smtClean="0">
              <a:ln>
                <a:noFill/>
              </a:ln>
              <a:solidFill>
                <a:schemeClr val="bg1"/>
              </a:solidFill>
              <a:effectLst/>
              <a:uLnTx/>
              <a:uFillTx/>
              <a:latin typeface="Arial" pitchFamily="34" charset="0"/>
              <a:cs typeface="Arial" pitchFamily="34" charset="0"/>
            </a:endParaRPr>
          </a:p>
          <a:p>
            <a:pPr marL="171450" marR="0" lvl="0" indent="-17145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171450" marR="0" lvl="0" indent="-17145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171450" marR="0" lvl="0" indent="-17145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001000" cy="990600"/>
          </a:xfrm>
        </p:spPr>
        <p:txBody>
          <a:bodyPr/>
          <a:lstStyle/>
          <a:p>
            <a:pPr algn="ctr"/>
            <a:r>
              <a:rPr lang="en-US" dirty="0" smtClean="0"/>
              <a:t>Providers of Cloud Services</a:t>
            </a:r>
            <a:endParaRPr lang="en-US" dirty="0"/>
          </a:p>
        </p:txBody>
      </p:sp>
      <p:sp>
        <p:nvSpPr>
          <p:cNvPr id="3" name="Content Placeholder 2"/>
          <p:cNvSpPr>
            <a:spLocks noGrp="1"/>
          </p:cNvSpPr>
          <p:nvPr>
            <p:ph idx="1"/>
          </p:nvPr>
        </p:nvSpPr>
        <p:spPr>
          <a:xfrm>
            <a:off x="914400" y="2286000"/>
            <a:ext cx="7239000" cy="4114800"/>
          </a:xfrm>
        </p:spPr>
        <p:txBody>
          <a:bodyPr/>
          <a:lstStyle/>
          <a:p>
            <a:r>
              <a:rPr lang="en-US" sz="2400" dirty="0" smtClean="0">
                <a:cs typeface="Arial" pitchFamily="34" charset="0"/>
              </a:rPr>
              <a:t>Cloud Services are available through a number of companies</a:t>
            </a:r>
          </a:p>
          <a:p>
            <a:r>
              <a:rPr lang="en-US" sz="2400" dirty="0" smtClean="0">
                <a:cs typeface="Arial" pitchFamily="34" charset="0"/>
              </a:rPr>
              <a:t>Globally </a:t>
            </a:r>
            <a:r>
              <a:rPr lang="en-US" sz="2400" dirty="0">
                <a:cs typeface="Arial" pitchFamily="34" charset="0"/>
              </a:rPr>
              <a:t>available cloud service providers </a:t>
            </a:r>
            <a:r>
              <a:rPr lang="en-US" sz="2400" dirty="0" smtClean="0">
                <a:cs typeface="Arial" pitchFamily="34" charset="0"/>
              </a:rPr>
              <a:t>include </a:t>
            </a:r>
            <a:r>
              <a:rPr lang="en-US" sz="2400" dirty="0" err="1" smtClean="0">
                <a:cs typeface="Arial" pitchFamily="34" charset="0"/>
              </a:rPr>
              <a:t>Alibaba</a:t>
            </a:r>
            <a:r>
              <a:rPr lang="en-US" sz="2400" dirty="0">
                <a:cs typeface="Arial" pitchFamily="34" charset="0"/>
              </a:rPr>
              <a:t>, Amazon, Google and Hewlett Packard</a:t>
            </a:r>
            <a:endParaRPr lang="en-US" dirty="0"/>
          </a:p>
        </p:txBody>
      </p:sp>
    </p:spTree>
    <p:extLst>
      <p:ext uri="{BB962C8B-B14F-4D97-AF65-F5344CB8AC3E}">
        <p14:creationId xmlns="" xmlns:p14="http://schemas.microsoft.com/office/powerpoint/2010/main" val="370691416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br>
              <a:rPr lang="en-US" dirty="0" smtClean="0"/>
            </a:br>
            <a:endParaRPr lang="en-US" dirty="0"/>
          </a:p>
        </p:txBody>
      </p:sp>
      <p:sp>
        <p:nvSpPr>
          <p:cNvPr id="3" name="Title 2"/>
          <p:cNvSpPr txBox="1">
            <a:spLocks/>
          </p:cNvSpPr>
          <p:nvPr/>
        </p:nvSpPr>
        <p:spPr>
          <a:xfrm>
            <a:off x="916389" y="2927127"/>
            <a:ext cx="7237011" cy="65427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cap="all" noProof="0" dirty="0" smtClean="0">
                <a:solidFill>
                  <a:schemeClr val="bg1"/>
                </a:solidFill>
                <a:latin typeface="+mn-lt"/>
                <a:ea typeface="+mj-ea"/>
                <a:cs typeface="+mj-cs"/>
              </a:rPr>
              <a:t>Questions ?</a:t>
            </a:r>
            <a:endParaRPr kumimoji="0" lang="en-US" sz="2800" b="0" i="0" u="none" strike="noStrike" kern="1200" cap="all" spc="0" normalizeH="0" baseline="0" noProof="0" dirty="0">
              <a:ln>
                <a:noFill/>
              </a:ln>
              <a:solidFill>
                <a:schemeClr val="bg1"/>
              </a:solidFill>
              <a:effectLst/>
              <a:uLnTx/>
              <a:uFillTx/>
              <a:latin typeface="+mn-lt"/>
              <a:ea typeface="+mj-ea"/>
              <a:cs typeface="+mj-cs"/>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dirty="0" smtClean="0"/>
              <a:t>Michael Perry</a:t>
            </a:r>
          </a:p>
          <a:p>
            <a:pPr marL="0" indent="0">
              <a:buNone/>
            </a:pPr>
            <a:r>
              <a:rPr lang="en-US" sz="3200" dirty="0" smtClean="0"/>
              <a:t>USDA APHIS PPQ Export Services</a:t>
            </a:r>
          </a:p>
        </p:txBody>
      </p:sp>
    </p:spTree>
    <p:extLst>
      <p:ext uri="{BB962C8B-B14F-4D97-AF65-F5344CB8AC3E}">
        <p14:creationId xmlns="" xmlns:p14="http://schemas.microsoft.com/office/powerpoint/2010/main" val="298423582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7848600" cy="1066800"/>
          </a:xfrm>
        </p:spPr>
        <p:txBody>
          <a:bodyPr/>
          <a:lstStyle/>
          <a:p>
            <a:pPr algn="ctr"/>
            <a:r>
              <a:rPr lang="en-US" sz="4000" dirty="0" smtClean="0"/>
              <a:t>Introduction</a:t>
            </a:r>
            <a:endParaRPr lang="en-US" sz="4000" dirty="0"/>
          </a:p>
        </p:txBody>
      </p:sp>
      <p:sp>
        <p:nvSpPr>
          <p:cNvPr id="3" name="Content Placeholder 2"/>
          <p:cNvSpPr>
            <a:spLocks noGrp="1"/>
          </p:cNvSpPr>
          <p:nvPr>
            <p:ph idx="1"/>
          </p:nvPr>
        </p:nvSpPr>
        <p:spPr>
          <a:xfrm>
            <a:off x="609600" y="2362200"/>
            <a:ext cx="7543800" cy="4038600"/>
          </a:xfrm>
        </p:spPr>
        <p:txBody>
          <a:bodyPr/>
          <a:lstStyle/>
          <a:p>
            <a:pPr marL="0" indent="0">
              <a:buNone/>
            </a:pPr>
            <a:r>
              <a:rPr lang="en-US" sz="2800" dirty="0" smtClean="0"/>
              <a:t>The terms “Cloud” and “Hub” have slightly different but often interchangeable meanings.  For our purposes “Cloud” is used. </a:t>
            </a:r>
          </a:p>
          <a:p>
            <a:pPr marL="0" indent="0">
              <a:buNone/>
            </a:pPr>
            <a:endParaRPr lang="en-US" sz="2800" dirty="0"/>
          </a:p>
          <a:p>
            <a:pPr marL="0" indent="0">
              <a:buNone/>
            </a:pPr>
            <a:r>
              <a:rPr lang="en-US" sz="2800" dirty="0" smtClean="0"/>
              <a:t>Cloud solutions are one possibility.  The IPPCs work on standardization will set the groundwork for Cloud and other solutions</a:t>
            </a:r>
          </a:p>
          <a:p>
            <a:pPr marL="0" indent="0">
              <a:buNone/>
            </a:pPr>
            <a:endParaRPr lang="en-US" dirty="0"/>
          </a:p>
        </p:txBody>
      </p:sp>
    </p:spTree>
    <p:extLst>
      <p:ext uri="{BB962C8B-B14F-4D97-AF65-F5344CB8AC3E}">
        <p14:creationId xmlns="" xmlns:p14="http://schemas.microsoft.com/office/powerpoint/2010/main" val="43622638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304800" y="2590800"/>
            <a:ext cx="8472487" cy="4267200"/>
          </a:xfrm>
          <a:prstGeom prst="rect">
            <a:avLst/>
          </a:prstGeom>
          <a:noFill/>
          <a:ln w="9525">
            <a:noFill/>
            <a:miter lim="800000"/>
            <a:headEnd/>
            <a:tailEnd/>
          </a:ln>
        </p:spPr>
        <p:txBody>
          <a:bodyPr vert="horz" wrap="square" lIns="0" tIns="0" rIns="0" bIns="0" numCol="1" rtlCol="0" anchor="t" anchorCtr="0" compatLnSpc="1">
            <a:prstTxWarp prst="textNoShape">
              <a:avLst/>
            </a:prstTxWarp>
            <a:noAutofit/>
          </a:bodyPr>
          <a:lstStyle/>
          <a:p>
            <a:pPr marL="628650" lvl="1" indent="-171450" eaLnBrk="0" hangingPunct="0">
              <a:spcBef>
                <a:spcPct val="20000"/>
              </a:spcBef>
              <a:buFont typeface="Arial" pitchFamily="34" charset="0"/>
              <a:buChar char="•"/>
              <a:defRPr/>
            </a:pPr>
            <a:r>
              <a:rPr kumimoji="0" lang="en-US" sz="280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The</a:t>
            </a:r>
            <a:r>
              <a:rPr kumimoji="0" lang="en-US" sz="2800" i="0" u="none" strike="noStrike" kern="0" cap="none" spc="0" normalizeH="0" noProof="0" dirty="0" smtClean="0">
                <a:ln>
                  <a:noFill/>
                </a:ln>
                <a:solidFill>
                  <a:schemeClr val="bg1"/>
                </a:solidFill>
                <a:effectLst/>
                <a:uLnTx/>
                <a:uFillTx/>
                <a:latin typeface="Arial" pitchFamily="34" charset="0"/>
                <a:ea typeface="+mn-ea"/>
                <a:cs typeface="Arial" pitchFamily="34" charset="0"/>
              </a:rPr>
              <a:t> </a:t>
            </a:r>
            <a:r>
              <a:rPr kumimoji="0" lang="en-US" sz="280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International Plant Protection Convention (IPPC) is developing</a:t>
            </a:r>
            <a:r>
              <a:rPr kumimoji="0" lang="en-US" sz="2800" i="0" u="none" strike="noStrike" kern="0" cap="none" spc="0" normalizeH="0" noProof="0" dirty="0" smtClean="0">
                <a:ln>
                  <a:noFill/>
                </a:ln>
                <a:solidFill>
                  <a:schemeClr val="bg1"/>
                </a:solidFill>
                <a:effectLst/>
                <a:uLnTx/>
                <a:uFillTx/>
                <a:latin typeface="Arial" pitchFamily="34" charset="0"/>
                <a:ea typeface="+mn-ea"/>
                <a:cs typeface="Arial" pitchFamily="34" charset="0"/>
              </a:rPr>
              <a:t> </a:t>
            </a:r>
            <a:r>
              <a:rPr kumimoji="0" lang="en-US" sz="280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electronic transmission standards </a:t>
            </a:r>
          </a:p>
          <a:p>
            <a:pPr marL="171450" marR="0" lvl="0" indent="-17145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800"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a:p>
            <a:pPr marL="628650" lvl="1" indent="-171450" eaLnBrk="0" hangingPunct="0">
              <a:spcBef>
                <a:spcPct val="20000"/>
              </a:spcBef>
              <a:buFont typeface="Arial" pitchFamily="34" charset="0"/>
              <a:buChar char="•"/>
              <a:defRPr/>
            </a:pPr>
            <a:r>
              <a:rPr kumimoji="0" lang="en-US" sz="280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The IPPC is currently reviewing and revising data requirements based on International Standard for Phytosanitary Measures (ISPM-12) agreement. </a:t>
            </a:r>
            <a:endParaRPr kumimoji="0" lang="en-US" b="1"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a:p>
            <a:pPr marL="571500" marR="0" lvl="1" indent="-171450" algn="l" defTabSz="914400" rtl="0" eaLnBrk="0" fontAlgn="base" latinLnBrk="0" hangingPunct="0">
              <a:lnSpc>
                <a:spcPct val="110000"/>
              </a:lnSpc>
              <a:spcBef>
                <a:spcPct val="20000"/>
              </a:spcBef>
              <a:spcAft>
                <a:spcPct val="0"/>
              </a:spcAft>
              <a:buClrTx/>
              <a:buSzTx/>
              <a:buFontTx/>
              <a:buChar char="–"/>
              <a:tabLst/>
              <a:defRPr/>
            </a:pPr>
            <a:endParaRPr kumimoji="0" lang="en-US" b="1" i="0" u="none" strike="noStrike" kern="0" cap="none" spc="0" normalizeH="0" baseline="0" noProof="0" dirty="0" smtClean="0">
              <a:ln>
                <a:noFill/>
              </a:ln>
              <a:solidFill>
                <a:schemeClr val="bg1"/>
              </a:solidFill>
              <a:effectLst/>
              <a:uLnTx/>
              <a:uFillTx/>
              <a:latin typeface="Arial" pitchFamily="34" charset="0"/>
              <a:cs typeface="Arial" pitchFamily="34" charset="0"/>
            </a:endParaRPr>
          </a:p>
          <a:p>
            <a:pPr marL="171450" marR="0" lvl="0" indent="-17145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171450" marR="0" lvl="0" indent="-17145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mn-ea"/>
              <a:cs typeface="+mn-cs"/>
            </a:endParaRPr>
          </a:p>
        </p:txBody>
      </p:sp>
      <p:sp>
        <p:nvSpPr>
          <p:cNvPr id="6" name="TextBox 5"/>
          <p:cNvSpPr txBox="1"/>
          <p:nvPr/>
        </p:nvSpPr>
        <p:spPr>
          <a:xfrm>
            <a:off x="533400" y="1295400"/>
            <a:ext cx="8382000" cy="646331"/>
          </a:xfrm>
          <a:prstGeom prst="rect">
            <a:avLst/>
          </a:prstGeom>
          <a:noFill/>
        </p:spPr>
        <p:txBody>
          <a:bodyPr wrap="square" rtlCol="0">
            <a:spAutoFit/>
          </a:bodyPr>
          <a:lstStyle/>
          <a:p>
            <a:pPr algn="ctr"/>
            <a:r>
              <a:rPr lang="en-US" sz="3600" b="1" kern="0" dirty="0">
                <a:solidFill>
                  <a:srgbClr val="FFFFFF"/>
                </a:solidFill>
                <a:latin typeface="Arial" pitchFamily="34" charset="0"/>
                <a:cs typeface="Arial" pitchFamily="34" charset="0"/>
              </a:rPr>
              <a:t>Electronic Exchange Requirements</a:t>
            </a:r>
            <a:endParaRPr lang="en-US"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438400"/>
            <a:ext cx="8610600" cy="4267200"/>
          </a:xfrm>
        </p:spPr>
        <p:txBody>
          <a:bodyPr/>
          <a:lstStyle/>
          <a:p>
            <a:pPr marL="571500" lvl="1" indent="-171450">
              <a:buFont typeface="Arial" pitchFamily="34" charset="0"/>
              <a:buChar char="•"/>
              <a:defRPr/>
            </a:pPr>
            <a:r>
              <a:rPr lang="en-US" sz="2400" b="0" dirty="0" smtClean="0">
                <a:latin typeface="Arial" pitchFamily="34" charset="0"/>
                <a:cs typeface="Arial" pitchFamily="34" charset="0"/>
              </a:rPr>
              <a:t>International Standardization –ensures consistent data interpretation and conformance</a:t>
            </a:r>
          </a:p>
          <a:p>
            <a:pPr marL="571500" lvl="1" indent="-171450">
              <a:buFont typeface="Arial" pitchFamily="34" charset="0"/>
              <a:buChar char="•"/>
              <a:defRPr/>
            </a:pPr>
            <a:endParaRPr lang="en-US" sz="2400" b="0" dirty="0" smtClean="0">
              <a:latin typeface="Arial" pitchFamily="34" charset="0"/>
              <a:cs typeface="Arial" pitchFamily="34" charset="0"/>
            </a:endParaRPr>
          </a:p>
          <a:p>
            <a:pPr marL="571500" lvl="1" indent="-171450">
              <a:buFont typeface="Arial" pitchFamily="34" charset="0"/>
              <a:buChar char="•"/>
              <a:defRPr/>
            </a:pPr>
            <a:r>
              <a:rPr lang="en-US" sz="2400" b="0" dirty="0" smtClean="0">
                <a:latin typeface="Arial" pitchFamily="34" charset="0"/>
                <a:cs typeface="Arial" pitchFamily="34" charset="0"/>
              </a:rPr>
              <a:t>Fraud prevention – reduces the likelihood of fraudulent certificates and illegal entry of commodities</a:t>
            </a:r>
          </a:p>
          <a:p>
            <a:pPr marL="571500" lvl="1" indent="-171450">
              <a:buFont typeface="Arial" pitchFamily="34" charset="0"/>
              <a:buChar char="•"/>
              <a:defRPr/>
            </a:pPr>
            <a:endParaRPr lang="en-US" sz="2400" b="0" dirty="0" smtClean="0">
              <a:latin typeface="Arial" pitchFamily="34" charset="0"/>
              <a:cs typeface="Arial" pitchFamily="34" charset="0"/>
            </a:endParaRPr>
          </a:p>
          <a:p>
            <a:pPr marL="571500" lvl="1" indent="-171450">
              <a:buFont typeface="Arial" pitchFamily="34" charset="0"/>
              <a:buChar char="•"/>
              <a:defRPr/>
            </a:pPr>
            <a:r>
              <a:rPr lang="en-US" sz="2400" b="0" dirty="0" smtClean="0">
                <a:latin typeface="Arial" pitchFamily="34" charset="0"/>
                <a:cs typeface="Arial" pitchFamily="34" charset="0"/>
              </a:rPr>
              <a:t>Flexibility – choose underlying technology that meets international security requirements and allows for best-in-class mature technological changes.</a:t>
            </a:r>
            <a:endParaRPr lang="en-US" sz="2400" b="0" dirty="0" smtClean="0"/>
          </a:p>
          <a:p>
            <a:endParaRPr lang="en-US" dirty="0"/>
          </a:p>
        </p:txBody>
      </p:sp>
      <p:sp>
        <p:nvSpPr>
          <p:cNvPr id="2" name="TextBox 1"/>
          <p:cNvSpPr txBox="1"/>
          <p:nvPr/>
        </p:nvSpPr>
        <p:spPr>
          <a:xfrm>
            <a:off x="1066800" y="1223665"/>
            <a:ext cx="7637929" cy="1077218"/>
          </a:xfrm>
          <a:prstGeom prst="rect">
            <a:avLst/>
          </a:prstGeom>
          <a:noFill/>
        </p:spPr>
        <p:txBody>
          <a:bodyPr wrap="square" rtlCol="0">
            <a:spAutoFit/>
          </a:bodyPr>
          <a:lstStyle/>
          <a:p>
            <a:pPr algn="ctr"/>
            <a:r>
              <a:rPr lang="en-US" sz="3200" dirty="0" smtClean="0">
                <a:solidFill>
                  <a:schemeClr val="bg1"/>
                </a:solidFill>
                <a:latin typeface="+mn-lt"/>
              </a:rPr>
              <a:t>Objectives and Advantages of Electronic Certification</a:t>
            </a:r>
            <a:r>
              <a:rPr lang="en-US" dirty="0" smtClean="0">
                <a:solidFill>
                  <a:schemeClr val="bg1"/>
                </a:solidFill>
                <a:latin typeface="+mn-lt"/>
              </a:rPr>
              <a:t> </a:t>
            </a:r>
            <a:endParaRPr lang="en-US" dirty="0">
              <a:solidFill>
                <a:schemeClr val="bg1"/>
              </a:solidFill>
              <a:latin typeface="+mn-lt"/>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br>
              <a:rPr lang="en-US" dirty="0" smtClean="0"/>
            </a:br>
            <a:endParaRPr lang="en-US" dirty="0"/>
          </a:p>
        </p:txBody>
      </p:sp>
      <p:sp>
        <p:nvSpPr>
          <p:cNvPr id="3" name="Rectangle 2"/>
          <p:cNvSpPr txBox="1">
            <a:spLocks noChangeArrowheads="1"/>
          </p:cNvSpPr>
          <p:nvPr/>
        </p:nvSpPr>
        <p:spPr bwMode="auto">
          <a:xfrm>
            <a:off x="304800" y="1111031"/>
            <a:ext cx="8470900" cy="646331"/>
          </a:xfrm>
          <a:prstGeom prst="rect">
            <a:avLst/>
          </a:prstGeom>
          <a:noFill/>
          <a:ln w="9525">
            <a:noFill/>
            <a:miter lim="800000"/>
            <a:headEnd/>
            <a:tailEnd/>
          </a:ln>
        </p:spPr>
        <p:txBody>
          <a:bodyPr vert="horz" wrap="square" lIns="0" tIns="45720" rIns="91440" bIns="45720" numCol="1" rtlCol="0"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bg1"/>
                </a:solidFill>
                <a:effectLst/>
                <a:uLnTx/>
                <a:uFillTx/>
                <a:latin typeface="+mn-lt"/>
                <a:ea typeface="+mj-ea"/>
                <a:cs typeface="Arial" pitchFamily="34" charset="0"/>
              </a:rPr>
              <a:t>Electronic Exchange Issues</a:t>
            </a:r>
            <a:endParaRPr kumimoji="0" lang="en-GB" sz="3600" b="1" i="0" u="none" strike="noStrike" kern="0" cap="none" spc="0" normalizeH="0" baseline="0" noProof="0" dirty="0">
              <a:ln>
                <a:noFill/>
              </a:ln>
              <a:solidFill>
                <a:schemeClr val="bg1"/>
              </a:solidFill>
              <a:effectLst/>
              <a:uLnTx/>
              <a:uFillTx/>
              <a:latin typeface="+mn-lt"/>
              <a:ea typeface="+mj-ea"/>
              <a:cs typeface="Arial" pitchFamily="34" charset="0"/>
            </a:endParaRPr>
          </a:p>
        </p:txBody>
      </p:sp>
      <p:sp>
        <p:nvSpPr>
          <p:cNvPr id="4" name="Rectangle 5"/>
          <p:cNvSpPr txBox="1">
            <a:spLocks noChangeArrowheads="1"/>
          </p:cNvSpPr>
          <p:nvPr/>
        </p:nvSpPr>
        <p:spPr bwMode="auto">
          <a:xfrm>
            <a:off x="304800" y="2286000"/>
            <a:ext cx="8534400" cy="3986213"/>
          </a:xfrm>
          <a:prstGeom prst="rect">
            <a:avLst/>
          </a:prstGeom>
          <a:noFill/>
          <a:ln w="9525">
            <a:noFill/>
            <a:miter lim="800000"/>
            <a:headEnd/>
            <a:tailEnd/>
          </a:ln>
        </p:spPr>
        <p:txBody>
          <a:bodyPr vert="horz" wrap="square" lIns="0" tIns="0" rIns="0" bIns="0" numCol="1" rtlCol="0" anchor="t" anchorCtr="0" compatLnSpc="1">
            <a:prstTxWarp prst="textNoShape">
              <a:avLst/>
            </a:prstTxWarp>
            <a:noAutofit/>
          </a:bodyPr>
          <a:lstStyle/>
          <a:p>
            <a:pPr marL="171450" marR="0" lvl="0" indent="-171450" algn="l" defTabSz="914400" rtl="0" eaLnBrk="0" fontAlgn="base" latinLnBrk="0" hangingPunct="0">
              <a:lnSpc>
                <a:spcPct val="110000"/>
              </a:lnSpc>
              <a:spcBef>
                <a:spcPct val="20000"/>
              </a:spcBef>
              <a:spcAft>
                <a:spcPct val="0"/>
              </a:spcAft>
              <a:buClrTx/>
              <a:buSzTx/>
              <a:buFont typeface="Arial" pitchFamily="34" charset="0"/>
              <a:buChar char="•"/>
              <a:tabLst/>
              <a:defRPr/>
            </a:pPr>
            <a:r>
              <a:rPr kumimoji="0" lang="en-US" sz="2800" i="0" u="none" strike="noStrike" kern="0" cap="none" spc="0" normalizeH="0" baseline="0" noProof="0" dirty="0" smtClean="0">
                <a:ln>
                  <a:noFill/>
                </a:ln>
                <a:solidFill>
                  <a:schemeClr val="bg1"/>
                </a:solidFill>
                <a:effectLst/>
                <a:uLnTx/>
                <a:uFillTx/>
                <a:latin typeface="Arial" pitchFamily="34" charset="0"/>
                <a:cs typeface="Arial" pitchFamily="34" charset="0"/>
              </a:rPr>
              <a:t>Security – How can I be assured that my data is received as I sent it and otherwise safe?</a:t>
            </a:r>
          </a:p>
          <a:p>
            <a:pPr marL="171450" marR="0" lvl="0" indent="-171450" algn="l" defTabSz="914400" rtl="0" eaLnBrk="0" fontAlgn="base" latinLnBrk="0" hangingPunct="0">
              <a:lnSpc>
                <a:spcPct val="110000"/>
              </a:lnSpc>
              <a:spcBef>
                <a:spcPct val="20000"/>
              </a:spcBef>
              <a:spcAft>
                <a:spcPct val="0"/>
              </a:spcAft>
              <a:buClrTx/>
              <a:buSzTx/>
              <a:buFont typeface="Arial" pitchFamily="34" charset="0"/>
              <a:buChar char="•"/>
              <a:tabLst/>
              <a:defRPr/>
            </a:pPr>
            <a:endParaRPr kumimoji="0" lang="en-US" sz="2800" i="0" u="none" strike="noStrike" kern="0" cap="none" spc="0" normalizeH="0" baseline="0" noProof="0" dirty="0" smtClean="0">
              <a:ln>
                <a:noFill/>
              </a:ln>
              <a:solidFill>
                <a:schemeClr val="bg1"/>
              </a:solidFill>
              <a:effectLst/>
              <a:uLnTx/>
              <a:uFillTx/>
              <a:latin typeface="Arial" pitchFamily="34" charset="0"/>
              <a:cs typeface="Arial" pitchFamily="34" charset="0"/>
            </a:endParaRPr>
          </a:p>
          <a:p>
            <a:pPr marL="171450" marR="0" lvl="0" indent="-171450" algn="l" defTabSz="914400" rtl="0" eaLnBrk="0" fontAlgn="base" latinLnBrk="0" hangingPunct="0">
              <a:lnSpc>
                <a:spcPct val="110000"/>
              </a:lnSpc>
              <a:spcBef>
                <a:spcPct val="20000"/>
              </a:spcBef>
              <a:spcAft>
                <a:spcPct val="0"/>
              </a:spcAft>
              <a:buClrTx/>
              <a:buSzTx/>
              <a:buFont typeface="Arial" pitchFamily="34" charset="0"/>
              <a:buChar char="•"/>
              <a:tabLst/>
              <a:defRPr/>
            </a:pPr>
            <a:r>
              <a:rPr kumimoji="0" lang="en-US" sz="2800" i="0" u="none" strike="noStrike" kern="0" cap="none" spc="0" normalizeH="0" baseline="0" noProof="0" dirty="0" smtClean="0">
                <a:ln>
                  <a:noFill/>
                </a:ln>
                <a:solidFill>
                  <a:schemeClr val="bg1"/>
                </a:solidFill>
                <a:effectLst/>
                <a:uLnTx/>
                <a:uFillTx/>
                <a:latin typeface="Arial" pitchFamily="34" charset="0"/>
                <a:cs typeface="Arial" pitchFamily="34" charset="0"/>
              </a:rPr>
              <a:t>Protocol(s) – What protocols will be needed to “talk” with nations.</a:t>
            </a:r>
            <a:r>
              <a:rPr kumimoji="0" lang="en-US" sz="2800" i="0" u="none" strike="noStrike" kern="0" cap="none" spc="0" normalizeH="0" noProof="0" dirty="0" smtClean="0">
                <a:ln>
                  <a:noFill/>
                </a:ln>
                <a:solidFill>
                  <a:schemeClr val="bg1"/>
                </a:solidFill>
                <a:effectLst/>
                <a:uLnTx/>
                <a:uFillTx/>
                <a:latin typeface="Arial" pitchFamily="34" charset="0"/>
                <a:cs typeface="Arial" pitchFamily="34" charset="0"/>
              </a:rPr>
              <a:t>  </a:t>
            </a:r>
            <a:r>
              <a:rPr kumimoji="0" lang="en-US" sz="2800" i="0" u="none" strike="noStrike" kern="0" cap="none" spc="0" normalizeH="0" baseline="0" noProof="0" dirty="0" smtClean="0">
                <a:ln>
                  <a:noFill/>
                </a:ln>
                <a:solidFill>
                  <a:schemeClr val="bg1"/>
                </a:solidFill>
                <a:effectLst/>
                <a:uLnTx/>
                <a:uFillTx/>
                <a:latin typeface="Arial" pitchFamily="34" charset="0"/>
                <a:cs typeface="Arial" pitchFamily="34" charset="0"/>
              </a:rPr>
              <a:t>How many different protocols will I need?</a:t>
            </a:r>
          </a:p>
          <a:p>
            <a:pPr marL="171450" marR="0" lvl="0" indent="-171450" algn="l" defTabSz="914400" rtl="0" eaLnBrk="0" fontAlgn="base" latinLnBrk="0" hangingPunct="0">
              <a:lnSpc>
                <a:spcPct val="110000"/>
              </a:lnSpc>
              <a:spcBef>
                <a:spcPct val="20000"/>
              </a:spcBef>
              <a:spcAft>
                <a:spcPct val="0"/>
              </a:spcAft>
              <a:buClrTx/>
              <a:buSzTx/>
              <a:buFont typeface="Arial" pitchFamily="34" charset="0"/>
              <a:buChar char="•"/>
              <a:tabLst/>
              <a:defRPr/>
            </a:pPr>
            <a:endParaRPr kumimoji="0" lang="en-US" b="1"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a:p>
            <a:pPr marL="171450" marR="0" lvl="0" indent="-171450" algn="l" defTabSz="914400" rtl="0" eaLnBrk="0" fontAlgn="base" latinLnBrk="0" hangingPunct="0">
              <a:lnSpc>
                <a:spcPct val="110000"/>
              </a:lnSpc>
              <a:spcBef>
                <a:spcPct val="20000"/>
              </a:spcBef>
              <a:spcAft>
                <a:spcPct val="0"/>
              </a:spcAft>
              <a:buClrTx/>
              <a:buSzTx/>
              <a:tabLst/>
              <a:defRPr/>
            </a:pPr>
            <a:endParaRPr kumimoji="0" lang="en-US" b="1"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001000" cy="1143000"/>
          </a:xfrm>
        </p:spPr>
        <p:txBody>
          <a:bodyPr/>
          <a:lstStyle/>
          <a:p>
            <a:pPr algn="ctr"/>
            <a:r>
              <a:rPr lang="en-US" dirty="0" smtClean="0"/>
              <a:t>Electronic Exchange Solutions</a:t>
            </a:r>
            <a:endParaRPr lang="en-US" dirty="0"/>
          </a:p>
        </p:txBody>
      </p:sp>
      <p:sp>
        <p:nvSpPr>
          <p:cNvPr id="3" name="Content Placeholder 2"/>
          <p:cNvSpPr>
            <a:spLocks noGrp="1"/>
          </p:cNvSpPr>
          <p:nvPr>
            <p:ph idx="1"/>
          </p:nvPr>
        </p:nvSpPr>
        <p:spPr>
          <a:xfrm>
            <a:off x="228600" y="1981200"/>
            <a:ext cx="8763000" cy="4800600"/>
          </a:xfrm>
        </p:spPr>
        <p:txBody>
          <a:bodyPr/>
          <a:lstStyle/>
          <a:p>
            <a:pPr lvl="0"/>
            <a:r>
              <a:rPr lang="en-US" sz="2400" b="0" dirty="0" smtClean="0">
                <a:latin typeface="Arial" pitchFamily="34" charset="0"/>
                <a:cs typeface="Arial" pitchFamily="34" charset="0"/>
              </a:rPr>
              <a:t>Bilateral agreements – In a country to country scenario, each country would need a separate agreement with each trading partner outlining the terms of the exchange</a:t>
            </a:r>
          </a:p>
          <a:p>
            <a:pPr lvl="0"/>
            <a:endParaRPr lang="en-US" sz="2400" b="0" dirty="0">
              <a:latin typeface="Arial" pitchFamily="34" charset="0"/>
              <a:cs typeface="Arial" pitchFamily="34" charset="0"/>
            </a:endParaRPr>
          </a:p>
          <a:p>
            <a:pPr marL="0" lvl="0" indent="0" algn="ctr">
              <a:buNone/>
            </a:pPr>
            <a:r>
              <a:rPr lang="en-US" sz="2400" dirty="0" smtClean="0">
                <a:latin typeface="Arial" pitchFamily="34" charset="0"/>
                <a:cs typeface="Arial" pitchFamily="34" charset="0"/>
              </a:rPr>
              <a:t>Verses</a:t>
            </a:r>
            <a:r>
              <a:rPr lang="en-US" sz="2400" b="0" dirty="0" smtClean="0">
                <a:latin typeface="Arial" pitchFamily="34" charset="0"/>
                <a:cs typeface="Arial" pitchFamily="34" charset="0"/>
              </a:rPr>
              <a:t> </a:t>
            </a:r>
          </a:p>
          <a:p>
            <a:pPr lvl="0"/>
            <a:endParaRPr lang="en-US" sz="2400" b="0" dirty="0">
              <a:latin typeface="Arial" pitchFamily="34" charset="0"/>
              <a:cs typeface="Arial" pitchFamily="34" charset="0"/>
            </a:endParaRPr>
          </a:p>
          <a:p>
            <a:r>
              <a:rPr lang="en-US" sz="2400" b="0" dirty="0" smtClean="0">
                <a:latin typeface="Arial" pitchFamily="34" charset="0"/>
                <a:cs typeface="Arial" pitchFamily="34" charset="0"/>
              </a:rPr>
              <a:t>Standardized </a:t>
            </a:r>
            <a:r>
              <a:rPr lang="en-US" sz="2400" b="0" dirty="0">
                <a:latin typeface="Arial" pitchFamily="34" charset="0"/>
                <a:cs typeface="Arial" pitchFamily="34" charset="0"/>
              </a:rPr>
              <a:t>information structure – </a:t>
            </a:r>
            <a:r>
              <a:rPr lang="en-US" sz="2400" b="0" dirty="0" smtClean="0">
                <a:latin typeface="Arial" pitchFamily="34" charset="0"/>
                <a:cs typeface="Arial" pitchFamily="34" charset="0"/>
              </a:rPr>
              <a:t>Countries exchange using a single internationally recognized messaging structure, such as ISPM 12.  The standard </a:t>
            </a:r>
            <a:r>
              <a:rPr lang="en-US" sz="2400" b="0" dirty="0">
                <a:latin typeface="Arial" pitchFamily="34" charset="0"/>
                <a:cs typeface="Arial" pitchFamily="34" charset="0"/>
              </a:rPr>
              <a:t>ensures all messaging from </a:t>
            </a:r>
            <a:r>
              <a:rPr lang="en-US" sz="2400" b="0" dirty="0" smtClean="0">
                <a:latin typeface="Arial" pitchFamily="34" charset="0"/>
                <a:cs typeface="Arial" pitchFamily="34" charset="0"/>
              </a:rPr>
              <a:t>partners have </a:t>
            </a:r>
            <a:r>
              <a:rPr lang="en-US" sz="2400" b="0" dirty="0">
                <a:latin typeface="Arial" pitchFamily="34" charset="0"/>
                <a:cs typeface="Arial" pitchFamily="34" charset="0"/>
              </a:rPr>
              <a:t>the same structure.</a:t>
            </a:r>
          </a:p>
          <a:p>
            <a:pPr lvl="0"/>
            <a:endParaRPr lang="en-US" sz="2400" b="0" dirty="0" smtClean="0">
              <a:latin typeface="Arial" pitchFamily="34" charset="0"/>
              <a:cs typeface="Arial" pitchFamily="34" charset="0"/>
            </a:endParaRPr>
          </a:p>
          <a:p>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br>
              <a:rPr lang="en-US" dirty="0" smtClean="0"/>
            </a:br>
            <a:endParaRPr lang="en-US" dirty="0"/>
          </a:p>
        </p:txBody>
      </p:sp>
      <p:sp>
        <p:nvSpPr>
          <p:cNvPr id="3" name="Rectangle 5"/>
          <p:cNvSpPr txBox="1">
            <a:spLocks noChangeArrowheads="1"/>
          </p:cNvSpPr>
          <p:nvPr/>
        </p:nvSpPr>
        <p:spPr bwMode="auto">
          <a:xfrm>
            <a:off x="381000" y="1981200"/>
            <a:ext cx="85471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32500" lnSpcReduction="20000"/>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6800" i="0" u="none" strike="noStrike" kern="0" cap="none" spc="0" normalizeH="0" baseline="0" noProof="0" dirty="0" smtClean="0">
                <a:ln>
                  <a:noFill/>
                </a:ln>
                <a:solidFill>
                  <a:schemeClr val="bg1"/>
                </a:solidFill>
                <a:effectLst/>
                <a:uLnTx/>
                <a:uFillTx/>
                <a:latin typeface="+mn-lt"/>
                <a:cs typeface="Arial" pitchFamily="34" charset="0"/>
              </a:rPr>
              <a:t>Two levels of security protection: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6800" i="0" u="none" strike="noStrike" kern="0" cap="none" spc="0" normalizeH="0" baseline="0" noProof="0" dirty="0" smtClean="0">
              <a:ln>
                <a:noFill/>
              </a:ln>
              <a:solidFill>
                <a:schemeClr val="bg1"/>
              </a:solidFill>
              <a:effectLst/>
              <a:uLnTx/>
              <a:uFillTx/>
              <a:latin typeface="+mn-lt"/>
              <a:cs typeface="Arial" pitchFamily="34" charset="0"/>
            </a:endParaRPr>
          </a:p>
          <a:p>
            <a:pPr marL="1828800" marR="0" lvl="1" indent="-1371600" algn="l" defTabSz="914400" rtl="0" eaLnBrk="0" fontAlgn="base" latinLnBrk="0" hangingPunct="0">
              <a:lnSpc>
                <a:spcPct val="100000"/>
              </a:lnSpc>
              <a:spcBef>
                <a:spcPct val="20000"/>
              </a:spcBef>
              <a:spcAft>
                <a:spcPct val="0"/>
              </a:spcAft>
              <a:buClrTx/>
              <a:buSzTx/>
              <a:tabLst/>
              <a:defRPr/>
            </a:pPr>
            <a:r>
              <a:rPr kumimoji="0" lang="en-US" sz="6800" i="0" u="none" strike="noStrike" kern="0" cap="none" spc="0" normalizeH="0" baseline="0" noProof="0" dirty="0" smtClean="0">
                <a:ln>
                  <a:noFill/>
                </a:ln>
                <a:solidFill>
                  <a:schemeClr val="bg1"/>
                </a:solidFill>
                <a:effectLst/>
                <a:uLnTx/>
                <a:uFillTx/>
                <a:latin typeface="+mn-lt"/>
                <a:cs typeface="Arial" pitchFamily="34" charset="0"/>
              </a:rPr>
              <a:t>1. Transport Level protection</a:t>
            </a:r>
            <a:endParaRPr lang="en-US" sz="6800" kern="0" noProof="0" dirty="0" smtClean="0">
              <a:solidFill>
                <a:schemeClr val="bg1"/>
              </a:solidFill>
              <a:latin typeface="+mn-lt"/>
              <a:cs typeface="Arial" pitchFamily="34" charset="0"/>
            </a:endParaRPr>
          </a:p>
          <a:p>
            <a:pPr marL="1828800" marR="0" lvl="1" indent="-1371600" algn="l" defTabSz="914400" rtl="0" eaLnBrk="0" fontAlgn="base" latinLnBrk="0" hangingPunct="0">
              <a:lnSpc>
                <a:spcPct val="100000"/>
              </a:lnSpc>
              <a:spcBef>
                <a:spcPct val="20000"/>
              </a:spcBef>
              <a:spcAft>
                <a:spcPct val="0"/>
              </a:spcAft>
              <a:buClrTx/>
              <a:buSzTx/>
              <a:tabLst/>
              <a:defRPr/>
            </a:pPr>
            <a:endParaRPr kumimoji="0" lang="en-US" sz="6800" i="0" u="none" strike="noStrike" kern="0" cap="none" spc="0" normalizeH="0" baseline="0" noProof="0" dirty="0" smtClean="0">
              <a:ln>
                <a:noFill/>
              </a:ln>
              <a:solidFill>
                <a:schemeClr val="bg1"/>
              </a:solidFill>
              <a:effectLst/>
              <a:uLnTx/>
              <a:uFillTx/>
              <a:latin typeface="+mn-lt"/>
              <a:cs typeface="Arial" pitchFamily="34" charset="0"/>
            </a:endParaRPr>
          </a:p>
          <a:p>
            <a:pPr marL="1200150" lvl="2" indent="-285750" eaLnBrk="0" hangingPunct="0">
              <a:spcBef>
                <a:spcPct val="20000"/>
              </a:spcBef>
              <a:buFont typeface="Wingdings" pitchFamily="2" charset="2"/>
              <a:buChar char="Ø"/>
              <a:defRPr/>
            </a:pPr>
            <a:r>
              <a:rPr lang="en-US" sz="6800" kern="0" dirty="0" smtClean="0">
                <a:solidFill>
                  <a:schemeClr val="bg1"/>
                </a:solidFill>
                <a:latin typeface="+mn-lt"/>
                <a:cs typeface="Arial" pitchFamily="34" charset="0"/>
              </a:rPr>
              <a:t>Exporting NPPO</a:t>
            </a:r>
            <a:r>
              <a:rPr kumimoji="0" lang="en-US" sz="6800" i="0" u="none" strike="noStrike" kern="0" cap="none" spc="0" normalizeH="0" baseline="0" noProof="0" dirty="0" smtClean="0">
                <a:ln>
                  <a:noFill/>
                </a:ln>
                <a:solidFill>
                  <a:schemeClr val="bg1"/>
                </a:solidFill>
                <a:effectLst/>
                <a:uLnTx/>
                <a:uFillTx/>
                <a:latin typeface="+mn-lt"/>
                <a:cs typeface="Arial" pitchFamily="34" charset="0"/>
              </a:rPr>
              <a:t> ePhyto</a:t>
            </a:r>
            <a:r>
              <a:rPr kumimoji="0" lang="en-US" sz="6800" i="0" u="none" strike="noStrike" kern="0" cap="none" spc="0" normalizeH="0" noProof="0" dirty="0" smtClean="0">
                <a:ln>
                  <a:noFill/>
                </a:ln>
                <a:solidFill>
                  <a:schemeClr val="bg1"/>
                </a:solidFill>
                <a:effectLst/>
                <a:uLnTx/>
                <a:uFillTx/>
                <a:latin typeface="+mn-lt"/>
                <a:cs typeface="Arial" pitchFamily="34" charset="0"/>
              </a:rPr>
              <a:t> </a:t>
            </a:r>
            <a:r>
              <a:rPr kumimoji="0" lang="en-US" sz="6800" i="0" u="none" strike="noStrike" kern="0" cap="none" spc="0" normalizeH="0" baseline="0" noProof="0" dirty="0" smtClean="0">
                <a:ln>
                  <a:noFill/>
                </a:ln>
                <a:solidFill>
                  <a:schemeClr val="bg1"/>
                </a:solidFill>
                <a:effectLst/>
                <a:uLnTx/>
                <a:uFillTx/>
                <a:latin typeface="+mn-lt"/>
                <a:cs typeface="Arial" pitchFamily="34" charset="0"/>
              </a:rPr>
              <a:t>system</a:t>
            </a:r>
            <a:r>
              <a:rPr kumimoji="0" lang="en-US" sz="6800" i="0" u="none" strike="noStrike" kern="0" cap="none" spc="0" normalizeH="0" noProof="0" dirty="0" smtClean="0">
                <a:ln>
                  <a:noFill/>
                </a:ln>
                <a:solidFill>
                  <a:schemeClr val="bg1"/>
                </a:solidFill>
                <a:effectLst/>
                <a:uLnTx/>
                <a:uFillTx/>
                <a:latin typeface="+mn-lt"/>
                <a:cs typeface="Arial" pitchFamily="34" charset="0"/>
              </a:rPr>
              <a:t> </a:t>
            </a:r>
            <a:r>
              <a:rPr kumimoji="0" lang="en-US" sz="6800" i="0" u="none" strike="noStrike" kern="0" cap="none" spc="0" normalizeH="0" baseline="0" noProof="0" dirty="0" smtClean="0">
                <a:ln>
                  <a:noFill/>
                </a:ln>
                <a:solidFill>
                  <a:schemeClr val="bg1"/>
                </a:solidFill>
                <a:effectLst/>
                <a:uLnTx/>
                <a:uFillTx/>
                <a:latin typeface="+mn-lt"/>
                <a:cs typeface="Arial" pitchFamily="34" charset="0"/>
              </a:rPr>
              <a:t>requests data,</a:t>
            </a:r>
            <a:r>
              <a:rPr kumimoji="0" lang="en-US" sz="6800" i="0" u="none" strike="noStrike" kern="0" cap="none" spc="0" normalizeH="0" noProof="0" dirty="0" smtClean="0">
                <a:ln>
                  <a:noFill/>
                </a:ln>
                <a:solidFill>
                  <a:schemeClr val="bg1"/>
                </a:solidFill>
                <a:effectLst/>
                <a:uLnTx/>
                <a:uFillTx/>
                <a:latin typeface="+mn-lt"/>
                <a:cs typeface="Arial" pitchFamily="34" charset="0"/>
              </a:rPr>
              <a:t> and the request </a:t>
            </a:r>
            <a:r>
              <a:rPr lang="en-US" sz="6800" kern="0" dirty="0" smtClean="0">
                <a:solidFill>
                  <a:schemeClr val="bg1"/>
                </a:solidFill>
                <a:latin typeface="+mn-lt"/>
                <a:cs typeface="Arial" pitchFamily="34" charset="0"/>
              </a:rPr>
              <a:t>is authenticated by the importing NPPOs system</a:t>
            </a:r>
            <a:endParaRPr kumimoji="0" lang="en-US" sz="6800" i="0" u="none" strike="noStrike" kern="0" cap="none" spc="0" normalizeH="0" baseline="0" noProof="0" dirty="0" smtClean="0">
              <a:ln>
                <a:noFill/>
              </a:ln>
              <a:solidFill>
                <a:schemeClr val="bg1"/>
              </a:solidFill>
              <a:effectLst/>
              <a:uLnTx/>
              <a:uFillTx/>
              <a:latin typeface="+mn-lt"/>
              <a:cs typeface="Arial" pitchFamily="34" charset="0"/>
            </a:endParaRPr>
          </a:p>
          <a:p>
            <a:pPr marL="1200150" lvl="2" indent="-285750" eaLnBrk="0" hangingPunct="0">
              <a:spcBef>
                <a:spcPct val="20000"/>
              </a:spcBef>
              <a:defRPr/>
            </a:pPr>
            <a:endParaRPr kumimoji="0" lang="en-US" sz="6800" i="0" u="none" strike="noStrike" kern="0" cap="none" spc="0" normalizeH="0" baseline="0" noProof="0" dirty="0" smtClean="0">
              <a:ln>
                <a:noFill/>
              </a:ln>
              <a:solidFill>
                <a:schemeClr val="bg1"/>
              </a:solidFill>
              <a:effectLst/>
              <a:uLnTx/>
              <a:uFillTx/>
              <a:latin typeface="+mn-lt"/>
              <a:cs typeface="Arial" pitchFamily="34" charset="0"/>
            </a:endParaRPr>
          </a:p>
          <a:p>
            <a:pPr marL="1200150" lvl="2" indent="-285750" eaLnBrk="0" hangingPunct="0">
              <a:spcBef>
                <a:spcPct val="20000"/>
              </a:spcBef>
              <a:buFont typeface="Wingdings" pitchFamily="2" charset="2"/>
              <a:buChar char="Ø"/>
              <a:defRPr/>
            </a:pPr>
            <a:r>
              <a:rPr kumimoji="0" lang="en-US" sz="6800" i="0" u="none" strike="noStrike" kern="0" cap="none" spc="0" normalizeH="0" baseline="0" noProof="0" dirty="0" smtClean="0">
                <a:ln>
                  <a:noFill/>
                </a:ln>
                <a:solidFill>
                  <a:schemeClr val="bg1"/>
                </a:solidFill>
                <a:effectLst/>
                <a:uLnTx/>
                <a:uFillTx/>
                <a:latin typeface="+mn-lt"/>
                <a:cs typeface="Arial" pitchFamily="34" charset="0"/>
              </a:rPr>
              <a:t>Upon authentication, the server will conduct the data transfer between the NPPOs</a:t>
            </a:r>
          </a:p>
          <a:p>
            <a:pPr marL="1200150" lvl="2" indent="-285750" eaLnBrk="0" hangingPunct="0">
              <a:spcBef>
                <a:spcPct val="20000"/>
              </a:spcBef>
              <a:buFont typeface="Wingdings" pitchFamily="2" charset="2"/>
              <a:buChar char="Ø"/>
              <a:defRPr/>
            </a:pPr>
            <a:endParaRPr kumimoji="0" lang="en-US" sz="6800" i="0" u="none" strike="noStrike" kern="0" cap="none" spc="0" normalizeH="0" baseline="0" noProof="0" dirty="0" smtClean="0">
              <a:ln>
                <a:noFill/>
              </a:ln>
              <a:solidFill>
                <a:schemeClr val="bg1"/>
              </a:solidFill>
              <a:effectLst/>
              <a:uLnTx/>
              <a:uFillTx/>
              <a:latin typeface="+mn-lt"/>
              <a:cs typeface="Arial" pitchFamily="34" charset="0"/>
            </a:endParaRPr>
          </a:p>
          <a:p>
            <a:pPr marL="1200150" lvl="2" indent="-285750" eaLnBrk="0" hangingPunct="0">
              <a:spcBef>
                <a:spcPct val="20000"/>
              </a:spcBef>
              <a:buFont typeface="Wingdings" pitchFamily="2" charset="2"/>
              <a:buChar char="Ø"/>
              <a:defRPr/>
            </a:pPr>
            <a:r>
              <a:rPr lang="en-US" sz="6800" kern="0" dirty="0" smtClean="0">
                <a:solidFill>
                  <a:schemeClr val="bg1"/>
                </a:solidFill>
                <a:latin typeface="+mn-lt"/>
                <a:cs typeface="Arial" pitchFamily="34" charset="0"/>
              </a:rPr>
              <a:t>Data is encrypted with SSL/TLS 128-bit encryption at a minimum</a:t>
            </a:r>
            <a:endParaRPr kumimoji="0" lang="en-US" sz="6800" i="0" u="none" strike="noStrike" kern="0" cap="none" spc="0" normalizeH="0" baseline="0" noProof="0" dirty="0" smtClean="0">
              <a:ln>
                <a:noFill/>
              </a:ln>
              <a:solidFill>
                <a:schemeClr val="bg1"/>
              </a:solidFill>
              <a:effectLst/>
              <a:uLnTx/>
              <a:uFillTx/>
              <a:latin typeface="+mn-lt"/>
              <a:cs typeface="Arial" pitchFamily="34" charset="0"/>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9600" b="1" i="0" u="none" strike="noStrike" kern="0" cap="none" spc="0" normalizeH="0" baseline="0" noProof="0" dirty="0" smtClean="0">
              <a:ln>
                <a:noFill/>
              </a:ln>
              <a:solidFill>
                <a:schemeClr val="bg1"/>
              </a:solidFill>
              <a:effectLst/>
              <a:uLnTx/>
              <a:uFillTx/>
              <a:latin typeface="+mn-lt"/>
              <a:ea typeface="ＭＳ Ｐゴシック" pitchFamily="34" charset="-128"/>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9600" b="1" i="0" u="none" strike="noStrike" kern="0" cap="none" spc="0" normalizeH="0" baseline="0" noProof="0" dirty="0" smtClean="0">
              <a:ln>
                <a:noFill/>
              </a:ln>
              <a:solidFill>
                <a:schemeClr val="bg1"/>
              </a:solidFill>
              <a:effectLst/>
              <a:uLnTx/>
              <a:uFillTx/>
              <a:latin typeface="+mn-lt"/>
              <a:ea typeface="ＭＳ Ｐゴシック" pitchFamily="34" charset="-128"/>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9600" b="1" i="0" u="none" strike="noStrike" kern="0" cap="none" spc="0" normalizeH="0" baseline="0" noProof="0" dirty="0" smtClean="0">
              <a:ln>
                <a:noFill/>
              </a:ln>
              <a:solidFill>
                <a:schemeClr val="bg1"/>
              </a:solidFill>
              <a:effectLst/>
              <a:uLnTx/>
              <a:uFillTx/>
              <a:latin typeface="+mn-lt"/>
              <a:ea typeface="ＭＳ Ｐゴシック" pitchFamily="34" charset="-128"/>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chemeClr val="bg1"/>
              </a:solidFill>
              <a:effectLst/>
              <a:uLnTx/>
              <a:uFillTx/>
              <a:latin typeface="+mn-lt"/>
              <a:ea typeface="ＭＳ Ｐゴシック" pitchFamily="34" charset="-128"/>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sz="2200" b="1" i="0" u="none" strike="noStrike" kern="0" cap="none" spc="0" normalizeH="0" baseline="0" noProof="0" dirty="0" smtClean="0">
              <a:ln>
                <a:noFill/>
              </a:ln>
              <a:solidFill>
                <a:srgbClr val="FF0000"/>
              </a:solidFill>
              <a:effectLst/>
              <a:uLnTx/>
              <a:uFillTx/>
              <a:latin typeface="+mn-lt"/>
              <a:ea typeface="ＭＳ Ｐゴシック" pitchFamily="34" charset="-128"/>
              <a:cs typeface="+mn-cs"/>
            </a:endParaRPr>
          </a:p>
        </p:txBody>
      </p:sp>
      <p:sp>
        <p:nvSpPr>
          <p:cNvPr id="4" name="Rectangle 2"/>
          <p:cNvSpPr txBox="1">
            <a:spLocks noChangeArrowheads="1"/>
          </p:cNvSpPr>
          <p:nvPr/>
        </p:nvSpPr>
        <p:spPr bwMode="auto">
          <a:xfrm>
            <a:off x="381000" y="1143000"/>
            <a:ext cx="8470900" cy="4778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Electronic Exchange Security</a:t>
            </a:r>
            <a:endParaRPr kumimoji="0" lang="en-GB" sz="2800" b="1" i="0" u="none" strike="noStrike" kern="0" cap="none" spc="0" normalizeH="0" baseline="0" noProof="0" dirty="0" smtClean="0">
              <a:ln>
                <a:noFill/>
              </a:ln>
              <a:solidFill>
                <a:schemeClr val="bg1"/>
              </a:solidFill>
              <a:effectLst/>
              <a:uLnTx/>
              <a:uFillTx/>
              <a:latin typeface="Arial" pitchFamily="34" charset="0"/>
              <a:ea typeface="ＭＳ Ｐゴシック" pitchFamily="34" charset="-128"/>
              <a:cs typeface="Arial" pitchFamily="34"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57400"/>
            <a:ext cx="8928100" cy="4800600"/>
          </a:xfrm>
        </p:spPr>
        <p:txBody>
          <a:bodyPr/>
          <a:lstStyle/>
          <a:p>
            <a:pPr lvl="1">
              <a:buNone/>
            </a:pPr>
            <a:r>
              <a:rPr lang="en-US" sz="2100" b="0" dirty="0" smtClean="0"/>
              <a:t>2. Message  Level protection</a:t>
            </a:r>
          </a:p>
          <a:p>
            <a:pPr lvl="1">
              <a:buNone/>
            </a:pPr>
            <a:endParaRPr lang="en-US" sz="2100" b="0" dirty="0" smtClean="0"/>
          </a:p>
          <a:p>
            <a:pPr lvl="3">
              <a:buFont typeface="Wingdings" pitchFamily="2" charset="2"/>
              <a:buChar char="Ø"/>
            </a:pPr>
            <a:r>
              <a:rPr lang="en-US" sz="2100" b="0" dirty="0" smtClean="0"/>
              <a:t>The message has 2 parts: the “Header” and the “Body”</a:t>
            </a:r>
          </a:p>
          <a:p>
            <a:pPr lvl="3">
              <a:buFont typeface="Wingdings" pitchFamily="2" charset="2"/>
              <a:buChar char="Ø"/>
            </a:pPr>
            <a:r>
              <a:rPr lang="en-US" sz="2100" b="0" dirty="0" smtClean="0"/>
              <a:t>The header contains </a:t>
            </a:r>
            <a:r>
              <a:rPr lang="en-US" sz="2100" b="0" dirty="0"/>
              <a:t>a</a:t>
            </a:r>
            <a:r>
              <a:rPr lang="en-US" sz="2100" b="0" dirty="0" smtClean="0"/>
              <a:t> Digital Signature</a:t>
            </a:r>
          </a:p>
          <a:p>
            <a:pPr lvl="3">
              <a:buFont typeface="Wingdings" pitchFamily="2" charset="2"/>
              <a:buChar char="Ø"/>
            </a:pPr>
            <a:r>
              <a:rPr lang="en-US" sz="2100" b="0" dirty="0" smtClean="0"/>
              <a:t>The message is encrypted by the exporting NPPO</a:t>
            </a:r>
          </a:p>
          <a:p>
            <a:pPr lvl="3">
              <a:buFont typeface="Wingdings" pitchFamily="2" charset="2"/>
              <a:buChar char="Ø"/>
            </a:pPr>
            <a:r>
              <a:rPr lang="en-US" sz="2100" b="0" dirty="0" smtClean="0"/>
              <a:t>The receiving NPPO decrypts the message</a:t>
            </a:r>
          </a:p>
          <a:p>
            <a:pPr lvl="3">
              <a:buFont typeface="Wingdings" pitchFamily="2" charset="2"/>
              <a:buChar char="Ø"/>
            </a:pPr>
            <a:r>
              <a:rPr lang="en-US" sz="2100" b="0" dirty="0" smtClean="0"/>
              <a:t>The receiving NPPO verifies that the message has been safeguarded</a:t>
            </a:r>
          </a:p>
          <a:p>
            <a:endParaRPr lang="en-US" sz="2100" b="0" dirty="0"/>
          </a:p>
        </p:txBody>
      </p:sp>
      <p:sp>
        <p:nvSpPr>
          <p:cNvPr id="4" name="Rectangle 2"/>
          <p:cNvSpPr txBox="1">
            <a:spLocks noChangeArrowheads="1"/>
          </p:cNvSpPr>
          <p:nvPr/>
        </p:nvSpPr>
        <p:spPr bwMode="auto">
          <a:xfrm>
            <a:off x="457200" y="1219200"/>
            <a:ext cx="8470900" cy="4778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Electronic Exchange Security (continued)</a:t>
            </a:r>
            <a:endParaRPr kumimoji="0" lang="en-GB" sz="2800" b="1" i="0" u="none" strike="noStrike" kern="0" cap="none" spc="0" normalizeH="0" baseline="0" noProof="0" dirty="0" smtClean="0">
              <a:ln>
                <a:noFill/>
              </a:ln>
              <a:solidFill>
                <a:schemeClr val="bg1"/>
              </a:solidFill>
              <a:effectLst/>
              <a:uLnTx/>
              <a:uFillTx/>
              <a:latin typeface="Arial" pitchFamily="34" charset="0"/>
              <a:ea typeface="ＭＳ Ｐゴシック" pitchFamily="34" charset="-128"/>
              <a:cs typeface="Arial"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66FF"/>
        </a:hlink>
        <a:folHlink>
          <a:srgbClr val="99CC0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ocument_x0020_tag xmlns="f5b3b294-cbbf-487a-9a83-4daf223a6cff">PCIT presentation Korea</Document_x0020_tag>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ED90FA402A944694B3AFA3C32EE402" ma:contentTypeVersion="2" ma:contentTypeDescription="Create a new document." ma:contentTypeScope="" ma:versionID="0c91bfae1c0c3b7c125bc02abdf56b3f">
  <xsd:schema xmlns:xsd="http://www.w3.org/2001/XMLSchema" xmlns:p="http://schemas.microsoft.com/office/2006/metadata/properties" xmlns:ns2="f5b3b294-cbbf-487a-9a83-4daf223a6cff" targetNamespace="http://schemas.microsoft.com/office/2006/metadata/properties" ma:root="true" ma:fieldsID="3fefe6b529a0704264e4fe50b38ad421" ns2:_="">
    <xsd:import namespace="f5b3b294-cbbf-487a-9a83-4daf223a6cff"/>
    <xsd:element name="properties">
      <xsd:complexType>
        <xsd:sequence>
          <xsd:element name="documentManagement">
            <xsd:complexType>
              <xsd:all>
                <xsd:element ref="ns2:Document_x0020_tag"/>
              </xsd:all>
            </xsd:complexType>
          </xsd:element>
        </xsd:sequence>
      </xsd:complexType>
    </xsd:element>
  </xsd:schema>
  <xsd:schema xmlns:xsd="http://www.w3.org/2001/XMLSchema" xmlns:dms="http://schemas.microsoft.com/office/2006/documentManagement/types" targetNamespace="f5b3b294-cbbf-487a-9a83-4daf223a6cff" elementFormDefault="qualified">
    <xsd:import namespace="http://schemas.microsoft.com/office/2006/documentManagement/types"/>
    <xsd:element name="Document_x0020_tag" ma:index="8" ma:displayName="Document tag" ma:internalName="Document_x0020_tag">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E364D7-CCB0-432C-8CF0-7F4BF980301D}">
  <ds:schemaRefs>
    <ds:schemaRef ds:uri="http://schemas.microsoft.com/office/2006/metadata/properties"/>
    <ds:schemaRef ds:uri="http://purl.org/dc/term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f5b3b294-cbbf-487a-9a83-4daf223a6cff"/>
  </ds:schemaRefs>
</ds:datastoreItem>
</file>

<file path=customXml/itemProps2.xml><?xml version="1.0" encoding="utf-8"?>
<ds:datastoreItem xmlns:ds="http://schemas.openxmlformats.org/officeDocument/2006/customXml" ds:itemID="{50718920-976C-4BA8-B1EE-EBB01F1122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b3b294-cbbf-487a-9a83-4daf223a6cf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6202DD5-8FC3-4889-B177-128F4FF9BE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29638</TotalTime>
  <Words>802</Words>
  <Application>Microsoft Office PowerPoint</Application>
  <PresentationFormat>On-screen Show (4:3)</PresentationFormat>
  <Paragraphs>113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   </vt:lpstr>
      <vt:lpstr>Slide 2</vt:lpstr>
      <vt:lpstr>Introduction</vt:lpstr>
      <vt:lpstr>Slide 4</vt:lpstr>
      <vt:lpstr>Slide 5</vt:lpstr>
      <vt:lpstr>   </vt:lpstr>
      <vt:lpstr>Electronic Exchange Solutions</vt:lpstr>
      <vt:lpstr>   </vt:lpstr>
      <vt:lpstr>Slide 9</vt:lpstr>
      <vt:lpstr>Slide 10</vt:lpstr>
      <vt:lpstr>The “Cloud” explained…</vt:lpstr>
      <vt:lpstr>Slide 12</vt:lpstr>
      <vt:lpstr>   </vt:lpstr>
      <vt:lpstr>   </vt:lpstr>
      <vt:lpstr>Providers of Cloud Services</vt:lpstr>
      <vt:lpstr>   </vt:lpstr>
    </vt:vector>
  </TitlesOfParts>
  <Company>USDA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Curlett</dc:creator>
  <cp:lastModifiedBy>Michael Perry</cp:lastModifiedBy>
  <cp:revision>774</cp:revision>
  <dcterms:created xsi:type="dcterms:W3CDTF">2004-09-20T14:40:43Z</dcterms:created>
  <dcterms:modified xsi:type="dcterms:W3CDTF">2012-11-13T21:30:57Z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0x01010060ED90FA402A944694B3AFA3C32EE402</vt:lpwstr>
  </property>
  <property fmtid="{D5CDD505-2E9C-101B-9397-08002B2CF9AE}" pid="3" name="_NewReviewCycle">
    <vt:lpwstr/>
  </property>
</Properties>
</file>