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4205" r:id="rId3"/>
  </p:sldMasterIdLst>
  <p:notesMasterIdLst>
    <p:notesMasterId r:id="rId24"/>
  </p:notesMasterIdLst>
  <p:handoutMasterIdLst>
    <p:handoutMasterId r:id="rId25"/>
  </p:handoutMasterIdLst>
  <p:sldIdLst>
    <p:sldId id="594" r:id="rId4"/>
    <p:sldId id="622" r:id="rId5"/>
    <p:sldId id="628" r:id="rId6"/>
    <p:sldId id="637" r:id="rId7"/>
    <p:sldId id="638" r:id="rId8"/>
    <p:sldId id="598" r:id="rId9"/>
    <p:sldId id="599" r:id="rId10"/>
    <p:sldId id="603" r:id="rId11"/>
    <p:sldId id="597" r:id="rId12"/>
    <p:sldId id="601" r:id="rId13"/>
    <p:sldId id="602" r:id="rId14"/>
    <p:sldId id="604" r:id="rId15"/>
    <p:sldId id="606" r:id="rId16"/>
    <p:sldId id="607" r:id="rId17"/>
    <p:sldId id="608" r:id="rId18"/>
    <p:sldId id="611" r:id="rId19"/>
    <p:sldId id="609" r:id="rId20"/>
    <p:sldId id="610" r:id="rId21"/>
    <p:sldId id="626" r:id="rId22"/>
    <p:sldId id="639" r:id="rId23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acy Voice" initials="TV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66"/>
    <a:srgbClr val="759321"/>
    <a:srgbClr val="004080"/>
    <a:srgbClr val="FDB913"/>
    <a:srgbClr val="003F5F"/>
    <a:srgbClr val="760000"/>
    <a:srgbClr val="EF3E42"/>
    <a:srgbClr val="C1D82F"/>
    <a:srgbClr val="8CC63F"/>
    <a:srgbClr val="008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4" autoAdjust="0"/>
    <p:restoredTop sz="81848" autoAdjust="0"/>
  </p:normalViewPr>
  <p:slideViewPr>
    <p:cSldViewPr>
      <p:cViewPr>
        <p:scale>
          <a:sx n="72" d="100"/>
          <a:sy n="72" d="100"/>
        </p:scale>
        <p:origin x="-2352" y="-424"/>
      </p:cViewPr>
      <p:guideLst>
        <p:guide orient="horz" pos="981"/>
        <p:guide orient="horz" pos="4133"/>
        <p:guide orient="horz" pos="1321"/>
        <p:guide orient="horz" pos="2455"/>
        <p:guide orient="horz" pos="232"/>
        <p:guide pos="4513"/>
        <p:guide pos="3969"/>
        <p:guide pos="2880"/>
        <p:guide pos="40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524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524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6B1F991E-F228-48C6-A5C5-415246E37D1C}" type="datetimeFigureOut">
              <a:rPr lang="en-NZ" smtClean="0"/>
              <a:pPr/>
              <a:t>10/04/2013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226"/>
            <a:ext cx="2949841" cy="49752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183" y="9440226"/>
            <a:ext cx="2949841" cy="49752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D030F1CF-3332-411A-ABBF-9D3B166AD46A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9564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11F1B2-1547-4879-B06D-FA6B72DC0506}" type="datetimeFigureOut">
              <a:rPr lang="en-NZ"/>
              <a:pPr>
                <a:defRPr/>
              </a:pPr>
              <a:t>10/04/2013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pPr lvl="0"/>
            <a:endParaRPr lang="en-NZ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0646"/>
            <a:ext cx="2949099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3D796E-D02A-494C-934B-59C90BD8DBE7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26630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MPI-ppt-corp-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3924300" y="6165850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NZ" sz="2400" b="1" dirty="0" smtClean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www.mpi.govt.nz</a:t>
            </a:r>
            <a:endParaRPr lang="en-GB" sz="2400" b="1" dirty="0" smtClean="0">
              <a:solidFill>
                <a:schemeClr val="folHlin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7772400" cy="1470025"/>
          </a:xfrm>
          <a:noFill/>
          <a:effectLst/>
        </p:spPr>
        <p:txBody>
          <a:bodyPr/>
          <a:lstStyle>
            <a:lvl1pPr>
              <a:defRPr sz="4400">
                <a:solidFill>
                  <a:srgbClr val="8CC63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68638"/>
            <a:ext cx="6400800" cy="48101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143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502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364" y="274638"/>
            <a:ext cx="83843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724714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624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7504" y="1124744"/>
            <a:ext cx="8892988" cy="550861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5" y="274638"/>
            <a:ext cx="8856662" cy="6900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663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828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4281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9917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56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761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63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74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361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1322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050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13042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3824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MPI-ppt-corp-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3924300" y="6165850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NZ" sz="2400" b="1" dirty="0" smtClean="0">
                <a:solidFill>
                  <a:srgbClr val="99CC00"/>
                </a:solidFill>
                <a:latin typeface="Calibri" pitchFamily="34" charset="0"/>
                <a:cs typeface="Calibri" pitchFamily="34" charset="0"/>
              </a:rPr>
              <a:t>www.mpi.govt.nz</a:t>
            </a:r>
            <a:endParaRPr lang="en-GB" sz="2400" b="1" dirty="0" smtClean="0">
              <a:solidFill>
                <a:srgbClr val="99CC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7772400" cy="1470025"/>
          </a:xfrm>
          <a:noFill/>
          <a:effectLst/>
        </p:spPr>
        <p:txBody>
          <a:bodyPr/>
          <a:lstStyle>
            <a:lvl1pPr>
              <a:defRPr sz="4400">
                <a:solidFill>
                  <a:srgbClr val="8CC63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068638"/>
            <a:ext cx="6400800" cy="48101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704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96059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8692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388296" cy="5544616"/>
          </a:xfrm>
        </p:spPr>
        <p:txBody>
          <a:bodyPr/>
          <a:lstStyle>
            <a:lvl1pPr>
              <a:defRPr sz="2000">
                <a:latin typeface="Calibri" pitchFamily="34" charset="0"/>
                <a:cs typeface="Calibri" pitchFamily="34" charset="0"/>
              </a:defRPr>
            </a:lvl1pPr>
            <a:lvl2pPr>
              <a:defRPr sz="1800">
                <a:latin typeface="Calibri" pitchFamily="34" charset="0"/>
                <a:cs typeface="Calibri" pitchFamily="34" charset="0"/>
              </a:defRPr>
            </a:lvl2pPr>
            <a:lvl3pPr>
              <a:defRPr sz="16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88296" cy="5544616"/>
          </a:xfrm>
        </p:spPr>
        <p:txBody>
          <a:bodyPr/>
          <a:lstStyle>
            <a:lvl1pPr>
              <a:defRPr sz="2000">
                <a:latin typeface="Calibri" pitchFamily="34" charset="0"/>
                <a:cs typeface="Calibri" pitchFamily="34" charset="0"/>
              </a:defRPr>
            </a:lvl1pPr>
            <a:lvl2pPr>
              <a:defRPr sz="1800">
                <a:latin typeface="Calibri" pitchFamily="34" charset="0"/>
                <a:cs typeface="Calibri" pitchFamily="34" charset="0"/>
              </a:defRPr>
            </a:lvl2pPr>
            <a:lvl3pPr>
              <a:defRPr sz="16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5224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124743"/>
            <a:ext cx="4389884" cy="6120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1764506"/>
            <a:ext cx="4389884" cy="48688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4743"/>
            <a:ext cx="4391471" cy="6120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64506"/>
            <a:ext cx="4391471" cy="48688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50996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447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4469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0276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17880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1378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9311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364" y="274638"/>
            <a:ext cx="83843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724714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3353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7504" y="1124744"/>
            <a:ext cx="8892988" cy="550861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5" y="274638"/>
            <a:ext cx="8856662" cy="6900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1880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4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7505" y="274638"/>
            <a:ext cx="8856662" cy="6900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331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388296" cy="5544616"/>
          </a:xfrm>
        </p:spPr>
        <p:txBody>
          <a:bodyPr/>
          <a:lstStyle>
            <a:lvl1pPr>
              <a:defRPr sz="2000">
                <a:latin typeface="Calibri" pitchFamily="34" charset="0"/>
                <a:cs typeface="Calibri" pitchFamily="34" charset="0"/>
              </a:defRPr>
            </a:lvl1pPr>
            <a:lvl2pPr>
              <a:defRPr sz="1800">
                <a:latin typeface="Calibri" pitchFamily="34" charset="0"/>
                <a:cs typeface="Calibri" pitchFamily="34" charset="0"/>
              </a:defRPr>
            </a:lvl2pPr>
            <a:lvl3pPr>
              <a:defRPr sz="16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88296" cy="5544616"/>
          </a:xfrm>
        </p:spPr>
        <p:txBody>
          <a:bodyPr/>
          <a:lstStyle>
            <a:lvl1pPr>
              <a:defRPr sz="2000">
                <a:latin typeface="Calibri" pitchFamily="34" charset="0"/>
                <a:cs typeface="Calibri" pitchFamily="34" charset="0"/>
              </a:defRPr>
            </a:lvl1pPr>
            <a:lvl2pPr>
              <a:defRPr sz="1800">
                <a:latin typeface="Calibri" pitchFamily="34" charset="0"/>
                <a:cs typeface="Calibri" pitchFamily="34" charset="0"/>
              </a:defRPr>
            </a:lvl2pPr>
            <a:lvl3pPr>
              <a:defRPr sz="16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351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124743"/>
            <a:ext cx="4389884" cy="6120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04" y="1764506"/>
            <a:ext cx="4389884" cy="48688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4743"/>
            <a:ext cx="4391471" cy="6120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64506"/>
            <a:ext cx="4391471" cy="48688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622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9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907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85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<Relationship Id="rId14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505" y="274638"/>
            <a:ext cx="8856662" cy="690048"/>
          </a:xfrm>
          <a:prstGeom prst="rect">
            <a:avLst/>
          </a:prstGeom>
          <a:solidFill>
            <a:srgbClr val="003F5F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3" y="1124744"/>
            <a:ext cx="8811866" cy="552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748713" y="6524625"/>
            <a:ext cx="3413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76377B2-953E-484B-9154-9C7E2C93AD1F}" type="slidenum">
              <a:rPr lang="en-NZ" sz="1000" smtClean="0"/>
              <a:pPr eaLnBrk="1" hangingPunct="1">
                <a:defRPr/>
              </a:pPr>
              <a:t>‹#›</a:t>
            </a:fld>
            <a:endParaRPr lang="en-NZ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169" r:id="rId2"/>
    <p:sldLayoutId id="2147484170" r:id="rId3"/>
    <p:sldLayoutId id="2147484171" r:id="rId4"/>
    <p:sldLayoutId id="2147484172" r:id="rId5"/>
    <p:sldLayoutId id="2147484173" r:id="rId6"/>
    <p:sldLayoutId id="2147484174" r:id="rId7"/>
    <p:sldLayoutId id="2147484175" r:id="rId8"/>
    <p:sldLayoutId id="2147484176" r:id="rId9"/>
    <p:sldLayoutId id="2147484177" r:id="rId10"/>
    <p:sldLayoutId id="2147484178" r:id="rId11"/>
    <p:sldLayoutId id="21474841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MPI-ppt-corp-3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3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Section title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F5F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F5F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F5F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F5F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3F5F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3F5F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3F5F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3F5F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3F5F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505" y="274638"/>
            <a:ext cx="8856662" cy="690048"/>
          </a:xfrm>
          <a:prstGeom prst="rect">
            <a:avLst/>
          </a:prstGeom>
          <a:solidFill>
            <a:srgbClr val="003F5F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3" y="1124744"/>
            <a:ext cx="8811866" cy="552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748713" y="6524625"/>
            <a:ext cx="3413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76377B2-953E-484B-9154-9C7E2C93AD1F}" type="slidenum">
              <a:rPr lang="en-NZ" sz="1000" smtClean="0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NZ" sz="1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7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07" r:id="rId2"/>
    <p:sldLayoutId id="2147484208" r:id="rId3"/>
    <p:sldLayoutId id="2147484209" r:id="rId4"/>
    <p:sldLayoutId id="2147484210" r:id="rId5"/>
    <p:sldLayoutId id="2147484211" r:id="rId6"/>
    <p:sldLayoutId id="2147484212" r:id="rId7"/>
    <p:sldLayoutId id="2147484213" r:id="rId8"/>
    <p:sldLayoutId id="2147484214" r:id="rId9"/>
    <p:sldLayoutId id="2147484215" r:id="rId10"/>
    <p:sldLayoutId id="2147484216" r:id="rId11"/>
    <p:sldLayoutId id="2147484217" r:id="rId12"/>
    <p:sldLayoutId id="214748421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johnston@mpi.govt.nz" TargetMode="External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ukasz.zawilski@mpi.govt.n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0" y="1484313"/>
            <a:ext cx="7772400" cy="2196715"/>
          </a:xfrm>
        </p:spPr>
        <p:txBody>
          <a:bodyPr/>
          <a:lstStyle/>
          <a:p>
            <a:r>
              <a:rPr lang="en-US" dirty="0" smtClean="0"/>
              <a:t>Overview of the Hub Concept &amp; Prototype for Secure Method of Information Exchange (SMIE)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6400800" cy="900100"/>
          </a:xfrm>
        </p:spPr>
        <p:txBody>
          <a:bodyPr/>
          <a:lstStyle/>
          <a:p>
            <a:r>
              <a:rPr lang="en-US" dirty="0" smtClean="0"/>
              <a:t>April 2013  </a:t>
            </a:r>
          </a:p>
          <a:p>
            <a:r>
              <a:rPr lang="en-US" sz="1800" dirty="0" smtClean="0"/>
              <a:t>Prepared by NZ &amp; USA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1704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 Prototype: Security Mechanism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1186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“Envelope” to deliver certificate information:</a:t>
            </a:r>
          </a:p>
          <a:p>
            <a:r>
              <a:rPr lang="en-US" sz="2000" dirty="0" smtClean="0"/>
              <a:t>Involves a message “carrier or envelope” similar to the traditional postage envelope – identifies;</a:t>
            </a:r>
            <a:br>
              <a:rPr lang="en-US" sz="2000" dirty="0" smtClean="0"/>
            </a:br>
            <a:r>
              <a:rPr lang="en-US" sz="2000" dirty="0" smtClean="0"/>
              <a:t>- the sender,</a:t>
            </a:r>
            <a:br>
              <a:rPr lang="en-US" sz="2000" dirty="0" smtClean="0"/>
            </a:br>
            <a:r>
              <a:rPr lang="en-US" sz="2000" dirty="0" smtClean="0"/>
              <a:t>-  the receiver, and</a:t>
            </a:r>
            <a:br>
              <a:rPr lang="en-US" sz="2000" dirty="0" smtClean="0"/>
            </a:br>
            <a:r>
              <a:rPr lang="en-US" sz="2000" dirty="0" smtClean="0"/>
              <a:t>- where the envelope actually originated from.</a:t>
            </a:r>
          </a:p>
          <a:p>
            <a:r>
              <a:rPr lang="en-US" sz="2000" dirty="0" smtClean="0"/>
              <a:t>Separates the delivery (transport) “carrier/envelope message” from the actual  content (certificate information payload) of the message – taking care &amp; enhancing  the security element.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383868" y="4293096"/>
            <a:ext cx="5328592" cy="2088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u="sng" dirty="0" smtClean="0">
                <a:latin typeface="Arial" pitchFamily="34" charset="0"/>
                <a:cs typeface="Arial" pitchFamily="34" charset="0"/>
              </a:rPr>
              <a:t>Message Carrier/Envelope Contains:</a:t>
            </a:r>
          </a:p>
          <a:p>
            <a:pPr lvl="1">
              <a:buFont typeface="Arial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Protocol-type</a:t>
            </a:r>
          </a:p>
          <a:p>
            <a:pPr lvl="1">
              <a:buFont typeface="Arial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Receiver ID</a:t>
            </a:r>
          </a:p>
          <a:p>
            <a:pPr lvl="1">
              <a:buFont typeface="Arial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Sender ID</a:t>
            </a:r>
          </a:p>
          <a:p>
            <a:pPr lvl="1">
              <a:buFont typeface="Arial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Transaction ID</a:t>
            </a:r>
          </a:p>
          <a:p>
            <a:pPr lvl="1">
              <a:buFont typeface="Arial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Security SSL Certificate (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X.509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certificate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Encryption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Mechanism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/>
          <a:srcRect l="-24330" r="-24330"/>
          <a:stretch>
            <a:fillRect/>
          </a:stretch>
        </p:blipFill>
        <p:spPr>
          <a:xfrm>
            <a:off x="899592" y="4077072"/>
            <a:ext cx="2437746" cy="134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8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 Prototype: Security Mechanism </a:t>
            </a:r>
            <a:endParaRPr lang="en-US" dirty="0"/>
          </a:p>
        </p:txBody>
      </p:sp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4067944" y="3717032"/>
            <a:ext cx="4443046" cy="2952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u="sng" dirty="0" smtClean="0">
                <a:latin typeface="Arial"/>
                <a:cs typeface="Arial"/>
              </a:rPr>
              <a:t>Message Contains:</a:t>
            </a:r>
            <a:endParaRPr lang="en-US" sz="1600" u="sng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Message Header - System level information includes security credentials, transaction context, &amp; session identifiers. 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Message Body – Actual </a:t>
            </a:r>
            <a:r>
              <a:rPr lang="en-US" sz="1600" b="1" dirty="0" smtClean="0">
                <a:latin typeface="Arial"/>
                <a:cs typeface="Arial"/>
              </a:rPr>
              <a:t>encrypted </a:t>
            </a:r>
            <a:r>
              <a:rPr lang="en-US" sz="1600" dirty="0" smtClean="0">
                <a:latin typeface="Arial"/>
                <a:cs typeface="Arial"/>
              </a:rPr>
              <a:t>XML message contents (as per </a:t>
            </a:r>
            <a:r>
              <a:rPr lang="en-US" sz="1600" dirty="0" err="1" smtClean="0">
                <a:latin typeface="Arial"/>
                <a:cs typeface="Arial"/>
              </a:rPr>
              <a:t>ePhyto</a:t>
            </a:r>
            <a:r>
              <a:rPr lang="en-US" sz="1600" dirty="0" smtClean="0">
                <a:latin typeface="Arial"/>
                <a:cs typeface="Arial"/>
              </a:rPr>
              <a:t> XML data map) using SSL certificate.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Arial"/>
                <a:cs typeface="Arial"/>
              </a:rPr>
              <a:t>Attachments –  Original certificate in Re-Export certificate situations.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57200" y="1160748"/>
            <a:ext cx="8229600" cy="2676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000" b="1" dirty="0" smtClean="0"/>
              <a:t>Certificate information inside the “Envelope”:</a:t>
            </a:r>
            <a:endParaRPr lang="en-US" sz="2000" b="1" dirty="0" smtClean="0">
              <a:latin typeface="Calibri"/>
              <a:cs typeface="Calibri"/>
            </a:endParaRPr>
          </a:p>
          <a:p>
            <a:r>
              <a:rPr lang="en-US" sz="2000" dirty="0" smtClean="0">
                <a:latin typeface="Calibri"/>
                <a:cs typeface="Calibri"/>
              </a:rPr>
              <a:t>Contains the specific certificate information being exchanged</a:t>
            </a:r>
          </a:p>
          <a:p>
            <a:r>
              <a:rPr lang="en-US" sz="2000" dirty="0" smtClean="0">
                <a:latin typeface="Calibri"/>
                <a:cs typeface="Calibri"/>
              </a:rPr>
              <a:t>Accommodates exchanges of;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- normal/standard </a:t>
            </a:r>
            <a:r>
              <a:rPr lang="en-US" sz="2000" dirty="0" err="1" smtClean="0">
                <a:latin typeface="Calibri"/>
                <a:cs typeface="Calibri"/>
              </a:rPr>
              <a:t>phytosanitary</a:t>
            </a:r>
            <a:r>
              <a:rPr lang="en-US" sz="2000" dirty="0" smtClean="0">
                <a:latin typeface="Calibri"/>
                <a:cs typeface="Calibri"/>
              </a:rPr>
              <a:t> certificate information, and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>- Re-export  </a:t>
            </a:r>
            <a:r>
              <a:rPr lang="en-US" sz="2000" dirty="0" err="1" smtClean="0">
                <a:latin typeface="Calibri"/>
                <a:cs typeface="Calibri"/>
              </a:rPr>
              <a:t>phytosanitary</a:t>
            </a:r>
            <a:r>
              <a:rPr lang="en-US" sz="2000" dirty="0" smtClean="0">
                <a:latin typeface="Calibri"/>
                <a:cs typeface="Calibri"/>
              </a:rPr>
              <a:t> certificate information ( includes ability to attach the original certificate).</a:t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en-US" sz="2000" dirty="0" smtClean="0">
                <a:latin typeface="Calibri"/>
                <a:cs typeface="Calibri"/>
              </a:rPr>
              <a:t/>
            </a:r>
            <a:br>
              <a:rPr lang="en-US" sz="2000" dirty="0" smtClean="0">
                <a:latin typeface="Calibri"/>
                <a:cs typeface="Calibri"/>
              </a:rPr>
            </a:br>
            <a:endParaRPr lang="en-US" sz="2000" dirty="0" smtClean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9612" y="3933056"/>
            <a:ext cx="1764091" cy="1970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350100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25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5 3.7205E-6 C -0.01198 0.04766 -0.00017 0.09555 0.02692 0.12517 C 0.05385 0.15502 0.11951 0.16936 0.13792 0.17815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60" y="8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Hub Prototype: Transaction Types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068034"/>
              </p:ext>
            </p:extLst>
          </p:nvPr>
        </p:nvGraphicFramePr>
        <p:xfrm>
          <a:off x="503548" y="1283673"/>
          <a:ext cx="8099618" cy="5313679"/>
        </p:xfrm>
        <a:graphic>
          <a:graphicData uri="http://schemas.openxmlformats.org/drawingml/2006/table">
            <a:tbl>
              <a:tblPr firstRow="1" bandRow="1"/>
              <a:tblGrid>
                <a:gridCol w="4049809"/>
                <a:gridCol w="4049809"/>
              </a:tblGrid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Operational Transactions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Submit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Submit an approved certificate data set to the hub.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Revoke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Revoke an existing certificate data set.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Replace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Replace an existing certificate data set with an updated one.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Retrieve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Retrieve a list of certificate data sets based on: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country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status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date range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Commodity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Reject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Importing country rejects a certificate set it receives via the hub.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Polling Query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Polls to check if there are any new certificate data sets for a specific country.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14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Transaction: Submit certificate information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63588" y="4509120"/>
            <a:ext cx="23762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2960949"/>
            <a:ext cx="9144000" cy="258532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Steps:</a:t>
            </a:r>
          </a:p>
          <a:p>
            <a:pPr marL="342900" indent="-342900">
              <a:buAutoNum type="arabicPeriod"/>
            </a:pPr>
            <a:r>
              <a:rPr lang="en-US" dirty="0" smtClean="0"/>
              <a:t>Export NPPO </a:t>
            </a:r>
            <a:r>
              <a:rPr lang="en-US" dirty="0" err="1" smtClean="0"/>
              <a:t>ePhyto</a:t>
            </a:r>
            <a:r>
              <a:rPr lang="en-US" dirty="0" smtClean="0"/>
              <a:t> system contacts the Hub.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authenticates and </a:t>
            </a:r>
            <a:r>
              <a:rPr lang="en-US" dirty="0" err="1" smtClean="0"/>
              <a:t>authorises</a:t>
            </a:r>
            <a:r>
              <a:rPr lang="en-US" dirty="0" smtClean="0"/>
              <a:t> the export country, </a:t>
            </a:r>
            <a:br>
              <a:rPr lang="en-US" dirty="0" smtClean="0"/>
            </a:br>
            <a:r>
              <a:rPr lang="en-US" dirty="0" smtClean="0"/>
              <a:t>validates Certificate XML Schema.</a:t>
            </a:r>
          </a:p>
          <a:p>
            <a:pPr marL="342900" indent="-342900">
              <a:buAutoNum type="arabicPeriod"/>
            </a:pPr>
            <a:r>
              <a:rPr lang="en-US" dirty="0" smtClean="0"/>
              <a:t>Export NPPO </a:t>
            </a:r>
            <a:r>
              <a:rPr lang="en-US" dirty="0" err="1" smtClean="0"/>
              <a:t>ePhyto</a:t>
            </a:r>
            <a:r>
              <a:rPr lang="en-US" dirty="0" smtClean="0"/>
              <a:t> system pushes/sends approved certificate information to Hub</a:t>
            </a:r>
            <a:br>
              <a:rPr lang="en-US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Hub puts certificate information into importing NPPO’s secure storage folder (and in re-export certification situations, strips off the original certificate attachment and puts this into the import NPPO’s attachment container).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5625244"/>
            <a:ext cx="6912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5. Hub sends confirmation and hub transaction ID to Export NPPO </a:t>
            </a:r>
            <a:r>
              <a:rPr lang="en-US" dirty="0" err="1" smtClean="0"/>
              <a:t>ePhyto</a:t>
            </a:r>
            <a:r>
              <a:rPr lang="en-US" dirty="0" smtClean="0"/>
              <a:t> system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19572" y="6525344"/>
            <a:ext cx="34923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531281" y="2010452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1080625" y="2010451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14685" y="1656421"/>
            <a:ext cx="1375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6057" y="1649212"/>
            <a:ext cx="141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1631908" y="2275448"/>
            <a:ext cx="2135516" cy="115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1" name="Straight Arrow Connector 30"/>
          <p:cNvCxnSpPr>
            <a:endCxn id="26" idx="2"/>
          </p:cNvCxnSpPr>
          <p:nvPr/>
        </p:nvCxnSpPr>
        <p:spPr>
          <a:xfrm flipV="1">
            <a:off x="5072894" y="2275449"/>
            <a:ext cx="2458387" cy="114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2" name="Oval 31"/>
          <p:cNvSpPr/>
          <p:nvPr/>
        </p:nvSpPr>
        <p:spPr>
          <a:xfrm>
            <a:off x="3857478" y="1707275"/>
            <a:ext cx="1173852" cy="1136575"/>
          </a:xfrm>
          <a:prstGeom prst="ellips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5516" y="1052736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Export NPPO </a:t>
            </a:r>
            <a:r>
              <a:rPr lang="en-NZ" b="1" dirty="0" err="1" smtClean="0"/>
              <a:t>ePhyto</a:t>
            </a:r>
            <a:r>
              <a:rPr lang="en-NZ" b="1" dirty="0" smtClean="0"/>
              <a:t> system &amp; Hub activity: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401211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6" grpId="0" animBg="1"/>
      <p:bldP spid="27" grpId="0" animBg="1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Transaction: Revoke certificate information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11126" y="3428999"/>
            <a:ext cx="213551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544" y="3603449"/>
            <a:ext cx="7308812" cy="1477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Steps:</a:t>
            </a:r>
          </a:p>
          <a:p>
            <a:pPr marL="342900" indent="-342900">
              <a:buAutoNum type="arabicPeriod"/>
            </a:pPr>
            <a:r>
              <a:rPr lang="en-US" dirty="0" smtClean="0"/>
              <a:t>Export NPPO </a:t>
            </a:r>
            <a:r>
              <a:rPr lang="en-US" dirty="0" err="1" smtClean="0"/>
              <a:t>ePhyto</a:t>
            </a:r>
            <a:r>
              <a:rPr lang="en-US" dirty="0" smtClean="0"/>
              <a:t> system contacts the Hub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authenticates and </a:t>
            </a:r>
            <a:r>
              <a:rPr lang="en-US" dirty="0" err="1" smtClean="0"/>
              <a:t>authorises</a:t>
            </a:r>
            <a:r>
              <a:rPr lang="en-US" dirty="0" smtClean="0"/>
              <a:t> the export country.</a:t>
            </a:r>
          </a:p>
          <a:p>
            <a:pPr marL="342900" indent="-342900">
              <a:buAutoNum type="arabicPeriod"/>
            </a:pPr>
            <a:r>
              <a:rPr lang="en-US" dirty="0" smtClean="0"/>
              <a:t>Validates Certificate XML information to </a:t>
            </a:r>
            <a:r>
              <a:rPr lang="en-US" dirty="0" err="1" smtClean="0"/>
              <a:t>ephyto</a:t>
            </a:r>
            <a:r>
              <a:rPr lang="en-US" dirty="0" smtClean="0"/>
              <a:t> XML data map</a:t>
            </a:r>
          </a:p>
          <a:p>
            <a:pPr marL="342900" indent="-342900">
              <a:buAutoNum type="arabicPeriod"/>
            </a:pPr>
            <a:r>
              <a:rPr lang="en-US" dirty="0" smtClean="0"/>
              <a:t>Updates event in transaction database with the ‘revoked’ status.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5409220"/>
            <a:ext cx="7452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5. Hub sends confirmation of status update to Export NPPO </a:t>
            </a:r>
            <a:r>
              <a:rPr lang="en-US" dirty="0" err="1" smtClean="0"/>
              <a:t>ePhyto</a:t>
            </a:r>
            <a:r>
              <a:rPr lang="en-US" dirty="0" smtClean="0"/>
              <a:t> system.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971600" y="6086304"/>
            <a:ext cx="2880320" cy="69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531281" y="2010452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80625" y="2010451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631908" y="2275448"/>
            <a:ext cx="2135516" cy="115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Straight Arrow Connector 32"/>
          <p:cNvCxnSpPr>
            <a:endCxn id="30" idx="2"/>
          </p:cNvCxnSpPr>
          <p:nvPr/>
        </p:nvCxnSpPr>
        <p:spPr>
          <a:xfrm flipV="1">
            <a:off x="5072894" y="2275449"/>
            <a:ext cx="2458387" cy="114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4" name="Oval 33"/>
          <p:cNvSpPr/>
          <p:nvPr/>
        </p:nvSpPr>
        <p:spPr>
          <a:xfrm>
            <a:off x="3857478" y="1707275"/>
            <a:ext cx="1173852" cy="1136575"/>
          </a:xfrm>
          <a:prstGeom prst="ellips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14685" y="1656421"/>
            <a:ext cx="1375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6057" y="1649212"/>
            <a:ext cx="141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11126" y="2520684"/>
            <a:ext cx="2135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Revoke Update with Transaction ID.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7524" y="101673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Export NPPO </a:t>
            </a:r>
            <a:r>
              <a:rPr lang="en-NZ" b="1" dirty="0" err="1" smtClean="0"/>
              <a:t>ePhyto</a:t>
            </a:r>
            <a:r>
              <a:rPr lang="en-NZ" b="1" dirty="0" smtClean="0"/>
              <a:t> system &amp; Hub activity: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919579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4" grpId="1"/>
      <p:bldP spid="30" grpId="0" animBg="1"/>
      <p:bldP spid="30" grpId="1" animBg="1"/>
      <p:bldP spid="31" grpId="0" animBg="1"/>
      <p:bldP spid="35" grpId="0"/>
      <p:bldP spid="35" grpId="1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Prototype Transaction: “Replacement” certificate information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27584" y="3320988"/>
            <a:ext cx="29523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7" y="2610782"/>
            <a:ext cx="353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Replacement certificate data set with Transaction ID of original.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9532" y="3429000"/>
            <a:ext cx="7776864" cy="258532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Steps: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Export NPPO </a:t>
            </a:r>
            <a:r>
              <a:rPr lang="en-US" dirty="0" err="1" smtClean="0"/>
              <a:t>ePhyto</a:t>
            </a:r>
            <a:r>
              <a:rPr lang="en-US" dirty="0" smtClean="0"/>
              <a:t> system contacts the Hub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authenticates and </a:t>
            </a:r>
            <a:r>
              <a:rPr lang="en-US" dirty="0" err="1" smtClean="0"/>
              <a:t>authorises</a:t>
            </a:r>
            <a:r>
              <a:rPr lang="en-US" dirty="0" smtClean="0"/>
              <a:t> the export country.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validates certificate XML </a:t>
            </a:r>
            <a:r>
              <a:rPr lang="en-US" dirty="0" err="1" smtClean="0"/>
              <a:t>inforamation</a:t>
            </a:r>
            <a:r>
              <a:rPr lang="en-US" dirty="0" smtClean="0"/>
              <a:t> to </a:t>
            </a:r>
            <a:r>
              <a:rPr lang="en-US" dirty="0" err="1" smtClean="0"/>
              <a:t>ePhyto</a:t>
            </a:r>
            <a:r>
              <a:rPr lang="en-US" dirty="0" smtClean="0"/>
              <a:t> </a:t>
            </a:r>
            <a:r>
              <a:rPr lang="en-US" dirty="0" err="1" smtClean="0"/>
              <a:t>XMl</a:t>
            </a:r>
            <a:r>
              <a:rPr lang="en-US" dirty="0" smtClean="0"/>
              <a:t> data map. 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creates a new transaction database entry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looks up original certificate data set and flag as ‘replaced’ and link to new transaction.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puts certificate information and any “original certificate attachments” (Re-export situations) into the country container.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5516" y="612930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7. Hub sends confirmation and new transaction ID to Export NPPO </a:t>
            </a:r>
            <a:r>
              <a:rPr lang="en-US" dirty="0" err="1" smtClean="0"/>
              <a:t>ePhyto</a:t>
            </a:r>
            <a:r>
              <a:rPr lang="en-US" dirty="0" smtClean="0"/>
              <a:t> system.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403648" y="6597352"/>
            <a:ext cx="30603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531281" y="2010452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80625" y="2010451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631908" y="2275448"/>
            <a:ext cx="2135516" cy="115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Straight Arrow Connector 32"/>
          <p:cNvCxnSpPr>
            <a:endCxn id="30" idx="2"/>
          </p:cNvCxnSpPr>
          <p:nvPr/>
        </p:nvCxnSpPr>
        <p:spPr>
          <a:xfrm flipV="1">
            <a:off x="5072894" y="2275449"/>
            <a:ext cx="2458387" cy="114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4" name="Oval 33"/>
          <p:cNvSpPr/>
          <p:nvPr/>
        </p:nvSpPr>
        <p:spPr>
          <a:xfrm>
            <a:off x="3857478" y="1707275"/>
            <a:ext cx="1173852" cy="1136575"/>
          </a:xfrm>
          <a:prstGeom prst="ellips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14685" y="1656421"/>
            <a:ext cx="1375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6057" y="1649212"/>
            <a:ext cx="141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520" y="108874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Export NPPO </a:t>
            </a:r>
            <a:r>
              <a:rPr lang="en-NZ" b="1" dirty="0" err="1" smtClean="0"/>
              <a:t>ePhyto</a:t>
            </a:r>
            <a:r>
              <a:rPr lang="en-NZ" b="1" dirty="0" smtClean="0"/>
              <a:t> system &amp; Hub activity: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14055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30" grpId="0" animBg="1"/>
      <p:bldP spid="31" grpId="0" animBg="1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Transaction:“Polling Query”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355976" y="6237312"/>
            <a:ext cx="2916324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06826" y="2643299"/>
            <a:ext cx="33799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Request for list of certificates for a exporting country based on certificate status, commodity type and date/time range.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3032956"/>
            <a:ext cx="5364088" cy="313932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Steps: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Import NPPO </a:t>
            </a:r>
            <a:r>
              <a:rPr lang="en-US" dirty="0" err="1" smtClean="0"/>
              <a:t>ePhyto</a:t>
            </a:r>
            <a:r>
              <a:rPr lang="en-US" dirty="0" smtClean="0"/>
              <a:t> system contacts the Hub.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authenticates and </a:t>
            </a:r>
            <a:r>
              <a:rPr lang="en-US" dirty="0" err="1" smtClean="0"/>
              <a:t>authorises</a:t>
            </a:r>
            <a:r>
              <a:rPr lang="en-US" dirty="0" smtClean="0"/>
              <a:t> the import country.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looks up events for that country  based on date range, certificate status and/or commodity type.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Hub returns relevant entries (i.e. list of certificates and transaction IDs falling within the query parameters.</a:t>
            </a:r>
          </a:p>
          <a:p>
            <a:pPr marL="342900" indent="-342900"/>
            <a:endParaRPr lang="en-US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472100" y="4185084"/>
            <a:ext cx="30540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531281" y="2010452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080625" y="2010451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631908" y="2275448"/>
            <a:ext cx="2135516" cy="115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3" name="Straight Arrow Connector 32"/>
          <p:cNvCxnSpPr>
            <a:endCxn id="30" idx="2"/>
          </p:cNvCxnSpPr>
          <p:nvPr/>
        </p:nvCxnSpPr>
        <p:spPr>
          <a:xfrm flipV="1">
            <a:off x="5072894" y="2275449"/>
            <a:ext cx="2458387" cy="114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4" name="Oval 33"/>
          <p:cNvSpPr/>
          <p:nvPr/>
        </p:nvSpPr>
        <p:spPr>
          <a:xfrm>
            <a:off x="3857478" y="1707275"/>
            <a:ext cx="1173852" cy="1136575"/>
          </a:xfrm>
          <a:prstGeom prst="ellips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14685" y="1656421"/>
            <a:ext cx="1375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6057" y="1649212"/>
            <a:ext cx="141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7584" y="105273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Import NPPO </a:t>
            </a:r>
            <a:r>
              <a:rPr lang="en-NZ" b="1" dirty="0" err="1" smtClean="0"/>
              <a:t>ePhyto</a:t>
            </a:r>
            <a:r>
              <a:rPr lang="en-NZ" b="1" dirty="0" smtClean="0"/>
              <a:t> system &amp; Hub activity: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5698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Transaction: “Retrieve” certificate information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60032" y="6381328"/>
            <a:ext cx="316835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72100" y="2643299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Request certificate data set (and Re-export original attachments if required) based the hub transaction ID or certificate ID.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816932"/>
            <a:ext cx="5436096" cy="369331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Steps: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Import NPPO </a:t>
            </a:r>
            <a:r>
              <a:rPr lang="en-US" dirty="0" err="1" smtClean="0"/>
              <a:t>ePhyto</a:t>
            </a:r>
            <a:r>
              <a:rPr lang="en-US" dirty="0" smtClean="0"/>
              <a:t> system contacts &amp; “Polls” the Hub for certificate information.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authenticates and </a:t>
            </a:r>
            <a:r>
              <a:rPr lang="en-US" dirty="0" err="1" smtClean="0"/>
              <a:t>authorises</a:t>
            </a:r>
            <a:r>
              <a:rPr lang="en-US" dirty="0" smtClean="0"/>
              <a:t> the import country.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looks up hub transaction ID and/or certificate data set  ID in the hub database and find any Re-export original certificate attachments associated with the certificate if requested.</a:t>
            </a:r>
          </a:p>
          <a:p>
            <a:pPr marL="342900" indent="-342900">
              <a:buAutoNum type="arabicPeriod"/>
            </a:pPr>
            <a:r>
              <a:rPr lang="en-US" dirty="0" smtClean="0"/>
              <a:t>Hub sends requested certificate information to importing country </a:t>
            </a:r>
            <a:r>
              <a:rPr lang="en-US" dirty="0" err="1" smtClean="0"/>
              <a:t>ePhyto</a:t>
            </a:r>
            <a:r>
              <a:rPr lang="en-US" dirty="0" smtClean="0"/>
              <a:t> system (including any attachments).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6156176" y="3969060"/>
            <a:ext cx="213551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531281" y="2010452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3" name="Straight Arrow Connector 32"/>
          <p:cNvCxnSpPr>
            <a:endCxn id="30" idx="2"/>
          </p:cNvCxnSpPr>
          <p:nvPr/>
        </p:nvCxnSpPr>
        <p:spPr>
          <a:xfrm flipV="1">
            <a:off x="5072894" y="2275449"/>
            <a:ext cx="2458387" cy="114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4" name="Oval 33"/>
          <p:cNvSpPr/>
          <p:nvPr/>
        </p:nvSpPr>
        <p:spPr>
          <a:xfrm>
            <a:off x="3857478" y="1707275"/>
            <a:ext cx="1173852" cy="1136575"/>
          </a:xfrm>
          <a:prstGeom prst="ellips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14685" y="1656421"/>
            <a:ext cx="1375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1052736"/>
            <a:ext cx="615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Import NPPO </a:t>
            </a:r>
            <a:r>
              <a:rPr lang="en-NZ" b="1" dirty="0" err="1" smtClean="0"/>
              <a:t>ePhyto</a:t>
            </a:r>
            <a:r>
              <a:rPr lang="en-NZ" b="1" dirty="0" smtClean="0"/>
              <a:t> system &amp; Hub activity: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48499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30" grpId="0" animBg="1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transaction: “Reject” certificate information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60032" y="4617132"/>
            <a:ext cx="2664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96710" y="2643299"/>
            <a:ext cx="3029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Request certificate (and attachments if required) based the hub transaction ID or certificate ID.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2744924"/>
            <a:ext cx="5458895" cy="203132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Steps: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Import NPPO </a:t>
            </a:r>
            <a:r>
              <a:rPr lang="en-US" sz="1400" dirty="0" err="1" smtClean="0"/>
              <a:t>ePhyto</a:t>
            </a:r>
            <a:r>
              <a:rPr lang="en-US" sz="1400" dirty="0" smtClean="0"/>
              <a:t> system contacts the Hub.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Hub authenticates and </a:t>
            </a:r>
            <a:r>
              <a:rPr lang="en-US" sz="1400" dirty="0" err="1" smtClean="0"/>
              <a:t>authorises</a:t>
            </a:r>
            <a:r>
              <a:rPr lang="en-US" sz="1400" dirty="0" smtClean="0"/>
              <a:t> the import country.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Hub looks up the hub transaction ID and/or certificate ID in the hub database (and find any Re-export certificate information &amp; attachment of the original certificate)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Hub sends requested certificate information (and attachment in a Re-export certification situation) to the Import NPPO </a:t>
            </a:r>
            <a:r>
              <a:rPr lang="en-US" sz="1400" dirty="0" err="1" smtClean="0"/>
              <a:t>ePhyto</a:t>
            </a:r>
            <a:r>
              <a:rPr lang="en-US" sz="1400" dirty="0" smtClean="0"/>
              <a:t> system.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6200741" y="3722605"/>
            <a:ext cx="213551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96136" y="4848421"/>
            <a:ext cx="3029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Reject certificate and provide reason why rejected.</a:t>
            </a:r>
            <a:endParaRPr lang="en-US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6200167" y="5443635"/>
            <a:ext cx="213551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9512" y="4689140"/>
            <a:ext cx="5458895" cy="209288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Steps: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Import NPPO </a:t>
            </a:r>
            <a:r>
              <a:rPr lang="en-US" sz="1400" dirty="0" err="1" smtClean="0"/>
              <a:t>ePhyto</a:t>
            </a:r>
            <a:r>
              <a:rPr lang="en-US" sz="1400" dirty="0" smtClean="0"/>
              <a:t> system contacts the Hub which in turn  authenticates and </a:t>
            </a:r>
            <a:r>
              <a:rPr lang="en-US" sz="1400" dirty="0" err="1" smtClean="0"/>
              <a:t>authorises</a:t>
            </a:r>
            <a:r>
              <a:rPr lang="en-US" sz="1400" dirty="0" smtClean="0"/>
              <a:t> the import country.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Hub looks up the hub transaction ID and/or certificate ID in hub database and flags certificate information as rejected and put reason into database.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Hub sends official interception reject/notification to exporting country.</a:t>
            </a:r>
          </a:p>
          <a:p>
            <a:pPr marL="342900" indent="-342900">
              <a:buAutoNum type="arabicPeriod"/>
            </a:pPr>
            <a:endParaRPr lang="en-US" sz="1400" dirty="0" smtClean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439652" y="6489340"/>
            <a:ext cx="20882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184068" y="6489340"/>
            <a:ext cx="2135516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724128" y="562524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Hub acknowledges rejection to Import NPPO </a:t>
            </a:r>
            <a:r>
              <a:rPr lang="en-US" sz="1600" dirty="0" err="1" smtClean="0"/>
              <a:t>ePhyto</a:t>
            </a:r>
            <a:r>
              <a:rPr lang="en-US" sz="1600" dirty="0" smtClean="0"/>
              <a:t> system.</a:t>
            </a:r>
            <a:endParaRPr lang="en-US" sz="1600" dirty="0"/>
          </a:p>
        </p:txBody>
      </p:sp>
      <p:sp>
        <p:nvSpPr>
          <p:cNvPr id="37" name="Oval 36"/>
          <p:cNvSpPr/>
          <p:nvPr/>
        </p:nvSpPr>
        <p:spPr>
          <a:xfrm>
            <a:off x="7531281" y="2010452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1080625" y="2010451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1631908" y="2275448"/>
            <a:ext cx="2135516" cy="115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0" name="Straight Arrow Connector 39"/>
          <p:cNvCxnSpPr>
            <a:endCxn id="37" idx="2"/>
          </p:cNvCxnSpPr>
          <p:nvPr/>
        </p:nvCxnSpPr>
        <p:spPr>
          <a:xfrm flipV="1">
            <a:off x="5072894" y="2275449"/>
            <a:ext cx="2458387" cy="114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1" name="Oval 40"/>
          <p:cNvSpPr/>
          <p:nvPr/>
        </p:nvSpPr>
        <p:spPr>
          <a:xfrm>
            <a:off x="3857478" y="1707275"/>
            <a:ext cx="1173852" cy="1136575"/>
          </a:xfrm>
          <a:prstGeom prst="ellips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14685" y="1656421"/>
            <a:ext cx="1375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Import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6057" y="1649212"/>
            <a:ext cx="1418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Export Country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5556" y="1088740"/>
            <a:ext cx="716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Import NPPO </a:t>
            </a:r>
            <a:r>
              <a:rPr lang="en-NZ" b="1" dirty="0" err="1" smtClean="0"/>
              <a:t>ePhyto</a:t>
            </a:r>
            <a:r>
              <a:rPr lang="en-NZ" b="1" dirty="0" smtClean="0"/>
              <a:t> system &amp; Hub activity:</a:t>
            </a:r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3484995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8" grpId="0"/>
      <p:bldP spid="25" grpId="0" animBg="1"/>
      <p:bldP spid="29" grpId="0"/>
      <p:bldP spid="37" grpId="0" animBg="1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Next Steps!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18" y="1334294"/>
            <a:ext cx="8811866" cy="5523706"/>
          </a:xfrm>
        </p:spPr>
        <p:txBody>
          <a:bodyPr/>
          <a:lstStyle/>
          <a:p>
            <a:r>
              <a:rPr lang="en-US" dirty="0" smtClean="0"/>
              <a:t>Agree on the basics associated with the Cloud/Hub Concept</a:t>
            </a:r>
          </a:p>
          <a:p>
            <a:r>
              <a:rPr lang="en-US" dirty="0" smtClean="0"/>
              <a:t>Set up and complete feasibility study: (e.g.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of a ‘cloud’ based platform to provide cost effective, scalable and secure IT hardware/software.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of commercial SSL certificates to make it easier, more secure and less costly to join.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 of a systems integrator/support </a:t>
            </a:r>
            <a:r>
              <a:rPr lang="en-US" dirty="0" err="1" smtClean="0"/>
              <a:t>organisation</a:t>
            </a:r>
            <a:r>
              <a:rPr lang="en-US" dirty="0" smtClean="0"/>
              <a:t> to provide service &amp; support for the global hub.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Initial business rules regards data retention, archive requirements, audit / activity reporting, service levels for hub) </a:t>
            </a:r>
          </a:p>
          <a:p>
            <a:r>
              <a:rPr lang="en-US" dirty="0" smtClean="0"/>
              <a:t>Set up a proof of concept: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Support pilot testing between small group of countries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Share experiences obtained to inform feasibility study</a:t>
            </a:r>
          </a:p>
          <a:p>
            <a:pPr lvl="1">
              <a:buNone/>
            </a:pPr>
            <a:endParaRPr lang="en-US" dirty="0" smtClean="0"/>
          </a:p>
          <a:p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Contents: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31" y="1124744"/>
            <a:ext cx="8280921" cy="5523706"/>
          </a:xfrm>
        </p:spPr>
        <p:txBody>
          <a:bodyPr/>
          <a:lstStyle/>
          <a:p>
            <a:pPr lvl="1">
              <a:buFont typeface="Arial"/>
              <a:buChar char="•"/>
            </a:pPr>
            <a:r>
              <a:rPr lang="en-NZ" dirty="0" smtClean="0"/>
              <a:t>Drivers</a:t>
            </a:r>
          </a:p>
          <a:p>
            <a:pPr lvl="1">
              <a:buFont typeface="Arial"/>
              <a:buChar char="•"/>
            </a:pPr>
            <a:r>
              <a:rPr lang="en-US" dirty="0" err="1" smtClean="0"/>
              <a:t>ePhyto</a:t>
            </a:r>
            <a:r>
              <a:rPr lang="en-US" dirty="0" smtClean="0"/>
              <a:t> transmission options</a:t>
            </a:r>
            <a:br>
              <a:rPr lang="en-US" dirty="0" smtClean="0"/>
            </a:br>
            <a:r>
              <a:rPr lang="en-US" dirty="0" smtClean="0"/>
              <a:t>1.  Direct NPPO to NPPO </a:t>
            </a:r>
            <a:r>
              <a:rPr lang="en-US" dirty="0" err="1" smtClean="0"/>
              <a:t>ePhyto</a:t>
            </a:r>
            <a:r>
              <a:rPr lang="en-US" dirty="0" smtClean="0"/>
              <a:t> exchange (Many to many via Bi-lateral agreement)</a:t>
            </a:r>
            <a:br>
              <a:rPr lang="en-US" dirty="0" smtClean="0"/>
            </a:br>
            <a:r>
              <a:rPr lang="en-US" dirty="0" smtClean="0"/>
              <a:t>2. Overview of Cloud/Hub Communication (one to Many)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Key difference </a:t>
            </a:r>
            <a:r>
              <a:rPr lang="en-US" dirty="0"/>
              <a:t>between </a:t>
            </a:r>
            <a:r>
              <a:rPr lang="en-US" dirty="0" smtClean="0"/>
              <a:t>“Direct NPPO to NPPO” versus “Cloud/Hub”</a:t>
            </a:r>
            <a:endParaRPr lang="en-NZ" dirty="0" smtClean="0"/>
          </a:p>
          <a:p>
            <a:pPr lvl="1">
              <a:buFont typeface="Arial" pitchFamily="34" charset="0"/>
              <a:buChar char="•"/>
            </a:pPr>
            <a:r>
              <a:rPr lang="en-NZ" dirty="0" smtClean="0"/>
              <a:t>What’s in the Hub/Cloud Concept</a:t>
            </a:r>
          </a:p>
          <a:p>
            <a:pPr lvl="1">
              <a:buFont typeface="Arial" pitchFamily="34" charset="0"/>
              <a:buChar char="•"/>
            </a:pPr>
            <a:r>
              <a:rPr lang="en-NZ" dirty="0" smtClean="0"/>
              <a:t>Hub Prototype: Portal access</a:t>
            </a:r>
          </a:p>
          <a:p>
            <a:pPr lvl="1">
              <a:buFont typeface="Arial" pitchFamily="34" charset="0"/>
              <a:buChar char="•"/>
            </a:pPr>
            <a:r>
              <a:rPr lang="en-NZ" dirty="0" smtClean="0"/>
              <a:t>System to System and Portal Access</a:t>
            </a:r>
          </a:p>
          <a:p>
            <a:pPr lvl="1">
              <a:buFont typeface="Arial" pitchFamily="34" charset="0"/>
              <a:buChar char="•"/>
            </a:pPr>
            <a:r>
              <a:rPr lang="en-NZ" dirty="0" smtClean="0"/>
              <a:t>Hub Prototype: “Security Mechanisms” </a:t>
            </a:r>
          </a:p>
          <a:p>
            <a:pPr lvl="1">
              <a:buFont typeface="Arial" pitchFamily="34" charset="0"/>
              <a:buChar char="•"/>
            </a:pPr>
            <a:r>
              <a:rPr lang="en-NZ" dirty="0" smtClean="0"/>
              <a:t>Hub Prototype: “Transaction Types”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Prototype: “Examples of Transactions” (Information Flows)</a:t>
            </a:r>
            <a:endParaRPr lang="en-NZ" dirty="0" smtClean="0"/>
          </a:p>
          <a:p>
            <a:pPr lvl="1">
              <a:buFont typeface="Arial" pitchFamily="34" charset="0"/>
              <a:buChar char="•"/>
            </a:pPr>
            <a:r>
              <a:rPr lang="en-NZ" dirty="0" smtClean="0"/>
              <a:t>Next Steps</a:t>
            </a:r>
            <a:endParaRPr lang="en-NZ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2100" y="5121188"/>
            <a:ext cx="3195242" cy="1302618"/>
          </a:xfrm>
        </p:spPr>
        <p:txBody>
          <a:bodyPr/>
          <a:lstStyle/>
          <a:p>
            <a:pPr marL="0" indent="0" algn="r">
              <a:buNone/>
            </a:pPr>
            <a:r>
              <a:rPr lang="en-US" sz="2000" dirty="0" smtClean="0"/>
              <a:t>Lukasz Zawilski</a:t>
            </a:r>
            <a:endParaRPr lang="en-US" sz="2000" u="sng" dirty="0" smtClean="0"/>
          </a:p>
          <a:p>
            <a:pPr marL="0" indent="0" algn="r">
              <a:buNone/>
            </a:pPr>
            <a:r>
              <a:rPr lang="en-US" sz="2000" dirty="0">
                <a:hlinkClick r:id="rId2"/>
              </a:rPr>
              <a:t>l</a:t>
            </a:r>
            <a:r>
              <a:rPr lang="en-US" sz="2000" dirty="0" smtClean="0">
                <a:hlinkClick r:id="rId2"/>
              </a:rPr>
              <a:t>ukasz.zawilski@mpi.govt.nz</a:t>
            </a:r>
            <a:endParaRPr lang="en-US" sz="2000" dirty="0" smtClean="0"/>
          </a:p>
          <a:p>
            <a:pPr algn="r"/>
            <a:endParaRPr lang="en-US" sz="2000" dirty="0" smtClean="0"/>
          </a:p>
          <a:p>
            <a:pPr lvl="1" algn="r">
              <a:buNone/>
            </a:pPr>
            <a:endParaRPr lang="en-US" dirty="0" smtClean="0"/>
          </a:p>
          <a:p>
            <a:pPr algn="r"/>
            <a:endParaRPr lang="en-NZ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11560" y="5121188"/>
            <a:ext cx="3195242" cy="130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 smtClean="0"/>
              <a:t>Peter Johnston</a:t>
            </a:r>
          </a:p>
          <a:p>
            <a:pPr marL="0" indent="0">
              <a:buFontTx/>
              <a:buNone/>
            </a:pPr>
            <a:r>
              <a:rPr lang="en-US" sz="2000" dirty="0" smtClean="0">
                <a:hlinkClick r:id="rId3"/>
              </a:rPr>
              <a:t>peter.johnston@mpi.govt.nz</a:t>
            </a:r>
            <a:endParaRPr lang="en-US" sz="2000" dirty="0" smtClean="0"/>
          </a:p>
          <a:p>
            <a:pPr marL="0" indent="0">
              <a:buFontTx/>
              <a:buNone/>
            </a:pPr>
            <a:endParaRPr lang="en-US" sz="2000" dirty="0" smtClean="0"/>
          </a:p>
          <a:p>
            <a:pPr lvl="1">
              <a:buFontTx/>
              <a:buNone/>
            </a:pPr>
            <a:endParaRPr lang="en-US" dirty="0" smtClean="0"/>
          </a:p>
          <a:p>
            <a:endParaRPr lang="en-NZ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51820" y="1628800"/>
            <a:ext cx="32512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9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an effective , efficient &amp; secure method for information exchange between participating NPPOs by eliminating the need for other countries to access exporting countries systems directly.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E.g. Exporting NPPO push the export certificate information to the hub, importing NPPO pulls it from the hub.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Reduce the complexity and cost of having multiple “Many to Many” interfaces for information exchanges with trading partners.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E.g. One </a:t>
            </a:r>
            <a:r>
              <a:rPr lang="en-US" dirty="0" err="1" smtClean="0"/>
              <a:t>standardised</a:t>
            </a:r>
            <a:r>
              <a:rPr lang="en-US" dirty="0" smtClean="0"/>
              <a:t>, secure interface to the hub for all electronic information exchange activities between participating NPPOs.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>
                <a:ea typeface="+mn-ea"/>
              </a:rPr>
              <a:t>Ability to provide Portal solution to enable countries to receive </a:t>
            </a:r>
            <a:r>
              <a:rPr lang="en-US" sz="2400" dirty="0" err="1" smtClean="0">
                <a:ea typeface="+mn-ea"/>
              </a:rPr>
              <a:t>Ephyto</a:t>
            </a:r>
            <a:r>
              <a:rPr lang="en-US" sz="2400" dirty="0" smtClean="0">
                <a:ea typeface="+mn-ea"/>
              </a:rPr>
              <a:t> certificate information.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289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34"/>
          <p:cNvGrpSpPr/>
          <p:nvPr/>
        </p:nvGrpSpPr>
        <p:grpSpPr>
          <a:xfrm>
            <a:off x="5765304" y="1588232"/>
            <a:ext cx="1562100" cy="647700"/>
            <a:chOff x="5486400" y="1104900"/>
            <a:chExt cx="1562100" cy="647700"/>
          </a:xfrm>
        </p:grpSpPr>
        <p:cxnSp>
          <p:nvCxnSpPr>
            <p:cNvPr id="29" name="Straight Arrow Connector 28"/>
            <p:cNvCxnSpPr>
              <a:stCxn id="32" idx="6"/>
              <a:endCxn id="36" idx="0"/>
            </p:cNvCxnSpPr>
            <p:nvPr/>
          </p:nvCxnSpPr>
          <p:spPr>
            <a:xfrm>
              <a:off x="5486400" y="1104900"/>
              <a:ext cx="1562100" cy="6477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43600" y="1143000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Oval 31"/>
          <p:cNvSpPr/>
          <p:nvPr/>
        </p:nvSpPr>
        <p:spPr>
          <a:xfrm>
            <a:off x="3707904" y="1016732"/>
            <a:ext cx="2057400" cy="1143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 - PCIT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3707904" y="5360132"/>
            <a:ext cx="2057400" cy="1143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Canada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4" name="Oval 33"/>
          <p:cNvSpPr/>
          <p:nvPr/>
        </p:nvSpPr>
        <p:spPr>
          <a:xfrm>
            <a:off x="659904" y="4217132"/>
            <a:ext cx="2057400" cy="1143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Korea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5" name="Oval 34"/>
          <p:cNvSpPr/>
          <p:nvPr/>
        </p:nvSpPr>
        <p:spPr>
          <a:xfrm>
            <a:off x="6298704" y="4217132"/>
            <a:ext cx="2057400" cy="1143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Netherlands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Oval 35"/>
          <p:cNvSpPr/>
          <p:nvPr/>
        </p:nvSpPr>
        <p:spPr>
          <a:xfrm>
            <a:off x="6298704" y="2235932"/>
            <a:ext cx="2057400" cy="1143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New Zealand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Oval 36"/>
          <p:cNvSpPr/>
          <p:nvPr/>
        </p:nvSpPr>
        <p:spPr>
          <a:xfrm>
            <a:off x="659904" y="2235932"/>
            <a:ext cx="2057400" cy="1143000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Kenya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38" name="Group 35"/>
          <p:cNvGrpSpPr/>
          <p:nvPr/>
        </p:nvGrpSpPr>
        <p:grpSpPr>
          <a:xfrm>
            <a:off x="4469904" y="2087724"/>
            <a:ext cx="525780" cy="3200400"/>
            <a:chOff x="5334000" y="728092"/>
            <a:chExt cx="525780" cy="3200400"/>
          </a:xfrm>
        </p:grpSpPr>
        <p:cxnSp>
          <p:nvCxnSpPr>
            <p:cNvPr id="39" name="Straight Arrow Connector 38"/>
            <p:cNvCxnSpPr>
              <a:stCxn id="32" idx="4"/>
              <a:endCxn id="33" idx="0"/>
            </p:cNvCxnSpPr>
            <p:nvPr/>
          </p:nvCxnSpPr>
          <p:spPr>
            <a:xfrm>
              <a:off x="5564696" y="728092"/>
              <a:ext cx="0" cy="32004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2400300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Group 40"/>
          <p:cNvGrpSpPr/>
          <p:nvPr/>
        </p:nvGrpSpPr>
        <p:grpSpPr>
          <a:xfrm>
            <a:off x="2380001" y="2997932"/>
            <a:ext cx="4183998" cy="609600"/>
            <a:chOff x="5225297" y="952500"/>
            <a:chExt cx="4183998" cy="609600"/>
          </a:xfrm>
        </p:grpSpPr>
        <p:cxnSp>
          <p:nvCxnSpPr>
            <p:cNvPr id="42" name="Straight Arrow Connector 41"/>
            <p:cNvCxnSpPr>
              <a:stCxn id="37" idx="5"/>
              <a:endCxn id="36" idx="3"/>
            </p:cNvCxnSpPr>
            <p:nvPr/>
          </p:nvCxnSpPr>
          <p:spPr>
            <a:xfrm>
              <a:off x="5225297" y="1094104"/>
              <a:ext cx="418399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4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00800" y="952500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5" name="Group 45"/>
          <p:cNvGrpSpPr/>
          <p:nvPr/>
        </p:nvGrpSpPr>
        <p:grpSpPr>
          <a:xfrm>
            <a:off x="7136904" y="3306924"/>
            <a:ext cx="525780" cy="910208"/>
            <a:chOff x="5334000" y="956692"/>
            <a:chExt cx="525780" cy="910208"/>
          </a:xfrm>
        </p:grpSpPr>
        <p:cxnSp>
          <p:nvCxnSpPr>
            <p:cNvPr id="46" name="Straight Arrow Connector 45"/>
            <p:cNvCxnSpPr>
              <a:stCxn id="36" idx="4"/>
              <a:endCxn id="35" idx="0"/>
            </p:cNvCxnSpPr>
            <p:nvPr/>
          </p:nvCxnSpPr>
          <p:spPr>
            <a:xfrm>
              <a:off x="5488496" y="956692"/>
              <a:ext cx="0" cy="8382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7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1257300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8" name="Group 50"/>
          <p:cNvGrpSpPr/>
          <p:nvPr/>
        </p:nvGrpSpPr>
        <p:grpSpPr>
          <a:xfrm>
            <a:off x="2107704" y="5360132"/>
            <a:ext cx="1562100" cy="647700"/>
            <a:chOff x="5486400" y="1104900"/>
            <a:chExt cx="1562100" cy="647700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5486400" y="1104900"/>
              <a:ext cx="1562100" cy="6477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943600" y="1143000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5" name="Group 53"/>
          <p:cNvGrpSpPr/>
          <p:nvPr/>
        </p:nvGrpSpPr>
        <p:grpSpPr>
          <a:xfrm>
            <a:off x="1498104" y="3378932"/>
            <a:ext cx="525780" cy="838200"/>
            <a:chOff x="5334000" y="1028700"/>
            <a:chExt cx="525780" cy="838200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5524500" y="1028700"/>
              <a:ext cx="0" cy="8382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0" y="1257300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2" name="Group 56"/>
          <p:cNvGrpSpPr/>
          <p:nvPr/>
        </p:nvGrpSpPr>
        <p:grpSpPr>
          <a:xfrm>
            <a:off x="2380001" y="1516224"/>
            <a:ext cx="1291899" cy="872108"/>
            <a:chOff x="5987297" y="1680592"/>
            <a:chExt cx="1291899" cy="872108"/>
          </a:xfrm>
        </p:grpSpPr>
        <p:cxnSp>
          <p:nvCxnSpPr>
            <p:cNvPr id="65" name="Straight Arrow Connector 64"/>
            <p:cNvCxnSpPr>
              <a:stCxn id="37" idx="7"/>
              <a:endCxn id="32" idx="2"/>
            </p:cNvCxnSpPr>
            <p:nvPr/>
          </p:nvCxnSpPr>
          <p:spPr>
            <a:xfrm flipV="1">
              <a:off x="5987297" y="1680592"/>
              <a:ext cx="1291899" cy="81508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6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77000" y="1943100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7" name="Group 64"/>
          <p:cNvGrpSpPr/>
          <p:nvPr/>
        </p:nvGrpSpPr>
        <p:grpSpPr>
          <a:xfrm>
            <a:off x="2380001" y="1920336"/>
            <a:ext cx="1593198" cy="2392176"/>
            <a:chOff x="5381198" y="1513204"/>
            <a:chExt cx="1593198" cy="2392176"/>
          </a:xfrm>
        </p:grpSpPr>
        <p:cxnSp>
          <p:nvCxnSpPr>
            <p:cNvPr id="68" name="Straight Arrow Connector 67"/>
            <p:cNvCxnSpPr>
              <a:stCxn id="34" idx="7"/>
              <a:endCxn id="32" idx="3"/>
            </p:cNvCxnSpPr>
            <p:nvPr/>
          </p:nvCxnSpPr>
          <p:spPr>
            <a:xfrm flipV="1">
              <a:off x="5381198" y="1513204"/>
              <a:ext cx="1593198" cy="239217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9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18501" y="2971800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0" name="Group 69"/>
          <p:cNvGrpSpPr/>
          <p:nvPr/>
        </p:nvGrpSpPr>
        <p:grpSpPr>
          <a:xfrm>
            <a:off x="5428001" y="1920336"/>
            <a:ext cx="1135998" cy="2392176"/>
            <a:chOff x="6984899" y="1498216"/>
            <a:chExt cx="1135998" cy="2392176"/>
          </a:xfrm>
        </p:grpSpPr>
        <p:cxnSp>
          <p:nvCxnSpPr>
            <p:cNvPr id="71" name="Straight Arrow Connector 70"/>
            <p:cNvCxnSpPr>
              <a:stCxn id="35" idx="1"/>
              <a:endCxn id="32" idx="5"/>
            </p:cNvCxnSpPr>
            <p:nvPr/>
          </p:nvCxnSpPr>
          <p:spPr>
            <a:xfrm flipH="1" flipV="1">
              <a:off x="6984899" y="1498216"/>
              <a:ext cx="1135998" cy="2392176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2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93602" y="1966212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3" name="Group 74"/>
          <p:cNvGrpSpPr/>
          <p:nvPr/>
        </p:nvGrpSpPr>
        <p:grpSpPr>
          <a:xfrm>
            <a:off x="2681300" y="4445732"/>
            <a:ext cx="3581400" cy="609600"/>
            <a:chOff x="5377697" y="495300"/>
            <a:chExt cx="3581400" cy="609600"/>
          </a:xfrm>
        </p:grpSpPr>
        <p:cxnSp>
          <p:nvCxnSpPr>
            <p:cNvPr id="74" name="Straight Arrow Connector 73"/>
            <p:cNvCxnSpPr>
              <a:stCxn id="34" idx="6"/>
              <a:endCxn id="35" idx="2"/>
            </p:cNvCxnSpPr>
            <p:nvPr/>
          </p:nvCxnSpPr>
          <p:spPr>
            <a:xfrm>
              <a:off x="5377697" y="766192"/>
              <a:ext cx="35814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5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80501" y="495300"/>
              <a:ext cx="5257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6" name="TextBox 75"/>
          <p:cNvSpPr txBox="1"/>
          <p:nvPr/>
        </p:nvSpPr>
        <p:spPr>
          <a:xfrm>
            <a:off x="323528" y="260648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NPPO to NPPO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ePhyto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exchange (Many to Many via Bi-Lateral Agreement)</a:t>
            </a:r>
          </a:p>
          <a:p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491880" y="944724"/>
            <a:ext cx="20574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 - PCIT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3491880" y="5364324"/>
            <a:ext cx="20574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Canada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443880" y="4145124"/>
            <a:ext cx="20574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Korea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082680" y="4145124"/>
            <a:ext cx="20574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Netherlands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6082680" y="2163924"/>
            <a:ext cx="20574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New Zealand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443880" y="2163924"/>
            <a:ext cx="2057400" cy="1143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Kenya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6080" y="2697324"/>
            <a:ext cx="27717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6"/>
          <p:cNvGrpSpPr/>
          <p:nvPr/>
        </p:nvGrpSpPr>
        <p:grpSpPr>
          <a:xfrm>
            <a:off x="4253880" y="2316324"/>
            <a:ext cx="600075" cy="944724"/>
            <a:chOff x="4191000" y="1905000"/>
            <a:chExt cx="600075" cy="94472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91000" y="1905000"/>
              <a:ext cx="60007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3" name="Straight Arrow Connector 42"/>
            <p:cNvCxnSpPr>
              <a:stCxn id="7" idx="4"/>
            </p:cNvCxnSpPr>
            <p:nvPr/>
          </p:nvCxnSpPr>
          <p:spPr>
            <a:xfrm flipH="1">
              <a:off x="4482480" y="2087724"/>
              <a:ext cx="38100" cy="762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47"/>
          <p:cNvGrpSpPr/>
          <p:nvPr/>
        </p:nvGrpSpPr>
        <p:grpSpPr>
          <a:xfrm>
            <a:off x="2158380" y="3154524"/>
            <a:ext cx="876300" cy="542925"/>
            <a:chOff x="4457700" y="1676400"/>
            <a:chExt cx="876300" cy="542925"/>
          </a:xfrm>
        </p:grpSpPr>
        <p:pic>
          <p:nvPicPr>
            <p:cNvPr id="4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1752600"/>
              <a:ext cx="60007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0" name="Straight Arrow Connector 49"/>
            <p:cNvCxnSpPr/>
            <p:nvPr/>
          </p:nvCxnSpPr>
          <p:spPr>
            <a:xfrm>
              <a:off x="4457700" y="1676400"/>
              <a:ext cx="876300" cy="3048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51"/>
          <p:cNvGrpSpPr/>
          <p:nvPr/>
        </p:nvGrpSpPr>
        <p:grpSpPr>
          <a:xfrm>
            <a:off x="2463180" y="4526124"/>
            <a:ext cx="876300" cy="466725"/>
            <a:chOff x="4457700" y="1295400"/>
            <a:chExt cx="876300" cy="466725"/>
          </a:xfrm>
        </p:grpSpPr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1295400"/>
              <a:ext cx="60007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4" name="Straight Arrow Connector 53"/>
            <p:cNvCxnSpPr/>
            <p:nvPr/>
          </p:nvCxnSpPr>
          <p:spPr>
            <a:xfrm flipV="1">
              <a:off x="4457700" y="1295400"/>
              <a:ext cx="876300" cy="381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55"/>
          <p:cNvGrpSpPr/>
          <p:nvPr/>
        </p:nvGrpSpPr>
        <p:grpSpPr>
          <a:xfrm>
            <a:off x="4253880" y="4602324"/>
            <a:ext cx="600075" cy="762000"/>
            <a:chOff x="4191000" y="1676400"/>
            <a:chExt cx="600075" cy="762000"/>
          </a:xfrm>
        </p:grpSpPr>
        <p:pic>
          <p:nvPicPr>
            <p:cNvPr id="5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91000" y="1905000"/>
              <a:ext cx="60007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8" name="Straight Arrow Connector 57"/>
            <p:cNvCxnSpPr/>
            <p:nvPr/>
          </p:nvCxnSpPr>
          <p:spPr>
            <a:xfrm flipH="1">
              <a:off x="4419600" y="1676400"/>
              <a:ext cx="38100" cy="762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8"/>
          <p:cNvGrpSpPr/>
          <p:nvPr/>
        </p:nvGrpSpPr>
        <p:grpSpPr>
          <a:xfrm>
            <a:off x="5473080" y="3992724"/>
            <a:ext cx="876300" cy="542925"/>
            <a:chOff x="4457700" y="1676400"/>
            <a:chExt cx="876300" cy="542925"/>
          </a:xfrm>
        </p:grpSpPr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1752600"/>
              <a:ext cx="60007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1" name="Straight Arrow Connector 60"/>
            <p:cNvCxnSpPr/>
            <p:nvPr/>
          </p:nvCxnSpPr>
          <p:spPr>
            <a:xfrm>
              <a:off x="4457700" y="1676400"/>
              <a:ext cx="876300" cy="3048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61"/>
          <p:cNvGrpSpPr/>
          <p:nvPr/>
        </p:nvGrpSpPr>
        <p:grpSpPr>
          <a:xfrm>
            <a:off x="5396880" y="3002124"/>
            <a:ext cx="838200" cy="466725"/>
            <a:chOff x="4457700" y="1295400"/>
            <a:chExt cx="838200" cy="466725"/>
          </a:xfrm>
        </p:grpSpPr>
        <p:pic>
          <p:nvPicPr>
            <p:cNvPr id="6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1295400"/>
              <a:ext cx="60007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4" name="Straight Arrow Connector 63"/>
            <p:cNvCxnSpPr/>
            <p:nvPr/>
          </p:nvCxnSpPr>
          <p:spPr>
            <a:xfrm flipV="1">
              <a:off x="4457700" y="1295400"/>
              <a:ext cx="838200" cy="381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215516" y="33265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 Cloud/Hub Communication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(One to Many)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512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“Direct NPPO to NPPO” versus “Cloud/Hub” communications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9532" y="1268760"/>
            <a:ext cx="831692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“Direct NPPO to NPPO communication” 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multiple interfaces resulting in complexity and increased cost to manage &amp; maintain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challenges firewall security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relies on pull technology</a:t>
            </a:r>
          </a:p>
          <a:p>
            <a:endParaRPr lang="en-US" dirty="0" smtClean="0"/>
          </a:p>
          <a:p>
            <a:r>
              <a:rPr lang="en-US" u="sng" dirty="0" smtClean="0"/>
              <a:t>“Cloud/Hub communication”</a:t>
            </a:r>
            <a:r>
              <a:rPr lang="en-US" dirty="0" smtClean="0"/>
              <a:t>: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en-US" dirty="0" smtClean="0"/>
              <a:t>Reduced complexity and rigidity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en-US" dirty="0" smtClean="0"/>
              <a:t>Simpler setup and ongoing maintenance for participating countries = lower cost.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en-US" dirty="0" smtClean="0"/>
              <a:t>Improved visibility of certificate </a:t>
            </a:r>
            <a:r>
              <a:rPr lang="en-NZ" dirty="0" smtClean="0"/>
              <a:t>exchanges</a:t>
            </a:r>
            <a:r>
              <a:rPr lang="en-US" dirty="0" smtClean="0"/>
              <a:t>.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en-US" dirty="0" smtClean="0"/>
              <a:t>Able to separate the message carrier (envelope) from the actual certificate information payload making it more flexible and modular – not hard coded together.</a:t>
            </a:r>
          </a:p>
          <a:p>
            <a:pPr marL="352425" indent="-352425">
              <a:buFont typeface="Arial" pitchFamily="34" charset="0"/>
              <a:buChar char="•"/>
            </a:pPr>
            <a:r>
              <a:rPr lang="en-US" dirty="0" smtClean="0"/>
              <a:t>Use of internet standard  SSL certificates = lower cost for participating countries.</a:t>
            </a:r>
          </a:p>
        </p:txBody>
      </p:sp>
    </p:spTree>
    <p:extLst>
      <p:ext uri="{BB962C8B-B14F-4D97-AF65-F5344CB8AC3E}">
        <p14:creationId xmlns:p14="http://schemas.microsoft.com/office/powerpoint/2010/main" val="162070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in the basic Prototype of the Hub concept?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3" y="1124744"/>
            <a:ext cx="8811866" cy="5523706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Utilises</a:t>
            </a:r>
            <a:r>
              <a:rPr lang="en-US" sz="3200" dirty="0" smtClean="0"/>
              <a:t> modern Cloud technology.</a:t>
            </a:r>
          </a:p>
          <a:p>
            <a:r>
              <a:rPr lang="en-US" sz="3200" dirty="0" smtClean="0"/>
              <a:t>A secure folder for each countries’ certificate information. </a:t>
            </a:r>
          </a:p>
          <a:p>
            <a:r>
              <a:rPr lang="en-US" sz="3200" dirty="0" smtClean="0"/>
              <a:t>Consideration for a linked folder for attachments (i.e. Re-export </a:t>
            </a:r>
            <a:r>
              <a:rPr lang="en-US" sz="3200" dirty="0" err="1" smtClean="0"/>
              <a:t>phytosanitary</a:t>
            </a:r>
            <a:r>
              <a:rPr lang="en-US" sz="3200" dirty="0" smtClean="0"/>
              <a:t> certificate message situations).</a:t>
            </a:r>
          </a:p>
          <a:p>
            <a:r>
              <a:rPr lang="en-US" sz="3200" dirty="0" smtClean="0"/>
              <a:t>Portal Access – enabling countries without “software to software” capability to receive an electronic XML </a:t>
            </a:r>
            <a:r>
              <a:rPr lang="en-US" sz="3200" dirty="0" err="1" smtClean="0"/>
              <a:t>phytosanitary</a:t>
            </a:r>
            <a:r>
              <a:rPr lang="en-US" sz="3200" dirty="0" smtClean="0"/>
              <a:t> certificate message </a:t>
            </a:r>
          </a:p>
          <a:p>
            <a:r>
              <a:rPr lang="en-US" sz="3200" dirty="0" smtClean="0"/>
              <a:t>Secure information exchange mechanisms </a:t>
            </a:r>
            <a:r>
              <a:rPr lang="en-US" sz="3200" dirty="0"/>
              <a:t>– using the </a:t>
            </a:r>
            <a:r>
              <a:rPr lang="en-US" sz="3200" dirty="0" smtClean="0"/>
              <a:t>security SSL certificate (X.509 certificate)</a:t>
            </a:r>
            <a:endParaRPr lang="en-US" sz="3200" dirty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Hub Prototype: Portal access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9845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Provides basic functionality for member countries  that don’t have the software functionality or enough trade volume to justify building a software to software solution. </a:t>
            </a:r>
          </a:p>
          <a:p>
            <a:r>
              <a:rPr lang="en-NZ" dirty="0" smtClean="0"/>
              <a:t>Allows </a:t>
            </a:r>
            <a:r>
              <a:rPr lang="en-NZ" dirty="0"/>
              <a:t>exporting NPPO to </a:t>
            </a:r>
            <a:r>
              <a:rPr lang="en-NZ" dirty="0" smtClean="0"/>
              <a:t>push certificate messages </a:t>
            </a:r>
            <a:r>
              <a:rPr lang="en-NZ" dirty="0"/>
              <a:t>to </a:t>
            </a:r>
            <a:r>
              <a:rPr lang="en-NZ" dirty="0" smtClean="0"/>
              <a:t>the Hub prototype  </a:t>
            </a:r>
            <a:r>
              <a:rPr lang="en-NZ" dirty="0"/>
              <a:t>rather than having to host them on their own websites</a:t>
            </a:r>
            <a:r>
              <a:rPr lang="en-NZ" dirty="0" smtClean="0"/>
              <a:t>. </a:t>
            </a:r>
            <a:endParaRPr lang="en-NZ" dirty="0"/>
          </a:p>
          <a:p>
            <a:r>
              <a:rPr lang="en-NZ" dirty="0"/>
              <a:t>Importing </a:t>
            </a:r>
            <a:r>
              <a:rPr lang="en-NZ" dirty="0" err="1"/>
              <a:t>NPPOs</a:t>
            </a:r>
            <a:r>
              <a:rPr lang="en-NZ" dirty="0"/>
              <a:t> </a:t>
            </a:r>
            <a:r>
              <a:rPr lang="en-NZ" dirty="0" smtClean="0"/>
              <a:t>operating through the Portal benefit </a:t>
            </a:r>
            <a:r>
              <a:rPr lang="en-NZ" dirty="0"/>
              <a:t>by not having to go to several different websites to look up </a:t>
            </a:r>
            <a:r>
              <a:rPr lang="en-NZ" dirty="0" smtClean="0"/>
              <a:t>certificate messages. </a:t>
            </a:r>
          </a:p>
          <a:p>
            <a:r>
              <a:rPr lang="en-NZ" dirty="0" smtClean="0"/>
              <a:t>Allows Portal participating member country NPPOs to do basic lookups and potentially could provide some standardised reporting capabilities – for example, allow exporting NPPO to see when an importing NPPO last retrieved its certificates. </a:t>
            </a:r>
          </a:p>
          <a:p>
            <a:r>
              <a:rPr lang="en-NZ" dirty="0" smtClean="0"/>
              <a:t>Can be used to provide status information and notifications of any upgrades/changes. </a:t>
            </a:r>
          </a:p>
          <a:p>
            <a:endParaRPr lang="en-NZ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 Prototype: Software-to-Software and Portal Access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3734652" y="2785157"/>
            <a:ext cx="1289272" cy="1186407"/>
          </a:xfrm>
          <a:prstGeom prst="ellips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Hub</a:t>
            </a:r>
          </a:p>
        </p:txBody>
      </p:sp>
      <p:sp>
        <p:nvSpPr>
          <p:cNvPr id="32" name="Oval 31"/>
          <p:cNvSpPr/>
          <p:nvPr/>
        </p:nvSpPr>
        <p:spPr>
          <a:xfrm>
            <a:off x="1866511" y="3071953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877703" y="2004601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46150" y="1701357"/>
            <a:ext cx="1024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Country B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55676" y="2708920"/>
            <a:ext cx="1024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Country G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6" name="Curved Connector 35"/>
          <p:cNvCxnSpPr/>
          <p:nvPr/>
        </p:nvCxnSpPr>
        <p:spPr>
          <a:xfrm flipV="1">
            <a:off x="2460835" y="2233827"/>
            <a:ext cx="3344547" cy="1102660"/>
          </a:xfrm>
          <a:prstGeom prst="curvedConnector3">
            <a:avLst>
              <a:gd name="adj1" fmla="val 62866"/>
            </a:avLst>
          </a:prstGeom>
          <a:noFill/>
          <a:ln w="38100" cap="flat" cmpd="sng" algn="ctr">
            <a:solidFill>
              <a:srgbClr val="F79646">
                <a:lumMod val="75000"/>
              </a:srgbClr>
            </a:solidFill>
            <a:prstDash val="sysDot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7" name="TextBox 36"/>
          <p:cNvSpPr txBox="1"/>
          <p:nvPr/>
        </p:nvSpPr>
        <p:spPr>
          <a:xfrm>
            <a:off x="2572844" y="2165262"/>
            <a:ext cx="232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</a:rPr>
              <a:t>Software to Software</a:t>
            </a:r>
            <a:endParaRPr kumimoji="0" lang="en-NZ" sz="18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408204" y="5229200"/>
            <a:ext cx="530501" cy="529993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79560" y="4858655"/>
            <a:ext cx="10248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Country D</a:t>
            </a:r>
            <a:endParaRPr kumimoji="0" lang="en-US" sz="14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280783" y="3746328"/>
            <a:ext cx="892315" cy="450471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Portal</a:t>
            </a:r>
            <a:endParaRPr kumimoji="0" lang="en-NZ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1" name="Curved Connector 69"/>
          <p:cNvCxnSpPr>
            <a:stCxn id="40" idx="2"/>
            <a:endCxn id="38" idx="2"/>
          </p:cNvCxnSpPr>
          <p:nvPr/>
        </p:nvCxnSpPr>
        <p:spPr>
          <a:xfrm rot="16200000" flipH="1">
            <a:off x="4918873" y="4004866"/>
            <a:ext cx="1297398" cy="1681263"/>
          </a:xfrm>
          <a:prstGeom prst="curvedConnector2">
            <a:avLst/>
          </a:prstGeom>
          <a:noFill/>
          <a:ln w="38100" cap="flat" cmpd="sng" algn="ctr">
            <a:solidFill>
              <a:srgbClr val="4F81BD">
                <a:lumMod val="75000"/>
              </a:srgbClr>
            </a:solidFill>
            <a:prstDash val="sysDot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2" name="TextBox 41"/>
          <p:cNvSpPr txBox="1"/>
          <p:nvPr/>
        </p:nvSpPr>
        <p:spPr>
          <a:xfrm>
            <a:off x="3132422" y="5124865"/>
            <a:ext cx="2296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rPr>
              <a:t>User Access Portal</a:t>
            </a:r>
            <a:endParaRPr kumimoji="0" lang="en-NZ" sz="1800" b="1" i="0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19672" y="5589240"/>
            <a:ext cx="4127343" cy="936104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R="0" lvl="0" algn="ctr" defTabSz="914400" eaLnBrk="1" latinLnBrk="0" hangingPunct="1">
              <a:lnSpc>
                <a:spcPct val="100000"/>
              </a:lnSpc>
              <a:buClrTx/>
              <a:buSzTx/>
              <a:tabLst/>
              <a:defRPr/>
            </a:pPr>
            <a:r>
              <a:rPr lang="en-NZ" sz="1600" kern="0" dirty="0" smtClean="0">
                <a:solidFill>
                  <a:sysClr val="windowText" lastClr="000000"/>
                </a:solidFill>
              </a:rPr>
              <a:t>Potential for User Access “Portal” providing “receiving” access to countries who cannot access Software to Software.</a:t>
            </a:r>
            <a:endParaRPr lang="en-NZ" sz="1600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87724" y="1232756"/>
            <a:ext cx="2232248" cy="792088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>
              <a:defRPr/>
            </a:pPr>
            <a:r>
              <a:rPr lang="en-NZ" sz="1600" kern="0" dirty="0" smtClean="0">
                <a:solidFill>
                  <a:sysClr val="windowText" lastClr="000000"/>
                </a:solidFill>
              </a:rPr>
              <a:t>Software to Software Certificate Information Exchange.</a:t>
            </a:r>
          </a:p>
          <a:p>
            <a:pPr algn="ctr">
              <a:defRPr/>
            </a:pPr>
            <a:endParaRPr lang="en-NZ" sz="1600" kern="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17" b="89256" l="0" r="89865"/>
                    </a14:imgEffect>
                  </a14:imgLayer>
                </a14:imgProps>
              </a:ext>
            </a:extLst>
          </a:blip>
          <a:srcRect l="-24330" r="-24330"/>
          <a:stretch>
            <a:fillRect/>
          </a:stretch>
        </p:blipFill>
        <p:spPr>
          <a:xfrm>
            <a:off x="2579524" y="3110857"/>
            <a:ext cx="840348" cy="4621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4041068"/>
            <a:ext cx="57606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0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1072E-7 4.07219E-6 C 0.0568 -0.00579 0.1136 -0.01157 0.14157 -0.03193 C 0.16971 -0.05229 0.14591 -0.10065 0.16849 -0.12148 C 0.19107 -0.1423 0.25847 -0.15132 0.27688 -0.15757 " pathEditMode="relative" rAng="0" ptsTypes="aa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44" y="-7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45 3.7205E-6 C -0.01198 0.04766 -0.00017 0.09555 0.02692 0.12517 C 0.05385 0.15502 0.11951 0.16936 0.13792 0.17815 " pathEditMode="relative" rAng="0" ptsTypes="aaA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60" y="8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/>
      <p:bldP spid="35" grpId="0"/>
      <p:bldP spid="37" grpId="0"/>
      <p:bldP spid="38" grpId="0" animBg="1"/>
      <p:bldP spid="39" grpId="0"/>
      <p:bldP spid="40" grpId="0" animBg="1"/>
      <p:bldP spid="42" grpId="0"/>
      <p:bldP spid="43" grpId="0" animBg="1"/>
      <p:bldP spid="16" grpId="0" animBg="1"/>
    </p:bldLst>
  </p:timing>
</p:sld>
</file>

<file path=ppt/theme/theme1.xml><?xml version="1.0" encoding="utf-8"?>
<a:theme xmlns:a="http://schemas.openxmlformats.org/drawingml/2006/main" name="MPI-ppt corp-template">
  <a:themeElements>
    <a:clrScheme name="MPI-ppt corp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I-ppt corp-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solidFill>
            <a:schemeClr val="accent5">
              <a:lumMod val="90000"/>
            </a:schemeClr>
          </a:solidFill>
        </a:ln>
      </a:spPr>
      <a:bodyPr lIns="36000" tIns="36000" rIns="36000" bIns="36000" rtlCol="0" anchor="t" anchorCtr="0"/>
      <a:lstStyle>
        <a:defPPr algn="ctr">
          <a:defRPr sz="1050" b="1" dirty="0">
            <a:solidFill>
              <a:schemeClr val="tx1"/>
            </a:solidFill>
            <a:latin typeface="Calibri" pitchFamily="34" charset="0"/>
            <a:cs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MPI-ppt corp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 section header">
  <a:themeElements>
    <a:clrScheme name="2 section head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 section header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section head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section head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section head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section head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section head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section head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section head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section head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section head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section head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section head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 section head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PI-ppt corp-template">
  <a:themeElements>
    <a:clrScheme name="MPI-ppt corp-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PI-ppt corp-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solidFill>
            <a:schemeClr val="accent5">
              <a:lumMod val="90000"/>
            </a:schemeClr>
          </a:solidFill>
        </a:ln>
      </a:spPr>
      <a:bodyPr lIns="36000" tIns="36000" rIns="36000" bIns="36000" rtlCol="0" anchor="t" anchorCtr="0"/>
      <a:lstStyle>
        <a:defPPr algn="ctr">
          <a:defRPr sz="1050" b="1" dirty="0">
            <a:solidFill>
              <a:schemeClr val="tx1"/>
            </a:solidFill>
            <a:latin typeface="Calibri" pitchFamily="34" charset="0"/>
            <a:cs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MPI-ppt corp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PI-ppt corp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PI-ppt corp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MPI-ppt corp-template</Template>
  <TotalTime>8965</TotalTime>
  <Words>1476</Words>
  <Application>Microsoft Macintosh PowerPoint</Application>
  <PresentationFormat>On-screen Show (4:3)</PresentationFormat>
  <Paragraphs>200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MPI-ppt corp-template</vt:lpstr>
      <vt:lpstr>2 section header</vt:lpstr>
      <vt:lpstr>1_MPI-ppt corp-template</vt:lpstr>
      <vt:lpstr>Overview of the Hub Concept &amp; Prototype for Secure Method of Information Exchange (SMIE) </vt:lpstr>
      <vt:lpstr>Contents:</vt:lpstr>
      <vt:lpstr>Drivers</vt:lpstr>
      <vt:lpstr>PowerPoint Presentation</vt:lpstr>
      <vt:lpstr>PowerPoint Presentation</vt:lpstr>
      <vt:lpstr>Differences between “Direct NPPO to NPPO” versus “Cloud/Hub” communications </vt:lpstr>
      <vt:lpstr>What’s in the basic Prototype of the Hub concept?</vt:lpstr>
      <vt:lpstr>Hub Prototype: Portal access</vt:lpstr>
      <vt:lpstr>Hub Prototype: Software-to-Software and Portal Access</vt:lpstr>
      <vt:lpstr>Hub Prototype: Security Mechanism  </vt:lpstr>
      <vt:lpstr>Hub Prototype: Security Mechanism </vt:lpstr>
      <vt:lpstr>Hub Prototype: Transaction Types</vt:lpstr>
      <vt:lpstr>Prototype Transaction: Submit certificate information</vt:lpstr>
      <vt:lpstr>Prototype Transaction: Revoke certificate information</vt:lpstr>
      <vt:lpstr>Prototype Transaction: “Replacement” certificate information</vt:lpstr>
      <vt:lpstr>Prototype Transaction:“Polling Query” </vt:lpstr>
      <vt:lpstr>Prototype Transaction: “Retrieve” certificate information</vt:lpstr>
      <vt:lpstr>Prototype transaction: “Reject” certificate information</vt:lpstr>
      <vt:lpstr>Next Steps!</vt:lpstr>
      <vt:lpstr>Questions</vt:lpstr>
    </vt:vector>
  </TitlesOfParts>
  <Manager/>
  <Company>MPI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SMIE Concept</dc:title>
  <dc:subject/>
  <dc:creator>Lukasz Zawilski</dc:creator>
  <cp:keywords/>
  <dc:description/>
  <cp:lastModifiedBy>David Nowell</cp:lastModifiedBy>
  <cp:revision>724</cp:revision>
  <cp:lastPrinted>2012-07-03T02:37:30Z</cp:lastPrinted>
  <dcterms:created xsi:type="dcterms:W3CDTF">2012-04-24T01:12:02Z</dcterms:created>
  <dcterms:modified xsi:type="dcterms:W3CDTF">2013-04-10T06:48:09Z</dcterms:modified>
  <cp:category/>
</cp:coreProperties>
</file>