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85" r:id="rId3"/>
    <p:sldId id="286" r:id="rId4"/>
    <p:sldId id="295" r:id="rId5"/>
    <p:sldId id="300" r:id="rId6"/>
    <p:sldId id="298" r:id="rId7"/>
    <p:sldId id="301" r:id="rId8"/>
    <p:sldId id="29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420"/>
    <a:srgbClr val="34884E"/>
    <a:srgbClr val="3C863A"/>
    <a:srgbClr val="429240"/>
    <a:srgbClr val="0D6115"/>
    <a:srgbClr val="E93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99" d="100"/>
          <a:sy n="99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1"/>
          </a:xfrm>
          <a:prstGeom prst="rect">
            <a:avLst/>
          </a:prstGeom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651"/>
          </a:xfrm>
          <a:prstGeom prst="rect">
            <a:avLst/>
          </a:prstGeom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D129B2-8314-4CB7-AD79-52B0CA3F4DDF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977"/>
            <a:ext cx="2946247" cy="496650"/>
          </a:xfrm>
          <a:prstGeom prst="rect">
            <a:avLst/>
          </a:prstGeom>
        </p:spPr>
        <p:txBody>
          <a:bodyPr vert="horz" wrap="square" lIns="91565" tIns="45782" rIns="91565" bIns="4578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9977"/>
            <a:ext cx="2946246" cy="496650"/>
          </a:xfrm>
          <a:prstGeom prst="rect">
            <a:avLst/>
          </a:prstGeom>
        </p:spPr>
        <p:txBody>
          <a:bodyPr vert="horz" wrap="square" lIns="91565" tIns="45782" rIns="91565" bIns="4578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19777A-3A60-41C6-8EEC-A63444ED88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84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1"/>
          </a:xfrm>
          <a:prstGeom prst="rect">
            <a:avLst/>
          </a:prstGeom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651"/>
          </a:xfrm>
          <a:prstGeom prst="rect">
            <a:avLst/>
          </a:prstGeom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20B9CB-FA47-4895-B6D9-3D68A9B051F8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2" rIns="91565" bIns="457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715788"/>
            <a:ext cx="5439101" cy="4468260"/>
          </a:xfrm>
          <a:prstGeom prst="rect">
            <a:avLst/>
          </a:prstGeom>
        </p:spPr>
        <p:txBody>
          <a:bodyPr vert="horz" lIns="91565" tIns="45782" rIns="91565" bIns="457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977"/>
            <a:ext cx="2946247" cy="496650"/>
          </a:xfrm>
          <a:prstGeom prst="rect">
            <a:avLst/>
          </a:prstGeom>
        </p:spPr>
        <p:txBody>
          <a:bodyPr vert="horz" wrap="square" lIns="91565" tIns="45782" rIns="91565" bIns="4578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26" y="9429977"/>
            <a:ext cx="2946246" cy="496650"/>
          </a:xfrm>
          <a:prstGeom prst="rect">
            <a:avLst/>
          </a:prstGeom>
        </p:spPr>
        <p:txBody>
          <a:bodyPr vert="horz" wrap="square" lIns="91565" tIns="45782" rIns="91565" bIns="4578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EEE1EC-A7FB-4625-9D43-2351982FE7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0783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A02C921-9CDA-469C-8388-E8E975486E0B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3F554B1-4503-484E-B819-5D5DE4716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D14AA70-D72D-477D-ABC0-17D5C3EBDCA1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A69839C-C1FE-4EAE-A6CA-D37F28362E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0960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2AC4827-FC1B-4038-B4BA-B0158138BA05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06D38A0-2A46-4E7C-B2EE-D4F326967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587C6B2-8C8A-45AF-923B-98A788FA62D4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A16956-CA2B-484C-84F9-D39D259862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6938CA0-1344-4236-ABAE-AD05F8D5562E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EE24D2D-1ABA-43EE-B8DD-4BA23EFF18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AE7B874-A3DA-4B25-AB42-CAF52EEA52D8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DF9A24B-467F-4A7A-B1C0-B2B2CA5BFB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0B58EAD-6A4F-4B03-B05A-4BE602733BB7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7F7E0D7-2DAA-466E-B7A2-76810287B9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00B81AC-746B-4220-A0D1-342F71888F2D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F9B726A-2A31-4B47-AFA0-330ADE78D1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5D0DCAA-C221-4340-9215-8135033C3189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5944C6F-1B1B-4D85-AEB4-E742A66661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04E044B-E0BA-4E3B-8489-A8E1AA9CEA29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DF5CDB0-AACF-4DF1-AE98-8BF1FB28BA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057BF0D-EE67-43EE-8E66-C4FEC7EF6C06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02F212-C396-4901-8026-2E24EB61B2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6F39C2-2BFB-4F31-A086-F816E159D6B9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B0BD941-D22D-47CA-8A54-28D326D69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6EBF950-A3D0-41EB-AB5B-0778FCCE5C0C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762A52-E012-4CAE-B97F-0331EDFE6F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922F91C-3E9D-4196-85F3-180FC67C84D4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A1A9151-B5B7-479F-8A45-20478DF94B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6672D01-87C9-4547-AC7E-333B7E801D55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56A77CC-7228-41BB-A709-C29F70E37A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CF55CFD-17C3-4B73-A64C-4D61F62D25D1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DEF29E5-6C5D-4D14-932F-B8AC606110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47B237F-3057-43F1-99B2-94B46D7BB6A4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52DB2B-440B-44F9-BDF9-90FE36CFF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91CC8F3-8D54-4810-A591-0B08BE35029D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CC321AF-D3B5-43E0-9006-6A60475EDB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86E88C-E56A-4E85-8FDF-6732FA50AD5E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61C901-A9B6-4E0D-8E66-A9D99BA801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576889E-1DA0-4F19-B85E-6200A9345D90}" type="datetimeFigureOut">
              <a:rPr lang="en-US" altLang="ja-JP"/>
              <a:pPr>
                <a:defRPr/>
              </a:pPr>
              <a:t>6/14/2013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B83ED9C-BA1B-46B2-8184-8F8F5DFCF3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/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298" r:id="rId4"/>
    <p:sldLayoutId id="2147485299" r:id="rId5"/>
    <p:sldLayoutId id="2147485300" r:id="rId6"/>
    <p:sldLayoutId id="2147485301" r:id="rId7"/>
    <p:sldLayoutId id="2147485302" r:id="rId8"/>
    <p:sldLayoutId id="2147485303" r:id="rId9"/>
    <p:sldLayoutId id="2147485304" r:id="rId10"/>
    <p:sldLayoutId id="2147485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3657600"/>
          </a:xfrm>
        </p:spPr>
        <p:txBody>
          <a:bodyPr/>
          <a:lstStyle/>
          <a:p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 </a:t>
            </a:r>
            <a:r>
              <a:rPr lang="en-GB" sz="4000" b="1" dirty="0" smtClean="0"/>
              <a:t>Draft ISPM: Movement of growing media in association with plants for planting in international trade </a:t>
            </a:r>
            <a:br>
              <a:rPr lang="en-GB" sz="4000" b="1" dirty="0" smtClean="0"/>
            </a:br>
            <a:r>
              <a:rPr lang="en-GB" sz="4000" b="1" dirty="0" smtClean="0"/>
              <a:t>(2005-004)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 </a:t>
            </a:r>
            <a:br>
              <a:rPr lang="en-US" altLang="ja-JP" sz="4000" dirty="0" smtClean="0"/>
            </a:br>
            <a:endParaRPr lang="en-US" altLang="ja-JP" sz="40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67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/>
              <a:t>IPPC Member Consultation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/>
              <a:t>1 July to 1 December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/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Background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2209801"/>
            <a:ext cx="8382000" cy="2895600"/>
          </a:xfrm>
        </p:spPr>
        <p:txBody>
          <a:bodyPr/>
          <a:lstStyle/>
          <a:p>
            <a:r>
              <a:rPr lang="en-GB" sz="2800" dirty="0" smtClean="0"/>
              <a:t>SC recommended topic in November 2004</a:t>
            </a:r>
            <a:endParaRPr lang="en-US" sz="2800" dirty="0" smtClean="0"/>
          </a:p>
          <a:p>
            <a:r>
              <a:rPr lang="en-GB" sz="2800" dirty="0" smtClean="0"/>
              <a:t>ICPM-7 (2005) added topic</a:t>
            </a:r>
            <a:endParaRPr lang="en-US" sz="2800" dirty="0" smtClean="0"/>
          </a:p>
          <a:p>
            <a:r>
              <a:rPr lang="en-GB" sz="2800" dirty="0" smtClean="0"/>
              <a:t>SC approved Specification 43 in May 2007</a:t>
            </a:r>
            <a:endParaRPr lang="en-US" sz="2800" dirty="0" smtClean="0"/>
          </a:p>
          <a:p>
            <a:r>
              <a:rPr lang="en-GB" sz="2800" dirty="0" smtClean="0"/>
              <a:t>EWG drafted text in June 2010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Background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3428999"/>
          </a:xfrm>
        </p:spPr>
        <p:txBody>
          <a:bodyPr/>
          <a:lstStyle/>
          <a:p>
            <a:r>
              <a:rPr lang="en-GB" sz="2800" dirty="0"/>
              <a:t>SC reviewed the draft ISPM in May 2011 and returned </a:t>
            </a:r>
            <a:r>
              <a:rPr lang="en-GB" sz="2800" dirty="0" smtClean="0"/>
              <a:t>it to </a:t>
            </a:r>
            <a:r>
              <a:rPr lang="en-GB" sz="2800" dirty="0"/>
              <a:t>steward for further review in consultation with a small group of SC members</a:t>
            </a:r>
            <a:endParaRPr lang="en-US" sz="2800" dirty="0"/>
          </a:p>
          <a:p>
            <a:r>
              <a:rPr lang="en-GB" sz="2800" dirty="0" smtClean="0"/>
              <a:t>Steward revised draft ISPM and submitted it in January 2013</a:t>
            </a:r>
            <a:endParaRPr lang="en-US" sz="2800" dirty="0" smtClean="0"/>
          </a:p>
          <a:p>
            <a:r>
              <a:rPr lang="en-GB" sz="2800" dirty="0" smtClean="0"/>
              <a:t>SC revised and approved for member consultation the draft ISPM in May 2013 </a:t>
            </a:r>
            <a:endParaRPr lang="en-US" altLang="ja-JP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General Considerations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0687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Soil </a:t>
            </a:r>
            <a:r>
              <a:rPr lang="en-US" sz="2800" dirty="0"/>
              <a:t>and </a:t>
            </a:r>
            <a:r>
              <a:rPr lang="en-US" sz="2800" dirty="0" smtClean="0"/>
              <a:t>other growing </a:t>
            </a:r>
            <a:r>
              <a:rPr lang="en-US" sz="2800" dirty="0"/>
              <a:t>media </a:t>
            </a:r>
            <a:r>
              <a:rPr lang="en-US" sz="2800" dirty="0" smtClean="0"/>
              <a:t>accompanying  plants for planting in international trade are </a:t>
            </a:r>
            <a:r>
              <a:rPr lang="en-US" sz="2800" dirty="0"/>
              <a:t>recognized </a:t>
            </a:r>
            <a:r>
              <a:rPr lang="en-US" sz="2800" dirty="0" smtClean="0"/>
              <a:t>as </a:t>
            </a:r>
            <a:r>
              <a:rPr lang="en-US" sz="2800" dirty="0"/>
              <a:t>high risk pathways for the introduction of regulated pests.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is a need for guidelines to recommend measures to </a:t>
            </a:r>
            <a:r>
              <a:rPr lang="en-US" sz="2800" dirty="0" smtClean="0"/>
              <a:t>avoid or minimize </a:t>
            </a:r>
            <a:r>
              <a:rPr lang="en-US" sz="2800" dirty="0"/>
              <a:t>the risk of introduction of pests with such movement of </a:t>
            </a:r>
            <a:r>
              <a:rPr lang="en-US" sz="2800" dirty="0" smtClean="0"/>
              <a:t>growing media</a:t>
            </a:r>
            <a:endParaRPr lang="en-US" altLang="ja-JP" sz="27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Drafting Issues  </a:t>
            </a:r>
            <a:r>
              <a:rPr lang="en-US" altLang="ja-JP" sz="3200" b="1" dirty="0" smtClean="0"/>
              <a:t>(1)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700" dirty="0" smtClean="0"/>
              <a:t>A definition of “soil”, was proposed by the EWG.</a:t>
            </a:r>
            <a:br>
              <a:rPr lang="en-US" altLang="ja-JP" sz="2700" dirty="0" smtClean="0"/>
            </a:br>
            <a:r>
              <a:rPr lang="en-US" altLang="ja-JP" sz="2700" dirty="0" smtClean="0"/>
              <a:t>SC  thought such a definition was useful and proposed </a:t>
            </a:r>
            <a:r>
              <a:rPr lang="en-US" altLang="ja-JP" sz="2700" dirty="0"/>
              <a:t>it as a specific definition limited to this ISPM 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en-US" altLang="ja-JP" sz="2700" dirty="0" smtClean="0"/>
              <a:t>(</a:t>
            </a:r>
            <a:r>
              <a:rPr lang="en-US" altLang="ja-JP" sz="2700" dirty="0"/>
              <a:t>i.e. not to be transferred to ISPM 5- Glossary</a:t>
            </a:r>
            <a:r>
              <a:rPr lang="en-US" altLang="ja-JP" sz="2700" dirty="0" smtClean="0"/>
              <a:t>)</a:t>
            </a:r>
            <a:br>
              <a:rPr lang="en-US" altLang="ja-JP" sz="2700" dirty="0" smtClean="0"/>
            </a:br>
            <a:endParaRPr lang="en-US" altLang="ja-JP" sz="2700" dirty="0" smtClean="0"/>
          </a:p>
          <a:p>
            <a:pPr>
              <a:lnSpc>
                <a:spcPct val="90000"/>
              </a:lnSpc>
            </a:pPr>
            <a:r>
              <a:rPr lang="en-US" altLang="ja-JP" sz="2700" dirty="0" smtClean="0"/>
              <a:t>SC discussed the wording  of the concept “degree of geographical similarity of, or distance between, country of origin and country of import” as a factor that may affect pest risk (section </a:t>
            </a:r>
            <a:r>
              <a:rPr lang="en-US" altLang="ja-JP" sz="2700" dirty="0" smtClean="0"/>
              <a:t>4 in the draft ISPM)</a:t>
            </a:r>
            <a:endParaRPr lang="en-US" altLang="ja-JP" sz="27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ja-JP" sz="2700" dirty="0" smtClean="0"/>
          </a:p>
          <a:p>
            <a:pPr>
              <a:lnSpc>
                <a:spcPct val="90000"/>
              </a:lnSpc>
            </a:pPr>
            <a:endParaRPr lang="en-US" altLang="ja-JP" sz="27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Drafting Issues </a:t>
            </a:r>
            <a:r>
              <a:rPr lang="en-US" altLang="ja-JP" b="1" dirty="0" smtClean="0"/>
              <a:t> </a:t>
            </a:r>
            <a:r>
              <a:rPr lang="en-US" altLang="ja-JP" sz="3200" b="1" dirty="0" smtClean="0"/>
              <a:t>(2)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49763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Appendix</a:t>
            </a:r>
            <a:r>
              <a:rPr lang="nb-NO" dirty="0" smtClean="0"/>
              <a:t> 2 </a:t>
            </a:r>
            <a:r>
              <a:rPr lang="en-US" dirty="0"/>
              <a:t>: </a:t>
            </a:r>
            <a:r>
              <a:rPr lang="en-US" sz="2800" i="1" dirty="0" smtClean="0"/>
              <a:t>Indicative </a:t>
            </a:r>
            <a:r>
              <a:rPr lang="en-US" sz="2800" i="1" dirty="0"/>
              <a:t>list of pests that may be of concern with respect to the movement of growing media accompanying plants for </a:t>
            </a:r>
            <a:r>
              <a:rPr lang="en-US" sz="2800" i="1" dirty="0" smtClean="0"/>
              <a:t>planting</a:t>
            </a:r>
            <a:br>
              <a:rPr lang="en-US" sz="2800" i="1" dirty="0" smtClean="0"/>
            </a:br>
            <a:endParaRPr lang="en-US" sz="2800" i="1" dirty="0" smtClean="0"/>
          </a:p>
          <a:p>
            <a:r>
              <a:rPr lang="nb-NO" dirty="0" smtClean="0"/>
              <a:t>Is </a:t>
            </a:r>
            <a:r>
              <a:rPr lang="nb-NO" dirty="0" err="1" smtClean="0"/>
              <a:t>such</a:t>
            </a:r>
            <a:r>
              <a:rPr lang="nb-NO" dirty="0" smtClean="0"/>
              <a:t> a list </a:t>
            </a:r>
            <a:r>
              <a:rPr lang="nb-NO" dirty="0" err="1" smtClean="0"/>
              <a:t>useful</a:t>
            </a:r>
            <a:r>
              <a:rPr lang="nb-NO" dirty="0" smtClean="0"/>
              <a:t> as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ISPM?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extensive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it be? </a:t>
            </a:r>
          </a:p>
          <a:p>
            <a:r>
              <a:rPr lang="nb-NO" dirty="0" smtClean="0"/>
              <a:t>To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entities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pests be </a:t>
            </a:r>
            <a:r>
              <a:rPr lang="nb-NO" dirty="0" err="1" smtClean="0"/>
              <a:t>specified</a:t>
            </a:r>
            <a:r>
              <a:rPr lang="nb-NO" dirty="0" smtClean="0"/>
              <a:t> or </a:t>
            </a:r>
            <a:r>
              <a:rPr lang="nb-NO" dirty="0" err="1" smtClean="0"/>
              <a:t>should</a:t>
            </a:r>
            <a:r>
              <a:rPr lang="nb-NO" dirty="0" smtClean="0"/>
              <a:t> more general </a:t>
            </a:r>
            <a:r>
              <a:rPr lang="nb-NO" dirty="0" err="1" smtClean="0"/>
              <a:t>nomenclature</a:t>
            </a:r>
            <a:r>
              <a:rPr lang="nb-NO" dirty="0" smtClean="0"/>
              <a:t> be used?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57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Other relevant information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687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ja-JP" sz="27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ja-JP" sz="27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700" dirty="0" smtClean="0"/>
              <a:t>SC </a:t>
            </a:r>
            <a:r>
              <a:rPr lang="en-US" altLang="ja-JP" sz="2700" dirty="0"/>
              <a:t>considered whether the draft could be an annex to an existing ISPM, but concluded it should stay a separate ISPM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27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207</Words>
  <Application>Microsoft Office PowerPoint</Application>
  <PresentationFormat>Skjermfremvisning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  Draft ISPM: Movement of growing media in association with plants for planting in international trade  (2005-004)    </vt:lpstr>
      <vt:lpstr>Background</vt:lpstr>
      <vt:lpstr>Background</vt:lpstr>
      <vt:lpstr>General Considerations</vt:lpstr>
      <vt:lpstr>Drafting Issues  (1)</vt:lpstr>
      <vt:lpstr>Drafting Issues  (2)</vt:lpstr>
      <vt:lpstr>Other relevant information 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Dubon</dc:creator>
  <cp:lastModifiedBy>Hilde Paulsen</cp:lastModifiedBy>
  <cp:revision>255</cp:revision>
  <cp:lastPrinted>2013-06-14T07:37:55Z</cp:lastPrinted>
  <dcterms:created xsi:type="dcterms:W3CDTF">2010-05-03T09:14:34Z</dcterms:created>
  <dcterms:modified xsi:type="dcterms:W3CDTF">2013-06-14T07:40:41Z</dcterms:modified>
</cp:coreProperties>
</file>