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85" r:id="rId3"/>
    <p:sldId id="286" r:id="rId4"/>
    <p:sldId id="295" r:id="rId5"/>
    <p:sldId id="300" r:id="rId6"/>
    <p:sldId id="299" r:id="rId7"/>
    <p:sldId id="301" r:id="rId8"/>
    <p:sldId id="298" r:id="rId9"/>
    <p:sldId id="302" r:id="rId10"/>
    <p:sldId id="303" r:id="rId1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149420"/>
    <a:srgbClr val="34884E"/>
    <a:srgbClr val="3C863A"/>
    <a:srgbClr val="429240"/>
    <a:srgbClr val="0D6115"/>
    <a:srgbClr val="E937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124" d="100"/>
          <a:sy n="124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420" cy="461233"/>
          </a:xfrm>
          <a:prstGeom prst="rect">
            <a:avLst/>
          </a:prstGeom>
        </p:spPr>
        <p:txBody>
          <a:bodyPr vert="horz" wrap="square" lIns="90910" tIns="45455" rIns="90910" bIns="4545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47" y="0"/>
            <a:ext cx="3005418" cy="461233"/>
          </a:xfrm>
          <a:prstGeom prst="rect">
            <a:avLst/>
          </a:prstGeom>
        </p:spPr>
        <p:txBody>
          <a:bodyPr vert="horz" wrap="square" lIns="90910" tIns="45455" rIns="90910" bIns="4545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D129B2-8314-4CB7-AD79-52B0CA3F4DDF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484"/>
            <a:ext cx="3005420" cy="461232"/>
          </a:xfrm>
          <a:prstGeom prst="rect">
            <a:avLst/>
          </a:prstGeom>
        </p:spPr>
        <p:txBody>
          <a:bodyPr vert="horz" wrap="square" lIns="90910" tIns="45455" rIns="90910" bIns="4545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47" y="8757484"/>
            <a:ext cx="3005418" cy="461232"/>
          </a:xfrm>
          <a:prstGeom prst="rect">
            <a:avLst/>
          </a:prstGeom>
        </p:spPr>
        <p:txBody>
          <a:bodyPr vert="horz" wrap="square" lIns="90910" tIns="45455" rIns="90910" bIns="4545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19777A-3A60-41C6-8EEC-A63444ED88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420" cy="461233"/>
          </a:xfrm>
          <a:prstGeom prst="rect">
            <a:avLst/>
          </a:prstGeom>
        </p:spPr>
        <p:txBody>
          <a:bodyPr vert="horz" wrap="square" lIns="90910" tIns="45455" rIns="90910" bIns="4545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147" y="0"/>
            <a:ext cx="3005418" cy="461233"/>
          </a:xfrm>
          <a:prstGeom prst="rect">
            <a:avLst/>
          </a:prstGeom>
        </p:spPr>
        <p:txBody>
          <a:bodyPr vert="horz" wrap="square" lIns="90910" tIns="45455" rIns="90910" bIns="4545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20B9CB-FA47-4895-B6D9-3D68A9B051F8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90563"/>
            <a:ext cx="4613275" cy="3459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0" tIns="45455" rIns="90910" bIns="4545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930" y="4379484"/>
            <a:ext cx="5548341" cy="4149609"/>
          </a:xfrm>
          <a:prstGeom prst="rect">
            <a:avLst/>
          </a:prstGeom>
        </p:spPr>
        <p:txBody>
          <a:bodyPr vert="horz" lIns="90910" tIns="45455" rIns="90910" bIns="4545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484"/>
            <a:ext cx="3005420" cy="461232"/>
          </a:xfrm>
          <a:prstGeom prst="rect">
            <a:avLst/>
          </a:prstGeom>
        </p:spPr>
        <p:txBody>
          <a:bodyPr vert="horz" wrap="square" lIns="90910" tIns="45455" rIns="90910" bIns="4545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147" y="8757484"/>
            <a:ext cx="3005418" cy="461232"/>
          </a:xfrm>
          <a:prstGeom prst="rect">
            <a:avLst/>
          </a:prstGeom>
        </p:spPr>
        <p:txBody>
          <a:bodyPr vert="horz" wrap="square" lIns="90910" tIns="45455" rIns="90910" bIns="4545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EEE1EC-A7FB-4625-9D43-2351982FE7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A02C921-9CDA-469C-8388-E8E975486E0B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3F554B1-4503-484E-B819-5D5DE4716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D14AA70-D72D-477D-ABC0-17D5C3EBDCA1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A69839C-C1FE-4EAE-A6CA-D37F28362E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500" t="25000" r="13126" b="69531"/>
          <a:stretch>
            <a:fillRect/>
          </a:stretch>
        </p:blipFill>
        <p:spPr bwMode="auto">
          <a:xfrm>
            <a:off x="0" y="45720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 cstate="print">
            <a:grayscl/>
          </a:blip>
          <a:srcRect l="19923" t="14473" r="74814" b="78906"/>
          <a:stretch>
            <a:fillRect/>
          </a:stretch>
        </p:blipFill>
        <p:spPr bwMode="auto">
          <a:xfrm>
            <a:off x="8305800" y="60960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2AC4827-FC1B-4038-B4BA-B0158138BA05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06D38A0-2A46-4E7C-B2EE-D4F326967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587C6B2-8C8A-45AF-923B-98A788FA62D4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9A16956-CA2B-484C-84F9-D39D259862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6938CA0-1344-4236-ABAE-AD05F8D5562E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EE24D2D-1ABA-43EE-B8DD-4BA23EFF18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AE7B874-A3DA-4B25-AB42-CAF52EEA52D8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DF9A24B-467F-4A7A-B1C0-B2B2CA5BFB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0B58EAD-6A4F-4B03-B05A-4BE602733BB7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7F7E0D7-2DAA-466E-B7A2-76810287B9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00B81AC-746B-4220-A0D1-342F71888F2D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F9B726A-2A31-4B47-AFA0-330ADE78D1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5D0DCAA-C221-4340-9215-8135033C3189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5944C6F-1B1B-4D85-AEB4-E742A66661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2500" t="25000" r="13126" b="69531"/>
          <a:stretch>
            <a:fillRect/>
          </a:stretch>
        </p:blipFill>
        <p:spPr bwMode="auto">
          <a:xfrm>
            <a:off x="0" y="15240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 cstate="print">
            <a:grayscl/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04E044B-E0BA-4E3B-8489-A8E1AA9CEA29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DF5CDB0-AACF-4DF1-AE98-8BF1FB28BA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057BF0D-EE67-43EE-8E66-C4FEC7EF6C06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A02F212-C396-4901-8026-2E24EB61B2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36F39C2-2BFB-4F31-A086-F816E159D6B9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B0BD941-D22D-47CA-8A54-28D326D695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6EBF950-A3D0-41EB-AB5B-0778FCCE5C0C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4762A52-E012-4CAE-B97F-0331EDFE6F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922F91C-3E9D-4196-85F3-180FC67C84D4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A1A9151-B5B7-479F-8A45-20478DF94B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6672D01-87C9-4547-AC7E-333B7E801D55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56A77CC-7228-41BB-A709-C29F70E37A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CF55CFD-17C3-4B73-A64C-4D61F62D25D1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DEF29E5-6C5D-4D14-932F-B8AC606110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47B237F-3057-43F1-99B2-94B46D7BB6A4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552DB2B-440B-44F9-BDF9-90FE36CFF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91CC8F3-8D54-4810-A591-0B08BE35029D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CC321AF-D3B5-43E0-9006-6A60475EDB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286E88C-E56A-4E85-8FDF-6732FA50AD5E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461C901-A9B6-4E0D-8E66-A9D99BA801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576889E-1DA0-4F19-B85E-6200A9345D90}" type="datetimeFigureOut">
              <a:rPr lang="en-US" altLang="ja-JP"/>
              <a:pPr>
                <a:defRPr/>
              </a:pPr>
              <a:t>7/11/2013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B83ED9C-BA1B-46B2-8184-8F8F5DFCF3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12500" t="25000" r="13126" b="69531"/>
          <a:stretch>
            <a:fillRect/>
          </a:stretch>
        </p:blipFill>
        <p:spPr bwMode="auto">
          <a:xfrm>
            <a:off x="0" y="15240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"/>
          <p:cNvPicPr>
            <a:picLocks noChangeAspect="1" noChangeArrowheads="1"/>
          </p:cNvPicPr>
          <p:nvPr userDrawn="1"/>
        </p:nvPicPr>
        <p:blipFill>
          <a:blip r:embed="rId15" cstate="print">
            <a:grayscl/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95" r:id="rId1"/>
    <p:sldLayoutId id="2147485296" r:id="rId2"/>
    <p:sldLayoutId id="2147485297" r:id="rId3"/>
    <p:sldLayoutId id="2147485298" r:id="rId4"/>
    <p:sldLayoutId id="2147485299" r:id="rId5"/>
    <p:sldLayoutId id="2147485300" r:id="rId6"/>
    <p:sldLayoutId id="2147485301" r:id="rId7"/>
    <p:sldLayoutId id="2147485302" r:id="rId8"/>
    <p:sldLayoutId id="2147485303" r:id="rId9"/>
    <p:sldLayoutId id="2147485304" r:id="rId10"/>
    <p:sldLayoutId id="2147485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12500" t="25000" r="13126" b="69531"/>
          <a:stretch>
            <a:fillRect/>
          </a:stretch>
        </p:blipFill>
        <p:spPr bwMode="auto">
          <a:xfrm>
            <a:off x="0" y="457200"/>
            <a:ext cx="9144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 userDrawn="1"/>
        </p:nvPicPr>
        <p:blipFill>
          <a:blip r:embed="rId15" cstate="print">
            <a:grayscl/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6" r:id="rId1"/>
    <p:sldLayoutId id="2147485307" r:id="rId2"/>
    <p:sldLayoutId id="2147485308" r:id="rId3"/>
    <p:sldLayoutId id="2147485309" r:id="rId4"/>
    <p:sldLayoutId id="2147485310" r:id="rId5"/>
    <p:sldLayoutId id="2147485311" r:id="rId6"/>
    <p:sldLayoutId id="2147485312" r:id="rId7"/>
    <p:sldLayoutId id="2147485313" r:id="rId8"/>
    <p:sldLayoutId id="2147485314" r:id="rId9"/>
    <p:sldLayoutId id="2147485315" r:id="rId10"/>
    <p:sldLayoutId id="21474853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pc.int/index.php?id=111116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3657600"/>
          </a:xfrm>
        </p:spPr>
        <p:txBody>
          <a:bodyPr/>
          <a:lstStyle/>
          <a:p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 </a:t>
            </a:r>
            <a:r>
              <a:rPr lang="en-GB" sz="4000" b="1" dirty="0" smtClean="0"/>
              <a:t>Draft ISPM: Minimizing pest movement by sea containers </a:t>
            </a:r>
            <a:br>
              <a:rPr lang="en-GB" sz="4000" b="1" dirty="0" smtClean="0"/>
            </a:br>
            <a:r>
              <a:rPr lang="en-GB" sz="4000" b="1" dirty="0" smtClean="0"/>
              <a:t>(2008-001) 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 </a:t>
            </a:r>
            <a:br>
              <a:rPr lang="en-US" altLang="ja-JP" sz="4000" dirty="0" smtClean="0"/>
            </a:br>
            <a:endParaRPr lang="en-US" altLang="ja-JP" sz="4000" b="1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67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b="1" dirty="0" smtClean="0"/>
              <a:t>IPPC Member Consultation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b="1" dirty="0" smtClean="0"/>
              <a:t>1 July to 1 December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b="1" dirty="0" smtClean="0"/>
              <a:t>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Background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495800"/>
          </a:xfrm>
        </p:spPr>
        <p:txBody>
          <a:bodyPr/>
          <a:lstStyle/>
          <a:p>
            <a:r>
              <a:rPr lang="en-GB" sz="2800" dirty="0" smtClean="0"/>
              <a:t>SC recommended topic in November 2007</a:t>
            </a:r>
            <a:endParaRPr lang="en-US" sz="2800" dirty="0" smtClean="0"/>
          </a:p>
          <a:p>
            <a:r>
              <a:rPr lang="en-GB" sz="2800" dirty="0" smtClean="0"/>
              <a:t>CPM-3 (2008) added topic</a:t>
            </a:r>
            <a:endParaRPr lang="en-US" sz="2800" dirty="0" smtClean="0"/>
          </a:p>
          <a:p>
            <a:r>
              <a:rPr lang="en-GB" sz="2800" dirty="0" smtClean="0"/>
              <a:t>SC approved Specification 51 in April 2010</a:t>
            </a:r>
            <a:endParaRPr lang="en-US" sz="2800" dirty="0" smtClean="0"/>
          </a:p>
          <a:p>
            <a:r>
              <a:rPr lang="en-GB" sz="2800" dirty="0" smtClean="0"/>
              <a:t>Steering Committee on Sea Containers (SCSC) met in November 2011</a:t>
            </a:r>
            <a:endParaRPr lang="en-US" sz="2800" dirty="0" smtClean="0"/>
          </a:p>
          <a:p>
            <a:r>
              <a:rPr lang="en-GB" sz="2800" dirty="0" smtClean="0"/>
              <a:t>SC was updated from SCSC meeting in April 2012</a:t>
            </a:r>
            <a:endParaRPr lang="en-US" sz="2800" dirty="0" smtClean="0"/>
          </a:p>
          <a:p>
            <a:r>
              <a:rPr lang="en-GB" sz="2800" dirty="0" smtClean="0"/>
              <a:t>EWG drafted ISPM in May 2012 </a:t>
            </a:r>
          </a:p>
          <a:p>
            <a:r>
              <a:rPr lang="en-GB" sz="2800" dirty="0" smtClean="0"/>
              <a:t>SC revised draft standard and returned it to steward in November 2012</a:t>
            </a:r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Background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382000" cy="4267200"/>
          </a:xfrm>
        </p:spPr>
        <p:txBody>
          <a:bodyPr/>
          <a:lstStyle/>
          <a:p>
            <a:r>
              <a:rPr lang="en-GB" sz="2400" dirty="0" smtClean="0"/>
              <a:t>Steward revised standard (in consultation with a small working group of SC members) and submitted it in March 2013 </a:t>
            </a:r>
            <a:endParaRPr lang="en-US" sz="2400" dirty="0" smtClean="0"/>
          </a:p>
          <a:p>
            <a:r>
              <a:rPr lang="en-GB" sz="2400" dirty="0" smtClean="0"/>
              <a:t>CPM-8 (2013) requested the SC to develop a preliminary draft standard to be sent for member consultation</a:t>
            </a:r>
            <a:endParaRPr lang="en-US" sz="2400" dirty="0" smtClean="0"/>
          </a:p>
          <a:p>
            <a:r>
              <a:rPr lang="en-GB" sz="2400" dirty="0" smtClean="0"/>
              <a:t>SC revised and approved a </a:t>
            </a:r>
            <a:r>
              <a:rPr lang="en-GB" sz="2400" u="sng" dirty="0" smtClean="0"/>
              <a:t>preliminary draft </a:t>
            </a:r>
            <a:r>
              <a:rPr lang="en-GB" sz="2400" dirty="0" smtClean="0"/>
              <a:t>for member consultation in May 2013 as the draft contains some new concepts</a:t>
            </a:r>
          </a:p>
          <a:p>
            <a:r>
              <a:rPr lang="en-GB" sz="2400" dirty="0" smtClean="0"/>
              <a:t>IPPC contact points are only invited to submit comments (on concepts and ideas) on sections of text.</a:t>
            </a:r>
          </a:p>
          <a:p>
            <a:r>
              <a:rPr lang="en-GB" sz="2400" dirty="0" smtClean="0"/>
              <a:t>Sea containers page on IPP: </a:t>
            </a:r>
            <a:r>
              <a:rPr lang="en-GB" sz="1800" dirty="0" smtClean="0">
                <a:hlinkClick r:id="rId2"/>
              </a:rPr>
              <a:t>https://www.ippc.int/index.php?id=1111165</a:t>
            </a:r>
            <a:r>
              <a:rPr lang="en-GB" sz="1800" dirty="0" smtClean="0"/>
              <a:t> 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General Considerations (1)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068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700" dirty="0" smtClean="0"/>
              <a:t>A – The intention of this ISPM is to encourage the sea container industry to regularly examine </a:t>
            </a:r>
            <a:r>
              <a:rPr lang="en-US" altLang="ja-JP" sz="2700" dirty="0" smtClean="0"/>
              <a:t>the interior and exterior of sea containers and remove any </a:t>
            </a:r>
            <a:r>
              <a:rPr lang="en-US" altLang="ja-JP" sz="2700" dirty="0" smtClean="0"/>
              <a:t>biological contamination if found.</a:t>
            </a:r>
          </a:p>
          <a:p>
            <a:pPr>
              <a:lnSpc>
                <a:spcPct val="90000"/>
              </a:lnSpc>
              <a:buNone/>
            </a:pPr>
            <a:endParaRPr lang="en-US" altLang="ja-JP" sz="2700" dirty="0" smtClean="0"/>
          </a:p>
          <a:p>
            <a:pPr>
              <a:lnSpc>
                <a:spcPct val="90000"/>
              </a:lnSpc>
            </a:pPr>
            <a:r>
              <a:rPr lang="en-US" altLang="ja-JP" sz="2700" dirty="0" smtClean="0"/>
              <a:t>B – After discussions with the CBD and OIE, the contaminants are to include items of concern to these bodies as well as the IPPC and include </a:t>
            </a:r>
            <a:r>
              <a:rPr lang="en-GB" sz="2800" dirty="0" smtClean="0"/>
              <a:t>insects, snails, slugs, fungi, seeds or other plant parts, soil, organic residues from previous cargoes, </a:t>
            </a:r>
            <a:r>
              <a:rPr lang="en-GB" sz="2800" dirty="0" err="1" smtClean="0"/>
              <a:t>dunnage</a:t>
            </a:r>
            <a:r>
              <a:rPr lang="en-GB" sz="2800" dirty="0" smtClean="0"/>
              <a:t>.</a:t>
            </a:r>
            <a:endParaRPr lang="en-US" altLang="ja-JP" sz="2700" dirty="0" smtClean="0"/>
          </a:p>
          <a:p>
            <a:pPr>
              <a:lnSpc>
                <a:spcPct val="90000"/>
              </a:lnSpc>
              <a:buNone/>
            </a:pPr>
            <a:endParaRPr lang="en-US" altLang="ja-JP" sz="27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General Considerations (2)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068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700" dirty="0" smtClean="0"/>
              <a:t>C – Sea  containers are examined visually</a:t>
            </a:r>
          </a:p>
          <a:p>
            <a:pPr>
              <a:lnSpc>
                <a:spcPct val="90000"/>
              </a:lnSpc>
            </a:pPr>
            <a:endParaRPr lang="en-US" altLang="ja-JP" sz="2700" dirty="0" smtClean="0"/>
          </a:p>
          <a:p>
            <a:pPr>
              <a:lnSpc>
                <a:spcPct val="90000"/>
              </a:lnSpc>
            </a:pPr>
            <a:r>
              <a:rPr lang="en-US" altLang="ja-JP" sz="2700" dirty="0" smtClean="0"/>
              <a:t>D – Any contamination should be removed</a:t>
            </a:r>
          </a:p>
          <a:p>
            <a:pPr>
              <a:lnSpc>
                <a:spcPct val="90000"/>
              </a:lnSpc>
            </a:pPr>
            <a:endParaRPr lang="en-US" altLang="ja-JP" sz="2700" dirty="0" smtClean="0"/>
          </a:p>
          <a:p>
            <a:pPr>
              <a:lnSpc>
                <a:spcPct val="90000"/>
              </a:lnSpc>
            </a:pPr>
            <a:r>
              <a:rPr lang="en-US" altLang="ja-JP" sz="2700" dirty="0" smtClean="0"/>
              <a:t>E – Contamination should be disposed of safely</a:t>
            </a:r>
          </a:p>
          <a:p>
            <a:pPr>
              <a:lnSpc>
                <a:spcPct val="90000"/>
              </a:lnSpc>
              <a:buNone/>
            </a:pPr>
            <a:endParaRPr lang="en-US" altLang="ja-JP" sz="2700" dirty="0" smtClean="0"/>
          </a:p>
          <a:p>
            <a:pPr>
              <a:lnSpc>
                <a:spcPct val="90000"/>
              </a:lnSpc>
            </a:pPr>
            <a:r>
              <a:rPr lang="en-US" altLang="ja-JP" sz="2700" dirty="0" smtClean="0"/>
              <a:t>F - It is proposed that this be done at the depots used by shipping companies – by depot staff.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altLang="ja-JP" b="1" dirty="0" smtClean="0"/>
              <a:t>General Considerations (3)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dirty="0" smtClean="0"/>
              <a:t>G – It is proposed that shipping companies be certified to do this work</a:t>
            </a:r>
          </a:p>
          <a:p>
            <a:pPr>
              <a:lnSpc>
                <a:spcPct val="90000"/>
              </a:lnSpc>
              <a:buNone/>
            </a:pP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sz="2400" dirty="0" smtClean="0"/>
              <a:t>H – Verification of cleanliness: a system to transmit data on cleanliness </a:t>
            </a:r>
            <a:r>
              <a:rPr lang="en-US" altLang="ja-JP" sz="2400" dirty="0" smtClean="0"/>
              <a:t>is </a:t>
            </a:r>
            <a:r>
              <a:rPr lang="en-US" altLang="ja-JP" sz="2400" dirty="0" smtClean="0"/>
              <a:t>under consideration</a:t>
            </a:r>
          </a:p>
          <a:p>
            <a:pPr>
              <a:lnSpc>
                <a:spcPct val="90000"/>
              </a:lnSpc>
              <a:buNone/>
            </a:pP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sz="2400" dirty="0" smtClean="0"/>
              <a:t>I – Means of preventing contamination of sea containers are suggested</a:t>
            </a:r>
          </a:p>
          <a:p>
            <a:pPr>
              <a:lnSpc>
                <a:spcPct val="90000"/>
              </a:lnSpc>
            </a:pP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sz="2400" dirty="0" smtClean="0"/>
              <a:t>J – NPPOs should check compliance. Where an NPPO has confidence in documentary verification, on-arrival compliance checks should be reduced.</a:t>
            </a:r>
          </a:p>
          <a:p>
            <a:pPr>
              <a:lnSpc>
                <a:spcPct val="90000"/>
              </a:lnSpc>
            </a:pPr>
            <a:endParaRPr lang="en-US" altLang="ja-JP" sz="2700" dirty="0" smtClean="0"/>
          </a:p>
          <a:p>
            <a:pPr>
              <a:lnSpc>
                <a:spcPct val="90000"/>
              </a:lnSpc>
              <a:buNone/>
            </a:pPr>
            <a:endParaRPr lang="en-US" altLang="ja-JP" sz="27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Drafting Issues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dirty="0" smtClean="0"/>
              <a:t>A – the system recommended is designed to introduce as little disruption into the movement of sea containers as possible.</a:t>
            </a:r>
          </a:p>
          <a:p>
            <a:pPr>
              <a:lnSpc>
                <a:spcPct val="90000"/>
              </a:lnSpc>
              <a:buNone/>
            </a:pP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altLang="ja-JP" sz="2400" dirty="0" smtClean="0"/>
              <a:t>B – this system will not ensure that all sea containers are clean prior to export – but will reduce the likelihood of contamination during the cycle of movement of sea containers.</a:t>
            </a:r>
          </a:p>
          <a:p>
            <a:pPr>
              <a:lnSpc>
                <a:spcPct val="90000"/>
              </a:lnSpc>
              <a:buNone/>
            </a:pP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 – It is hoped that negotiations with the World Customs Organization (WCO) will give rise to possible adjustments to the WCO data </a:t>
            </a:r>
            <a:r>
              <a:rPr lang="en-US" sz="2400" dirty="0" smtClean="0"/>
              <a:t>model which </a:t>
            </a:r>
            <a:r>
              <a:rPr lang="en-US" sz="2400" dirty="0" smtClean="0"/>
              <a:t>would allow information on the cleanliness of sea containers to be tracked </a:t>
            </a:r>
            <a:r>
              <a:rPr lang="en-US" altLang="ja-JP" sz="2400" dirty="0" smtClean="0"/>
              <a:t>.</a:t>
            </a:r>
            <a:endParaRPr lang="en-US" altLang="ja-JP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cs typeface="ＭＳ Ｐゴシック"/>
              </a:rPr>
              <a:t>Other relevant information (1)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0687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ja-JP" sz="2700" dirty="0" smtClean="0">
                <a:cs typeface="ＭＳ Ｐゴシック"/>
              </a:rPr>
              <a:t>As the standard would have a broad impact, NPPOs and RPPOs should liaise with </a:t>
            </a:r>
            <a:r>
              <a:rPr lang="en-US" altLang="ja-JP" sz="2700" b="1" dirty="0" smtClean="0">
                <a:cs typeface="ＭＳ Ｐゴシック"/>
              </a:rPr>
              <a:t>relevant stakeholders </a:t>
            </a:r>
            <a:r>
              <a:rPr lang="en-US" altLang="ja-JP" sz="2700" dirty="0" smtClean="0">
                <a:cs typeface="ＭＳ Ｐゴシック"/>
              </a:rPr>
              <a:t>at the national level: </a:t>
            </a:r>
            <a:r>
              <a:rPr lang="en-US" altLang="ja-JP" sz="2700" b="1" dirty="0" smtClean="0">
                <a:cs typeface="ＭＳ Ｐゴシック"/>
              </a:rPr>
              <a:t>industry</a:t>
            </a:r>
            <a:r>
              <a:rPr lang="en-US" altLang="ja-JP" sz="2700" dirty="0" smtClean="0">
                <a:cs typeface="ＭＳ Ｐゴシック"/>
              </a:rPr>
              <a:t> and </a:t>
            </a:r>
            <a:r>
              <a:rPr lang="en-US" altLang="ja-JP" sz="2700" b="1" dirty="0" smtClean="0">
                <a:cs typeface="ＭＳ Ｐゴシック"/>
              </a:rPr>
              <a:t>national representatives</a:t>
            </a:r>
            <a:r>
              <a:rPr lang="en-US" altLang="ja-JP" sz="2700" dirty="0" smtClean="0">
                <a:cs typeface="ＭＳ Ｐゴシック"/>
              </a:rPr>
              <a:t> of the relevant </a:t>
            </a:r>
            <a:r>
              <a:rPr lang="en-US" altLang="ja-JP" sz="2700" b="1" dirty="0" smtClean="0">
                <a:cs typeface="ＭＳ Ｐゴシック"/>
              </a:rPr>
              <a:t>international organizations: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ja-JP" sz="2700" b="1" dirty="0" smtClean="0">
              <a:cs typeface="ＭＳ Ｐゴシック"/>
            </a:endParaRPr>
          </a:p>
          <a:p>
            <a:pPr>
              <a:lnSpc>
                <a:spcPct val="90000"/>
              </a:lnSpc>
              <a:buNone/>
            </a:pPr>
            <a:endParaRPr lang="en-US" altLang="ja-JP" sz="2700" b="1" dirty="0" smtClean="0">
              <a:cs typeface="ＭＳ Ｐゴシック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ja-JP" sz="2700" dirty="0" smtClean="0">
              <a:cs typeface="ＭＳ Ｐゴシック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ja-JP" sz="2700" dirty="0" smtClean="0">
              <a:cs typeface="ＭＳ Ｐゴシック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505200"/>
          <a:ext cx="8610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Convention on Biological Diversity (CBD)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International Maritime Organization (IMO)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lvl="1" indent="-342900">
                        <a:buFont typeface="Arial" charset="0"/>
                        <a:buNone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World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Organisation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for Animal Health (OIE)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Container Owners’ Association (COA)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World Health Organization (WHO)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Container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Lessors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(IICL)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International Organization for Standardization (ISO)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Institute of International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International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Chamber of Shipping (ICS)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World Customs Organization (WCO)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World Shipping Council (WSC)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cs typeface="ＭＳ Ｐゴシック"/>
              </a:rPr>
              <a:t>Other relevant information (2)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068763"/>
          </a:xfrm>
        </p:spPr>
        <p:txBody>
          <a:bodyPr anchor="ctr"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As this is a </a:t>
            </a:r>
            <a:r>
              <a:rPr lang="en-GB" u="sng" dirty="0" smtClean="0"/>
              <a:t>preliminary </a:t>
            </a:r>
            <a:r>
              <a:rPr lang="en-GB" dirty="0" smtClean="0"/>
              <a:t>draft standard, IPPC members should focus </a:t>
            </a:r>
            <a:r>
              <a:rPr lang="en-GB" b="1" dirty="0" smtClean="0"/>
              <a:t>comments on concepts and ideas</a:t>
            </a:r>
            <a:r>
              <a:rPr lang="en-GB" dirty="0" smtClean="0"/>
              <a:t> related to the draft in order to influence its future development.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ja-JP" sz="2700" b="1" dirty="0" smtClean="0">
              <a:cs typeface="ＭＳ Ｐゴシック"/>
            </a:endParaRPr>
          </a:p>
          <a:p>
            <a:pPr>
              <a:lnSpc>
                <a:spcPct val="90000"/>
              </a:lnSpc>
              <a:buNone/>
            </a:pPr>
            <a:endParaRPr lang="en-US" altLang="ja-JP" sz="2700" b="1" dirty="0" smtClean="0">
              <a:cs typeface="ＭＳ Ｐゴシック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ja-JP" sz="2700" dirty="0" smtClean="0">
              <a:cs typeface="ＭＳ Ｐゴシック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altLang="ja-JP" sz="2700" dirty="0" smtClean="0">
              <a:cs typeface="ＭＳ Ｐ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602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  Draft ISPM: Minimizing pest movement by sea containers  (2008-001)    </vt:lpstr>
      <vt:lpstr>Background</vt:lpstr>
      <vt:lpstr>Background</vt:lpstr>
      <vt:lpstr>General Considerations (1)</vt:lpstr>
      <vt:lpstr>General Considerations (2)</vt:lpstr>
      <vt:lpstr>General Considerations (3)</vt:lpstr>
      <vt:lpstr>Drafting Issues</vt:lpstr>
      <vt:lpstr>Other relevant information (1)</vt:lpstr>
      <vt:lpstr>Other relevant information (2)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Dubon</dc:creator>
  <cp:lastModifiedBy>Celine Germain (AGPM)</cp:lastModifiedBy>
  <cp:revision>249</cp:revision>
  <dcterms:created xsi:type="dcterms:W3CDTF">2010-05-03T09:14:34Z</dcterms:created>
  <dcterms:modified xsi:type="dcterms:W3CDTF">2013-07-11T10:31:47Z</dcterms:modified>
</cp:coreProperties>
</file>