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7" r:id="rId3"/>
    <p:sldId id="346" r:id="rId4"/>
    <p:sldId id="326" r:id="rId5"/>
    <p:sldId id="344" r:id="rId6"/>
    <p:sldId id="345" r:id="rId7"/>
    <p:sldId id="347" r:id="rId8"/>
    <p:sldId id="348" r:id="rId9"/>
    <p:sldId id="349" r:id="rId10"/>
    <p:sldId id="350" r:id="rId11"/>
    <p:sldId id="351" r:id="rId12"/>
    <p:sldId id="352" r:id="rId13"/>
  </p:sldIdLst>
  <p:sldSz cx="9144000" cy="6858000" type="screen4x3"/>
  <p:notesSz cx="6834188" cy="99790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CBCDF-2394-467D-B9B9-C29FBED692B6}" type="doc">
      <dgm:prSet loTypeId="urn:microsoft.com/office/officeart/2005/8/layout/h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C9718E1F-45FC-4C5D-B83F-CA0E378DA057}">
      <dgm:prSet phldrT="[Texte]" custT="1"/>
      <dgm:spPr/>
      <dgm:t>
        <a:bodyPr/>
        <a:lstStyle/>
        <a:p>
          <a:r>
            <a:rPr lang="en-US" sz="2000" noProof="0" dirty="0" smtClean="0"/>
            <a:t>February,  1993</a:t>
          </a:r>
          <a:endParaRPr lang="en-US" sz="2000" noProof="0" dirty="0"/>
        </a:p>
      </dgm:t>
    </dgm:pt>
    <dgm:pt modelId="{6C464529-0C36-4379-94EA-AC3CE0779FAB}" type="parTrans" cxnId="{D270CA12-A47D-4A9F-8660-B742A00B4EC9}">
      <dgm:prSet/>
      <dgm:spPr/>
      <dgm:t>
        <a:bodyPr/>
        <a:lstStyle/>
        <a:p>
          <a:endParaRPr lang="en-US" noProof="0"/>
        </a:p>
      </dgm:t>
    </dgm:pt>
    <dgm:pt modelId="{A16A3C3B-94B9-4F0F-90CE-12B6BDB04064}" type="sibTrans" cxnId="{D270CA12-A47D-4A9F-8660-B742A00B4EC9}">
      <dgm:prSet/>
      <dgm:spPr/>
      <dgm:t>
        <a:bodyPr/>
        <a:lstStyle/>
        <a:p>
          <a:endParaRPr lang="en-US" noProof="0"/>
        </a:p>
      </dgm:t>
    </dgm:pt>
    <dgm:pt modelId="{DF21A561-C15D-4EAB-9DF0-3F354FCBE248}">
      <dgm:prSet phldrT="[Texte]" custT="1"/>
      <dgm:spPr/>
      <dgm:t>
        <a:bodyPr/>
        <a:lstStyle/>
        <a:p>
          <a:r>
            <a:rPr lang="en-US" sz="1600" noProof="0" dirty="0" smtClean="0"/>
            <a:t>Signature of the Agreement, (Rabat, Morocco)</a:t>
          </a:r>
          <a:endParaRPr lang="en-US" sz="1600" noProof="0" dirty="0"/>
        </a:p>
      </dgm:t>
    </dgm:pt>
    <dgm:pt modelId="{C3F27DD7-4C29-4A1E-B447-AA2F6D1AB867}" type="parTrans" cxnId="{67033601-CBBE-4BFE-B2BB-9772B051690F}">
      <dgm:prSet/>
      <dgm:spPr/>
      <dgm:t>
        <a:bodyPr/>
        <a:lstStyle/>
        <a:p>
          <a:endParaRPr lang="en-US" noProof="0"/>
        </a:p>
      </dgm:t>
    </dgm:pt>
    <dgm:pt modelId="{0C67EE61-CD44-4008-A09D-A40920C770C5}" type="sibTrans" cxnId="{67033601-CBBE-4BFE-B2BB-9772B051690F}">
      <dgm:prSet/>
      <dgm:spPr/>
      <dgm:t>
        <a:bodyPr/>
        <a:lstStyle/>
        <a:p>
          <a:endParaRPr lang="en-US" noProof="0"/>
        </a:p>
      </dgm:t>
    </dgm:pt>
    <dgm:pt modelId="{FFC256D4-BDB5-418A-BC9D-440FC86B97D1}">
      <dgm:prSet phldrT="[Texte]" custT="1"/>
      <dgm:spPr/>
      <dgm:t>
        <a:bodyPr/>
        <a:lstStyle/>
        <a:p>
          <a:r>
            <a:rPr lang="en-US" sz="2000" noProof="0" dirty="0" smtClean="0"/>
            <a:t>January,  2009</a:t>
          </a:r>
          <a:endParaRPr lang="en-US" sz="2000" noProof="0" dirty="0"/>
        </a:p>
      </dgm:t>
    </dgm:pt>
    <dgm:pt modelId="{A78E87E2-5651-42E4-A44A-F642512D8282}" type="parTrans" cxnId="{B0A609EB-E01C-4E8D-AB54-8166EC3A5FA0}">
      <dgm:prSet/>
      <dgm:spPr/>
      <dgm:t>
        <a:bodyPr/>
        <a:lstStyle/>
        <a:p>
          <a:endParaRPr lang="en-US" noProof="0"/>
        </a:p>
      </dgm:t>
    </dgm:pt>
    <dgm:pt modelId="{56E76BF9-397C-48EA-867B-BCC228266419}" type="sibTrans" cxnId="{B0A609EB-E01C-4E8D-AB54-8166EC3A5FA0}">
      <dgm:prSet/>
      <dgm:spPr/>
      <dgm:t>
        <a:bodyPr/>
        <a:lstStyle/>
        <a:p>
          <a:endParaRPr lang="en-US" noProof="0"/>
        </a:p>
      </dgm:t>
    </dgm:pt>
    <dgm:pt modelId="{27C11090-9066-45B7-BAC1-E60EA62E4F47}">
      <dgm:prSet phldrT="[Texte]" custT="1"/>
      <dgm:spPr/>
      <dgm:t>
        <a:bodyPr/>
        <a:lstStyle/>
        <a:p>
          <a:r>
            <a:rPr lang="en-US" sz="1600" noProof="0" dirty="0" smtClean="0"/>
            <a:t>Enter into force</a:t>
          </a:r>
          <a:endParaRPr lang="en-US" sz="1600" noProof="0" dirty="0"/>
        </a:p>
      </dgm:t>
    </dgm:pt>
    <dgm:pt modelId="{1AABA3F2-81EB-4BD1-81E5-0B0B3EA5C828}" type="parTrans" cxnId="{AE296CA6-28BB-47DB-9C7A-468C84A054E9}">
      <dgm:prSet/>
      <dgm:spPr/>
      <dgm:t>
        <a:bodyPr/>
        <a:lstStyle/>
        <a:p>
          <a:endParaRPr lang="en-US" noProof="0"/>
        </a:p>
      </dgm:t>
    </dgm:pt>
    <dgm:pt modelId="{C5260B0F-F30D-426C-8C1D-0EBF3931990E}" type="sibTrans" cxnId="{AE296CA6-28BB-47DB-9C7A-468C84A054E9}">
      <dgm:prSet/>
      <dgm:spPr/>
      <dgm:t>
        <a:bodyPr/>
        <a:lstStyle/>
        <a:p>
          <a:endParaRPr lang="en-US" noProof="0"/>
        </a:p>
      </dgm:t>
    </dgm:pt>
    <dgm:pt modelId="{BC9E2BBF-F5FE-4D2D-9F02-C4AD7F6D7BA7}">
      <dgm:prSet phldrT="[Texte]" custT="1"/>
      <dgm:spPr/>
      <dgm:t>
        <a:bodyPr/>
        <a:lstStyle/>
        <a:p>
          <a:r>
            <a:rPr lang="en-US" sz="2000" noProof="0" smtClean="0"/>
            <a:t>October, 2010</a:t>
          </a:r>
          <a:endParaRPr lang="en-US" sz="2000" noProof="0"/>
        </a:p>
      </dgm:t>
    </dgm:pt>
    <dgm:pt modelId="{1EFA51D1-C5A6-44CE-9528-DBA877EC1B9E}" type="parTrans" cxnId="{FC86C9C4-C94C-4C9B-BEA0-2D4AEC9D9FA9}">
      <dgm:prSet/>
      <dgm:spPr/>
      <dgm:t>
        <a:bodyPr/>
        <a:lstStyle/>
        <a:p>
          <a:endParaRPr lang="en-US" noProof="0"/>
        </a:p>
      </dgm:t>
    </dgm:pt>
    <dgm:pt modelId="{546209EA-BC76-4C8E-97B3-869C4209143E}" type="sibTrans" cxnId="{FC86C9C4-C94C-4C9B-BEA0-2D4AEC9D9FA9}">
      <dgm:prSet/>
      <dgm:spPr/>
      <dgm:t>
        <a:bodyPr/>
        <a:lstStyle/>
        <a:p>
          <a:endParaRPr lang="en-US" noProof="0"/>
        </a:p>
      </dgm:t>
    </dgm:pt>
    <dgm:pt modelId="{B5BB3720-C899-4E37-8F87-6B4C195FCB6F}">
      <dgm:prSet phldrT="[Texte]"/>
      <dgm:spPr/>
      <dgm:t>
        <a:bodyPr/>
        <a:lstStyle/>
        <a:p>
          <a:r>
            <a:rPr lang="en-US" noProof="0" dirty="0" smtClean="0"/>
            <a:t>First Governing Council</a:t>
          </a:r>
          <a:endParaRPr lang="en-US" noProof="0" dirty="0"/>
        </a:p>
      </dgm:t>
    </dgm:pt>
    <dgm:pt modelId="{A619C72D-D50D-4C7E-A1C4-28CCECC735E3}" type="parTrans" cxnId="{B779FE87-95D0-4D25-B76E-917E34C682B2}">
      <dgm:prSet/>
      <dgm:spPr/>
      <dgm:t>
        <a:bodyPr/>
        <a:lstStyle/>
        <a:p>
          <a:endParaRPr lang="en-US" noProof="0"/>
        </a:p>
      </dgm:t>
    </dgm:pt>
    <dgm:pt modelId="{01E1FDA6-34C1-484E-94C5-BB1717E750BB}" type="sibTrans" cxnId="{B779FE87-95D0-4D25-B76E-917E34C682B2}">
      <dgm:prSet/>
      <dgm:spPr/>
      <dgm:t>
        <a:bodyPr/>
        <a:lstStyle/>
        <a:p>
          <a:endParaRPr lang="en-US" noProof="0"/>
        </a:p>
      </dgm:t>
    </dgm:pt>
    <dgm:pt modelId="{C129C8C0-A02C-4721-9EBA-44447D903A92}">
      <dgm:prSet phldrT="[Texte]"/>
      <dgm:spPr/>
      <dgm:t>
        <a:bodyPr/>
        <a:lstStyle/>
        <a:p>
          <a:r>
            <a:rPr lang="en-US" noProof="0" dirty="0" smtClean="0"/>
            <a:t>Election of the Chair and Vice Chair,</a:t>
          </a:r>
          <a:endParaRPr lang="en-US" noProof="0" dirty="0"/>
        </a:p>
      </dgm:t>
    </dgm:pt>
    <dgm:pt modelId="{73816572-4C1A-47A1-9EDE-FFF7A865719F}" type="parTrans" cxnId="{32E5E407-BA2B-4FF0-9561-2082B94A00A0}">
      <dgm:prSet/>
      <dgm:spPr/>
      <dgm:t>
        <a:bodyPr/>
        <a:lstStyle/>
        <a:p>
          <a:endParaRPr lang="en-US" noProof="0"/>
        </a:p>
      </dgm:t>
    </dgm:pt>
    <dgm:pt modelId="{DC0284AC-6C4F-4D32-B25D-A16DEA4EE403}" type="sibTrans" cxnId="{32E5E407-BA2B-4FF0-9561-2082B94A00A0}">
      <dgm:prSet/>
      <dgm:spPr/>
      <dgm:t>
        <a:bodyPr/>
        <a:lstStyle/>
        <a:p>
          <a:endParaRPr lang="en-US" noProof="0"/>
        </a:p>
      </dgm:t>
    </dgm:pt>
    <dgm:pt modelId="{9CBE8B0A-4249-46C6-A6B1-D574EF48D976}">
      <dgm:prSet phldrT="[Texte]"/>
      <dgm:spPr/>
      <dgm:t>
        <a:bodyPr/>
        <a:lstStyle/>
        <a:p>
          <a:r>
            <a:rPr lang="en-US" noProof="0" dirty="0" smtClean="0"/>
            <a:t>Election of the Executive </a:t>
          </a:r>
          <a:r>
            <a:rPr lang="en-US" noProof="0" dirty="0" err="1" smtClean="0"/>
            <a:t>Commettee</a:t>
          </a:r>
          <a:endParaRPr lang="en-US" noProof="0"/>
        </a:p>
      </dgm:t>
    </dgm:pt>
    <dgm:pt modelId="{390F7093-8B17-4429-96AC-C37974955908}" type="parTrans" cxnId="{93AFD114-D0CF-43A9-B75C-5D68190DF25A}">
      <dgm:prSet/>
      <dgm:spPr/>
      <dgm:t>
        <a:bodyPr/>
        <a:lstStyle/>
        <a:p>
          <a:endParaRPr lang="en-US" noProof="0"/>
        </a:p>
      </dgm:t>
    </dgm:pt>
    <dgm:pt modelId="{A067CCC0-72A1-4FED-95F2-8698AC4086CA}" type="sibTrans" cxnId="{93AFD114-D0CF-43A9-B75C-5D68190DF25A}">
      <dgm:prSet/>
      <dgm:spPr/>
      <dgm:t>
        <a:bodyPr/>
        <a:lstStyle/>
        <a:p>
          <a:endParaRPr lang="en-US" noProof="0"/>
        </a:p>
      </dgm:t>
    </dgm:pt>
    <dgm:pt modelId="{F3C776B5-0E3E-43A9-9FE1-B68411B10BF4}">
      <dgm:prSet phldrT="[Texte]"/>
      <dgm:spPr/>
      <dgm:t>
        <a:bodyPr/>
        <a:lstStyle/>
        <a:p>
          <a:r>
            <a:rPr lang="en-US" noProof="0" smtClean="0"/>
            <a:t>Appointement of the Executive Director</a:t>
          </a:r>
          <a:endParaRPr lang="en-US" noProof="0"/>
        </a:p>
      </dgm:t>
    </dgm:pt>
    <dgm:pt modelId="{3AE8F6F9-B4A6-45F8-B759-08FB358B570B}" type="parTrans" cxnId="{39F9F41F-76B1-48AC-9867-A21D4EAD05EF}">
      <dgm:prSet/>
      <dgm:spPr/>
      <dgm:t>
        <a:bodyPr/>
        <a:lstStyle/>
        <a:p>
          <a:endParaRPr lang="en-US" noProof="0"/>
        </a:p>
      </dgm:t>
    </dgm:pt>
    <dgm:pt modelId="{C78E3125-7374-4CF8-B3CE-BF72CBB1581B}" type="sibTrans" cxnId="{39F9F41F-76B1-48AC-9867-A21D4EAD05EF}">
      <dgm:prSet/>
      <dgm:spPr/>
      <dgm:t>
        <a:bodyPr/>
        <a:lstStyle/>
        <a:p>
          <a:endParaRPr lang="en-US" noProof="0"/>
        </a:p>
      </dgm:t>
    </dgm:pt>
    <dgm:pt modelId="{50263544-22DE-46B8-9D7F-45B7759185DF}">
      <dgm:prSet phldrT="[Texte]" custT="1"/>
      <dgm:spPr/>
      <dgm:t>
        <a:bodyPr/>
        <a:lstStyle/>
        <a:p>
          <a:r>
            <a:rPr lang="en-US" sz="1600" noProof="0" dirty="0" smtClean="0"/>
            <a:t>10 Members: Algeria, Egypt, Jordan, Libya, Malta, Morocco, Pakistan, Sudan, Syria and Tunisia</a:t>
          </a:r>
          <a:endParaRPr lang="en-US" sz="1600" noProof="0" dirty="0"/>
        </a:p>
      </dgm:t>
    </dgm:pt>
    <dgm:pt modelId="{975E0144-8478-49B5-8F23-00FCF4F90876}" type="parTrans" cxnId="{678F2A1C-737B-4336-890D-8C665FD89C98}">
      <dgm:prSet/>
      <dgm:spPr/>
      <dgm:t>
        <a:bodyPr/>
        <a:lstStyle/>
        <a:p>
          <a:endParaRPr lang="fr-FR"/>
        </a:p>
      </dgm:t>
    </dgm:pt>
    <dgm:pt modelId="{A0E0FC48-7012-412B-A4CB-1D976911AA1F}" type="sibTrans" cxnId="{678F2A1C-737B-4336-890D-8C665FD89C98}">
      <dgm:prSet/>
      <dgm:spPr/>
      <dgm:t>
        <a:bodyPr/>
        <a:lstStyle/>
        <a:p>
          <a:endParaRPr lang="fr-FR"/>
        </a:p>
      </dgm:t>
    </dgm:pt>
    <dgm:pt modelId="{6990A2DD-6638-4B62-B131-F0472568CAD1}" type="pres">
      <dgm:prSet presAssocID="{4ECCBCDF-2394-467D-B9B9-C29FBED692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71B53E2-462E-40EC-8986-82D84F24B830}" type="pres">
      <dgm:prSet presAssocID="{4ECCBCDF-2394-467D-B9B9-C29FBED692B6}" presName="tSp" presStyleCnt="0"/>
      <dgm:spPr/>
      <dgm:t>
        <a:bodyPr/>
        <a:lstStyle/>
        <a:p>
          <a:endParaRPr lang="fr-FR"/>
        </a:p>
      </dgm:t>
    </dgm:pt>
    <dgm:pt modelId="{7A7A1133-A15F-41B8-9619-804ECC12526A}" type="pres">
      <dgm:prSet presAssocID="{4ECCBCDF-2394-467D-B9B9-C29FBED692B6}" presName="bSp" presStyleCnt="0"/>
      <dgm:spPr/>
      <dgm:t>
        <a:bodyPr/>
        <a:lstStyle/>
        <a:p>
          <a:endParaRPr lang="fr-FR"/>
        </a:p>
      </dgm:t>
    </dgm:pt>
    <dgm:pt modelId="{F84981D9-7A3D-4A6E-A1C3-84E0108C24F6}" type="pres">
      <dgm:prSet presAssocID="{4ECCBCDF-2394-467D-B9B9-C29FBED692B6}" presName="process" presStyleCnt="0"/>
      <dgm:spPr/>
      <dgm:t>
        <a:bodyPr/>
        <a:lstStyle/>
        <a:p>
          <a:endParaRPr lang="fr-FR"/>
        </a:p>
      </dgm:t>
    </dgm:pt>
    <dgm:pt modelId="{C06C471F-DAFD-427F-BBA7-DF6B24971C4C}" type="pres">
      <dgm:prSet presAssocID="{C9718E1F-45FC-4C5D-B83F-CA0E378DA057}" presName="composite1" presStyleCnt="0"/>
      <dgm:spPr/>
      <dgm:t>
        <a:bodyPr/>
        <a:lstStyle/>
        <a:p>
          <a:endParaRPr lang="fr-FR"/>
        </a:p>
      </dgm:t>
    </dgm:pt>
    <dgm:pt modelId="{FB2346E4-2971-4933-8638-29FDF32FF382}" type="pres">
      <dgm:prSet presAssocID="{C9718E1F-45FC-4C5D-B83F-CA0E378DA057}" presName="dummyNode1" presStyleLbl="node1" presStyleIdx="0" presStyleCnt="3"/>
      <dgm:spPr/>
      <dgm:t>
        <a:bodyPr/>
        <a:lstStyle/>
        <a:p>
          <a:endParaRPr lang="fr-FR"/>
        </a:p>
      </dgm:t>
    </dgm:pt>
    <dgm:pt modelId="{4126AC2E-B0D8-464A-955F-82D6843C8B86}" type="pres">
      <dgm:prSet presAssocID="{C9718E1F-45FC-4C5D-B83F-CA0E378DA057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64687E-9473-4FFA-A85B-13C4A7A6978B}" type="pres">
      <dgm:prSet presAssocID="{C9718E1F-45FC-4C5D-B83F-CA0E378DA05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0C2B20-C9BD-46AF-951F-96FD21BED8A8}" type="pres">
      <dgm:prSet presAssocID="{C9718E1F-45FC-4C5D-B83F-CA0E378DA057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9B805E-460A-4CF5-A973-E07AD17F4B6F}" type="pres">
      <dgm:prSet presAssocID="{C9718E1F-45FC-4C5D-B83F-CA0E378DA057}" presName="connSite1" presStyleCnt="0"/>
      <dgm:spPr/>
      <dgm:t>
        <a:bodyPr/>
        <a:lstStyle/>
        <a:p>
          <a:endParaRPr lang="fr-FR"/>
        </a:p>
      </dgm:t>
    </dgm:pt>
    <dgm:pt modelId="{10A8CFD7-D568-45CB-86B3-39CA0033654A}" type="pres">
      <dgm:prSet presAssocID="{A16A3C3B-94B9-4F0F-90CE-12B6BDB04064}" presName="Name9" presStyleLbl="sibTrans2D1" presStyleIdx="0" presStyleCnt="2"/>
      <dgm:spPr/>
      <dgm:t>
        <a:bodyPr/>
        <a:lstStyle/>
        <a:p>
          <a:endParaRPr lang="fr-FR"/>
        </a:p>
      </dgm:t>
    </dgm:pt>
    <dgm:pt modelId="{1A5F24A7-4CEE-48CE-9430-CC8FA14B4D4D}" type="pres">
      <dgm:prSet presAssocID="{FFC256D4-BDB5-418A-BC9D-440FC86B97D1}" presName="composite2" presStyleCnt="0"/>
      <dgm:spPr/>
      <dgm:t>
        <a:bodyPr/>
        <a:lstStyle/>
        <a:p>
          <a:endParaRPr lang="fr-FR"/>
        </a:p>
      </dgm:t>
    </dgm:pt>
    <dgm:pt modelId="{C5F26E42-8D6B-4B52-9563-2DADA2B7FA7B}" type="pres">
      <dgm:prSet presAssocID="{FFC256D4-BDB5-418A-BC9D-440FC86B97D1}" presName="dummyNode2" presStyleLbl="node1" presStyleIdx="0" presStyleCnt="3"/>
      <dgm:spPr/>
      <dgm:t>
        <a:bodyPr/>
        <a:lstStyle/>
        <a:p>
          <a:endParaRPr lang="fr-FR"/>
        </a:p>
      </dgm:t>
    </dgm:pt>
    <dgm:pt modelId="{7B4C8636-69B9-4FA7-9F18-025186A5EA1E}" type="pres">
      <dgm:prSet presAssocID="{FFC256D4-BDB5-418A-BC9D-440FC86B97D1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9FCD1F-9257-431B-927A-675AA5A809F2}" type="pres">
      <dgm:prSet presAssocID="{FFC256D4-BDB5-418A-BC9D-440FC86B97D1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4C274F-6C6D-403D-A289-33ED30790389}" type="pres">
      <dgm:prSet presAssocID="{FFC256D4-BDB5-418A-BC9D-440FC86B97D1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9EEC7D-6C4A-45E6-A711-A1A9510AA039}" type="pres">
      <dgm:prSet presAssocID="{FFC256D4-BDB5-418A-BC9D-440FC86B97D1}" presName="connSite2" presStyleCnt="0"/>
      <dgm:spPr/>
      <dgm:t>
        <a:bodyPr/>
        <a:lstStyle/>
        <a:p>
          <a:endParaRPr lang="fr-FR"/>
        </a:p>
      </dgm:t>
    </dgm:pt>
    <dgm:pt modelId="{228DC76A-A005-406F-BEAF-3AA9048FF284}" type="pres">
      <dgm:prSet presAssocID="{56E76BF9-397C-48EA-867B-BCC228266419}" presName="Name18" presStyleLbl="sibTrans2D1" presStyleIdx="1" presStyleCnt="2"/>
      <dgm:spPr/>
      <dgm:t>
        <a:bodyPr/>
        <a:lstStyle/>
        <a:p>
          <a:endParaRPr lang="fr-FR"/>
        </a:p>
      </dgm:t>
    </dgm:pt>
    <dgm:pt modelId="{2840D8D7-478F-4B4F-8F7E-3363BE559113}" type="pres">
      <dgm:prSet presAssocID="{BC9E2BBF-F5FE-4D2D-9F02-C4AD7F6D7BA7}" presName="composite1" presStyleCnt="0"/>
      <dgm:spPr/>
      <dgm:t>
        <a:bodyPr/>
        <a:lstStyle/>
        <a:p>
          <a:endParaRPr lang="fr-FR"/>
        </a:p>
      </dgm:t>
    </dgm:pt>
    <dgm:pt modelId="{361BC705-5A7D-458A-8244-72A552CB1BD3}" type="pres">
      <dgm:prSet presAssocID="{BC9E2BBF-F5FE-4D2D-9F02-C4AD7F6D7BA7}" presName="dummyNode1" presStyleLbl="node1" presStyleIdx="1" presStyleCnt="3"/>
      <dgm:spPr/>
      <dgm:t>
        <a:bodyPr/>
        <a:lstStyle/>
        <a:p>
          <a:endParaRPr lang="fr-FR"/>
        </a:p>
      </dgm:t>
    </dgm:pt>
    <dgm:pt modelId="{7610C6EE-106D-4D5D-B72B-8D154841E301}" type="pres">
      <dgm:prSet presAssocID="{BC9E2BBF-F5FE-4D2D-9F02-C4AD7F6D7BA7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F27F08-5704-4B20-9491-10FCB02325EB}" type="pres">
      <dgm:prSet presAssocID="{BC9E2BBF-F5FE-4D2D-9F02-C4AD7F6D7BA7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980876-5B68-42DD-B317-4761F979813F}" type="pres">
      <dgm:prSet presAssocID="{BC9E2BBF-F5FE-4D2D-9F02-C4AD7F6D7BA7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81CB90-0DC0-427B-A8C2-B045358E1A78}" type="pres">
      <dgm:prSet presAssocID="{BC9E2BBF-F5FE-4D2D-9F02-C4AD7F6D7BA7}" presName="connSite1" presStyleCnt="0"/>
      <dgm:spPr/>
      <dgm:t>
        <a:bodyPr/>
        <a:lstStyle/>
        <a:p>
          <a:endParaRPr lang="fr-FR"/>
        </a:p>
      </dgm:t>
    </dgm:pt>
  </dgm:ptLst>
  <dgm:cxnLst>
    <dgm:cxn modelId="{6B78BE98-78D5-4BF0-8300-77A749204810}" type="presOf" srcId="{B5BB3720-C899-4E37-8F87-6B4C195FCB6F}" destId="{7610C6EE-106D-4D5D-B72B-8D154841E301}" srcOrd="0" destOrd="0" presId="urn:microsoft.com/office/officeart/2005/8/layout/hProcess4"/>
    <dgm:cxn modelId="{0F803CEF-4EBC-4962-A858-8A246CDD39EA}" type="presOf" srcId="{FFC256D4-BDB5-418A-BC9D-440FC86B97D1}" destId="{E94C274F-6C6D-403D-A289-33ED30790389}" srcOrd="0" destOrd="0" presId="urn:microsoft.com/office/officeart/2005/8/layout/hProcess4"/>
    <dgm:cxn modelId="{39F9F41F-76B1-48AC-9867-A21D4EAD05EF}" srcId="{BC9E2BBF-F5FE-4D2D-9F02-C4AD7F6D7BA7}" destId="{F3C776B5-0E3E-43A9-9FE1-B68411B10BF4}" srcOrd="3" destOrd="0" parTransId="{3AE8F6F9-B4A6-45F8-B759-08FB358B570B}" sibTransId="{C78E3125-7374-4CF8-B3CE-BF72CBB1581B}"/>
    <dgm:cxn modelId="{52ED5D85-D173-42CC-B766-E96DEEEF2B2E}" type="presOf" srcId="{56E76BF9-397C-48EA-867B-BCC228266419}" destId="{228DC76A-A005-406F-BEAF-3AA9048FF284}" srcOrd="0" destOrd="0" presId="urn:microsoft.com/office/officeart/2005/8/layout/hProcess4"/>
    <dgm:cxn modelId="{ED44496F-BAFD-4BF4-B7F0-CA30A0D42EBD}" type="presOf" srcId="{C129C8C0-A02C-4721-9EBA-44447D903A92}" destId="{15F27F08-5704-4B20-9491-10FCB02325EB}" srcOrd="1" destOrd="1" presId="urn:microsoft.com/office/officeart/2005/8/layout/hProcess4"/>
    <dgm:cxn modelId="{B779FE87-95D0-4D25-B76E-917E34C682B2}" srcId="{BC9E2BBF-F5FE-4D2D-9F02-C4AD7F6D7BA7}" destId="{B5BB3720-C899-4E37-8F87-6B4C195FCB6F}" srcOrd="0" destOrd="0" parTransId="{A619C72D-D50D-4C7E-A1C4-28CCECC735E3}" sibTransId="{01E1FDA6-34C1-484E-94C5-BB1717E750BB}"/>
    <dgm:cxn modelId="{8177AAC7-17EB-43C7-9A2B-A6816C048F49}" type="presOf" srcId="{B5BB3720-C899-4E37-8F87-6B4C195FCB6F}" destId="{15F27F08-5704-4B20-9491-10FCB02325EB}" srcOrd="1" destOrd="0" presId="urn:microsoft.com/office/officeart/2005/8/layout/hProcess4"/>
    <dgm:cxn modelId="{678F2A1C-737B-4336-890D-8C665FD89C98}" srcId="{FFC256D4-BDB5-418A-BC9D-440FC86B97D1}" destId="{50263544-22DE-46B8-9D7F-45B7759185DF}" srcOrd="1" destOrd="0" parTransId="{975E0144-8478-49B5-8F23-00FCF4F90876}" sibTransId="{A0E0FC48-7012-412B-A4CB-1D976911AA1F}"/>
    <dgm:cxn modelId="{77AAB025-107D-4A32-B7AC-B03ED502BA8F}" type="presOf" srcId="{27C11090-9066-45B7-BAC1-E60EA62E4F47}" destId="{D59FCD1F-9257-431B-927A-675AA5A809F2}" srcOrd="1" destOrd="0" presId="urn:microsoft.com/office/officeart/2005/8/layout/hProcess4"/>
    <dgm:cxn modelId="{FC86C9C4-C94C-4C9B-BEA0-2D4AEC9D9FA9}" srcId="{4ECCBCDF-2394-467D-B9B9-C29FBED692B6}" destId="{BC9E2BBF-F5FE-4D2D-9F02-C4AD7F6D7BA7}" srcOrd="2" destOrd="0" parTransId="{1EFA51D1-C5A6-44CE-9528-DBA877EC1B9E}" sibTransId="{546209EA-BC76-4C8E-97B3-869C4209143E}"/>
    <dgm:cxn modelId="{F50FF4DA-CA10-4510-9B75-C585D8BC8E3A}" type="presOf" srcId="{DF21A561-C15D-4EAB-9DF0-3F354FCBE248}" destId="{4126AC2E-B0D8-464A-955F-82D6843C8B86}" srcOrd="0" destOrd="0" presId="urn:microsoft.com/office/officeart/2005/8/layout/hProcess4"/>
    <dgm:cxn modelId="{5C2B16E7-E95C-4815-A5F0-54333B2B7E3B}" type="presOf" srcId="{50263544-22DE-46B8-9D7F-45B7759185DF}" destId="{D59FCD1F-9257-431B-927A-675AA5A809F2}" srcOrd="1" destOrd="1" presId="urn:microsoft.com/office/officeart/2005/8/layout/hProcess4"/>
    <dgm:cxn modelId="{AE296CA6-28BB-47DB-9C7A-468C84A054E9}" srcId="{FFC256D4-BDB5-418A-BC9D-440FC86B97D1}" destId="{27C11090-9066-45B7-BAC1-E60EA62E4F47}" srcOrd="0" destOrd="0" parTransId="{1AABA3F2-81EB-4BD1-81E5-0B0B3EA5C828}" sibTransId="{C5260B0F-F30D-426C-8C1D-0EBF3931990E}"/>
    <dgm:cxn modelId="{32E5E407-BA2B-4FF0-9561-2082B94A00A0}" srcId="{BC9E2BBF-F5FE-4D2D-9F02-C4AD7F6D7BA7}" destId="{C129C8C0-A02C-4721-9EBA-44447D903A92}" srcOrd="1" destOrd="0" parTransId="{73816572-4C1A-47A1-9EDE-FFF7A865719F}" sibTransId="{DC0284AC-6C4F-4D32-B25D-A16DEA4EE403}"/>
    <dgm:cxn modelId="{D270CA12-A47D-4A9F-8660-B742A00B4EC9}" srcId="{4ECCBCDF-2394-467D-B9B9-C29FBED692B6}" destId="{C9718E1F-45FC-4C5D-B83F-CA0E378DA057}" srcOrd="0" destOrd="0" parTransId="{6C464529-0C36-4379-94EA-AC3CE0779FAB}" sibTransId="{A16A3C3B-94B9-4F0F-90CE-12B6BDB04064}"/>
    <dgm:cxn modelId="{67033601-CBBE-4BFE-B2BB-9772B051690F}" srcId="{C9718E1F-45FC-4C5D-B83F-CA0E378DA057}" destId="{DF21A561-C15D-4EAB-9DF0-3F354FCBE248}" srcOrd="0" destOrd="0" parTransId="{C3F27DD7-4C29-4A1E-B447-AA2F6D1AB867}" sibTransId="{0C67EE61-CD44-4008-A09D-A40920C770C5}"/>
    <dgm:cxn modelId="{C1FC9FAC-AD95-4E74-9016-E7177ED4207E}" type="presOf" srcId="{50263544-22DE-46B8-9D7F-45B7759185DF}" destId="{7B4C8636-69B9-4FA7-9F18-025186A5EA1E}" srcOrd="0" destOrd="1" presId="urn:microsoft.com/office/officeart/2005/8/layout/hProcess4"/>
    <dgm:cxn modelId="{45F42505-0CF5-45AF-89B0-F0936B76E69F}" type="presOf" srcId="{F3C776B5-0E3E-43A9-9FE1-B68411B10BF4}" destId="{7610C6EE-106D-4D5D-B72B-8D154841E301}" srcOrd="0" destOrd="3" presId="urn:microsoft.com/office/officeart/2005/8/layout/hProcess4"/>
    <dgm:cxn modelId="{56E4BE9A-0038-41BC-845C-1856B3DD190B}" type="presOf" srcId="{9CBE8B0A-4249-46C6-A6B1-D574EF48D976}" destId="{15F27F08-5704-4B20-9491-10FCB02325EB}" srcOrd="1" destOrd="2" presId="urn:microsoft.com/office/officeart/2005/8/layout/hProcess4"/>
    <dgm:cxn modelId="{0CBFF916-F139-4EC6-8E29-AEE796FD6F9B}" type="presOf" srcId="{4ECCBCDF-2394-467D-B9B9-C29FBED692B6}" destId="{6990A2DD-6638-4B62-B131-F0472568CAD1}" srcOrd="0" destOrd="0" presId="urn:microsoft.com/office/officeart/2005/8/layout/hProcess4"/>
    <dgm:cxn modelId="{93AFD114-D0CF-43A9-B75C-5D68190DF25A}" srcId="{BC9E2BBF-F5FE-4D2D-9F02-C4AD7F6D7BA7}" destId="{9CBE8B0A-4249-46C6-A6B1-D574EF48D976}" srcOrd="2" destOrd="0" parTransId="{390F7093-8B17-4429-96AC-C37974955908}" sibTransId="{A067CCC0-72A1-4FED-95F2-8698AC4086CA}"/>
    <dgm:cxn modelId="{10ADFEC7-3A84-4E50-A233-17026A728EE4}" type="presOf" srcId="{A16A3C3B-94B9-4F0F-90CE-12B6BDB04064}" destId="{10A8CFD7-D568-45CB-86B3-39CA0033654A}" srcOrd="0" destOrd="0" presId="urn:microsoft.com/office/officeart/2005/8/layout/hProcess4"/>
    <dgm:cxn modelId="{B0A609EB-E01C-4E8D-AB54-8166EC3A5FA0}" srcId="{4ECCBCDF-2394-467D-B9B9-C29FBED692B6}" destId="{FFC256D4-BDB5-418A-BC9D-440FC86B97D1}" srcOrd="1" destOrd="0" parTransId="{A78E87E2-5651-42E4-A44A-F642512D8282}" sibTransId="{56E76BF9-397C-48EA-867B-BCC228266419}"/>
    <dgm:cxn modelId="{3489D5B2-73C0-417E-96C5-476A3A22E44F}" type="presOf" srcId="{C129C8C0-A02C-4721-9EBA-44447D903A92}" destId="{7610C6EE-106D-4D5D-B72B-8D154841E301}" srcOrd="0" destOrd="1" presId="urn:microsoft.com/office/officeart/2005/8/layout/hProcess4"/>
    <dgm:cxn modelId="{B2C65FDB-9DB8-464C-936A-3AB3545BCD66}" type="presOf" srcId="{9CBE8B0A-4249-46C6-A6B1-D574EF48D976}" destId="{7610C6EE-106D-4D5D-B72B-8D154841E301}" srcOrd="0" destOrd="2" presId="urn:microsoft.com/office/officeart/2005/8/layout/hProcess4"/>
    <dgm:cxn modelId="{ECF60854-DC6B-45FA-AA0B-86A2C2A93FF4}" type="presOf" srcId="{27C11090-9066-45B7-BAC1-E60EA62E4F47}" destId="{7B4C8636-69B9-4FA7-9F18-025186A5EA1E}" srcOrd="0" destOrd="0" presId="urn:microsoft.com/office/officeart/2005/8/layout/hProcess4"/>
    <dgm:cxn modelId="{576BEF34-31ED-4398-9163-652AF9A6DDA6}" type="presOf" srcId="{BC9E2BBF-F5FE-4D2D-9F02-C4AD7F6D7BA7}" destId="{80980876-5B68-42DD-B317-4761F979813F}" srcOrd="0" destOrd="0" presId="urn:microsoft.com/office/officeart/2005/8/layout/hProcess4"/>
    <dgm:cxn modelId="{3990CD50-6DE4-4056-91A3-7A84218D8505}" type="presOf" srcId="{DF21A561-C15D-4EAB-9DF0-3F354FCBE248}" destId="{A764687E-9473-4FFA-A85B-13C4A7A6978B}" srcOrd="1" destOrd="0" presId="urn:microsoft.com/office/officeart/2005/8/layout/hProcess4"/>
    <dgm:cxn modelId="{EDB3B5CD-51E3-466D-83C7-71C97CD66A79}" type="presOf" srcId="{C9718E1F-45FC-4C5D-B83F-CA0E378DA057}" destId="{E10C2B20-C9BD-46AF-951F-96FD21BED8A8}" srcOrd="0" destOrd="0" presId="urn:microsoft.com/office/officeart/2005/8/layout/hProcess4"/>
    <dgm:cxn modelId="{3C789462-BAE7-4943-90E4-C0E8E76BC8E5}" type="presOf" srcId="{F3C776B5-0E3E-43A9-9FE1-B68411B10BF4}" destId="{15F27F08-5704-4B20-9491-10FCB02325EB}" srcOrd="1" destOrd="3" presId="urn:microsoft.com/office/officeart/2005/8/layout/hProcess4"/>
    <dgm:cxn modelId="{FA56C526-AA62-48F6-ABEE-5DAA0333D5F9}" type="presParOf" srcId="{6990A2DD-6638-4B62-B131-F0472568CAD1}" destId="{371B53E2-462E-40EC-8986-82D84F24B830}" srcOrd="0" destOrd="0" presId="urn:microsoft.com/office/officeart/2005/8/layout/hProcess4"/>
    <dgm:cxn modelId="{E4451F20-A072-4EA5-9B59-C7D021DB8ECC}" type="presParOf" srcId="{6990A2DD-6638-4B62-B131-F0472568CAD1}" destId="{7A7A1133-A15F-41B8-9619-804ECC12526A}" srcOrd="1" destOrd="0" presId="urn:microsoft.com/office/officeart/2005/8/layout/hProcess4"/>
    <dgm:cxn modelId="{E777FB5F-1A39-4720-88E5-0644BA3ECF2A}" type="presParOf" srcId="{6990A2DD-6638-4B62-B131-F0472568CAD1}" destId="{F84981D9-7A3D-4A6E-A1C3-84E0108C24F6}" srcOrd="2" destOrd="0" presId="urn:microsoft.com/office/officeart/2005/8/layout/hProcess4"/>
    <dgm:cxn modelId="{B3974DA1-B94A-4BAB-B75F-EB65BF80D01B}" type="presParOf" srcId="{F84981D9-7A3D-4A6E-A1C3-84E0108C24F6}" destId="{C06C471F-DAFD-427F-BBA7-DF6B24971C4C}" srcOrd="0" destOrd="0" presId="urn:microsoft.com/office/officeart/2005/8/layout/hProcess4"/>
    <dgm:cxn modelId="{A0DB1E1B-A965-4DEF-BF8A-655200EBCC13}" type="presParOf" srcId="{C06C471F-DAFD-427F-BBA7-DF6B24971C4C}" destId="{FB2346E4-2971-4933-8638-29FDF32FF382}" srcOrd="0" destOrd="0" presId="urn:microsoft.com/office/officeart/2005/8/layout/hProcess4"/>
    <dgm:cxn modelId="{F94FC1D5-A335-453F-AAC7-8994FDF6E7E4}" type="presParOf" srcId="{C06C471F-DAFD-427F-BBA7-DF6B24971C4C}" destId="{4126AC2E-B0D8-464A-955F-82D6843C8B86}" srcOrd="1" destOrd="0" presId="urn:microsoft.com/office/officeart/2005/8/layout/hProcess4"/>
    <dgm:cxn modelId="{69C2601C-218D-445A-8105-C28619BAFB53}" type="presParOf" srcId="{C06C471F-DAFD-427F-BBA7-DF6B24971C4C}" destId="{A764687E-9473-4FFA-A85B-13C4A7A6978B}" srcOrd="2" destOrd="0" presId="urn:microsoft.com/office/officeart/2005/8/layout/hProcess4"/>
    <dgm:cxn modelId="{76E639CC-DFA6-458A-AC57-06BFCD208B59}" type="presParOf" srcId="{C06C471F-DAFD-427F-BBA7-DF6B24971C4C}" destId="{E10C2B20-C9BD-46AF-951F-96FD21BED8A8}" srcOrd="3" destOrd="0" presId="urn:microsoft.com/office/officeart/2005/8/layout/hProcess4"/>
    <dgm:cxn modelId="{7C22FA3E-68E2-4985-A4E0-6F072D3C34E5}" type="presParOf" srcId="{C06C471F-DAFD-427F-BBA7-DF6B24971C4C}" destId="{509B805E-460A-4CF5-A973-E07AD17F4B6F}" srcOrd="4" destOrd="0" presId="urn:microsoft.com/office/officeart/2005/8/layout/hProcess4"/>
    <dgm:cxn modelId="{AD69E1AB-1092-4A66-B64A-BD9FE06D4B50}" type="presParOf" srcId="{F84981D9-7A3D-4A6E-A1C3-84E0108C24F6}" destId="{10A8CFD7-D568-45CB-86B3-39CA0033654A}" srcOrd="1" destOrd="0" presId="urn:microsoft.com/office/officeart/2005/8/layout/hProcess4"/>
    <dgm:cxn modelId="{7A0D2B2A-75D4-404E-B5B2-21FB0116EF13}" type="presParOf" srcId="{F84981D9-7A3D-4A6E-A1C3-84E0108C24F6}" destId="{1A5F24A7-4CEE-48CE-9430-CC8FA14B4D4D}" srcOrd="2" destOrd="0" presId="urn:microsoft.com/office/officeart/2005/8/layout/hProcess4"/>
    <dgm:cxn modelId="{DA7E6FD6-C857-4CAD-82BC-F236AB7CB45B}" type="presParOf" srcId="{1A5F24A7-4CEE-48CE-9430-CC8FA14B4D4D}" destId="{C5F26E42-8D6B-4B52-9563-2DADA2B7FA7B}" srcOrd="0" destOrd="0" presId="urn:microsoft.com/office/officeart/2005/8/layout/hProcess4"/>
    <dgm:cxn modelId="{724A3933-5521-4A6D-B350-BA30826059F1}" type="presParOf" srcId="{1A5F24A7-4CEE-48CE-9430-CC8FA14B4D4D}" destId="{7B4C8636-69B9-4FA7-9F18-025186A5EA1E}" srcOrd="1" destOrd="0" presId="urn:microsoft.com/office/officeart/2005/8/layout/hProcess4"/>
    <dgm:cxn modelId="{60A27C1B-086C-4FA6-B9A3-7A79399393EE}" type="presParOf" srcId="{1A5F24A7-4CEE-48CE-9430-CC8FA14B4D4D}" destId="{D59FCD1F-9257-431B-927A-675AA5A809F2}" srcOrd="2" destOrd="0" presId="urn:microsoft.com/office/officeart/2005/8/layout/hProcess4"/>
    <dgm:cxn modelId="{C084D89B-2B61-4D99-9C0D-4AFA41705AE2}" type="presParOf" srcId="{1A5F24A7-4CEE-48CE-9430-CC8FA14B4D4D}" destId="{E94C274F-6C6D-403D-A289-33ED30790389}" srcOrd="3" destOrd="0" presId="urn:microsoft.com/office/officeart/2005/8/layout/hProcess4"/>
    <dgm:cxn modelId="{958C7A22-E69C-4CEF-BA8A-80B9B2D9F9A9}" type="presParOf" srcId="{1A5F24A7-4CEE-48CE-9430-CC8FA14B4D4D}" destId="{499EEC7D-6C4A-45E6-A711-A1A9510AA039}" srcOrd="4" destOrd="0" presId="urn:microsoft.com/office/officeart/2005/8/layout/hProcess4"/>
    <dgm:cxn modelId="{32BC27B0-6926-495E-A6DE-2DE55DA151E8}" type="presParOf" srcId="{F84981D9-7A3D-4A6E-A1C3-84E0108C24F6}" destId="{228DC76A-A005-406F-BEAF-3AA9048FF284}" srcOrd="3" destOrd="0" presId="urn:microsoft.com/office/officeart/2005/8/layout/hProcess4"/>
    <dgm:cxn modelId="{9162CD68-3651-439B-A214-FD071C21FEED}" type="presParOf" srcId="{F84981D9-7A3D-4A6E-A1C3-84E0108C24F6}" destId="{2840D8D7-478F-4B4F-8F7E-3363BE559113}" srcOrd="4" destOrd="0" presId="urn:microsoft.com/office/officeart/2005/8/layout/hProcess4"/>
    <dgm:cxn modelId="{2AA6471F-68A2-401E-B7AF-18A95651CC72}" type="presParOf" srcId="{2840D8D7-478F-4B4F-8F7E-3363BE559113}" destId="{361BC705-5A7D-458A-8244-72A552CB1BD3}" srcOrd="0" destOrd="0" presId="urn:microsoft.com/office/officeart/2005/8/layout/hProcess4"/>
    <dgm:cxn modelId="{4F061BAE-8820-423A-AB2E-5FF4F6695284}" type="presParOf" srcId="{2840D8D7-478F-4B4F-8F7E-3363BE559113}" destId="{7610C6EE-106D-4D5D-B72B-8D154841E301}" srcOrd="1" destOrd="0" presId="urn:microsoft.com/office/officeart/2005/8/layout/hProcess4"/>
    <dgm:cxn modelId="{98D26892-5FC8-4A87-B480-48BFD3CD7D3D}" type="presParOf" srcId="{2840D8D7-478F-4B4F-8F7E-3363BE559113}" destId="{15F27F08-5704-4B20-9491-10FCB02325EB}" srcOrd="2" destOrd="0" presId="urn:microsoft.com/office/officeart/2005/8/layout/hProcess4"/>
    <dgm:cxn modelId="{F5A70E01-91AB-49B3-A035-B42935B773D1}" type="presParOf" srcId="{2840D8D7-478F-4B4F-8F7E-3363BE559113}" destId="{80980876-5B68-42DD-B317-4761F979813F}" srcOrd="3" destOrd="0" presId="urn:microsoft.com/office/officeart/2005/8/layout/hProcess4"/>
    <dgm:cxn modelId="{BD69928A-D9CD-44DB-9132-F22D8FB7C7B9}" type="presParOf" srcId="{2840D8D7-478F-4B4F-8F7E-3363BE559113}" destId="{FD81CB90-0DC0-427B-A8C2-B045358E1A7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26AC2E-B0D8-464A-955F-82D6843C8B86}">
      <dsp:nvSpPr>
        <dsp:cNvPr id="0" name=""/>
        <dsp:cNvSpPr/>
      </dsp:nvSpPr>
      <dsp:spPr>
        <a:xfrm>
          <a:off x="301" y="1368488"/>
          <a:ext cx="2130053" cy="175684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Signature of the Agreement, (Rabat, Morocco)</a:t>
          </a:r>
          <a:endParaRPr lang="en-US" sz="1600" kern="1200" noProof="0" dirty="0"/>
        </a:p>
      </dsp:txBody>
      <dsp:txXfrm>
        <a:off x="301" y="1368488"/>
        <a:ext cx="2130053" cy="1380381"/>
      </dsp:txXfrm>
    </dsp:sp>
    <dsp:sp modelId="{10A8CFD7-D568-45CB-86B3-39CA0033654A}">
      <dsp:nvSpPr>
        <dsp:cNvPr id="0" name=""/>
        <dsp:cNvSpPr/>
      </dsp:nvSpPr>
      <dsp:spPr>
        <a:xfrm>
          <a:off x="1210953" y="1835823"/>
          <a:ext cx="2276801" cy="2276801"/>
        </a:xfrm>
        <a:prstGeom prst="leftCircularArrow">
          <a:avLst>
            <a:gd name="adj1" fmla="val 2839"/>
            <a:gd name="adj2" fmla="val 346828"/>
            <a:gd name="adj3" fmla="val 2122338"/>
            <a:gd name="adj4" fmla="val 9024489"/>
            <a:gd name="adj5" fmla="val 331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C2B20-C9BD-46AF-951F-96FD21BED8A8}">
      <dsp:nvSpPr>
        <dsp:cNvPr id="0" name=""/>
        <dsp:cNvSpPr/>
      </dsp:nvSpPr>
      <dsp:spPr>
        <a:xfrm>
          <a:off x="473646" y="2748869"/>
          <a:ext cx="1893381" cy="75293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February,  1993</a:t>
          </a:r>
          <a:endParaRPr lang="en-US" sz="2000" kern="1200" noProof="0" dirty="0"/>
        </a:p>
      </dsp:txBody>
      <dsp:txXfrm>
        <a:off x="473646" y="2748869"/>
        <a:ext cx="1893381" cy="752935"/>
      </dsp:txXfrm>
    </dsp:sp>
    <dsp:sp modelId="{7B4C8636-69B9-4FA7-9F18-025186A5EA1E}">
      <dsp:nvSpPr>
        <dsp:cNvPr id="0" name=""/>
        <dsp:cNvSpPr/>
      </dsp:nvSpPr>
      <dsp:spPr>
        <a:xfrm>
          <a:off x="2674856" y="1368488"/>
          <a:ext cx="2130053" cy="175684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Enter into force</a:t>
          </a:r>
          <a:endParaRPr lang="en-US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10 Members: Algeria, Egypt, Jordan, Libya, Malta, Morocco, Pakistan, Sudan, Syria and Tunisia</a:t>
          </a:r>
          <a:endParaRPr lang="en-US" sz="1600" kern="1200" noProof="0" dirty="0"/>
        </a:p>
      </dsp:txBody>
      <dsp:txXfrm>
        <a:off x="2674856" y="1744956"/>
        <a:ext cx="2130053" cy="1380381"/>
      </dsp:txXfrm>
    </dsp:sp>
    <dsp:sp modelId="{228DC76A-A005-406F-BEAF-3AA9048FF284}">
      <dsp:nvSpPr>
        <dsp:cNvPr id="0" name=""/>
        <dsp:cNvSpPr/>
      </dsp:nvSpPr>
      <dsp:spPr>
        <a:xfrm>
          <a:off x="3867758" y="312315"/>
          <a:ext cx="2548975" cy="2548975"/>
        </a:xfrm>
        <a:prstGeom prst="circularArrow">
          <a:avLst>
            <a:gd name="adj1" fmla="val 2536"/>
            <a:gd name="adj2" fmla="val 307613"/>
            <a:gd name="adj3" fmla="val 19516876"/>
            <a:gd name="adj4" fmla="val 12575511"/>
            <a:gd name="adj5" fmla="val 295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C274F-6C6D-403D-A289-33ED30790389}">
      <dsp:nvSpPr>
        <dsp:cNvPr id="0" name=""/>
        <dsp:cNvSpPr/>
      </dsp:nvSpPr>
      <dsp:spPr>
        <a:xfrm>
          <a:off x="3148202" y="992020"/>
          <a:ext cx="1893381" cy="75293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January,  2009</a:t>
          </a:r>
          <a:endParaRPr lang="en-US" sz="2000" kern="1200" noProof="0" dirty="0"/>
        </a:p>
      </dsp:txBody>
      <dsp:txXfrm>
        <a:off x="3148202" y="992020"/>
        <a:ext cx="1893381" cy="752935"/>
      </dsp:txXfrm>
    </dsp:sp>
    <dsp:sp modelId="{7610C6EE-106D-4D5D-B72B-8D154841E301}">
      <dsp:nvSpPr>
        <dsp:cNvPr id="0" name=""/>
        <dsp:cNvSpPr/>
      </dsp:nvSpPr>
      <dsp:spPr>
        <a:xfrm>
          <a:off x="5349411" y="1368488"/>
          <a:ext cx="2130053" cy="175684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First Governing Council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Election of the Chair and Vice Chair,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Election of the Executive </a:t>
          </a:r>
          <a:r>
            <a:rPr lang="en-US" sz="1200" kern="1200" noProof="0" dirty="0" err="1" smtClean="0"/>
            <a:t>Commettee</a:t>
          </a:r>
          <a:endParaRPr lang="en-US" sz="1200" kern="1200" noProof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smtClean="0"/>
            <a:t>Appointement of the Executive Director</a:t>
          </a:r>
          <a:endParaRPr lang="en-US" sz="1200" kern="1200" noProof="0"/>
        </a:p>
      </dsp:txBody>
      <dsp:txXfrm>
        <a:off x="5349411" y="1368488"/>
        <a:ext cx="2130053" cy="1380381"/>
      </dsp:txXfrm>
    </dsp:sp>
    <dsp:sp modelId="{80980876-5B68-42DD-B317-4761F979813F}">
      <dsp:nvSpPr>
        <dsp:cNvPr id="0" name=""/>
        <dsp:cNvSpPr/>
      </dsp:nvSpPr>
      <dsp:spPr>
        <a:xfrm>
          <a:off x="5822757" y="2748869"/>
          <a:ext cx="1893381" cy="75293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smtClean="0"/>
            <a:t>October, 2010</a:t>
          </a:r>
          <a:endParaRPr lang="en-US" sz="2000" kern="1200" noProof="0"/>
        </a:p>
      </dsp:txBody>
      <dsp:txXfrm>
        <a:off x="5822757" y="2748869"/>
        <a:ext cx="1893381" cy="75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61162" cy="499510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71427" y="0"/>
            <a:ext cx="2961162" cy="499510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E88DFBDE-E708-42EE-AB13-A2BEE2D1A4DD}" type="datetimeFigureOut">
              <a:rPr lang="fr-FR" smtClean="0"/>
              <a:pPr/>
              <a:t>08/08/2013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77920"/>
            <a:ext cx="2961162" cy="499509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71427" y="9477920"/>
            <a:ext cx="2961162" cy="499509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6B07A3EE-3D70-4BE5-82D3-550FDD5C96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53107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71126" y="0"/>
            <a:ext cx="2961481" cy="498951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2E47A75B-F2D9-490B-8E6A-6D810E2C4278}" type="datetimeFigureOut">
              <a:rPr lang="fr-FR" smtClean="0"/>
              <a:pPr/>
              <a:t>08/08/2013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92688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2007" tIns="46003" rIns="92007" bIns="4600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71126" y="9478342"/>
            <a:ext cx="2961481" cy="498951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EB931382-80D5-4F0A-AEB7-44BEBE35EE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683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1382-80D5-4F0A-AEB7-44BEBE35EE0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720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1382-80D5-4F0A-AEB7-44BEBE35EE0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5026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Threat</a:t>
            </a:r>
            <a:r>
              <a:rPr lang="fr-FR" dirty="0" smtClean="0"/>
              <a:t> of Fruit </a:t>
            </a:r>
            <a:r>
              <a:rPr lang="fr-FR" dirty="0" err="1" smtClean="0"/>
              <a:t>fly</a:t>
            </a:r>
            <a:r>
              <a:rPr lang="fr-FR" dirty="0" smtClean="0"/>
              <a:t> on production and </a:t>
            </a:r>
            <a:r>
              <a:rPr lang="fr-FR" dirty="0" err="1" smtClean="0"/>
              <a:t>trade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strategy</a:t>
            </a:r>
            <a:r>
              <a:rPr lang="fr-FR" dirty="0" smtClean="0"/>
              <a:t> to face </a:t>
            </a:r>
            <a:r>
              <a:rPr lang="fr-FR" dirty="0" err="1" smtClean="0"/>
              <a:t>any</a:t>
            </a:r>
            <a:r>
              <a:rPr lang="fr-FR" dirty="0" smtClean="0"/>
              <a:t> introduction or </a:t>
            </a:r>
            <a:r>
              <a:rPr lang="fr-FR" dirty="0" err="1" smtClean="0"/>
              <a:t>spread</a:t>
            </a:r>
            <a:r>
              <a:rPr lang="fr-FR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Network (</a:t>
            </a:r>
            <a:r>
              <a:rPr lang="fr-FR" dirty="0" err="1" smtClean="0"/>
              <a:t>trapping</a:t>
            </a:r>
            <a:r>
              <a:rPr lang="fr-FR" dirty="0" smtClean="0"/>
              <a:t>, monitoring, ..)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1382-80D5-4F0A-AEB7-44BEBE35EE0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2177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0" name="Espace réservé du pied de page 2"/>
          <p:cNvSpPr>
            <a:spLocks noGrp="1"/>
          </p:cNvSpPr>
          <p:nvPr userDrawn="1">
            <p:ph type="ftr" sz="quarter" idx="16"/>
          </p:nvPr>
        </p:nvSpPr>
        <p:spPr>
          <a:xfrm rot="16200000">
            <a:off x="6758525" y="4099996"/>
            <a:ext cx="4279519" cy="36576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ar-MA" smtClean="0"/>
              <a:t>ورشة عمل مراجعة المعايير الدولية للصحة النباتية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D3E186ED-2F19-486D-B098-AAD36B249111}" type="datetime1">
              <a:rPr lang="fr-FR" smtClean="0"/>
              <a:pPr/>
              <a:t>08/08/2013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 rot="5400000">
            <a:off x="6940894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ar-MA" smtClean="0"/>
              <a:t>ورشة عمل مراجعة المعايير الدولية للصحة النباتية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79A817D-43F8-4A81-857E-0EF7190482AB}" type="datetime1">
              <a:rPr lang="fr-FR" smtClean="0"/>
              <a:pPr/>
              <a:t>08/08/2013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 rot="5400000">
            <a:off x="6940894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ar-MA" smtClean="0"/>
              <a:t>ورشة عمل مراجعة المعايير الدولية للصحة النباتية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D0353534-FFAD-4512-AD7B-4B939C426B3A}" type="datetime1">
              <a:rPr lang="fr-FR" smtClean="0"/>
              <a:pPr/>
              <a:t>08/08/2013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>
          <a:xfrm rot="5400000">
            <a:off x="6940894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r>
              <a:rPr lang="ar-MA" smtClean="0"/>
              <a:t>ورشة عمل مراجعة المعايير الدولية للصحة النباتية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57CC1134-7CF4-4EAE-99F2-FE48D1D033D3}" type="datetime1">
              <a:rPr lang="fr-FR" smtClean="0"/>
              <a:pPr/>
              <a:t>08/08/2013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r>
              <a:rPr lang="ar-MA" smtClean="0"/>
              <a:t>ورشة عمل مراجعة المعايير الدولية للصحة النباتية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59F9B7CB-CA0F-4EC4-909B-2B07BAA11A9B}" type="datetime1">
              <a:rPr lang="fr-FR" smtClean="0"/>
              <a:pPr/>
              <a:t>08/08/2013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 rot="5400000">
            <a:off x="6940894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ar-MA" smtClean="0"/>
              <a:t>ورشة عمل مراجعة المعايير الدولية للصحة النباتية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829AAC12-FB8A-4200-94ED-AE2F5F710438}" type="datetime1">
              <a:rPr lang="fr-FR" smtClean="0"/>
              <a:pPr/>
              <a:t>08/08/2013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 rot="5400000">
            <a:off x="6940894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ar-MA" smtClean="0"/>
              <a:t>ورشة عمل مراجعة المعايير الدولية للصحة النباتية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90E01983-A1BC-4EA5-845E-8544CE1F2A35}" type="datetime1">
              <a:rPr lang="fr-FR" smtClean="0"/>
              <a:pPr/>
              <a:t>08/08/2013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>
          <a:xfrm rot="5400000">
            <a:off x="6940894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r>
              <a:rPr lang="ar-MA" smtClean="0"/>
              <a:t>ورشة عمل مراجعة المعايير الدولية للصحة النباتية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CB3CD321-5DC2-4AAE-9B53-105AF2A60071}" type="datetime1">
              <a:rPr lang="fr-FR" smtClean="0"/>
              <a:pPr/>
              <a:t>08/08/2013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 rot="5400000">
            <a:off x="6940894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ar-MA" smtClean="0"/>
              <a:t>ورشة عمل مراجعة المعايير الدولية للصحة النباتية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00076360-4445-468C-ABFA-2C059F8FEA41}" type="datetime1">
              <a:rPr lang="fr-FR" smtClean="0"/>
              <a:pPr/>
              <a:t>08/08/2013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>
          <a:xfrm rot="5400000">
            <a:off x="6940894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r>
              <a:rPr lang="ar-MA" smtClean="0"/>
              <a:t>ورشة عمل مراجعة المعايير الدولية للصحة النباتية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CB706948-3FC2-4C3B-B5C4-851C0D4302B2}" type="datetime1">
              <a:rPr lang="fr-FR" smtClean="0"/>
              <a:pPr/>
              <a:t>08/08/2013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>
          <a:xfrm rot="5400000">
            <a:off x="6940894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r>
              <a:rPr lang="ar-MA" smtClean="0"/>
              <a:t>ورشة عمل مراجعة المعايير الدولية للصحة النباتية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22B3D7-9507-40CE-B27B-6BCCA7B3D9F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5" name="Image 14" descr="NEPPO Logo.bmp"/>
          <p:cNvPicPr/>
          <p:nvPr userDrawn="1"/>
        </p:nvPicPr>
        <p:blipFill>
          <a:blip r:embed="rId13" cstate="print"/>
          <a:srcRect l="9727" t="12889" r="55377" b="74370"/>
          <a:stretch>
            <a:fillRect/>
          </a:stretch>
        </p:blipFill>
        <p:spPr bwMode="auto">
          <a:xfrm>
            <a:off x="-32" y="0"/>
            <a:ext cx="1850693" cy="64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Espace réservé du pied de page 2"/>
          <p:cNvSpPr>
            <a:spLocks noGrp="1"/>
          </p:cNvSpPr>
          <p:nvPr userDrawn="1">
            <p:ph type="ftr" sz="quarter" idx="3"/>
          </p:nvPr>
        </p:nvSpPr>
        <p:spPr>
          <a:xfrm rot="16200000">
            <a:off x="6821360" y="3814244"/>
            <a:ext cx="4279519" cy="36576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ctr"/>
            <a:r>
              <a:rPr lang="ar-MA" smtClean="0"/>
              <a:t>ورشة عمل مراجعة المعايير الدولية للصحة النباتية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0232" y="1643051"/>
            <a:ext cx="6457968" cy="2857520"/>
          </a:xfrm>
        </p:spPr>
        <p:txBody>
          <a:bodyPr>
            <a:noAutofit/>
          </a:bodyPr>
          <a:lstStyle/>
          <a:p>
            <a:r>
              <a:rPr lang="ar-MA" b="1" dirty="0" smtClean="0">
                <a:cs typeface="+mn-cs"/>
              </a:rPr>
              <a:t/>
            </a:r>
            <a:br>
              <a:rPr lang="ar-MA" b="1" dirty="0" smtClean="0">
                <a:cs typeface="+mn-cs"/>
              </a:rPr>
            </a:br>
            <a:endParaRPr lang="fr-FR" b="1" dirty="0">
              <a:cs typeface="+mn-c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9792" y="4797152"/>
            <a:ext cx="5112568" cy="792088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Colonia </a:t>
            </a:r>
            <a:r>
              <a:rPr lang="fr-FR" dirty="0" err="1" smtClean="0"/>
              <a:t>del</a:t>
            </a:r>
            <a:r>
              <a:rPr lang="fr-FR" dirty="0" smtClean="0"/>
              <a:t> Sacramento (Uruguay), August 26-30, 2013</a:t>
            </a:r>
            <a:endParaRPr lang="fr-FR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pic>
        <p:nvPicPr>
          <p:cNvPr id="37889" name="Image 0" descr="NEPPO Logo.bmp"/>
          <p:cNvPicPr>
            <a:picLocks noChangeAspect="1" noChangeArrowheads="1"/>
          </p:cNvPicPr>
          <p:nvPr/>
        </p:nvPicPr>
        <p:blipFill>
          <a:blip r:embed="rId2" cstate="print"/>
          <a:srcRect l="9727" t="12889" r="55377" b="74370"/>
          <a:stretch>
            <a:fillRect/>
          </a:stretch>
        </p:blipFill>
        <p:spPr bwMode="auto">
          <a:xfrm>
            <a:off x="26988" y="67859"/>
            <a:ext cx="2330434" cy="815453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214546" y="74412"/>
            <a:ext cx="678661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منظمة وقاية النباتات للشرق الأدنى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NEAR EAST PLANT PROTECTION ORGANIZATION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14546" y="1916832"/>
            <a:ext cx="63899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25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Technical Consultation among regional Plant Protection Organizations</a:t>
            </a:r>
          </a:p>
          <a:p>
            <a:pPr algn="ctr"/>
            <a:r>
              <a:rPr lang="en-US" sz="3600" b="1" dirty="0" smtClean="0"/>
              <a:t>2013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14062"/>
            <a:ext cx="7467600" cy="1143000"/>
          </a:xfrm>
        </p:spPr>
        <p:txBody>
          <a:bodyPr/>
          <a:lstStyle/>
          <a:p>
            <a:r>
              <a:rPr lang="en-US" cap="none" dirty="0" smtClean="0">
                <a:latin typeface="Arial" pitchFamily="34" charset="0"/>
                <a:cs typeface="Arial" pitchFamily="34" charset="0"/>
              </a:rPr>
              <a:t>Emerging pests of concern for the NEPPO region</a:t>
            </a:r>
            <a:endParaRPr lang="fr-F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39624"/>
            <a:ext cx="7467600" cy="3937648"/>
          </a:xfrm>
        </p:spPr>
        <p:txBody>
          <a:bodyPr>
            <a:normAutofit/>
          </a:bodyPr>
          <a:lstStyle/>
          <a:p>
            <a:r>
              <a:rPr lang="fr-FR" dirty="0" err="1" smtClean="0"/>
              <a:t>Red</a:t>
            </a:r>
            <a:r>
              <a:rPr lang="fr-FR" dirty="0" smtClean="0"/>
              <a:t> Palm </a:t>
            </a:r>
            <a:r>
              <a:rPr lang="fr-FR" dirty="0" err="1" smtClean="0"/>
              <a:t>Weevil</a:t>
            </a:r>
            <a:r>
              <a:rPr lang="fr-FR" dirty="0" smtClean="0"/>
              <a:t> : </a:t>
            </a:r>
            <a:r>
              <a:rPr lang="en-US" i="1" dirty="0" err="1"/>
              <a:t>Rhynchophorus</a:t>
            </a:r>
            <a:r>
              <a:rPr lang="en-US" i="1" dirty="0"/>
              <a:t> </a:t>
            </a:r>
            <a:r>
              <a:rPr lang="en-US" i="1" dirty="0" err="1"/>
              <a:t>ferrugineus</a:t>
            </a:r>
            <a:r>
              <a:rPr lang="en-US" dirty="0"/>
              <a:t> </a:t>
            </a:r>
            <a:r>
              <a:rPr lang="en-US" dirty="0" smtClean="0"/>
              <a:t>: Big concern and potential highly negative </a:t>
            </a:r>
            <a:r>
              <a:rPr lang="en-US" dirty="0"/>
              <a:t>environment and </a:t>
            </a:r>
            <a:r>
              <a:rPr lang="en-US" dirty="0" err="1" smtClean="0"/>
              <a:t>socioeconomical</a:t>
            </a:r>
            <a:r>
              <a:rPr lang="en-US" dirty="0" smtClean="0"/>
              <a:t> impact. Detected on </a:t>
            </a:r>
            <a:r>
              <a:rPr lang="en-US" dirty="0" err="1" smtClean="0"/>
              <a:t>ornemental</a:t>
            </a:r>
            <a:r>
              <a:rPr lang="en-US" dirty="0" smtClean="0"/>
              <a:t> palm trees in Morocco (Tangier, North) and Tunisia (Carthage), Not yet detected in Algeria,</a:t>
            </a:r>
          </a:p>
          <a:p>
            <a:r>
              <a:rPr lang="en-US" dirty="0" smtClean="0"/>
              <a:t> </a:t>
            </a:r>
            <a:r>
              <a:rPr lang="en-US" dirty="0" smtClean="0"/>
              <a:t>Fruit flies</a:t>
            </a:r>
            <a:r>
              <a:rPr lang="en-US" dirty="0" smtClean="0"/>
              <a:t>: </a:t>
            </a:r>
            <a:r>
              <a:rPr lang="en-US" i="1" dirty="0" smtClean="0"/>
              <a:t>Bactrocera </a:t>
            </a:r>
            <a:r>
              <a:rPr lang="en-US" i="1" dirty="0" err="1" smtClean="0"/>
              <a:t>zonata</a:t>
            </a:r>
            <a:r>
              <a:rPr lang="en-US" i="1" dirty="0" smtClean="0"/>
              <a:t> and B, </a:t>
            </a:r>
            <a:r>
              <a:rPr lang="en-US" i="1" dirty="0" err="1" smtClean="0"/>
              <a:t>invadens</a:t>
            </a:r>
            <a:r>
              <a:rPr lang="en-US" i="1" dirty="0" smtClean="0"/>
              <a:t>, North Africa is surrounded by the both B. </a:t>
            </a:r>
            <a:r>
              <a:rPr lang="en-US" i="1" dirty="0" err="1" smtClean="0"/>
              <a:t>zonata</a:t>
            </a:r>
            <a:r>
              <a:rPr lang="en-US" i="1" dirty="0" smtClean="0"/>
              <a:t> in </a:t>
            </a:r>
            <a:r>
              <a:rPr lang="en-US" i="1" dirty="0" err="1" smtClean="0"/>
              <a:t>Lybia</a:t>
            </a:r>
            <a:r>
              <a:rPr lang="en-US" i="1" dirty="0" smtClean="0"/>
              <a:t> and </a:t>
            </a:r>
            <a:r>
              <a:rPr lang="en-US" i="1" dirty="0" err="1" smtClean="0"/>
              <a:t>B,invadens</a:t>
            </a:r>
            <a:r>
              <a:rPr lang="en-US" i="1" dirty="0" smtClean="0"/>
              <a:t> in </a:t>
            </a:r>
            <a:r>
              <a:rPr lang="en-US" i="1" dirty="0" err="1" smtClean="0"/>
              <a:t>Sénégal</a:t>
            </a:r>
            <a:r>
              <a:rPr lang="en-US" i="1" dirty="0" smtClean="0"/>
              <a:t> (Maybe in Mauritania</a:t>
            </a:r>
            <a:r>
              <a:rPr lang="en-US" i="1" dirty="0" smtClean="0"/>
              <a:t>). </a:t>
            </a:r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8873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701824"/>
            <a:ext cx="7467600" cy="1143000"/>
          </a:xfrm>
        </p:spPr>
        <p:txBody>
          <a:bodyPr/>
          <a:lstStyle/>
          <a:p>
            <a:r>
              <a:rPr lang="en-US" cap="none" dirty="0" smtClean="0">
                <a:latin typeface="Arial" pitchFamily="34" charset="0"/>
                <a:cs typeface="Arial" pitchFamily="34" charset="0"/>
              </a:rPr>
              <a:t>Emerging pests of concern for the NEPPO 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region (</a:t>
            </a:r>
            <a:r>
              <a:rPr lang="en-US" cap="none" dirty="0" err="1" smtClean="0">
                <a:latin typeface="Arial" pitchFamily="34" charset="0"/>
                <a:cs typeface="Arial" pitchFamily="34" charset="0"/>
              </a:rPr>
              <a:t>Contin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-d)</a:t>
            </a: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7467600" cy="2908920"/>
          </a:xfrm>
        </p:spPr>
        <p:txBody>
          <a:bodyPr/>
          <a:lstStyle/>
          <a:p>
            <a:r>
              <a:rPr lang="fr-FR" dirty="0" err="1" smtClean="0"/>
              <a:t>Huanglonging</a:t>
            </a:r>
            <a:r>
              <a:rPr lang="fr-FR" dirty="0" smtClean="0"/>
              <a:t> Citrus </a:t>
            </a:r>
            <a:r>
              <a:rPr lang="fr-FR" dirty="0" err="1" smtClean="0"/>
              <a:t>Disease</a:t>
            </a:r>
            <a:r>
              <a:rPr lang="fr-FR" dirty="0" smtClean="0"/>
              <a:t> (HLB). The </a:t>
            </a:r>
            <a:r>
              <a:rPr lang="fr-FR" dirty="0" err="1" smtClean="0"/>
              <a:t>Mediterranean</a:t>
            </a:r>
            <a:r>
              <a:rPr lang="fr-FR" dirty="0" smtClean="0"/>
              <a:t> and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Near</a:t>
            </a:r>
            <a:r>
              <a:rPr lang="fr-FR" dirty="0" smtClean="0"/>
              <a:t> East (</a:t>
            </a:r>
            <a:r>
              <a:rPr lang="fr-FR" dirty="0" err="1" smtClean="0"/>
              <a:t>Except</a:t>
            </a:r>
            <a:r>
              <a:rPr lang="fr-FR" dirty="0" smtClean="0"/>
              <a:t> Saudia </a:t>
            </a:r>
            <a:r>
              <a:rPr lang="fr-FR" dirty="0" err="1" smtClean="0"/>
              <a:t>Arabua</a:t>
            </a:r>
            <a:r>
              <a:rPr lang="fr-FR" dirty="0" smtClean="0"/>
              <a:t> and </a:t>
            </a:r>
            <a:r>
              <a:rPr lang="fr-FR" dirty="0" err="1" smtClean="0"/>
              <a:t>Yemen</a:t>
            </a:r>
            <a:r>
              <a:rPr lang="fr-FR" dirty="0" smtClean="0"/>
              <a:t>) area are free </a:t>
            </a:r>
            <a:r>
              <a:rPr lang="fr-FR" dirty="0" err="1" smtClean="0"/>
              <a:t>from</a:t>
            </a:r>
            <a:r>
              <a:rPr lang="fr-FR" dirty="0" smtClean="0"/>
              <a:t> HLB and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vectors</a:t>
            </a:r>
            <a:r>
              <a:rPr lang="fr-FR" dirty="0" smtClean="0"/>
              <a:t> (</a:t>
            </a:r>
            <a:r>
              <a:rPr lang="fr-FR" dirty="0" err="1" smtClean="0"/>
              <a:t>Except</a:t>
            </a:r>
            <a:r>
              <a:rPr lang="fr-FR" dirty="0" smtClean="0"/>
              <a:t> Iran). Important </a:t>
            </a:r>
            <a:r>
              <a:rPr lang="fr-FR" dirty="0" err="1" smtClean="0"/>
              <a:t>threat</a:t>
            </a:r>
            <a:r>
              <a:rPr lang="fr-FR" dirty="0" smtClean="0"/>
              <a:t> to Citrus </a:t>
            </a:r>
            <a:r>
              <a:rPr lang="fr-FR" dirty="0" err="1" smtClean="0"/>
              <a:t>Industry</a:t>
            </a:r>
            <a:r>
              <a:rPr lang="fr-FR" dirty="0" smtClean="0"/>
              <a:t>.</a:t>
            </a:r>
          </a:p>
          <a:p>
            <a:r>
              <a:rPr lang="fr-FR" i="1" dirty="0" err="1" smtClean="0"/>
              <a:t>Tuta</a:t>
            </a:r>
            <a:r>
              <a:rPr lang="fr-FR" i="1" dirty="0" smtClean="0"/>
              <a:t> </a:t>
            </a:r>
            <a:r>
              <a:rPr lang="fr-FR" i="1" dirty="0" err="1" smtClean="0"/>
              <a:t>absoluta</a:t>
            </a:r>
            <a:r>
              <a:rPr lang="fr-FR" i="1" dirty="0" smtClean="0"/>
              <a:t> </a:t>
            </a:r>
            <a:r>
              <a:rPr lang="fr-FR" dirty="0" smtClean="0"/>
              <a:t>in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extent</a:t>
            </a:r>
            <a:r>
              <a:rPr lang="fr-FR" dirty="0" smtClean="0"/>
              <a:t> in the Middle </a:t>
            </a:r>
            <a:r>
              <a:rPr lang="fr-FR" dirty="0" err="1" smtClean="0"/>
              <a:t>east</a:t>
            </a:r>
            <a:r>
              <a:rPr lang="fr-FR" dirty="0" smtClean="0"/>
              <a:t> countries</a:t>
            </a:r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3200" dirty="0" smtClean="0"/>
          </a:p>
          <a:p>
            <a:pPr algn="ctr">
              <a:buNone/>
            </a:pPr>
            <a:r>
              <a:rPr lang="fr-FR" sz="3200" dirty="0" err="1" smtClean="0"/>
              <a:t>Thank</a:t>
            </a:r>
            <a:r>
              <a:rPr lang="fr-FR" sz="3200" dirty="0" smtClean="0"/>
              <a:t> </a:t>
            </a:r>
            <a:r>
              <a:rPr lang="fr-FR" sz="3200" dirty="0" err="1" smtClean="0"/>
              <a:t>you</a:t>
            </a:r>
            <a:r>
              <a:rPr lang="fr-FR" sz="3200" dirty="0" smtClean="0"/>
              <a:t> </a:t>
            </a:r>
            <a:r>
              <a:rPr lang="fr-FR" sz="3200" dirty="0" err="1" smtClean="0"/>
              <a:t>very</a:t>
            </a:r>
            <a:r>
              <a:rPr lang="fr-FR" sz="3200" dirty="0" smtClean="0"/>
              <a:t> </a:t>
            </a:r>
            <a:r>
              <a:rPr lang="fr-FR" sz="3200" dirty="0" err="1" smtClean="0"/>
              <a:t>much</a:t>
            </a:r>
            <a:r>
              <a:rPr lang="fr-FR" sz="3200" dirty="0" smtClean="0"/>
              <a:t> for </a:t>
            </a:r>
            <a:r>
              <a:rPr lang="fr-FR" sz="3200" dirty="0" err="1" smtClean="0"/>
              <a:t>your</a:t>
            </a:r>
            <a:r>
              <a:rPr lang="fr-FR" sz="3200" dirty="0" smtClean="0"/>
              <a:t> attention</a:t>
            </a:r>
          </a:p>
          <a:p>
            <a:pPr algn="ctr">
              <a:buNone/>
            </a:pPr>
            <a:endParaRPr lang="fr-FR" sz="3200" dirty="0" smtClean="0"/>
          </a:p>
          <a:p>
            <a:pPr algn="ctr">
              <a:buNone/>
            </a:pPr>
            <a:r>
              <a:rPr lang="fr-FR" sz="3200" dirty="0" err="1" smtClean="0"/>
              <a:t>Any</a:t>
            </a:r>
            <a:r>
              <a:rPr lang="fr-FR" sz="3200" dirty="0" smtClean="0"/>
              <a:t> question?</a:t>
            </a:r>
            <a:endParaRPr lang="ar-MA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155476"/>
            <a:ext cx="2519040" cy="1466970"/>
          </a:xfrm>
          <a:prstGeom prst="rect">
            <a:avLst/>
          </a:prstGeom>
        </p:spPr>
      </p:pic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50381814"/>
              </p:ext>
            </p:extLst>
          </p:nvPr>
        </p:nvGraphicFramePr>
        <p:xfrm>
          <a:off x="455960" y="1268760"/>
          <a:ext cx="7716440" cy="4493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23528" y="55172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Headquarter</a:t>
            </a:r>
            <a:r>
              <a:rPr lang="fr-FR" dirty="0" smtClean="0"/>
              <a:t>: Rabat (</a:t>
            </a:r>
            <a:r>
              <a:rPr lang="fr-FR" dirty="0" err="1" smtClean="0"/>
              <a:t>Morocco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71490" y="6093296"/>
            <a:ext cx="7900910" cy="530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12800" lvl="1" indent="-812800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Staff: Executive Director and 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Assitant</a:t>
            </a: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0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3312368"/>
          </a:xfrm>
        </p:spPr>
        <p:txBody>
          <a:bodyPr>
            <a:normAutofit fontScale="92500" lnSpcReduction="10000"/>
          </a:bodyPr>
          <a:lstStyle/>
          <a:p>
            <a:pPr marL="177800" lvl="1" indent="-177800">
              <a:lnSpc>
                <a:spcPct val="160000"/>
              </a:lnSpc>
              <a:buFont typeface="Wingdings" pitchFamily="2" charset="2"/>
              <a:buChar char="q"/>
            </a:pPr>
            <a:r>
              <a:rPr lang="en-US" dirty="0" smtClean="0"/>
              <a:t>Participated in the Regional </a:t>
            </a:r>
            <a:r>
              <a:rPr lang="en-US" dirty="0"/>
              <a:t>workshop for the review of </a:t>
            </a:r>
            <a:r>
              <a:rPr lang="en-US" dirty="0" smtClean="0"/>
              <a:t>draft International </a:t>
            </a:r>
            <a:r>
              <a:rPr lang="en-US" dirty="0"/>
              <a:t>Standards for Phytosanitary Measures (ISPMs</a:t>
            </a:r>
            <a:r>
              <a:rPr lang="en-US" dirty="0" smtClean="0"/>
              <a:t>) held in Cairo</a:t>
            </a:r>
            <a:r>
              <a:rPr lang="en-US" dirty="0"/>
              <a:t>, Egypt 09-13 September, 2012 </a:t>
            </a:r>
            <a:endParaRPr lang="en-US" dirty="0" smtClean="0"/>
          </a:p>
          <a:p>
            <a:pPr marL="177800" lvl="1" indent="-177800">
              <a:lnSpc>
                <a:spcPct val="160000"/>
              </a:lnSpc>
              <a:buFont typeface="Wingdings" pitchFamily="2" charset="2"/>
              <a:buChar char="q"/>
            </a:pPr>
            <a:r>
              <a:rPr lang="en-US" dirty="0" smtClean="0"/>
              <a:t>Participated in the Meeting </a:t>
            </a:r>
            <a:r>
              <a:rPr lang="en-US" dirty="0"/>
              <a:t>of the Commission on Phytosanitary </a:t>
            </a:r>
            <a:r>
              <a:rPr lang="en-US" dirty="0" smtClean="0"/>
              <a:t>Measures Standards </a:t>
            </a:r>
            <a:r>
              <a:rPr lang="en-US" dirty="0"/>
              <a:t>Committee, 12-16 November </a:t>
            </a:r>
            <a:r>
              <a:rPr lang="en-US" dirty="0" smtClean="0"/>
              <a:t>2012 </a:t>
            </a:r>
            <a:r>
              <a:rPr lang="en-US" dirty="0" smtClean="0"/>
              <a:t>and 6-10 May 2013 (Rome</a:t>
            </a:r>
            <a:r>
              <a:rPr lang="en-US" dirty="0"/>
              <a:t>, </a:t>
            </a:r>
            <a:r>
              <a:rPr lang="en-US" dirty="0" smtClean="0"/>
              <a:t>Italy)</a:t>
            </a:r>
            <a:endParaRPr lang="en-US" dirty="0" smtClean="0"/>
          </a:p>
          <a:p>
            <a:pPr marL="177800" lvl="1" indent="-177800">
              <a:lnSpc>
                <a:spcPct val="160000"/>
              </a:lnSpc>
              <a:buFont typeface="Wingdings" pitchFamily="2" charset="2"/>
              <a:buChar char="q"/>
            </a:pPr>
            <a:r>
              <a:rPr lang="en-US" dirty="0" smtClean="0"/>
              <a:t>Participated in </a:t>
            </a:r>
            <a:r>
              <a:rPr lang="en-US" dirty="0" smtClean="0"/>
              <a:t>the 8</a:t>
            </a:r>
            <a:r>
              <a:rPr lang="en-US" baseline="30000" dirty="0" smtClean="0"/>
              <a:t>th</a:t>
            </a:r>
            <a:r>
              <a:rPr lang="en-US" dirty="0" smtClean="0"/>
              <a:t> session of CPM, April 2013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70974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/>
          </a:bodyPr>
          <a:lstStyle/>
          <a:p>
            <a:r>
              <a:rPr lang="fr-FR" cap="none" dirty="0" smtClean="0">
                <a:latin typeface="Arial" pitchFamily="34" charset="0"/>
                <a:cs typeface="Arial" pitchFamily="34" charset="0"/>
              </a:rPr>
              <a:t>EPPO/NEPPO workshop on surveillance</a:t>
            </a:r>
            <a:endParaRPr lang="fr-F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3995936" y="2132856"/>
            <a:ext cx="4032448" cy="34563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FR" sz="2000" dirty="0" err="1" smtClean="0"/>
              <a:t>Algeria</a:t>
            </a:r>
            <a:r>
              <a:rPr lang="fr-FR" sz="2000" dirty="0" smtClean="0"/>
              <a:t>: 18-20/09/2012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11 participants (2 </a:t>
            </a:r>
            <a:r>
              <a:rPr lang="fr-FR" sz="2000" dirty="0" err="1" smtClean="0"/>
              <a:t>Near</a:t>
            </a:r>
            <a:r>
              <a:rPr lang="fr-FR" sz="2000" dirty="0" smtClean="0"/>
              <a:t> East) (</a:t>
            </a:r>
            <a:r>
              <a:rPr lang="fr-FR" sz="2000" dirty="0" err="1" smtClean="0"/>
              <a:t>Algeria</a:t>
            </a:r>
            <a:r>
              <a:rPr lang="fr-FR" sz="2000" dirty="0" smtClean="0"/>
              <a:t>, </a:t>
            </a:r>
            <a:r>
              <a:rPr lang="fr-FR" sz="2000" dirty="0" err="1" smtClean="0"/>
              <a:t>Morocco</a:t>
            </a:r>
            <a:r>
              <a:rPr lang="fr-FR" sz="2000" dirty="0" smtClean="0"/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fr-FR" sz="2000" dirty="0" smtClean="0"/>
              <a:t>Objectives:  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1800" dirty="0" smtClean="0"/>
              <a:t>to Promote exchanges </a:t>
            </a:r>
            <a:r>
              <a:rPr lang="en-US" sz="1800" dirty="0"/>
              <a:t>of information on surveillance 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1800" dirty="0" smtClean="0"/>
              <a:t>To encourage </a:t>
            </a:r>
            <a:r>
              <a:rPr lang="en-US" sz="1800" dirty="0"/>
              <a:t>networking between experts</a:t>
            </a:r>
          </a:p>
          <a:p>
            <a:endParaRPr lang="fr-FR" sz="2000" dirty="0" smtClean="0"/>
          </a:p>
          <a:p>
            <a:endParaRPr lang="fr-FR" sz="2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098" r="172"/>
          <a:stretch/>
        </p:blipFill>
        <p:spPr>
          <a:xfrm>
            <a:off x="539553" y="4077072"/>
            <a:ext cx="3024336" cy="200944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63" t="3920" r="18526" b="5022"/>
          <a:stretch/>
        </p:blipFill>
        <p:spPr>
          <a:xfrm>
            <a:off x="510823" y="1623499"/>
            <a:ext cx="3053066" cy="205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80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67600" cy="1143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latin typeface="Arial" pitchFamily="34" charset="0"/>
                <a:cs typeface="Arial" pitchFamily="34" charset="0"/>
              </a:rPr>
              <a:t>Regional 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symposium on management of fruit fly on the Near East region</a:t>
            </a:r>
            <a:endParaRPr lang="fr-F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5122912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jointly by FAO, FAO-IAEA, AAEA, NEPPO, IOBC North Africa Commission, </a:t>
            </a:r>
            <a:r>
              <a:rPr lang="en-US" sz="2000" dirty="0" smtClean="0"/>
              <a:t>NPPO in </a:t>
            </a:r>
            <a:r>
              <a:rPr lang="en-US" sz="2000" dirty="0"/>
              <a:t>Tunisia and the Tunisian Association of Plant Protection (ATPP).</a:t>
            </a: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 smtClean="0"/>
              <a:t>Hammamet (Tunis) </a:t>
            </a:r>
            <a:r>
              <a:rPr lang="fr-FR" sz="2000" dirty="0" err="1" smtClean="0"/>
              <a:t>November</a:t>
            </a:r>
            <a:r>
              <a:rPr lang="fr-FR" sz="2000" dirty="0" smtClean="0"/>
              <a:t> 4-6; 2012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100 Participants </a:t>
            </a:r>
            <a:r>
              <a:rPr lang="fr-FR" sz="2000" dirty="0" err="1" smtClean="0"/>
              <a:t>from</a:t>
            </a:r>
            <a:r>
              <a:rPr lang="fr-FR" sz="2000" dirty="0" smtClean="0"/>
              <a:t> 23 countries</a:t>
            </a: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quarter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37" t="11882" r="17582" b="7515"/>
          <a:stretch/>
        </p:blipFill>
        <p:spPr>
          <a:xfrm>
            <a:off x="5940152" y="1760516"/>
            <a:ext cx="2315688" cy="3336967"/>
          </a:xfrm>
        </p:spPr>
      </p:pic>
    </p:spTree>
    <p:extLst>
      <p:ext uri="{BB962C8B-B14F-4D97-AF65-F5344CB8AC3E}">
        <p14:creationId xmlns:p14="http://schemas.microsoft.com/office/powerpoint/2010/main" xmlns="" val="39802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/>
          </a:bodyPr>
          <a:lstStyle/>
          <a:p>
            <a:r>
              <a:rPr lang="fr-FR" cap="none" dirty="0">
                <a:latin typeface="Arial" pitchFamily="34" charset="0"/>
                <a:cs typeface="Arial" pitchFamily="34" charset="0"/>
              </a:rPr>
              <a:t>EPPO/NEPPO workshop on </a:t>
            </a:r>
            <a:r>
              <a:rPr lang="fr-FR" cap="none" dirty="0" err="1" smtClean="0">
                <a:latin typeface="Arial" pitchFamily="34" charset="0"/>
                <a:cs typeface="Arial" pitchFamily="34" charset="0"/>
              </a:rPr>
              <a:t>ISPMs</a:t>
            </a:r>
            <a:r>
              <a:rPr lang="fr-FR" cap="none" dirty="0" smtClean="0">
                <a:latin typeface="Arial" pitchFamily="34" charset="0"/>
                <a:cs typeface="Arial" pitchFamily="34" charset="0"/>
              </a:rPr>
              <a:t> 7 and 12</a:t>
            </a:r>
            <a:endParaRPr lang="fr-F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700808"/>
            <a:ext cx="2649488" cy="1987116"/>
          </a:xfrm>
        </p:spPr>
      </p:pic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995936" y="1600200"/>
            <a:ext cx="3931912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Antalya: 20-22 </a:t>
            </a:r>
            <a:r>
              <a:rPr lang="fr-FR" sz="2000" dirty="0" err="1"/>
              <a:t>N</a:t>
            </a:r>
            <a:r>
              <a:rPr lang="fr-FR" sz="2000" dirty="0" err="1" smtClean="0"/>
              <a:t>ovember</a:t>
            </a:r>
            <a:r>
              <a:rPr lang="fr-FR" sz="2000" dirty="0" smtClean="0"/>
              <a:t> 2012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35 participants </a:t>
            </a:r>
            <a:r>
              <a:rPr lang="fr-FR" sz="2000" dirty="0" err="1" smtClean="0"/>
              <a:t>from</a:t>
            </a:r>
            <a:r>
              <a:rPr lang="fr-FR" sz="2000" dirty="0" smtClean="0"/>
              <a:t> 22 countries</a:t>
            </a:r>
          </a:p>
          <a:p>
            <a:pPr>
              <a:lnSpc>
                <a:spcPct val="150000"/>
              </a:lnSpc>
            </a:pPr>
            <a:r>
              <a:rPr lang="fr-FR" sz="2000" b="1" dirty="0" err="1" smtClean="0"/>
              <a:t>Aim</a:t>
            </a:r>
            <a:r>
              <a:rPr lang="fr-FR" sz="2000" dirty="0" smtClean="0"/>
              <a:t>: t</a:t>
            </a:r>
            <a:r>
              <a:rPr lang="en-US" sz="2000" dirty="0" smtClean="0"/>
              <a:t>o </a:t>
            </a:r>
            <a:r>
              <a:rPr lang="en-US" sz="2000" dirty="0"/>
              <a:t>harmonize the </a:t>
            </a:r>
            <a:r>
              <a:rPr lang="en-US" sz="2000" dirty="0" smtClean="0"/>
              <a:t>way these Standards are implemented within the both regions.</a:t>
            </a:r>
            <a:endParaRPr lang="fr-FR" sz="20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793"/>
          <a:stretch/>
        </p:blipFill>
        <p:spPr>
          <a:xfrm>
            <a:off x="827584" y="4005064"/>
            <a:ext cx="2736304" cy="187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8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39552" y="1268760"/>
            <a:ext cx="7467600" cy="4608512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NEPPO </a:t>
            </a:r>
            <a:r>
              <a:rPr lang="en-US" sz="2000" cap="none" dirty="0" smtClean="0">
                <a:latin typeface="Arial" pitchFamily="34" charset="0"/>
                <a:cs typeface="Arial" pitchFamily="34" charset="0"/>
              </a:rPr>
              <a:t>participated in the regional workshop on strengthening regional cooperation and knowledge sharing in plant protection between the Near East countries, in </a:t>
            </a:r>
            <a:r>
              <a:rPr lang="en-US" sz="2000" cap="none" dirty="0" smtClean="0"/>
              <a:t>Cairo, </a:t>
            </a:r>
            <a:r>
              <a:rPr lang="en-US" sz="2000" cap="none" dirty="0"/>
              <a:t>Egypt</a:t>
            </a:r>
            <a:r>
              <a:rPr lang="en-US" sz="2000" dirty="0"/>
              <a:t>, </a:t>
            </a:r>
            <a:r>
              <a:rPr lang="en-US" sz="2000" dirty="0" smtClean="0"/>
              <a:t>2-4/12/ 2012 </a:t>
            </a:r>
            <a:r>
              <a:rPr lang="en-US" sz="2000" cap="none" dirty="0" smtClean="0"/>
              <a:t>and presented an overview on the Organization, </a:t>
            </a:r>
            <a:r>
              <a:rPr lang="en-US" sz="2000" cap="none" dirty="0" smtClean="0"/>
              <a:t>And The importance of establishing a regional </a:t>
            </a:r>
            <a:r>
              <a:rPr lang="en-US" sz="2000" cap="none" dirty="0" err="1" smtClean="0"/>
              <a:t>phytosanitary</a:t>
            </a:r>
            <a:r>
              <a:rPr lang="en-US" sz="2000" cap="none" dirty="0" smtClean="0"/>
              <a:t> data base through a near east network linking </a:t>
            </a:r>
            <a:r>
              <a:rPr lang="en-US" sz="2000" cap="none" dirty="0" err="1" smtClean="0"/>
              <a:t>nppos</a:t>
            </a:r>
            <a:r>
              <a:rPr lang="en-US" sz="2000" cap="none" dirty="0" smtClean="0"/>
              <a:t>, universities and research institute. 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cap="non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687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95536" y="3429000"/>
            <a:ext cx="7560840" cy="252028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And in EUPHRESCO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Workshop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Exploring plant health problems of concern with special emphasis on Mediterranean partners of EPPO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EUPHRESCO. </a:t>
            </a:r>
            <a:r>
              <a:rPr lang="da-DK" sz="2000" dirty="0"/>
              <a:t>Monte </a:t>
            </a:r>
            <a:r>
              <a:rPr lang="da-DK" sz="2000" dirty="0" smtClean="0"/>
              <a:t>Estoril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(Portugal)</a:t>
            </a:r>
            <a:r>
              <a:rPr lang="da-DK" sz="2000" dirty="0"/>
              <a:t> </a:t>
            </a:r>
            <a:r>
              <a:rPr lang="da-DK" sz="2000" dirty="0" smtClean="0"/>
              <a:t>13/03/2013 where it presented:</a:t>
            </a:r>
          </a:p>
          <a:p>
            <a:pPr marL="365760" lvl="1" indent="0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17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Important </a:t>
            </a:r>
            <a:r>
              <a:rPr lang="en-US" sz="17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phytosanitary pests of concern and threats in the Near East region and in particular problem with pests originating from EU members states. Visions on possible future co-operation between NEPPO and </a:t>
            </a:r>
            <a:r>
              <a:rPr lang="en-US" sz="17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EUPHRESCO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”</a:t>
            </a:r>
            <a:endParaRPr lang="fr-FR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0696" y="980728"/>
            <a:ext cx="2112235" cy="15841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5536" y="764704"/>
            <a:ext cx="5976664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itchFamily="34" charset="0"/>
                <a:cs typeface="Arial" pitchFamily="34" charset="0"/>
              </a:rPr>
              <a:t>NEPPO participated in the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Subregional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capacity-building workshop to address invasive alien species and to achieve Aichi biodiversity target 9 in the Arab region. Dubai (UAE), 11-14/02/ 2013 and presented:</a:t>
            </a:r>
          </a:p>
          <a:p>
            <a:pPr marL="365760" lvl="1" indent="0">
              <a:buNone/>
            </a:pPr>
            <a:r>
              <a:rPr lang="en-GB" sz="1700" dirty="0">
                <a:latin typeface="Arial" pitchFamily="34" charset="0"/>
                <a:cs typeface="Arial" pitchFamily="34" charset="0"/>
              </a:rPr>
              <a:t>“</a:t>
            </a:r>
            <a:r>
              <a:rPr lang="en-GB" sz="17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7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Role of regional plant protection organization to addressing invasive alien species in harmonized manner at the regional level”</a:t>
            </a:r>
          </a:p>
        </p:txBody>
      </p:sp>
    </p:spTree>
    <p:extLst>
      <p:ext uri="{BB962C8B-B14F-4D97-AF65-F5344CB8AC3E}">
        <p14:creationId xmlns:p14="http://schemas.microsoft.com/office/powerpoint/2010/main" xmlns="" val="291486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latin typeface="Arial" pitchFamily="34" charset="0"/>
                <a:cs typeface="Arial" pitchFamily="34" charset="0"/>
              </a:rPr>
              <a:t>Workshop on “Plant 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quarantine and phytosanitary measures’” </a:t>
            </a:r>
            <a:endParaRPr lang="fr-F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Rabat,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Morocco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24-26 June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2013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14 participants from 8 countries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Objectives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Share information on regulation related to quarantine pests and phytosanitary measures implemented in the participant countries;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Establish a draft quarantine lists of the Near East Region;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Determine the most important topic (standards, diagnostic, treatment, etc.) on line with the need of the region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Determine the emergent pests within the Near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East</a:t>
            </a:r>
            <a:endParaRPr lang="fr-FR" sz="1700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22B3D7-9507-40CE-B27B-6BCCA7B3D9FA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5" name="Imag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844" r="3800" b="16905"/>
          <a:stretch/>
        </p:blipFill>
        <p:spPr bwMode="auto">
          <a:xfrm>
            <a:off x="5580112" y="1295060"/>
            <a:ext cx="2952328" cy="189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306095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3787</TotalTime>
  <Words>738</Words>
  <Application>Microsoft Office PowerPoint</Application>
  <PresentationFormat>Affichage à l'écran (4:3)</PresentationFormat>
  <Paragraphs>75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Oriel</vt:lpstr>
      <vt:lpstr> </vt:lpstr>
      <vt:lpstr>Diapositive 2</vt:lpstr>
      <vt:lpstr>Diapositive 3</vt:lpstr>
      <vt:lpstr>EPPO/NEPPO workshop on surveillance</vt:lpstr>
      <vt:lpstr>Regional symposium on management of fruit fly on the Near East region</vt:lpstr>
      <vt:lpstr>EPPO/NEPPO workshop on ISPMs 7 and 12</vt:lpstr>
      <vt:lpstr>NEPPO participated in the regional workshop on strengthening regional cooperation and knowledge sharing in plant protection between the Near East countries, in Cairo, Egypt, 2-4/12/ 2012 and presented an overview on the Organization, And The importance of establishing a regional phytosanitary data base through a near east network linking nppos, universities and research institute.  </vt:lpstr>
      <vt:lpstr>Diapositive 8</vt:lpstr>
      <vt:lpstr>Workshop on “Plant quarantine and phytosanitary measures’” </vt:lpstr>
      <vt:lpstr>Emerging pests of concern for the NEPPO region</vt:lpstr>
      <vt:lpstr>Emerging pests of concern for the NEPPO region (Contin-d)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chouibani</dc:creator>
  <cp:lastModifiedBy>Chouibani</cp:lastModifiedBy>
  <cp:revision>280</cp:revision>
  <cp:lastPrinted>2012-11-18T10:10:06Z</cp:lastPrinted>
  <dcterms:created xsi:type="dcterms:W3CDTF">2011-09-05T07:36:05Z</dcterms:created>
  <dcterms:modified xsi:type="dcterms:W3CDTF">2013-08-08T07:22:49Z</dcterms:modified>
</cp:coreProperties>
</file>