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notesMasterIdLst>
    <p:notesMasterId r:id="rId13"/>
  </p:notesMasterIdLst>
  <p:handoutMasterIdLst>
    <p:handoutMasterId r:id="rId14"/>
  </p:handoutMasterIdLst>
  <p:sldIdLst>
    <p:sldId id="364" r:id="rId2"/>
    <p:sldId id="365" r:id="rId3"/>
    <p:sldId id="366" r:id="rId4"/>
    <p:sldId id="367" r:id="rId5"/>
    <p:sldId id="368" r:id="rId6"/>
    <p:sldId id="369" r:id="rId7"/>
    <p:sldId id="373" r:id="rId8"/>
    <p:sldId id="375" r:id="rId9"/>
    <p:sldId id="370" r:id="rId10"/>
    <p:sldId id="372" r:id="rId11"/>
    <p:sldId id="353" r:id="rId12"/>
  </p:sldIdLst>
  <p:sldSz cx="9144000" cy="6858000" type="screen4x3"/>
  <p:notesSz cx="6934200" cy="9220200"/>
  <p:defaultTextStyle>
    <a:defPPr>
      <a:defRPr lang="en-GB"/>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350" y="-9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1" y="0"/>
            <a:ext cx="3005448" cy="461325"/>
          </a:xfrm>
          <a:prstGeom prst="rect">
            <a:avLst/>
          </a:prstGeom>
          <a:noFill/>
          <a:ln w="9525">
            <a:noFill/>
            <a:miter lim="800000"/>
            <a:headEnd/>
            <a:tailEnd/>
          </a:ln>
          <a:effectLst/>
        </p:spPr>
        <p:txBody>
          <a:bodyPr vert="horz" wrap="square" lIns="92301" tIns="46151" rIns="92301" bIns="46151" numCol="1" anchor="t" anchorCtr="0" compatLnSpc="1">
            <a:prstTxWarp prst="textNoShape">
              <a:avLst/>
            </a:prstTxWarp>
          </a:bodyPr>
          <a:lstStyle>
            <a:lvl1pPr eaLnBrk="1" hangingPunct="1">
              <a:defRPr sz="1200">
                <a:latin typeface="Tahoma" pitchFamily="34" charset="0"/>
                <a:ea typeface="+mn-ea"/>
              </a:defRPr>
            </a:lvl1pPr>
          </a:lstStyle>
          <a:p>
            <a:pPr>
              <a:defRPr/>
            </a:pPr>
            <a:endParaRPr lang="en-US"/>
          </a:p>
        </p:txBody>
      </p:sp>
      <p:sp>
        <p:nvSpPr>
          <p:cNvPr id="46083" name="Rectangle 3"/>
          <p:cNvSpPr>
            <a:spLocks noGrp="1" noChangeArrowheads="1"/>
          </p:cNvSpPr>
          <p:nvPr>
            <p:ph type="dt" sz="quarter" idx="1"/>
          </p:nvPr>
        </p:nvSpPr>
        <p:spPr bwMode="auto">
          <a:xfrm>
            <a:off x="3928752" y="0"/>
            <a:ext cx="3005448" cy="461325"/>
          </a:xfrm>
          <a:prstGeom prst="rect">
            <a:avLst/>
          </a:prstGeom>
          <a:noFill/>
          <a:ln w="9525">
            <a:noFill/>
            <a:miter lim="800000"/>
            <a:headEnd/>
            <a:tailEnd/>
          </a:ln>
          <a:effectLst/>
        </p:spPr>
        <p:txBody>
          <a:bodyPr vert="horz" wrap="square" lIns="92301" tIns="46151" rIns="92301" bIns="46151" numCol="1" anchor="t" anchorCtr="0" compatLnSpc="1">
            <a:prstTxWarp prst="textNoShape">
              <a:avLst/>
            </a:prstTxWarp>
          </a:bodyPr>
          <a:lstStyle>
            <a:lvl1pPr algn="r" eaLnBrk="1" hangingPunct="1">
              <a:defRPr sz="1200">
                <a:latin typeface="Tahoma" pitchFamily="34" charset="0"/>
                <a:ea typeface="+mn-ea"/>
              </a:defRPr>
            </a:lvl1pPr>
          </a:lstStyle>
          <a:p>
            <a:pPr>
              <a:defRPr/>
            </a:pPr>
            <a:endParaRPr lang="en-US"/>
          </a:p>
        </p:txBody>
      </p:sp>
      <p:sp>
        <p:nvSpPr>
          <p:cNvPr id="46084" name="Rectangle 4"/>
          <p:cNvSpPr>
            <a:spLocks noGrp="1" noChangeArrowheads="1"/>
          </p:cNvSpPr>
          <p:nvPr>
            <p:ph type="ftr" sz="quarter" idx="2"/>
          </p:nvPr>
        </p:nvSpPr>
        <p:spPr bwMode="auto">
          <a:xfrm>
            <a:off x="1" y="8758876"/>
            <a:ext cx="3005448" cy="461324"/>
          </a:xfrm>
          <a:prstGeom prst="rect">
            <a:avLst/>
          </a:prstGeom>
          <a:noFill/>
          <a:ln w="9525">
            <a:noFill/>
            <a:miter lim="800000"/>
            <a:headEnd/>
            <a:tailEnd/>
          </a:ln>
          <a:effectLst/>
        </p:spPr>
        <p:txBody>
          <a:bodyPr vert="horz" wrap="square" lIns="92301" tIns="46151" rIns="92301" bIns="46151" numCol="1" anchor="b" anchorCtr="0" compatLnSpc="1">
            <a:prstTxWarp prst="textNoShape">
              <a:avLst/>
            </a:prstTxWarp>
          </a:bodyPr>
          <a:lstStyle>
            <a:lvl1pPr eaLnBrk="1" hangingPunct="1">
              <a:defRPr sz="1200">
                <a:latin typeface="Tahoma" pitchFamily="34" charset="0"/>
                <a:ea typeface="+mn-ea"/>
              </a:defRPr>
            </a:lvl1pPr>
          </a:lstStyle>
          <a:p>
            <a:pPr>
              <a:defRPr/>
            </a:pPr>
            <a:endParaRPr lang="en-US"/>
          </a:p>
        </p:txBody>
      </p:sp>
      <p:sp>
        <p:nvSpPr>
          <p:cNvPr id="46085" name="Rectangle 5"/>
          <p:cNvSpPr>
            <a:spLocks noGrp="1" noChangeArrowheads="1"/>
          </p:cNvSpPr>
          <p:nvPr>
            <p:ph type="sldNum" sz="quarter" idx="3"/>
          </p:nvPr>
        </p:nvSpPr>
        <p:spPr bwMode="auto">
          <a:xfrm>
            <a:off x="3928752" y="8758876"/>
            <a:ext cx="3005448" cy="461324"/>
          </a:xfrm>
          <a:prstGeom prst="rect">
            <a:avLst/>
          </a:prstGeom>
          <a:noFill/>
          <a:ln w="9525">
            <a:noFill/>
            <a:miter lim="800000"/>
            <a:headEnd/>
            <a:tailEnd/>
          </a:ln>
          <a:effectLst/>
        </p:spPr>
        <p:txBody>
          <a:bodyPr vert="horz" wrap="square" lIns="92301" tIns="46151" rIns="92301" bIns="46151" numCol="1" anchor="b" anchorCtr="0" compatLnSpc="1">
            <a:prstTxWarp prst="textNoShape">
              <a:avLst/>
            </a:prstTxWarp>
          </a:bodyPr>
          <a:lstStyle>
            <a:lvl1pPr algn="r" eaLnBrk="1" hangingPunct="1">
              <a:defRPr sz="1200">
                <a:latin typeface="Tahoma" pitchFamily="34" charset="0"/>
              </a:defRPr>
            </a:lvl1pPr>
          </a:lstStyle>
          <a:p>
            <a:pPr>
              <a:defRPr/>
            </a:pPr>
            <a:fld id="{546FE0C4-11B1-4FF3-8A7E-B2B63E36C40B}" type="slidenum">
              <a:rPr lang="en-US"/>
              <a:pPr>
                <a:defRPr/>
              </a:pPr>
              <a:t>‹#›</a:t>
            </a:fld>
            <a:endParaRPr lang="en-US"/>
          </a:p>
        </p:txBody>
      </p:sp>
    </p:spTree>
    <p:extLst>
      <p:ext uri="{BB962C8B-B14F-4D97-AF65-F5344CB8AC3E}">
        <p14:creationId xmlns="" xmlns:p14="http://schemas.microsoft.com/office/powerpoint/2010/main" val="421842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05448" cy="461325"/>
          </a:xfrm>
          <a:prstGeom prst="rect">
            <a:avLst/>
          </a:prstGeom>
          <a:noFill/>
          <a:ln w="9525">
            <a:noFill/>
            <a:miter lim="800000"/>
            <a:headEnd/>
            <a:tailEnd/>
          </a:ln>
          <a:effectLst/>
        </p:spPr>
        <p:txBody>
          <a:bodyPr vert="horz" wrap="square" lIns="92301" tIns="46151" rIns="92301" bIns="46151" numCol="1" anchor="t" anchorCtr="0" compatLnSpc="1">
            <a:prstTxWarp prst="textNoShape">
              <a:avLst/>
            </a:prstTxWarp>
          </a:bodyPr>
          <a:lstStyle>
            <a:lvl1pPr eaLnBrk="1" hangingPunct="1">
              <a:defRPr sz="1200">
                <a:latin typeface="Times New Roman" pitchFamily="18" charset="0"/>
                <a:ea typeface="+mn-ea"/>
              </a:defRPr>
            </a:lvl1pPr>
          </a:lstStyle>
          <a:p>
            <a:pPr>
              <a:defRPr/>
            </a:pPr>
            <a:endParaRPr lang="en-US"/>
          </a:p>
        </p:txBody>
      </p:sp>
      <p:sp>
        <p:nvSpPr>
          <p:cNvPr id="26627" name="Rectangle 3"/>
          <p:cNvSpPr>
            <a:spLocks noGrp="1" noChangeArrowheads="1"/>
          </p:cNvSpPr>
          <p:nvPr>
            <p:ph type="dt" idx="1"/>
          </p:nvPr>
        </p:nvSpPr>
        <p:spPr bwMode="auto">
          <a:xfrm>
            <a:off x="3928752" y="0"/>
            <a:ext cx="3005448" cy="461325"/>
          </a:xfrm>
          <a:prstGeom prst="rect">
            <a:avLst/>
          </a:prstGeom>
          <a:noFill/>
          <a:ln w="9525">
            <a:noFill/>
            <a:miter lim="800000"/>
            <a:headEnd/>
            <a:tailEnd/>
          </a:ln>
          <a:effectLst/>
        </p:spPr>
        <p:txBody>
          <a:bodyPr vert="horz" wrap="square" lIns="92301" tIns="46151" rIns="92301" bIns="46151" numCol="1" anchor="t" anchorCtr="0" compatLnSpc="1">
            <a:prstTxWarp prst="textNoShape">
              <a:avLst/>
            </a:prstTxWarp>
          </a:bodyPr>
          <a:lstStyle>
            <a:lvl1pPr algn="r" eaLnBrk="1" hangingPunct="1">
              <a:defRPr sz="1200">
                <a:latin typeface="Times New Roman" pitchFamily="18" charset="0"/>
                <a:ea typeface="+mn-ea"/>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24875" y="4380225"/>
            <a:ext cx="5084452" cy="4148776"/>
          </a:xfrm>
          <a:prstGeom prst="rect">
            <a:avLst/>
          </a:prstGeom>
          <a:noFill/>
          <a:ln w="9525">
            <a:noFill/>
            <a:miter lim="800000"/>
            <a:headEnd/>
            <a:tailEnd/>
          </a:ln>
          <a:effectLst/>
        </p:spPr>
        <p:txBody>
          <a:bodyPr vert="horz" wrap="square" lIns="92301" tIns="46151" rIns="92301" bIns="461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58876"/>
            <a:ext cx="3005448" cy="461324"/>
          </a:xfrm>
          <a:prstGeom prst="rect">
            <a:avLst/>
          </a:prstGeom>
          <a:noFill/>
          <a:ln w="9525">
            <a:noFill/>
            <a:miter lim="800000"/>
            <a:headEnd/>
            <a:tailEnd/>
          </a:ln>
          <a:effectLst/>
        </p:spPr>
        <p:txBody>
          <a:bodyPr vert="horz" wrap="square" lIns="92301" tIns="46151" rIns="92301" bIns="46151" numCol="1" anchor="b" anchorCtr="0" compatLnSpc="1">
            <a:prstTxWarp prst="textNoShape">
              <a:avLst/>
            </a:prstTxWarp>
          </a:bodyPr>
          <a:lstStyle>
            <a:lvl1pPr eaLnBrk="1" hangingPunct="1">
              <a:defRPr sz="1200">
                <a:latin typeface="Times New Roman" pitchFamily="18" charset="0"/>
                <a:ea typeface="+mn-ea"/>
              </a:defRPr>
            </a:lvl1pPr>
          </a:lstStyle>
          <a:p>
            <a:pPr>
              <a:defRPr/>
            </a:pPr>
            <a:endParaRPr lang="en-US"/>
          </a:p>
        </p:txBody>
      </p:sp>
      <p:sp>
        <p:nvSpPr>
          <p:cNvPr id="26631" name="Rectangle 7"/>
          <p:cNvSpPr>
            <a:spLocks noGrp="1" noChangeArrowheads="1"/>
          </p:cNvSpPr>
          <p:nvPr>
            <p:ph type="sldNum" sz="quarter" idx="5"/>
          </p:nvPr>
        </p:nvSpPr>
        <p:spPr bwMode="auto">
          <a:xfrm>
            <a:off x="3928752" y="8758876"/>
            <a:ext cx="3005448" cy="461324"/>
          </a:xfrm>
          <a:prstGeom prst="rect">
            <a:avLst/>
          </a:prstGeom>
          <a:noFill/>
          <a:ln w="9525">
            <a:noFill/>
            <a:miter lim="800000"/>
            <a:headEnd/>
            <a:tailEnd/>
          </a:ln>
          <a:effectLst/>
        </p:spPr>
        <p:txBody>
          <a:bodyPr vert="horz" wrap="square" lIns="92301" tIns="46151" rIns="92301" bIns="46151" numCol="1" anchor="b" anchorCtr="0" compatLnSpc="1">
            <a:prstTxWarp prst="textNoShape">
              <a:avLst/>
            </a:prstTxWarp>
          </a:bodyPr>
          <a:lstStyle>
            <a:lvl1pPr algn="r" eaLnBrk="1" hangingPunct="1">
              <a:defRPr sz="1200">
                <a:latin typeface="Times New Roman" pitchFamily="18" charset="0"/>
              </a:defRPr>
            </a:lvl1pPr>
          </a:lstStyle>
          <a:p>
            <a:pPr>
              <a:defRPr/>
            </a:pPr>
            <a:fld id="{EB64A178-C19A-4955-B17D-F81E71E17B5F}" type="slidenum">
              <a:rPr lang="en-US"/>
              <a:pPr>
                <a:defRPr/>
              </a:pPr>
              <a:t>‹#›</a:t>
            </a:fld>
            <a:endParaRPr lang="en-US"/>
          </a:p>
        </p:txBody>
      </p:sp>
    </p:spTree>
    <p:extLst>
      <p:ext uri="{BB962C8B-B14F-4D97-AF65-F5344CB8AC3E}">
        <p14:creationId xmlns="" xmlns:p14="http://schemas.microsoft.com/office/powerpoint/2010/main" val="2741592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previous years standard setting most active area of IPPC. CD has been growing in terms of interest, funding, activities. Long process to get here, an </a:t>
            </a:r>
            <a:r>
              <a:rPr lang="en-US" baseline="0" dirty="0" err="1" smtClean="0"/>
              <a:t>excting</a:t>
            </a:r>
            <a:r>
              <a:rPr lang="en-US" baseline="0" dirty="0" smtClean="0"/>
              <a:t> and active time right now. CDC is the steering committee of the project to develop these core training materials.</a:t>
            </a:r>
            <a:endParaRPr lang="en-US" dirty="0"/>
          </a:p>
        </p:txBody>
      </p:sp>
      <p:sp>
        <p:nvSpPr>
          <p:cNvPr id="4" name="Slide Number Placeholder 3"/>
          <p:cNvSpPr>
            <a:spLocks noGrp="1"/>
          </p:cNvSpPr>
          <p:nvPr>
            <p:ph type="sldNum" sz="quarter" idx="10"/>
          </p:nvPr>
        </p:nvSpPr>
        <p:spPr/>
        <p:txBody>
          <a:bodyPr/>
          <a:lstStyle/>
          <a:p>
            <a:pPr>
              <a:defRPr/>
            </a:pPr>
            <a:fld id="{EB64A178-C19A-4955-B17D-F81E71E17B5F}" type="slidenum">
              <a:rPr lang="en-US" smtClean="0"/>
              <a:pPr>
                <a:defRPr/>
              </a:pPr>
              <a:t>3</a:t>
            </a:fld>
            <a:endParaRPr lang="en-US"/>
          </a:p>
        </p:txBody>
      </p:sp>
    </p:spTree>
    <p:extLst>
      <p:ext uri="{BB962C8B-B14F-4D97-AF65-F5344CB8AC3E}">
        <p14:creationId xmlns="" xmlns:p14="http://schemas.microsoft.com/office/powerpoint/2010/main" val="183288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IRSS: This cooperative, non-confrontational approach to consider implementation challenges was CPM’s preference over a compliance mechanism</a:t>
            </a:r>
          </a:p>
          <a:p>
            <a:r>
              <a:rPr lang="en-US" dirty="0" smtClean="0"/>
              <a:t>SPG = former SPTA but without</a:t>
            </a:r>
            <a:r>
              <a:rPr lang="en-US" baseline="0" dirty="0" smtClean="0"/>
              <a:t> the TA</a:t>
            </a:r>
            <a:endParaRPr lang="en-US" dirty="0"/>
          </a:p>
        </p:txBody>
      </p:sp>
      <p:sp>
        <p:nvSpPr>
          <p:cNvPr id="4" name="Slide Number Placeholder 3"/>
          <p:cNvSpPr>
            <a:spLocks noGrp="1"/>
          </p:cNvSpPr>
          <p:nvPr>
            <p:ph type="sldNum" sz="quarter" idx="10"/>
          </p:nvPr>
        </p:nvSpPr>
        <p:spPr/>
        <p:txBody>
          <a:bodyPr/>
          <a:lstStyle/>
          <a:p>
            <a:pPr>
              <a:defRPr/>
            </a:pPr>
            <a:fld id="{EB64A178-C19A-4955-B17D-F81E71E17B5F}" type="slidenum">
              <a:rPr lang="en-US" smtClean="0"/>
              <a:pPr>
                <a:defRPr/>
              </a:pPr>
              <a:t>4</a:t>
            </a:fld>
            <a:endParaRPr lang="en-US"/>
          </a:p>
        </p:txBody>
      </p:sp>
    </p:spTree>
    <p:extLst>
      <p:ext uri="{BB962C8B-B14F-4D97-AF65-F5344CB8AC3E}">
        <p14:creationId xmlns="" xmlns:p14="http://schemas.microsoft.com/office/powerpoint/2010/main" val="150834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Foundational training</a:t>
            </a:r>
            <a:r>
              <a:rPr lang="en-US" baseline="0" dirty="0" smtClean="0"/>
              <a:t> materials to strengthen NPPO systems. This is related to a specific project – some others are also in development.</a:t>
            </a:r>
            <a:endParaRPr lang="en-US" dirty="0" smtClean="0"/>
          </a:p>
          <a:p>
            <a:r>
              <a:rPr lang="en-US" dirty="0" smtClean="0"/>
              <a:t>Partner</a:t>
            </a:r>
            <a:r>
              <a:rPr lang="en-US" baseline="0" dirty="0" smtClean="0"/>
              <a:t>ships: to develop materials, translate them, test them, host meetings, and more</a:t>
            </a:r>
            <a:endParaRPr lang="en-US" dirty="0"/>
          </a:p>
        </p:txBody>
      </p:sp>
      <p:sp>
        <p:nvSpPr>
          <p:cNvPr id="4" name="Slide Number Placeholder 3"/>
          <p:cNvSpPr>
            <a:spLocks noGrp="1"/>
          </p:cNvSpPr>
          <p:nvPr>
            <p:ph type="sldNum" sz="quarter" idx="10"/>
          </p:nvPr>
        </p:nvSpPr>
        <p:spPr/>
        <p:txBody>
          <a:bodyPr/>
          <a:lstStyle/>
          <a:p>
            <a:pPr>
              <a:defRPr/>
            </a:pPr>
            <a:fld id="{EB64A178-C19A-4955-B17D-F81E71E17B5F}" type="slidenum">
              <a:rPr lang="en-US" smtClean="0"/>
              <a:pPr>
                <a:defRPr/>
              </a:pPr>
              <a:t>5</a:t>
            </a:fld>
            <a:endParaRPr lang="en-US"/>
          </a:p>
        </p:txBody>
      </p:sp>
    </p:spTree>
    <p:extLst>
      <p:ext uri="{BB962C8B-B14F-4D97-AF65-F5344CB8AC3E}">
        <p14:creationId xmlns="" xmlns:p14="http://schemas.microsoft.com/office/powerpoint/2010/main" val="146714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give context – want to complement but not overlap.</a:t>
            </a:r>
            <a:r>
              <a:rPr lang="en-US" baseline="0" dirty="0" smtClean="0"/>
              <a:t> Note surveillance (mention IRSS report identified need for manual, symposium developed outline, diagnostics sections being developed. IRSS survey indicated management issues as a major limiting factor to implementation of ISPM 6. Can some of those issues be addressed in the materials developed by this group?</a:t>
            </a:r>
            <a:endParaRPr lang="en-US" dirty="0"/>
          </a:p>
        </p:txBody>
      </p:sp>
      <p:sp>
        <p:nvSpPr>
          <p:cNvPr id="4" name="Slide Number Placeholder 3"/>
          <p:cNvSpPr>
            <a:spLocks noGrp="1"/>
          </p:cNvSpPr>
          <p:nvPr>
            <p:ph type="sldNum" sz="quarter" idx="10"/>
          </p:nvPr>
        </p:nvSpPr>
        <p:spPr/>
        <p:txBody>
          <a:bodyPr/>
          <a:lstStyle/>
          <a:p>
            <a:pPr>
              <a:defRPr/>
            </a:pPr>
            <a:fld id="{EB64A178-C19A-4955-B17D-F81E71E17B5F}" type="slidenum">
              <a:rPr lang="en-US" smtClean="0"/>
              <a:pPr>
                <a:defRPr/>
              </a:pPr>
              <a:t>6</a:t>
            </a:fld>
            <a:endParaRPr lang="en-US"/>
          </a:p>
        </p:txBody>
      </p:sp>
    </p:spTree>
    <p:extLst>
      <p:ext uri="{BB962C8B-B14F-4D97-AF65-F5344CB8AC3E}">
        <p14:creationId xmlns="" xmlns:p14="http://schemas.microsoft.com/office/powerpoint/2010/main" val="86366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give context – want to complement but not overlap.</a:t>
            </a:r>
            <a:r>
              <a:rPr lang="en-US" baseline="0" dirty="0" smtClean="0"/>
              <a:t> Note surveillance (mention IRSS report identified need for manual, symposium developed outline, diagnostics sections being developed. IRSS survey indicated management issues as a major limiting factor to implementation of ISPM 6. Can some of those issues be addressed in the materials developed by this group?</a:t>
            </a:r>
            <a:endParaRPr lang="en-US" dirty="0"/>
          </a:p>
        </p:txBody>
      </p:sp>
      <p:sp>
        <p:nvSpPr>
          <p:cNvPr id="4" name="Slide Number Placeholder 3"/>
          <p:cNvSpPr>
            <a:spLocks noGrp="1"/>
          </p:cNvSpPr>
          <p:nvPr>
            <p:ph type="sldNum" sz="quarter" idx="10"/>
          </p:nvPr>
        </p:nvSpPr>
        <p:spPr/>
        <p:txBody>
          <a:bodyPr/>
          <a:lstStyle/>
          <a:p>
            <a:pPr>
              <a:defRPr/>
            </a:pPr>
            <a:fld id="{EB64A178-C19A-4955-B17D-F81E71E17B5F}" type="slidenum">
              <a:rPr lang="en-US" smtClean="0"/>
              <a:pPr>
                <a:defRPr/>
              </a:pPr>
              <a:t>7</a:t>
            </a:fld>
            <a:endParaRPr lang="en-US"/>
          </a:p>
        </p:txBody>
      </p:sp>
    </p:spTree>
    <p:extLst>
      <p:ext uri="{BB962C8B-B14F-4D97-AF65-F5344CB8AC3E}">
        <p14:creationId xmlns="" xmlns:p14="http://schemas.microsoft.com/office/powerpoint/2010/main" val="86366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Training materials feed into many future initiatives – provides a technically correct basis that can be used (and adapted) but tech assistance providers, NPPO/RPPOs</a:t>
            </a:r>
            <a:r>
              <a:rPr lang="en-US" baseline="0" dirty="0" smtClean="0"/>
              <a:t> for their own training,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pPr>
              <a:defRPr/>
            </a:pPr>
            <a:fld id="{EB64A178-C19A-4955-B17D-F81E71E17B5F}" type="slidenum">
              <a:rPr lang="en-US" smtClean="0"/>
              <a:pPr>
                <a:defRPr/>
              </a:pPr>
              <a:t>8</a:t>
            </a:fld>
            <a:endParaRPr lang="en-US"/>
          </a:p>
        </p:txBody>
      </p:sp>
    </p:spTree>
    <p:extLst>
      <p:ext uri="{BB962C8B-B14F-4D97-AF65-F5344CB8AC3E}">
        <p14:creationId xmlns="" xmlns:p14="http://schemas.microsoft.com/office/powerpoint/2010/main" val="2976413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many partnership opportunities. No adoption by CPM. These should be high quality but will never be “final” – it’s an evolving landscape, can be updated, but these are a new area of publications for the IPPC with a different process and function than standards. Look forward to your input to make these high quality. This means practical, with many examples, balancing global relevance with need to avoid being prescriptive. Goal: 5 products completed by end 2013, then pilot tested.</a:t>
            </a:r>
            <a:endParaRPr lang="en-US" dirty="0"/>
          </a:p>
        </p:txBody>
      </p:sp>
      <p:sp>
        <p:nvSpPr>
          <p:cNvPr id="4" name="Slide Number Placeholder 3"/>
          <p:cNvSpPr>
            <a:spLocks noGrp="1"/>
          </p:cNvSpPr>
          <p:nvPr>
            <p:ph type="sldNum" sz="quarter" idx="10"/>
          </p:nvPr>
        </p:nvSpPr>
        <p:spPr/>
        <p:txBody>
          <a:bodyPr/>
          <a:lstStyle/>
          <a:p>
            <a:pPr>
              <a:defRPr/>
            </a:pPr>
            <a:fld id="{EB64A178-C19A-4955-B17D-F81E71E17B5F}" type="slidenum">
              <a:rPr lang="en-US" smtClean="0"/>
              <a:pPr>
                <a:defRPr/>
              </a:pPr>
              <a:t>9</a:t>
            </a:fld>
            <a:endParaRPr lang="en-US"/>
          </a:p>
        </p:txBody>
      </p:sp>
    </p:spTree>
    <p:extLst>
      <p:ext uri="{BB962C8B-B14F-4D97-AF65-F5344CB8AC3E}">
        <p14:creationId xmlns="" xmlns:p14="http://schemas.microsoft.com/office/powerpoint/2010/main" val="4047864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51204" name="Slide Number Placeholder 3"/>
          <p:cNvSpPr>
            <a:spLocks noGrp="1"/>
          </p:cNvSpPr>
          <p:nvPr>
            <p:ph type="sldNum" sz="quarter" idx="5"/>
          </p:nvPr>
        </p:nvSpPr>
        <p:spPr>
          <a:noFill/>
        </p:spPr>
        <p:txBody>
          <a:bodyPr/>
          <a:lstStyle/>
          <a:p>
            <a:fld id="{50DC27DB-4A71-4A18-8B00-995062125728}"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143000"/>
          </a:xfrm>
        </p:spPr>
        <p:txBody>
          <a:bodyPr/>
          <a:lstStyle>
            <a:lvl1pP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429000"/>
            <a:ext cx="6400800" cy="1752600"/>
          </a:xfrm>
        </p:spPr>
        <p:txBody>
          <a:bodyPr/>
          <a:lstStyle>
            <a:lvl1pPr marL="0" indent="0" algn="ctr">
              <a:buNone/>
              <a:defRPr sz="28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srcRect/>
          <a:stretch>
            <a:fillRect/>
          </a:stretch>
        </p:blipFill>
        <p:spPr bwMode="auto">
          <a:xfrm>
            <a:off x="0" y="-17463"/>
            <a:ext cx="9144000" cy="561976"/>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srcRect/>
          <a:stretch>
            <a:fillRect/>
          </a:stretch>
        </p:blipFill>
        <p:spPr bwMode="auto">
          <a:xfrm>
            <a:off x="152400" y="6337300"/>
            <a:ext cx="2286000" cy="306388"/>
          </a:xfrm>
          <a:prstGeom prst="rect">
            <a:avLst/>
          </a:prstGeom>
          <a:noFill/>
          <a:ln w="9525">
            <a:noFill/>
            <a:miter lim="800000"/>
            <a:headEnd/>
            <a:tailEnd/>
          </a:ln>
        </p:spPr>
      </p:pic>
      <p:pic>
        <p:nvPicPr>
          <p:cNvPr id="6" name="Picture 4"/>
          <p:cNvPicPr>
            <a:picLocks noChangeAspect="1" noChangeArrowheads="1"/>
          </p:cNvPicPr>
          <p:nvPr userDrawn="1"/>
        </p:nvPicPr>
        <p:blipFill>
          <a:blip r:embed="rId4" cstate="print">
            <a:grayscl/>
          </a:blip>
          <a:srcRect l="19923" t="14473" r="74814" b="78906"/>
          <a:stretch>
            <a:fillRect/>
          </a:stretch>
        </p:blipFill>
        <p:spPr bwMode="auto">
          <a:xfrm>
            <a:off x="8534400" y="6248400"/>
            <a:ext cx="457200" cy="460375"/>
          </a:xfrm>
          <a:prstGeom prst="rect">
            <a:avLst/>
          </a:prstGeom>
          <a:noFill/>
          <a:ln w="9525">
            <a:noFill/>
            <a:miter lim="800000"/>
            <a:headEnd/>
            <a:tailEnd/>
          </a:ln>
        </p:spPr>
      </p:pic>
      <p:sp>
        <p:nvSpPr>
          <p:cNvPr id="2" name="Title 1"/>
          <p:cNvSpPr>
            <a:spLocks noGrp="1"/>
          </p:cNvSpPr>
          <p:nvPr>
            <p:ph type="title"/>
          </p:nvPr>
        </p:nvSpPr>
        <p:spPr>
          <a:xfrm>
            <a:off x="457200" y="914400"/>
            <a:ext cx="8229600" cy="914400"/>
          </a:xfrm>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a:xfrm>
            <a:off x="457200" y="2286000"/>
            <a:ext cx="8229600" cy="3840163"/>
          </a:xfrm>
        </p:spPr>
        <p:txBody>
          <a:bodyPr/>
          <a:lstStyle>
            <a:lvl1pPr>
              <a:buNone/>
              <a:defRPr b="1"/>
            </a:lvl1pPr>
            <a:lvl2pPr>
              <a:defRPr b="1"/>
            </a:lvl2pPr>
            <a:lvl3pPr>
              <a:defRPr b="1"/>
            </a:lvl3pPr>
            <a:lvl4pPr>
              <a:defRPr b="1"/>
            </a:lvl4pPr>
            <a:lvl5pPr>
              <a:defRPr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alpha val="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09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981200"/>
            <a:ext cx="82296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3"/>
          <p:cNvPicPr>
            <a:picLocks noChangeAspect="1" noChangeArrowheads="1"/>
          </p:cNvPicPr>
          <p:nvPr/>
        </p:nvPicPr>
        <p:blipFill>
          <a:blip r:embed="rId4" cstate="print"/>
          <a:srcRect/>
          <a:stretch>
            <a:fillRect/>
          </a:stretch>
        </p:blipFill>
        <p:spPr bwMode="auto">
          <a:xfrm>
            <a:off x="152400" y="6337300"/>
            <a:ext cx="2286000" cy="306388"/>
          </a:xfrm>
          <a:prstGeom prst="rect">
            <a:avLst/>
          </a:prstGeom>
          <a:noFill/>
          <a:ln w="9525">
            <a:noFill/>
            <a:miter lim="800000"/>
            <a:headEnd/>
            <a:tailEnd/>
          </a:ln>
        </p:spPr>
      </p:pic>
      <p:pic>
        <p:nvPicPr>
          <p:cNvPr id="1029" name="Picture 4"/>
          <p:cNvPicPr>
            <a:picLocks noChangeAspect="1" noChangeArrowheads="1"/>
          </p:cNvPicPr>
          <p:nvPr/>
        </p:nvPicPr>
        <p:blipFill>
          <a:blip r:embed="rId5" cstate="print">
            <a:grayscl/>
          </a:blip>
          <a:srcRect l="19923" t="14473" r="74814" b="78906"/>
          <a:stretch>
            <a:fillRect/>
          </a:stretch>
        </p:blipFill>
        <p:spPr bwMode="auto">
          <a:xfrm>
            <a:off x="8534400" y="6248400"/>
            <a:ext cx="457200" cy="460375"/>
          </a:xfrm>
          <a:prstGeom prst="rect">
            <a:avLst/>
          </a:prstGeom>
          <a:noFill/>
          <a:ln w="9525">
            <a:noFill/>
            <a:miter lim="800000"/>
            <a:headEnd/>
            <a:tailEnd/>
          </a:ln>
        </p:spPr>
      </p:pic>
      <p:pic>
        <p:nvPicPr>
          <p:cNvPr id="1030" name="Picture 2"/>
          <p:cNvPicPr>
            <a:picLocks noChangeAspect="1"/>
          </p:cNvPicPr>
          <p:nvPr userDrawn="1"/>
        </p:nvPicPr>
        <p:blipFill>
          <a:blip r:embed="rId6" cstate="print"/>
          <a:srcRect/>
          <a:stretch>
            <a:fillRect/>
          </a:stretch>
        </p:blipFill>
        <p:spPr bwMode="auto">
          <a:xfrm>
            <a:off x="0" y="-17463"/>
            <a:ext cx="9144000" cy="5619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31" r:id="rId1"/>
    <p:sldLayoutId id="214748403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kern="1200">
          <a:solidFill>
            <a:schemeClr val="tx1"/>
          </a:solidFill>
          <a:latin typeface="+mj-lt"/>
          <a:ea typeface="ＭＳ Ｐゴシック" pitchFamily="34" charset="-128"/>
          <a:cs typeface="MS PGothic" charset="0"/>
        </a:defRPr>
      </a:lvl1pPr>
      <a:lvl2pPr algn="ctr" rtl="0" eaLnBrk="0" fontAlgn="base" hangingPunct="0">
        <a:spcBef>
          <a:spcPct val="0"/>
        </a:spcBef>
        <a:spcAft>
          <a:spcPct val="0"/>
        </a:spcAft>
        <a:defRPr sz="4000" b="1">
          <a:solidFill>
            <a:schemeClr val="tx1"/>
          </a:solidFill>
          <a:latin typeface="Calibri" charset="0"/>
          <a:ea typeface="ＭＳ Ｐゴシック" pitchFamily="34" charset="-128"/>
          <a:cs typeface="MS PGothic" charset="0"/>
        </a:defRPr>
      </a:lvl2pPr>
      <a:lvl3pPr algn="ctr" rtl="0" eaLnBrk="0" fontAlgn="base" hangingPunct="0">
        <a:spcBef>
          <a:spcPct val="0"/>
        </a:spcBef>
        <a:spcAft>
          <a:spcPct val="0"/>
        </a:spcAft>
        <a:defRPr sz="4000" b="1">
          <a:solidFill>
            <a:schemeClr val="tx1"/>
          </a:solidFill>
          <a:latin typeface="Calibri" charset="0"/>
          <a:ea typeface="ＭＳ Ｐゴシック" pitchFamily="34" charset="-128"/>
          <a:cs typeface="MS PGothic" charset="0"/>
        </a:defRPr>
      </a:lvl3pPr>
      <a:lvl4pPr algn="ctr" rtl="0" eaLnBrk="0" fontAlgn="base" hangingPunct="0">
        <a:spcBef>
          <a:spcPct val="0"/>
        </a:spcBef>
        <a:spcAft>
          <a:spcPct val="0"/>
        </a:spcAft>
        <a:defRPr sz="4000" b="1">
          <a:solidFill>
            <a:schemeClr val="tx1"/>
          </a:solidFill>
          <a:latin typeface="Calibri" charset="0"/>
          <a:ea typeface="ＭＳ Ｐゴシック" pitchFamily="34" charset="-128"/>
          <a:cs typeface="MS PGothic" charset="0"/>
        </a:defRPr>
      </a:lvl4pPr>
      <a:lvl5pPr algn="ctr" rtl="0" eaLnBrk="0" fontAlgn="base" hangingPunct="0">
        <a:spcBef>
          <a:spcPct val="0"/>
        </a:spcBef>
        <a:spcAft>
          <a:spcPct val="0"/>
        </a:spcAft>
        <a:defRPr sz="4000" b="1">
          <a:solidFill>
            <a:schemeClr val="tx1"/>
          </a:solidFill>
          <a:latin typeface="Calibri" charset="0"/>
          <a:ea typeface="ＭＳ Ｐゴシック"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3200" b="1" kern="1200">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ＭＳ Ｐゴシック" pitchFamily="34" charset="-128"/>
          <a:cs typeface="MS PGothic" charset="0"/>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ＭＳ Ｐゴシック" pitchFamily="34" charset="-128"/>
          <a:cs typeface="MS PGothic" charset="0"/>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ＭＳ Ｐゴシック" pitchFamily="34" charset="-128"/>
          <a:cs typeface="MS PGothic" charset="0"/>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ＭＳ Ｐゴシック"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ppc.in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ippc@fao.org" TargetMode="External"/><Relationship Id="rId5" Type="http://schemas.openxmlformats.org/officeDocument/2006/relationships/hyperlink" Target="http://irss.ippc.int/helpdesk/" TargetMode="External"/><Relationship Id="rId4" Type="http://schemas.openxmlformats.org/officeDocument/2006/relationships/hyperlink" Target="http://www.phytosantiary.inf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Foundational IPPC Training materials:</a:t>
            </a:r>
            <a:br>
              <a:rPr lang="en-US" dirty="0" smtClean="0"/>
            </a:br>
            <a:r>
              <a:rPr lang="en-US" dirty="0" smtClean="0"/>
              <a:t>building for the future</a:t>
            </a:r>
            <a:endParaRPr lang="en-US" dirty="0"/>
          </a:p>
        </p:txBody>
      </p:sp>
      <p:sp>
        <p:nvSpPr>
          <p:cNvPr id="3" name="Subtitle 2"/>
          <p:cNvSpPr>
            <a:spLocks noGrp="1"/>
          </p:cNvSpPr>
          <p:nvPr>
            <p:ph type="subTitle" idx="1"/>
          </p:nvPr>
        </p:nvSpPr>
        <p:spPr/>
        <p:txBody>
          <a:bodyPr/>
          <a:lstStyle/>
          <a:p>
            <a:r>
              <a:rPr lang="en-US" dirty="0" smtClean="0"/>
              <a:t>Technical Consultation among RPPOs</a:t>
            </a:r>
          </a:p>
          <a:p>
            <a:r>
              <a:rPr lang="en-US" dirty="0" smtClean="0"/>
              <a:t>26-30 August 2013</a:t>
            </a:r>
            <a:endParaRPr lang="en-US" dirty="0"/>
          </a:p>
        </p:txBody>
      </p:sp>
    </p:spTree>
    <p:extLst>
      <p:ext uri="{BB962C8B-B14F-4D97-AF65-F5344CB8AC3E}">
        <p14:creationId xmlns="" xmlns:p14="http://schemas.microsoft.com/office/powerpoint/2010/main" val="195071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smtClean="0"/>
              <a:t>What we need from </a:t>
            </a:r>
            <a:r>
              <a:rPr lang="en-US" dirty="0" smtClean="0"/>
              <a:t>RPPOs</a:t>
            </a:r>
            <a:endParaRPr lang="en-US" dirty="0"/>
          </a:p>
        </p:txBody>
      </p:sp>
      <p:sp>
        <p:nvSpPr>
          <p:cNvPr id="3" name="Content Placeholder 2"/>
          <p:cNvSpPr>
            <a:spLocks noGrp="1"/>
          </p:cNvSpPr>
          <p:nvPr>
            <p:ph idx="1"/>
          </p:nvPr>
        </p:nvSpPr>
        <p:spPr>
          <a:xfrm>
            <a:off x="457200" y="1828800"/>
            <a:ext cx="8229600" cy="3840163"/>
          </a:xfrm>
        </p:spPr>
        <p:txBody>
          <a:bodyPr/>
          <a:lstStyle/>
          <a:p>
            <a:pPr marL="457200" indent="-457200"/>
            <a:r>
              <a:rPr lang="en-US" sz="3000" dirty="0" smtClean="0"/>
              <a:t>Suggestions of partners for:</a:t>
            </a:r>
          </a:p>
          <a:p>
            <a:pPr marL="857250" lvl="1" indent="-457200">
              <a:buFont typeface="Arial"/>
              <a:buChar char="•"/>
            </a:pPr>
            <a:r>
              <a:rPr lang="en-US" sz="3000" dirty="0" smtClean="0"/>
              <a:t>Peer reviewers with topic-specific or training expertise</a:t>
            </a:r>
          </a:p>
          <a:p>
            <a:pPr marL="857250" lvl="1" indent="-457200">
              <a:buFont typeface="Arial"/>
              <a:buChar char="•"/>
            </a:pPr>
            <a:r>
              <a:rPr lang="en-US" sz="3000" dirty="0" smtClean="0"/>
              <a:t>Using the materials such as through national and regional projects</a:t>
            </a:r>
          </a:p>
          <a:p>
            <a:pPr marL="857250" lvl="1" indent="-457200">
              <a:buFont typeface="Arial"/>
              <a:buChar char="•"/>
            </a:pPr>
            <a:r>
              <a:rPr lang="en-US" sz="3000" dirty="0" smtClean="0"/>
              <a:t>Providing feedback</a:t>
            </a:r>
          </a:p>
          <a:p>
            <a:pPr marL="857250" lvl="1" indent="-457200">
              <a:buFont typeface="Arial"/>
              <a:buChar char="•"/>
            </a:pPr>
            <a:r>
              <a:rPr lang="en-US" sz="3000" dirty="0" smtClean="0"/>
              <a:t>Collaboration for printing and translation (directly, financially, including use of the materials in projects, etc)</a:t>
            </a:r>
            <a:endParaRPr lang="en-US" sz="3000" dirty="0"/>
          </a:p>
        </p:txBody>
      </p:sp>
    </p:spTree>
    <p:extLst>
      <p:ext uri="{BB962C8B-B14F-4D97-AF65-F5344CB8AC3E}">
        <p14:creationId xmlns="" xmlns:p14="http://schemas.microsoft.com/office/powerpoint/2010/main" val="331404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685800" y="1447800"/>
            <a:ext cx="7772400" cy="1676400"/>
          </a:xfrm>
        </p:spPr>
        <p:txBody>
          <a:bodyPr/>
          <a:lstStyle/>
          <a:p>
            <a:r>
              <a:rPr lang="en-US" sz="5400" smtClean="0"/>
              <a:t>Thank you!</a:t>
            </a:r>
          </a:p>
        </p:txBody>
      </p:sp>
      <p:sp>
        <p:nvSpPr>
          <p:cNvPr id="5" name="Subtitle 2"/>
          <p:cNvSpPr txBox="1">
            <a:spLocks/>
          </p:cNvSpPr>
          <p:nvPr/>
        </p:nvSpPr>
        <p:spPr bwMode="auto">
          <a:xfrm>
            <a:off x="0" y="2667000"/>
            <a:ext cx="9144000" cy="1752600"/>
          </a:xfrm>
          <a:prstGeom prst="rect">
            <a:avLst/>
          </a:prstGeom>
          <a:noFill/>
          <a:ln w="9525">
            <a:noFill/>
            <a:miter lim="800000"/>
            <a:headEnd/>
            <a:tailEnd/>
          </a:ln>
        </p:spPr>
        <p:txBody>
          <a:bodyPr/>
          <a:lstStyle/>
          <a:p>
            <a:pPr algn="ctr">
              <a:spcBef>
                <a:spcPct val="20000"/>
              </a:spcBef>
              <a:buFont typeface="Arial" charset="0"/>
              <a:buNone/>
              <a:defRPr/>
            </a:pPr>
            <a:endParaRPr lang="en-US" sz="2800" b="1" dirty="0">
              <a:solidFill>
                <a:srgbClr val="898989"/>
              </a:solidFill>
              <a:latin typeface="+mn-lt"/>
              <a:cs typeface="MS PGothic" charset="0"/>
            </a:endParaRPr>
          </a:p>
          <a:p>
            <a:pPr algn="ctr">
              <a:spcBef>
                <a:spcPct val="20000"/>
              </a:spcBef>
              <a:buFont typeface="Arial" charset="0"/>
              <a:buNone/>
              <a:defRPr/>
            </a:pPr>
            <a:r>
              <a:rPr lang="en-US" sz="3600" b="1" dirty="0">
                <a:solidFill>
                  <a:srgbClr val="898989"/>
                </a:solidFill>
                <a:latin typeface="+mn-lt"/>
                <a:cs typeface="MS PGothic" charset="0"/>
              </a:rPr>
              <a:t>IPPC Secretariat</a:t>
            </a:r>
          </a:p>
          <a:p>
            <a:pPr algn="ctr">
              <a:spcBef>
                <a:spcPct val="20000"/>
              </a:spcBef>
              <a:defRPr/>
            </a:pPr>
            <a:r>
              <a:rPr lang="en-US" sz="2800" b="1" dirty="0">
                <a:solidFill>
                  <a:srgbClr val="898989"/>
                </a:solidFill>
                <a:latin typeface="+mn-lt"/>
                <a:cs typeface="MS PGothic" charset="0"/>
              </a:rPr>
              <a:t>IPP: </a:t>
            </a:r>
            <a:r>
              <a:rPr lang="en-US" sz="2800" b="1" dirty="0">
                <a:solidFill>
                  <a:srgbClr val="898989"/>
                </a:solidFill>
                <a:latin typeface="+mn-lt"/>
                <a:cs typeface="MS PGothic" charset="0"/>
                <a:hlinkClick r:id="rId3"/>
              </a:rPr>
              <a:t>www.ippc.int</a:t>
            </a:r>
            <a:endParaRPr lang="en-US" sz="2800" b="1" dirty="0">
              <a:solidFill>
                <a:srgbClr val="898989"/>
              </a:solidFill>
              <a:latin typeface="+mn-lt"/>
              <a:cs typeface="MS PGothic" charset="0"/>
            </a:endParaRPr>
          </a:p>
          <a:p>
            <a:pPr algn="ctr">
              <a:spcBef>
                <a:spcPct val="20000"/>
              </a:spcBef>
              <a:defRPr/>
            </a:pPr>
            <a:r>
              <a:rPr lang="en-US" sz="2800" b="1" dirty="0">
                <a:solidFill>
                  <a:srgbClr val="898989"/>
                </a:solidFill>
                <a:latin typeface="+mn-lt"/>
                <a:cs typeface="MS PGothic" charset="0"/>
              </a:rPr>
              <a:t>Phytosanitary Resources: </a:t>
            </a:r>
            <a:r>
              <a:rPr lang="en-US" sz="2800" b="1" dirty="0" smtClean="0">
                <a:solidFill>
                  <a:srgbClr val="898989"/>
                </a:solidFill>
                <a:latin typeface="+mn-lt"/>
                <a:cs typeface="MS PGothic" charset="0"/>
                <a:hlinkClick r:id="rId4"/>
              </a:rPr>
              <a:t>www.phytosanitary.info</a:t>
            </a:r>
            <a:r>
              <a:rPr lang="en-US" sz="2800" b="1" dirty="0" smtClean="0">
                <a:solidFill>
                  <a:srgbClr val="898989"/>
                </a:solidFill>
                <a:latin typeface="+mn-lt"/>
                <a:cs typeface="MS PGothic" charset="0"/>
              </a:rPr>
              <a:t> </a:t>
            </a:r>
            <a:endParaRPr lang="en-US" sz="2800" b="1" dirty="0">
              <a:solidFill>
                <a:srgbClr val="898989"/>
              </a:solidFill>
              <a:latin typeface="+mn-lt"/>
              <a:cs typeface="MS PGothic" charset="0"/>
            </a:endParaRPr>
          </a:p>
          <a:p>
            <a:pPr algn="ctr">
              <a:spcBef>
                <a:spcPct val="20000"/>
              </a:spcBef>
              <a:buFont typeface="Arial" charset="0"/>
              <a:buNone/>
              <a:defRPr/>
            </a:pPr>
            <a:r>
              <a:rPr lang="en-US" sz="2800" b="1" dirty="0">
                <a:solidFill>
                  <a:srgbClr val="898989"/>
                </a:solidFill>
                <a:latin typeface="+mn-lt"/>
                <a:cs typeface="MS PGothic" charset="0"/>
              </a:rPr>
              <a:t>Helpdesk: </a:t>
            </a:r>
            <a:r>
              <a:rPr lang="en-US" sz="2800" b="1" dirty="0">
                <a:solidFill>
                  <a:srgbClr val="898989"/>
                </a:solidFill>
                <a:latin typeface="+mn-lt"/>
                <a:cs typeface="MS PGothic" charset="0"/>
                <a:hlinkClick r:id="rId5"/>
              </a:rPr>
              <a:t>http://irss.ippc.int/helpdesk/</a:t>
            </a:r>
            <a:endParaRPr lang="en-US" sz="2800" b="1" dirty="0">
              <a:solidFill>
                <a:srgbClr val="898989"/>
              </a:solidFill>
              <a:latin typeface="+mn-lt"/>
              <a:cs typeface="MS PGothic" charset="0"/>
            </a:endParaRPr>
          </a:p>
          <a:p>
            <a:pPr algn="ctr">
              <a:spcBef>
                <a:spcPct val="20000"/>
              </a:spcBef>
              <a:buFont typeface="Arial" charset="0"/>
              <a:buNone/>
              <a:defRPr/>
            </a:pPr>
            <a:r>
              <a:rPr lang="en-US" sz="2800" b="1" dirty="0">
                <a:solidFill>
                  <a:srgbClr val="898989"/>
                </a:solidFill>
                <a:latin typeface="+mn-lt"/>
                <a:cs typeface="MS PGothic" charset="0"/>
              </a:rPr>
              <a:t>Email: </a:t>
            </a:r>
            <a:r>
              <a:rPr lang="en-US" sz="2800" b="1" dirty="0">
                <a:solidFill>
                  <a:srgbClr val="898989"/>
                </a:solidFill>
                <a:latin typeface="+mn-lt"/>
                <a:cs typeface="MS PGothic" charset="0"/>
                <a:hlinkClick r:id="rId6"/>
              </a:rPr>
              <a:t>ippc@fao.org</a:t>
            </a:r>
            <a:r>
              <a:rPr lang="en-US" sz="2800" b="1" dirty="0">
                <a:solidFill>
                  <a:srgbClr val="898989"/>
                </a:solidFill>
                <a:latin typeface="+mn-lt"/>
                <a:cs typeface="MS PGothic"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smtClean="0"/>
              <a:t>This Presentation:</a:t>
            </a:r>
            <a:endParaRPr lang="en-US" dirty="0"/>
          </a:p>
        </p:txBody>
      </p:sp>
      <p:sp>
        <p:nvSpPr>
          <p:cNvPr id="3" name="Content Placeholder 2"/>
          <p:cNvSpPr>
            <a:spLocks noGrp="1"/>
          </p:cNvSpPr>
          <p:nvPr>
            <p:ph idx="1"/>
          </p:nvPr>
        </p:nvSpPr>
        <p:spPr>
          <a:xfrm>
            <a:off x="457200" y="1752600"/>
            <a:ext cx="8229600" cy="3840163"/>
          </a:xfrm>
        </p:spPr>
        <p:txBody>
          <a:bodyPr/>
          <a:lstStyle/>
          <a:p>
            <a:pPr marL="1257300" lvl="2" indent="-457200"/>
            <a:r>
              <a:rPr lang="en-US" sz="2800" dirty="0"/>
              <a:t>Recent IPPC updates</a:t>
            </a:r>
          </a:p>
          <a:p>
            <a:pPr marL="1714500" lvl="3" indent="-457200"/>
            <a:r>
              <a:rPr lang="en-US" sz="2800" dirty="0" smtClean="0"/>
              <a:t>Capacity Development</a:t>
            </a:r>
          </a:p>
          <a:p>
            <a:pPr marL="1714500" lvl="3" indent="-457200"/>
            <a:r>
              <a:rPr lang="en-US" sz="2800" dirty="0" smtClean="0"/>
              <a:t>Implementation</a:t>
            </a:r>
            <a:endParaRPr lang="en-US" sz="2800" dirty="0"/>
          </a:p>
          <a:p>
            <a:pPr marL="1257300" lvl="2" indent="-457200"/>
            <a:r>
              <a:rPr lang="en-US" sz="2800" dirty="0"/>
              <a:t>Capacity Development: </a:t>
            </a:r>
            <a:r>
              <a:rPr lang="en-US" sz="2800" dirty="0" smtClean="0"/>
              <a:t>core training material</a:t>
            </a:r>
            <a:endParaRPr lang="en-US" sz="2800" dirty="0"/>
          </a:p>
          <a:p>
            <a:pPr marL="1714500" lvl="3" indent="-457200"/>
            <a:r>
              <a:rPr lang="en-US" sz="2800" dirty="0"/>
              <a:t>How topics were determined</a:t>
            </a:r>
          </a:p>
          <a:p>
            <a:pPr marL="1714500" lvl="3" indent="-457200"/>
            <a:r>
              <a:rPr lang="en-US" sz="2800" dirty="0"/>
              <a:t>What resources are being developed</a:t>
            </a:r>
          </a:p>
          <a:p>
            <a:pPr marL="1714500" lvl="3" indent="-457200"/>
            <a:r>
              <a:rPr lang="en-US" sz="2800" dirty="0"/>
              <a:t>Status and next </a:t>
            </a:r>
            <a:r>
              <a:rPr lang="en-US" sz="2800" dirty="0" smtClean="0"/>
              <a:t>steps</a:t>
            </a:r>
          </a:p>
          <a:p>
            <a:pPr marL="1714500" lvl="3" indent="-457200"/>
            <a:r>
              <a:rPr lang="en-US" sz="2800" dirty="0" smtClean="0"/>
              <a:t>Involvement from RPPOs</a:t>
            </a:r>
            <a:endParaRPr lang="en-US" sz="2800" dirty="0"/>
          </a:p>
          <a:p>
            <a:pPr marL="800100" lvl="2" indent="0">
              <a:buNone/>
            </a:pPr>
            <a:endParaRPr lang="en-US" sz="2800" dirty="0"/>
          </a:p>
          <a:p>
            <a:pPr marL="400050" lvl="1" indent="0">
              <a:buNone/>
            </a:pPr>
            <a:endParaRPr lang="en-US" dirty="0" smtClean="0"/>
          </a:p>
        </p:txBody>
      </p:sp>
    </p:spTree>
    <p:extLst>
      <p:ext uri="{BB962C8B-B14F-4D97-AF65-F5344CB8AC3E}">
        <p14:creationId xmlns="" xmlns:p14="http://schemas.microsoft.com/office/powerpoint/2010/main" val="202724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pPr lvl="1"/>
            <a:r>
              <a:rPr lang="en-US" dirty="0"/>
              <a:t>Recent IPPC </a:t>
            </a:r>
            <a:r>
              <a:rPr lang="en-US" dirty="0" smtClean="0"/>
              <a:t>updates:</a:t>
            </a:r>
            <a:br>
              <a:rPr lang="en-US" dirty="0" smtClean="0"/>
            </a:br>
            <a:r>
              <a:rPr lang="en-US" dirty="0" smtClean="0"/>
              <a:t>Capacity Development</a:t>
            </a:r>
            <a:endParaRPr lang="en-US" dirty="0"/>
          </a:p>
        </p:txBody>
      </p:sp>
      <p:sp>
        <p:nvSpPr>
          <p:cNvPr id="3" name="Content Placeholder 2"/>
          <p:cNvSpPr>
            <a:spLocks noGrp="1"/>
          </p:cNvSpPr>
          <p:nvPr>
            <p:ph idx="1"/>
          </p:nvPr>
        </p:nvSpPr>
        <p:spPr>
          <a:xfrm>
            <a:off x="457200" y="1828800"/>
            <a:ext cx="8229600" cy="3840163"/>
          </a:xfrm>
        </p:spPr>
        <p:txBody>
          <a:bodyPr/>
          <a:lstStyle/>
          <a:p>
            <a:pPr marL="457200" indent="-457200">
              <a:buFontTx/>
              <a:buChar char="-"/>
            </a:pPr>
            <a:r>
              <a:rPr lang="en-US" dirty="0" smtClean="0"/>
              <a:t>Capacity development strategy adopted by CPM in 2009</a:t>
            </a:r>
          </a:p>
          <a:p>
            <a:pPr marL="857250" lvl="1" indent="-457200">
              <a:buFontTx/>
              <a:buChar char="-"/>
            </a:pPr>
            <a:r>
              <a:rPr lang="en-US" dirty="0" smtClean="0"/>
              <a:t>Strategy development evolved from years of discussions and working groups</a:t>
            </a:r>
          </a:p>
          <a:p>
            <a:pPr marL="457200" indent="-457200">
              <a:buFontTx/>
              <a:buChar char="-"/>
            </a:pPr>
            <a:r>
              <a:rPr lang="en-US" dirty="0" smtClean="0"/>
              <a:t>Capacity Development Committee formed in 2012 with initial term of two years</a:t>
            </a:r>
          </a:p>
          <a:p>
            <a:pPr marL="857250" lvl="1" indent="-457200">
              <a:buFontTx/>
              <a:buChar char="-"/>
            </a:pPr>
            <a:r>
              <a:rPr lang="en-US" dirty="0" smtClean="0"/>
              <a:t>CDC membership includes participants from all 7 FAO regions</a:t>
            </a:r>
          </a:p>
          <a:p>
            <a:pPr marL="857250" lvl="1" indent="-457200">
              <a:buFontTx/>
              <a:buChar char="-"/>
            </a:pPr>
            <a:r>
              <a:rPr lang="en-US" dirty="0" smtClean="0"/>
              <a:t>Participants selected based on expertise</a:t>
            </a:r>
          </a:p>
          <a:p>
            <a:pPr marL="857250" lvl="1" indent="-457200">
              <a:buFontTx/>
              <a:buChar char="-"/>
            </a:pPr>
            <a:endParaRPr lang="en-US" dirty="0"/>
          </a:p>
        </p:txBody>
      </p:sp>
    </p:spTree>
    <p:extLst>
      <p:ext uri="{BB962C8B-B14F-4D97-AF65-F5344CB8AC3E}">
        <p14:creationId xmlns="" xmlns:p14="http://schemas.microsoft.com/office/powerpoint/2010/main" val="171217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t>Recent IPPC </a:t>
            </a:r>
            <a:r>
              <a:rPr lang="en-US" dirty="0" smtClean="0"/>
              <a:t>updates: </a:t>
            </a:r>
            <a:br>
              <a:rPr lang="en-US" dirty="0" smtClean="0"/>
            </a:br>
            <a:r>
              <a:rPr lang="en-US" dirty="0" smtClean="0"/>
              <a:t>Implementation</a:t>
            </a:r>
            <a:r>
              <a:rPr lang="en-US" dirty="0"/>
              <a:t/>
            </a:r>
            <a:br>
              <a:rPr lang="en-US" dirty="0"/>
            </a:br>
            <a:endParaRPr lang="en-US" dirty="0"/>
          </a:p>
        </p:txBody>
      </p:sp>
      <p:sp>
        <p:nvSpPr>
          <p:cNvPr id="3" name="Content Placeholder 2"/>
          <p:cNvSpPr>
            <a:spLocks noGrp="1"/>
          </p:cNvSpPr>
          <p:nvPr>
            <p:ph idx="1"/>
          </p:nvPr>
        </p:nvSpPr>
        <p:spPr>
          <a:xfrm>
            <a:off x="457200" y="1752600"/>
            <a:ext cx="8229600" cy="4419600"/>
          </a:xfrm>
        </p:spPr>
        <p:txBody>
          <a:bodyPr/>
          <a:lstStyle/>
          <a:p>
            <a:pPr marL="457200" indent="-457200">
              <a:buFont typeface="Arial"/>
              <a:buChar char="•"/>
            </a:pPr>
            <a:r>
              <a:rPr lang="en-US" sz="2800" dirty="0" smtClean="0"/>
              <a:t>Emerging area of interest in IPPC community</a:t>
            </a:r>
          </a:p>
          <a:p>
            <a:pPr marL="857250" lvl="1" indent="-457200">
              <a:buFont typeface="Arial"/>
              <a:buChar char="•"/>
            </a:pPr>
            <a:r>
              <a:rPr lang="en-US" dirty="0" smtClean="0"/>
              <a:t>Implementation review and support system</a:t>
            </a:r>
          </a:p>
          <a:p>
            <a:pPr marL="1257300" lvl="2" indent="-457200">
              <a:buFont typeface="Arial"/>
              <a:buChar char="•"/>
            </a:pPr>
            <a:r>
              <a:rPr lang="en-US" sz="2800" dirty="0" smtClean="0"/>
              <a:t>Project-funded activities</a:t>
            </a:r>
          </a:p>
          <a:p>
            <a:pPr marL="1257300" lvl="2" indent="-457200">
              <a:buFont typeface="Arial"/>
              <a:buChar char="•"/>
            </a:pPr>
            <a:r>
              <a:rPr lang="en-US" sz="2800" dirty="0" smtClean="0"/>
              <a:t>Surveys and desk studies offer insights, management a key issue</a:t>
            </a:r>
          </a:p>
          <a:p>
            <a:pPr marL="457200" indent="-457200">
              <a:buFont typeface="Arial"/>
              <a:buChar char="•"/>
            </a:pPr>
            <a:r>
              <a:rPr lang="en-US" sz="2800" dirty="0" smtClean="0"/>
              <a:t>Ongoing implementation discussions</a:t>
            </a:r>
          </a:p>
          <a:p>
            <a:pPr marL="857250" lvl="1" indent="-457200">
              <a:buFont typeface="Arial"/>
              <a:buChar char="•"/>
            </a:pPr>
            <a:r>
              <a:rPr lang="en-US" dirty="0" smtClean="0"/>
              <a:t>Several points at CPM-8 (2013)</a:t>
            </a:r>
          </a:p>
          <a:p>
            <a:pPr marL="857250" lvl="1" indent="-457200">
              <a:buFont typeface="Arial"/>
              <a:buChar char="•"/>
            </a:pPr>
            <a:r>
              <a:rPr lang="en-US" dirty="0" smtClean="0"/>
              <a:t>Discussion item for Strategic Planning Group 2013</a:t>
            </a:r>
          </a:p>
          <a:p>
            <a:r>
              <a:rPr lang="en-US" dirty="0" smtClean="0"/>
              <a:t> </a:t>
            </a:r>
            <a:endParaRPr lang="en-US" dirty="0"/>
          </a:p>
        </p:txBody>
      </p:sp>
    </p:spTree>
    <p:extLst>
      <p:ext uri="{BB962C8B-B14F-4D97-AF65-F5344CB8AC3E}">
        <p14:creationId xmlns="" xmlns:p14="http://schemas.microsoft.com/office/powerpoint/2010/main" val="157807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t>Capacity Development: </a:t>
            </a:r>
            <a:r>
              <a:rPr lang="en-US" dirty="0" smtClean="0"/>
              <a:t/>
            </a:r>
            <a:br>
              <a:rPr lang="en-US" dirty="0" smtClean="0"/>
            </a:br>
            <a:r>
              <a:rPr lang="en-US" dirty="0" smtClean="0"/>
              <a:t>Core technical resources</a:t>
            </a:r>
            <a:br>
              <a:rPr lang="en-US" dirty="0" smtClean="0"/>
            </a:br>
            <a:r>
              <a:rPr lang="en-US" dirty="0" smtClean="0"/>
              <a:t> </a:t>
            </a:r>
            <a:endParaRPr lang="en-US" dirty="0"/>
          </a:p>
        </p:txBody>
      </p:sp>
      <p:sp>
        <p:nvSpPr>
          <p:cNvPr id="3" name="Content Placeholder 2"/>
          <p:cNvSpPr>
            <a:spLocks noGrp="1"/>
          </p:cNvSpPr>
          <p:nvPr>
            <p:ph idx="1"/>
          </p:nvPr>
        </p:nvSpPr>
        <p:spPr>
          <a:xfrm>
            <a:off x="457200" y="2057400"/>
            <a:ext cx="8229600" cy="3840163"/>
          </a:xfrm>
        </p:spPr>
        <p:txBody>
          <a:bodyPr/>
          <a:lstStyle/>
          <a:p>
            <a:pPr marL="800100" lvl="2" indent="0" algn="ctr">
              <a:buNone/>
            </a:pPr>
            <a:r>
              <a:rPr lang="en-US" sz="2800" dirty="0" smtClean="0"/>
              <a:t>How topics were determined</a:t>
            </a:r>
          </a:p>
          <a:p>
            <a:pPr marL="800100" lvl="2" indent="0" algn="ctr">
              <a:buNone/>
            </a:pPr>
            <a:endParaRPr lang="en-US" sz="2800" dirty="0" smtClean="0"/>
          </a:p>
          <a:p>
            <a:endParaRPr lang="en-US" dirty="0"/>
          </a:p>
        </p:txBody>
      </p:sp>
      <p:sp>
        <p:nvSpPr>
          <p:cNvPr id="5" name="Process 4"/>
          <p:cNvSpPr/>
          <p:nvPr/>
        </p:nvSpPr>
        <p:spPr>
          <a:xfrm>
            <a:off x="762000" y="2667000"/>
            <a:ext cx="2971800" cy="1752600"/>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Needs identified</a:t>
            </a:r>
          </a:p>
          <a:p>
            <a:pPr algn="ctr"/>
            <a:endParaRPr lang="en-US" dirty="0"/>
          </a:p>
          <a:p>
            <a:pPr algn="ctr"/>
            <a:endParaRPr lang="en-US" dirty="0"/>
          </a:p>
        </p:txBody>
      </p:sp>
      <p:sp>
        <p:nvSpPr>
          <p:cNvPr id="8" name="Process 7"/>
          <p:cNvSpPr/>
          <p:nvPr/>
        </p:nvSpPr>
        <p:spPr>
          <a:xfrm>
            <a:off x="5257800" y="2667000"/>
            <a:ext cx="2971800" cy="1524000"/>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Existing resources collected and analyzed</a:t>
            </a:r>
            <a:endParaRPr lang="en-US" dirty="0"/>
          </a:p>
        </p:txBody>
      </p:sp>
      <p:sp>
        <p:nvSpPr>
          <p:cNvPr id="9" name="Process 8"/>
          <p:cNvSpPr/>
          <p:nvPr/>
        </p:nvSpPr>
        <p:spPr>
          <a:xfrm>
            <a:off x="762000" y="4800600"/>
            <a:ext cx="2971800" cy="1371600"/>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CDC set priorities:</a:t>
            </a:r>
          </a:p>
          <a:p>
            <a:pPr marL="285750" indent="-285750" algn="ctr">
              <a:buFontTx/>
              <a:buChar char="-"/>
            </a:pPr>
            <a:r>
              <a:rPr lang="en-US" dirty="0" smtClean="0"/>
              <a:t>Globally relevant</a:t>
            </a:r>
          </a:p>
          <a:p>
            <a:pPr marL="285750" indent="-285750" algn="ctr">
              <a:buFontTx/>
              <a:buChar char="-"/>
            </a:pPr>
            <a:r>
              <a:rPr lang="en-US" dirty="0" smtClean="0"/>
              <a:t>- Not already available</a:t>
            </a:r>
          </a:p>
          <a:p>
            <a:pPr marL="285750" indent="-285750" algn="ctr">
              <a:buFontTx/>
              <a:buChar char="-"/>
            </a:pPr>
            <a:r>
              <a:rPr lang="en-US" dirty="0" smtClean="0"/>
              <a:t>Management and emerging issues</a:t>
            </a:r>
            <a:endParaRPr lang="en-US" dirty="0"/>
          </a:p>
        </p:txBody>
      </p:sp>
      <p:cxnSp>
        <p:nvCxnSpPr>
          <p:cNvPr id="12" name="Straight Connector 11"/>
          <p:cNvCxnSpPr/>
          <p:nvPr/>
        </p:nvCxnSpPr>
        <p:spPr>
          <a:xfrm flipH="1">
            <a:off x="1600200" y="35814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667000" y="3581400"/>
            <a:ext cx="304800" cy="304800"/>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0600" y="4038600"/>
            <a:ext cx="990600" cy="381000"/>
          </a:xfrm>
          <a:prstGeom prst="rect">
            <a:avLst/>
          </a:prstGeom>
          <a:noFill/>
        </p:spPr>
        <p:txBody>
          <a:bodyPr wrap="square" rtlCol="0">
            <a:spAutoFit/>
          </a:bodyPr>
          <a:lstStyle/>
          <a:p>
            <a:r>
              <a:rPr lang="en-US" dirty="0" smtClean="0"/>
              <a:t>PCE</a:t>
            </a:r>
            <a:endParaRPr lang="en-US" dirty="0"/>
          </a:p>
        </p:txBody>
      </p:sp>
      <p:sp>
        <p:nvSpPr>
          <p:cNvPr id="21" name="TextBox 20"/>
          <p:cNvSpPr txBox="1"/>
          <p:nvPr/>
        </p:nvSpPr>
        <p:spPr>
          <a:xfrm>
            <a:off x="2590800" y="3962400"/>
            <a:ext cx="990600" cy="381000"/>
          </a:xfrm>
          <a:prstGeom prst="rect">
            <a:avLst/>
          </a:prstGeom>
          <a:noFill/>
        </p:spPr>
        <p:txBody>
          <a:bodyPr wrap="square" rtlCol="0">
            <a:spAutoFit/>
          </a:bodyPr>
          <a:lstStyle/>
          <a:p>
            <a:r>
              <a:rPr lang="en-US" dirty="0" smtClean="0"/>
              <a:t>IRSS</a:t>
            </a:r>
            <a:endParaRPr lang="en-US" dirty="0"/>
          </a:p>
        </p:txBody>
      </p:sp>
      <p:sp>
        <p:nvSpPr>
          <p:cNvPr id="22" name="Process 21"/>
          <p:cNvSpPr/>
          <p:nvPr/>
        </p:nvSpPr>
        <p:spPr>
          <a:xfrm>
            <a:off x="5257800" y="4648200"/>
            <a:ext cx="2971800" cy="1524000"/>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Partnerships and initiation</a:t>
            </a:r>
            <a:endParaRPr lang="en-US" dirty="0"/>
          </a:p>
        </p:txBody>
      </p:sp>
      <p:cxnSp>
        <p:nvCxnSpPr>
          <p:cNvPr id="26" name="Straight Arrow Connector 25"/>
          <p:cNvCxnSpPr/>
          <p:nvPr/>
        </p:nvCxnSpPr>
        <p:spPr>
          <a:xfrm flipH="1">
            <a:off x="3810000" y="4267199"/>
            <a:ext cx="1219200" cy="493774"/>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3962400" y="3505200"/>
            <a:ext cx="1143000" cy="0"/>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4038600" y="5562600"/>
            <a:ext cx="1143000" cy="0"/>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33835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685800"/>
          </a:xfrm>
        </p:spPr>
        <p:txBody>
          <a:bodyPr/>
          <a:lstStyle/>
          <a:p>
            <a:r>
              <a:rPr lang="en-US" dirty="0" smtClean="0"/>
              <a:t>Over 20 resources In Progress: </a:t>
            </a:r>
            <a:r>
              <a:rPr lang="en-US" sz="2000" dirty="0" smtClean="0"/>
              <a:t>(slide 1/2)</a:t>
            </a:r>
            <a:r>
              <a:rPr lang="en-US" sz="2000" dirty="0"/>
              <a:t/>
            </a:r>
            <a:br>
              <a:rPr lang="en-US" sz="2000" dirty="0"/>
            </a:br>
            <a:endParaRPr lang="en-US" sz="2000" dirty="0"/>
          </a:p>
        </p:txBody>
      </p:sp>
      <p:sp>
        <p:nvSpPr>
          <p:cNvPr id="3" name="Content Placeholder 2"/>
          <p:cNvSpPr>
            <a:spLocks noGrp="1"/>
          </p:cNvSpPr>
          <p:nvPr>
            <p:ph idx="1"/>
          </p:nvPr>
        </p:nvSpPr>
        <p:spPr>
          <a:xfrm>
            <a:off x="457200" y="1447800"/>
            <a:ext cx="8229600" cy="4373563"/>
          </a:xfrm>
        </p:spPr>
        <p:txBody>
          <a:bodyPr/>
          <a:lstStyle/>
          <a:p>
            <a:pPr marL="457200" lvl="0" indent="-457200">
              <a:buFont typeface="Arial"/>
              <a:buChar char="•"/>
            </a:pPr>
            <a:r>
              <a:rPr lang="en-US" dirty="0" smtClean="0"/>
              <a:t>NPPO establishment (manual, training kit)</a:t>
            </a:r>
          </a:p>
          <a:p>
            <a:pPr marL="457200" lvl="0" indent="-457200">
              <a:buFont typeface="Arial"/>
              <a:buChar char="•"/>
            </a:pPr>
            <a:r>
              <a:rPr lang="en-US" dirty="0" smtClean="0"/>
              <a:t>NPPO </a:t>
            </a:r>
            <a:r>
              <a:rPr lang="en-US" dirty="0"/>
              <a:t>operations (manual, SOP, training kit)</a:t>
            </a:r>
            <a:endParaRPr lang="en-US" sz="4400" dirty="0"/>
          </a:p>
          <a:p>
            <a:pPr marL="457200" lvl="0" indent="-457200">
              <a:buFont typeface="Arial"/>
              <a:buChar char="•"/>
            </a:pPr>
            <a:r>
              <a:rPr lang="en-US" dirty="0"/>
              <a:t>Export certification (manual, SOP, training kit)</a:t>
            </a:r>
            <a:endParaRPr lang="en-US" sz="4400" dirty="0"/>
          </a:p>
          <a:p>
            <a:pPr marL="457200" lvl="0" indent="-457200">
              <a:buFont typeface="Arial"/>
              <a:buChar char="•"/>
            </a:pPr>
            <a:r>
              <a:rPr lang="en-US" dirty="0" err="1"/>
              <a:t>Phytosanitary</a:t>
            </a:r>
            <a:r>
              <a:rPr lang="en-US" dirty="0"/>
              <a:t> measures for export certification (manual, SOP, training kit)</a:t>
            </a:r>
            <a:endParaRPr lang="en-US" sz="4400" dirty="0"/>
          </a:p>
          <a:p>
            <a:pPr marL="457200" lvl="0" indent="-457200">
              <a:buFont typeface="Arial"/>
              <a:buChar char="•"/>
            </a:pPr>
            <a:r>
              <a:rPr lang="en-US" dirty="0"/>
              <a:t>Import verification (manual, SOP, training kit)</a:t>
            </a:r>
            <a:endParaRPr lang="en-US" sz="4400" dirty="0"/>
          </a:p>
          <a:p>
            <a:pPr marL="457200" lvl="0" indent="-457200">
              <a:buFont typeface="Arial"/>
              <a:buChar char="•"/>
            </a:pPr>
            <a:r>
              <a:rPr lang="en-US" dirty="0"/>
              <a:t>External/stakeholder relations (manual)</a:t>
            </a:r>
            <a:endParaRPr lang="en-US" sz="4400" dirty="0"/>
          </a:p>
          <a:p>
            <a:pPr marL="800100" lvl="2" indent="0">
              <a:buNone/>
            </a:pPr>
            <a:endParaRPr lang="en-US" sz="2800" dirty="0"/>
          </a:p>
          <a:p>
            <a:endParaRPr lang="en-US" dirty="0"/>
          </a:p>
        </p:txBody>
      </p:sp>
    </p:spTree>
    <p:extLst>
      <p:ext uri="{BB962C8B-B14F-4D97-AF65-F5344CB8AC3E}">
        <p14:creationId xmlns="" xmlns:p14="http://schemas.microsoft.com/office/powerpoint/2010/main" val="1501895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914400"/>
          </a:xfrm>
        </p:spPr>
        <p:txBody>
          <a:bodyPr/>
          <a:lstStyle/>
          <a:p>
            <a:r>
              <a:rPr lang="en-US" dirty="0" smtClean="0"/>
              <a:t>In Progress: </a:t>
            </a:r>
            <a:r>
              <a:rPr lang="en-US" sz="2000" dirty="0" smtClean="0"/>
              <a:t>(slide 2/2)</a:t>
            </a:r>
            <a:endParaRPr lang="en-US" sz="2000" dirty="0"/>
          </a:p>
        </p:txBody>
      </p:sp>
      <p:sp>
        <p:nvSpPr>
          <p:cNvPr id="3" name="Content Placeholder 2"/>
          <p:cNvSpPr>
            <a:spLocks noGrp="1"/>
          </p:cNvSpPr>
          <p:nvPr>
            <p:ph idx="1"/>
          </p:nvPr>
        </p:nvSpPr>
        <p:spPr>
          <a:xfrm>
            <a:off x="457200" y="1371600"/>
            <a:ext cx="8229600" cy="4373563"/>
          </a:xfrm>
        </p:spPr>
        <p:txBody>
          <a:bodyPr/>
          <a:lstStyle/>
          <a:p>
            <a:pPr marL="457200" indent="-457200">
              <a:buFont typeface="Arial"/>
              <a:buChar char="•"/>
            </a:pPr>
            <a:r>
              <a:rPr lang="en-US" dirty="0"/>
              <a:t>Surveillance (manual</a:t>
            </a:r>
            <a:r>
              <a:rPr lang="en-US" dirty="0" smtClean="0"/>
              <a:t>)</a:t>
            </a:r>
          </a:p>
          <a:p>
            <a:pPr marL="457200" lvl="0" indent="-457200">
              <a:buFont typeface="Arial"/>
              <a:buChar char="•"/>
            </a:pPr>
            <a:r>
              <a:rPr lang="en-US" dirty="0" smtClean="0"/>
              <a:t>PRA </a:t>
            </a:r>
            <a:r>
              <a:rPr lang="en-US" dirty="0"/>
              <a:t>(information kit on importance of PRA)</a:t>
            </a:r>
            <a:endParaRPr lang="en-US" sz="4400" dirty="0"/>
          </a:p>
          <a:p>
            <a:pPr marL="457200" lvl="0" indent="-457200">
              <a:buFont typeface="Arial"/>
              <a:buChar char="•"/>
            </a:pPr>
            <a:r>
              <a:rPr lang="en-US" dirty="0"/>
              <a:t>IPPC participation (manual, training)</a:t>
            </a:r>
            <a:endParaRPr lang="en-US" sz="4400" dirty="0"/>
          </a:p>
          <a:p>
            <a:pPr marL="457200" lvl="0" indent="-457200">
              <a:buFont typeface="Arial"/>
              <a:buChar char="•"/>
            </a:pPr>
            <a:r>
              <a:rPr lang="en-US" dirty="0"/>
              <a:t>Import/export of forestry products (e-learning training)</a:t>
            </a:r>
            <a:endParaRPr lang="en-US" sz="4400" dirty="0"/>
          </a:p>
          <a:p>
            <a:pPr marL="457200" lvl="0" indent="-457200">
              <a:buFont typeface="Arial"/>
              <a:buChar char="•"/>
            </a:pPr>
            <a:r>
              <a:rPr lang="en-US" dirty="0"/>
              <a:t>Dielectric heating (manual)</a:t>
            </a:r>
            <a:endParaRPr lang="en-US" sz="4400" dirty="0"/>
          </a:p>
          <a:p>
            <a:pPr marL="457200" lvl="0" indent="-457200">
              <a:buFont typeface="Arial"/>
              <a:buChar char="•"/>
            </a:pPr>
            <a:r>
              <a:rPr lang="en-US" dirty="0"/>
              <a:t>Market access (manual)</a:t>
            </a:r>
            <a:endParaRPr lang="en-US" sz="4400" dirty="0"/>
          </a:p>
          <a:p>
            <a:pPr marL="457200" lvl="0" indent="-457200">
              <a:buFont typeface="Arial"/>
              <a:buChar char="•"/>
            </a:pPr>
            <a:r>
              <a:rPr lang="en-GB" dirty="0"/>
              <a:t>Transit (manual)</a:t>
            </a:r>
            <a:endParaRPr lang="en-US" sz="4400" dirty="0"/>
          </a:p>
          <a:p>
            <a:pPr marL="457200" lvl="0" indent="-457200">
              <a:buFont typeface="Arial"/>
              <a:buChar char="•"/>
            </a:pPr>
            <a:r>
              <a:rPr lang="en-GB" dirty="0"/>
              <a:t>Equivalence (manual)</a:t>
            </a:r>
            <a:endParaRPr lang="en-US" sz="4400" dirty="0"/>
          </a:p>
          <a:p>
            <a:pPr marL="800100" lvl="2" indent="0">
              <a:buNone/>
            </a:pPr>
            <a:endParaRPr lang="en-US" sz="2800" dirty="0"/>
          </a:p>
          <a:p>
            <a:endParaRPr lang="en-US" dirty="0"/>
          </a:p>
        </p:txBody>
      </p:sp>
    </p:spTree>
    <p:extLst>
      <p:ext uri="{BB962C8B-B14F-4D97-AF65-F5344CB8AC3E}">
        <p14:creationId xmlns="" xmlns:p14="http://schemas.microsoft.com/office/powerpoint/2010/main" val="2638864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H="1">
            <a:off x="2971800" y="4572000"/>
            <a:ext cx="3276600" cy="179684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Core Training Materials</a:t>
            </a:r>
            <a:endParaRPr lang="en-US" dirty="0"/>
          </a:p>
        </p:txBody>
      </p:sp>
      <p:sp>
        <p:nvSpPr>
          <p:cNvPr id="6" name="Rectangle 5"/>
          <p:cNvSpPr/>
          <p:nvPr/>
        </p:nvSpPr>
        <p:spPr>
          <a:xfrm flipH="1">
            <a:off x="3886200" y="2514600"/>
            <a:ext cx="1371600" cy="685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Phyto</a:t>
            </a:r>
            <a:r>
              <a:rPr lang="en-US" dirty="0" smtClean="0"/>
              <a:t> page</a:t>
            </a:r>
            <a:endParaRPr lang="en-US" dirty="0"/>
          </a:p>
        </p:txBody>
      </p:sp>
      <p:sp>
        <p:nvSpPr>
          <p:cNvPr id="7" name="Rectangle 6"/>
          <p:cNvSpPr/>
          <p:nvPr/>
        </p:nvSpPr>
        <p:spPr>
          <a:xfrm flipH="1">
            <a:off x="7391400" y="4572000"/>
            <a:ext cx="13716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PCE facilitators</a:t>
            </a:r>
            <a:endParaRPr lang="en-US" dirty="0"/>
          </a:p>
        </p:txBody>
      </p:sp>
      <p:sp>
        <p:nvSpPr>
          <p:cNvPr id="8" name="Rectangle 7"/>
          <p:cNvSpPr/>
          <p:nvPr/>
        </p:nvSpPr>
        <p:spPr>
          <a:xfrm flipH="1">
            <a:off x="6934200" y="5562600"/>
            <a:ext cx="19812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Phytosanitary</a:t>
            </a:r>
            <a:r>
              <a:rPr lang="en-US" dirty="0" smtClean="0"/>
              <a:t> trainer of trainers</a:t>
            </a:r>
            <a:endParaRPr lang="en-US" dirty="0"/>
          </a:p>
        </p:txBody>
      </p:sp>
      <p:sp>
        <p:nvSpPr>
          <p:cNvPr id="9" name="Rectangle 8"/>
          <p:cNvSpPr/>
          <p:nvPr/>
        </p:nvSpPr>
        <p:spPr>
          <a:xfrm flipH="1">
            <a:off x="533400" y="4191000"/>
            <a:ext cx="1371600" cy="6858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IRSS</a:t>
            </a:r>
            <a:endParaRPr lang="en-US" dirty="0"/>
          </a:p>
        </p:txBody>
      </p:sp>
      <p:cxnSp>
        <p:nvCxnSpPr>
          <p:cNvPr id="11" name="Straight Arrow Connector 10"/>
          <p:cNvCxnSpPr>
            <a:stCxn id="9" idx="1"/>
            <a:endCxn id="5" idx="3"/>
          </p:cNvCxnSpPr>
          <p:nvPr/>
        </p:nvCxnSpPr>
        <p:spPr>
          <a:xfrm>
            <a:off x="1905000" y="4533900"/>
            <a:ext cx="1066800" cy="9365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5" idx="0"/>
            <a:endCxn id="6" idx="2"/>
          </p:cNvCxnSpPr>
          <p:nvPr/>
        </p:nvCxnSpPr>
        <p:spPr>
          <a:xfrm flipH="1" flipV="1">
            <a:off x="4572000" y="3200400"/>
            <a:ext cx="38100" cy="1371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1"/>
            <a:endCxn id="7" idx="3"/>
          </p:cNvCxnSpPr>
          <p:nvPr/>
        </p:nvCxnSpPr>
        <p:spPr>
          <a:xfrm flipV="1">
            <a:off x="6248400" y="4914900"/>
            <a:ext cx="1143000" cy="5555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flipH="1">
            <a:off x="2667000" y="3581400"/>
            <a:ext cx="13716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CDC</a:t>
            </a:r>
            <a:endParaRPr lang="en-US" dirty="0"/>
          </a:p>
        </p:txBody>
      </p:sp>
      <p:sp>
        <p:nvSpPr>
          <p:cNvPr id="24" name="Rectangle 23"/>
          <p:cNvSpPr/>
          <p:nvPr/>
        </p:nvSpPr>
        <p:spPr>
          <a:xfrm flipH="1">
            <a:off x="533400" y="1524000"/>
            <a:ext cx="1371600" cy="68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Help Desk</a:t>
            </a:r>
            <a:endParaRPr lang="en-US" dirty="0"/>
          </a:p>
        </p:txBody>
      </p:sp>
      <p:cxnSp>
        <p:nvCxnSpPr>
          <p:cNvPr id="26" name="Straight Arrow Connector 25"/>
          <p:cNvCxnSpPr>
            <a:stCxn id="9" idx="0"/>
            <a:endCxn id="24" idx="2"/>
          </p:cNvCxnSpPr>
          <p:nvPr/>
        </p:nvCxnSpPr>
        <p:spPr>
          <a:xfrm flipV="1">
            <a:off x="1219200" y="2209800"/>
            <a:ext cx="0" cy="1981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5" idx="1"/>
            <a:endCxn id="8" idx="3"/>
          </p:cNvCxnSpPr>
          <p:nvPr/>
        </p:nvCxnSpPr>
        <p:spPr>
          <a:xfrm>
            <a:off x="6248400" y="5470423"/>
            <a:ext cx="685800" cy="4350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flipH="1">
            <a:off x="7391400" y="2514600"/>
            <a:ext cx="13716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Centers of Excellence</a:t>
            </a:r>
            <a:endParaRPr lang="en-US" dirty="0"/>
          </a:p>
        </p:txBody>
      </p:sp>
      <p:sp>
        <p:nvSpPr>
          <p:cNvPr id="63" name="Rectangle 62"/>
          <p:cNvSpPr/>
          <p:nvPr/>
        </p:nvSpPr>
        <p:spPr>
          <a:xfrm flipH="1">
            <a:off x="7315200" y="1524000"/>
            <a:ext cx="13716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NPPOs</a:t>
            </a:r>
            <a:endParaRPr lang="en-US" dirty="0"/>
          </a:p>
        </p:txBody>
      </p:sp>
      <p:sp>
        <p:nvSpPr>
          <p:cNvPr id="74" name="Rectangle 73"/>
          <p:cNvSpPr/>
          <p:nvPr/>
        </p:nvSpPr>
        <p:spPr>
          <a:xfrm flipH="1">
            <a:off x="7391400" y="3505200"/>
            <a:ext cx="13716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Tech Assistance</a:t>
            </a:r>
            <a:endParaRPr lang="en-US" dirty="0"/>
          </a:p>
        </p:txBody>
      </p:sp>
      <p:cxnSp>
        <p:nvCxnSpPr>
          <p:cNvPr id="76" name="Straight Arrow Connector 75"/>
          <p:cNvCxnSpPr>
            <a:stCxn id="6" idx="1"/>
            <a:endCxn id="63" idx="3"/>
          </p:cNvCxnSpPr>
          <p:nvPr/>
        </p:nvCxnSpPr>
        <p:spPr>
          <a:xfrm flipV="1">
            <a:off x="5257800" y="1866900"/>
            <a:ext cx="20574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6" idx="1"/>
            <a:endCxn id="60" idx="3"/>
          </p:cNvCxnSpPr>
          <p:nvPr/>
        </p:nvCxnSpPr>
        <p:spPr>
          <a:xfrm>
            <a:off x="5257800" y="2857500"/>
            <a:ext cx="2133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6" idx="1"/>
            <a:endCxn id="74" idx="3"/>
          </p:cNvCxnSpPr>
          <p:nvPr/>
        </p:nvCxnSpPr>
        <p:spPr>
          <a:xfrm>
            <a:off x="5257800" y="2857500"/>
            <a:ext cx="21336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a:stCxn id="63" idx="3"/>
            <a:endCxn id="24" idx="1"/>
          </p:cNvCxnSpPr>
          <p:nvPr/>
        </p:nvCxnSpPr>
        <p:spPr>
          <a:xfrm flipH="1">
            <a:off x="1905000" y="1866900"/>
            <a:ext cx="5410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5" name="Straight Arrow Connector 134"/>
          <p:cNvCxnSpPr>
            <a:stCxn id="24" idx="1"/>
            <a:endCxn id="6" idx="3"/>
          </p:cNvCxnSpPr>
          <p:nvPr/>
        </p:nvCxnSpPr>
        <p:spPr>
          <a:xfrm>
            <a:off x="1905000" y="1866900"/>
            <a:ext cx="19812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6" name="TextBox 155"/>
          <p:cNvSpPr txBox="1"/>
          <p:nvPr/>
        </p:nvSpPr>
        <p:spPr>
          <a:xfrm>
            <a:off x="912912" y="754008"/>
            <a:ext cx="7545288" cy="461665"/>
          </a:xfrm>
          <a:prstGeom prst="rect">
            <a:avLst/>
          </a:prstGeom>
          <a:noFill/>
        </p:spPr>
        <p:txBody>
          <a:bodyPr wrap="square" rtlCol="0">
            <a:spAutoFit/>
          </a:bodyPr>
          <a:lstStyle/>
          <a:p>
            <a:r>
              <a:rPr lang="en-US" sz="2400" dirty="0" smtClean="0">
                <a:latin typeface="Calibri"/>
                <a:cs typeface="Calibri"/>
              </a:rPr>
              <a:t>Core Training Materials: A Foundation for Future Activities</a:t>
            </a:r>
            <a:endParaRPr lang="en-US" sz="2400" dirty="0">
              <a:latin typeface="Calibri"/>
              <a:cs typeface="Calibri"/>
            </a:endParaRPr>
          </a:p>
        </p:txBody>
      </p:sp>
    </p:spTree>
    <p:extLst>
      <p:ext uri="{BB962C8B-B14F-4D97-AF65-F5344CB8AC3E}">
        <p14:creationId xmlns="" xmlns:p14="http://schemas.microsoft.com/office/powerpoint/2010/main" val="46134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914400"/>
          </a:xfrm>
        </p:spPr>
        <p:txBody>
          <a:bodyPr/>
          <a:lstStyle/>
          <a:p>
            <a:r>
              <a:rPr lang="en-US" dirty="0" smtClean="0"/>
              <a:t>Core training materials: </a:t>
            </a:r>
            <a:br>
              <a:rPr lang="en-US" dirty="0" smtClean="0"/>
            </a:br>
            <a:r>
              <a:rPr lang="en-US" dirty="0" smtClean="0"/>
              <a:t>Status and next steps</a:t>
            </a:r>
            <a:endParaRPr lang="en-US" dirty="0"/>
          </a:p>
        </p:txBody>
      </p:sp>
      <p:sp>
        <p:nvSpPr>
          <p:cNvPr id="3" name="Content Placeholder 2"/>
          <p:cNvSpPr>
            <a:spLocks noGrp="1"/>
          </p:cNvSpPr>
          <p:nvPr>
            <p:ph idx="1"/>
          </p:nvPr>
        </p:nvSpPr>
        <p:spPr>
          <a:xfrm>
            <a:off x="457200" y="1752600"/>
            <a:ext cx="8229600" cy="4221163"/>
          </a:xfrm>
        </p:spPr>
        <p:txBody>
          <a:bodyPr/>
          <a:lstStyle/>
          <a:p>
            <a:pPr marL="457200" lvl="2" indent="-457200"/>
            <a:r>
              <a:rPr lang="en-US" sz="2800" dirty="0" smtClean="0"/>
              <a:t>Draft materials in development</a:t>
            </a:r>
          </a:p>
          <a:p>
            <a:pPr marL="457200" lvl="2" indent="-457200"/>
            <a:r>
              <a:rPr lang="en-US" sz="2800" dirty="0" smtClean="0"/>
              <a:t>Drafts reviewed by CDC at two stages</a:t>
            </a:r>
          </a:p>
          <a:p>
            <a:pPr marL="457200" lvl="2" indent="-457200"/>
            <a:r>
              <a:rPr lang="en-US" sz="2800" dirty="0" smtClean="0"/>
              <a:t>Additional peer review </a:t>
            </a:r>
          </a:p>
          <a:p>
            <a:pPr marL="457200" lvl="2" indent="-457200"/>
            <a:r>
              <a:rPr lang="en-US" sz="2800" dirty="0" smtClean="0"/>
              <a:t>Publication online (PDF)</a:t>
            </a:r>
          </a:p>
          <a:p>
            <a:pPr marL="457200" lvl="2" indent="-457200"/>
            <a:r>
              <a:rPr lang="en-US" sz="2800" dirty="0" smtClean="0"/>
              <a:t>Pilot testing and feedback (through partnership with NPPOs, RPPOs and other partners)</a:t>
            </a:r>
            <a:endParaRPr lang="en-US" sz="2800" dirty="0"/>
          </a:p>
          <a:p>
            <a:pPr marL="457200" indent="-457200">
              <a:buFont typeface="Arial"/>
              <a:buChar char="•"/>
            </a:pPr>
            <a:r>
              <a:rPr lang="en-US" sz="2800" dirty="0" smtClean="0"/>
              <a:t>Translation (through partnerships)</a:t>
            </a:r>
          </a:p>
        </p:txBody>
      </p:sp>
    </p:spTree>
    <p:extLst>
      <p:ext uri="{BB962C8B-B14F-4D97-AF65-F5344CB8AC3E}">
        <p14:creationId xmlns="" xmlns:p14="http://schemas.microsoft.com/office/powerpoint/2010/main" val="133583009"/>
      </p:ext>
    </p:extLst>
  </p:cSld>
  <p:clrMapOvr>
    <a:masterClrMapping/>
  </p:clrMapOvr>
</p:sld>
</file>

<file path=ppt/theme/theme1.xml><?xml version="1.0" encoding="utf-8"?>
<a:theme xmlns:a="http://schemas.openxmlformats.org/drawingml/2006/main" name="IPPCPresentationTemplate_2011-09-0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5167</TotalTime>
  <Words>812</Words>
  <Application>Microsoft Office PowerPoint</Application>
  <PresentationFormat>On-screen Show (4:3)</PresentationFormat>
  <Paragraphs>102</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IPPCPresentationTemplate_2011-09-08</vt:lpstr>
      <vt:lpstr>Foundational IPPC Training materials: building for the future</vt:lpstr>
      <vt:lpstr>This Presentation:</vt:lpstr>
      <vt:lpstr>Recent IPPC updates: Capacity Development</vt:lpstr>
      <vt:lpstr>Recent IPPC updates:  Implementation </vt:lpstr>
      <vt:lpstr>Capacity Development:  Core technical resources  </vt:lpstr>
      <vt:lpstr>Over 20 resources In Progress: (slide 1/2) </vt:lpstr>
      <vt:lpstr>In Progress: (slide 2/2)</vt:lpstr>
      <vt:lpstr>Slide 8</vt:lpstr>
      <vt:lpstr>Core training materials:  Status and next steps</vt:lpstr>
      <vt:lpstr>What we need from RPPOs</vt:lpstr>
      <vt:lpstr>Thank you!</vt:lpstr>
    </vt:vector>
  </TitlesOfParts>
  <Company>Office of the Cabinet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of Activities of Agricultural Health and Food Safety Agencies</dc:title>
  <dc:creator>SEaton</dc:creator>
  <cp:lastModifiedBy>Sonya Hammons (AGPM)</cp:lastModifiedBy>
  <cp:revision>218</cp:revision>
  <dcterms:created xsi:type="dcterms:W3CDTF">2004-02-16T16:26:42Z</dcterms:created>
  <dcterms:modified xsi:type="dcterms:W3CDTF">2013-08-14T07:36:22Z</dcterms:modified>
</cp:coreProperties>
</file>