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419" r:id="rId2"/>
    <p:sldId id="409" r:id="rId3"/>
    <p:sldId id="456" r:id="rId4"/>
    <p:sldId id="466" r:id="rId5"/>
    <p:sldId id="463" r:id="rId6"/>
    <p:sldId id="373" r:id="rId7"/>
    <p:sldId id="469" r:id="rId8"/>
    <p:sldId id="470" r:id="rId9"/>
    <p:sldId id="421" r:id="rId10"/>
    <p:sldId id="468" r:id="rId11"/>
    <p:sldId id="467" r:id="rId12"/>
    <p:sldId id="437" r:id="rId13"/>
    <p:sldId id="459" r:id="rId1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FF"/>
    <a:srgbClr val="003399"/>
    <a:srgbClr val="FF3300"/>
    <a:srgbClr val="FF0000"/>
    <a:srgbClr val="336699"/>
    <a:srgbClr val="008080"/>
    <a:srgbClr val="009999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0" autoAdjust="0"/>
    <p:restoredTop sz="94609" autoAdjust="0"/>
  </p:normalViewPr>
  <p:slideViewPr>
    <p:cSldViewPr>
      <p:cViewPr>
        <p:scale>
          <a:sx n="100" d="100"/>
          <a:sy n="100" d="100"/>
        </p:scale>
        <p:origin x="-480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78" cy="46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1" tIns="45813" rIns="91621" bIns="45813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23" y="0"/>
            <a:ext cx="3027377" cy="46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1" tIns="45813" rIns="91621" bIns="45813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09"/>
            <a:ext cx="3027378" cy="46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1" tIns="45813" rIns="91621" bIns="45813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23" y="8820109"/>
            <a:ext cx="3027377" cy="46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1" tIns="45813" rIns="91621" bIns="45813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fld id="{6B82AEF8-B624-4382-AC68-7ECCD7AD839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78" cy="46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1" tIns="45813" rIns="91621" bIns="45813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23" y="0"/>
            <a:ext cx="3027377" cy="46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1" tIns="45813" rIns="91621" bIns="45813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79" y="4410055"/>
            <a:ext cx="5121245" cy="417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1" tIns="45813" rIns="91621" bIns="45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09"/>
            <a:ext cx="3027378" cy="46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1" tIns="45813" rIns="91621" bIns="45813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23" y="8820109"/>
            <a:ext cx="3027377" cy="46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1" tIns="45813" rIns="91621" bIns="45813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fld id="{D82EE4C0-1F73-4407-89AB-B15CB969AAB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85800"/>
            <a:ext cx="2019300" cy="5410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905500" cy="5410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1508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21510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511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grpSp>
            <p:nvGrpSpPr>
              <p:cNvPr id="1038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21513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21514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21515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21516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21517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21518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21519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21520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21521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ea typeface="宋体" pitchFamily="2" charset="-122"/>
                  </a:endParaRPr>
                </a:p>
              </p:txBody>
            </p:sp>
          </p:grpSp>
        </p:grpSp>
        <p:sp>
          <p:nvSpPr>
            <p:cNvPr id="21522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</p:grpSp>
      <p:sp>
        <p:nvSpPr>
          <p:cNvPr id="1029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Regional priority on plant protection</a:t>
            </a:r>
            <a:br>
              <a:rPr lang="en-GB" altLang="zh-CN" smtClean="0"/>
            </a:br>
            <a:endParaRPr lang="en-US" altLang="zh-CN" smtClean="0"/>
          </a:p>
        </p:txBody>
      </p:sp>
      <p:sp>
        <p:nvSpPr>
          <p:cNvPr id="103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  <a:p>
            <a:pPr lvl="1"/>
            <a:r>
              <a:rPr lang="en-GB" altLang="zh-CN" smtClean="0"/>
              <a:t>RAP/2004-2005</a:t>
            </a:r>
            <a:br>
              <a:rPr lang="en-GB" altLang="zh-CN" smtClean="0"/>
            </a:br>
            <a:r>
              <a:rPr lang="en-GB" altLang="zh-CN" smtClean="0"/>
              <a:t>Yongfan Piao</a:t>
            </a:r>
            <a:br>
              <a:rPr lang="en-GB" altLang="zh-CN" smtClean="0"/>
            </a:br>
            <a:fld id="{2A0B7424-E6A7-469F-8891-46B3FE839EDC}" type="slidenum">
              <a:rPr lang="en-GB" altLang="zh-CN" smtClean="0"/>
              <a:pPr lvl="1"/>
              <a:t>‹#›</a:t>
            </a:fld>
            <a:r>
              <a:rPr lang="en-GB" altLang="zh-CN" smtClean="0"/>
              <a:t> (Plant Protection Officer, FAO Regional Office for Asia and the Pacific)</a:t>
            </a:r>
          </a:p>
          <a:p>
            <a:pPr lvl="1"/>
            <a:endParaRPr lang="en-US" altLang="zh-CN" smtClean="0"/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0" y="5969000"/>
          <a:ext cx="1066800" cy="889000"/>
        </p:xfrm>
        <a:graphic>
          <a:graphicData uri="http://schemas.openxmlformats.org/presentationml/2006/ole">
            <p:oleObj spid="_x0000_s1026" name="Photo Editor Photo" r:id="rId15" imgW="4191585" imgH="3858164" progId="">
              <p:embed/>
            </p:oleObj>
          </a:graphicData>
        </a:graphic>
      </p:graphicFrame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112" tIns="914112" rIns="914112" bIns="914112" anchor="ctr">
            <a:spAutoFit/>
          </a:bodyPr>
          <a:lstStyle/>
          <a:p>
            <a:pPr eaLnBrk="0" hangingPunct="0">
              <a:defRPr/>
            </a:pPr>
            <a:endParaRPr kumimoji="1" lang="zh-CN" altLang="en-US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rial" charset="0"/>
          <a:ea typeface="宋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rial" charset="0"/>
          <a:ea typeface="宋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rial" charset="0"/>
          <a:ea typeface="宋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rial" charset="0"/>
          <a:ea typeface="宋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153400" cy="1295400"/>
          </a:xfrm>
        </p:spPr>
        <p:txBody>
          <a:bodyPr/>
          <a:lstStyle/>
          <a:p>
            <a:pPr algn="ctr"/>
            <a:r>
              <a:rPr lang="en-US" altLang="zh-CN" sz="2000" b="1" dirty="0" smtClean="0">
                <a:latin typeface="Verdana" pitchFamily="34" charset="0"/>
              </a:rPr>
              <a:t/>
            </a:r>
            <a:br>
              <a:rPr lang="en-US" altLang="zh-CN" sz="2000" b="1" dirty="0" smtClean="0">
                <a:latin typeface="Verdana" pitchFamily="34" charset="0"/>
              </a:rPr>
            </a:br>
            <a:r>
              <a:rPr lang="en-US" altLang="zh-CN" sz="2000" b="1" dirty="0" smtClean="0">
                <a:latin typeface="Verdana" pitchFamily="34" charset="0"/>
              </a:rPr>
              <a:t/>
            </a:r>
            <a:br>
              <a:rPr lang="en-US" altLang="zh-CN" sz="2000" b="1" dirty="0" smtClean="0">
                <a:latin typeface="Verdana" pitchFamily="34" charset="0"/>
              </a:rPr>
            </a:br>
            <a:r>
              <a:rPr lang="en-US" altLang="zh-CN" sz="2000" b="1" dirty="0" smtClean="0">
                <a:latin typeface="Verdana" pitchFamily="34" charset="0"/>
              </a:rPr>
              <a:t/>
            </a:r>
            <a:br>
              <a:rPr lang="en-US" altLang="zh-CN" sz="2000" b="1" dirty="0" smtClean="0">
                <a:latin typeface="Verdana" pitchFamily="34" charset="0"/>
              </a:rPr>
            </a:br>
            <a:r>
              <a:rPr lang="en-US" altLang="zh-CN" sz="2800" b="1" dirty="0" smtClean="0">
                <a:latin typeface="Times New Roman" pitchFamily="18" charset="0"/>
              </a:rPr>
              <a:t>25th Session of the Technical Consultation among Regional Plant Protection Organizations</a:t>
            </a:r>
            <a:r>
              <a:rPr lang="en-US" altLang="zh-CN" sz="2000" b="1" dirty="0" smtClean="0">
                <a:latin typeface="Times New Roman" pitchFamily="18" charset="0"/>
              </a:rPr>
              <a:t/>
            </a:r>
            <a:br>
              <a:rPr lang="en-US" altLang="zh-CN" sz="2000" b="1" dirty="0" smtClean="0">
                <a:latin typeface="Times New Roman" pitchFamily="18" charset="0"/>
              </a:rPr>
            </a:br>
            <a:r>
              <a:rPr lang="en-US" altLang="zh-CN" sz="1600" b="1" i="1" dirty="0" smtClean="0">
                <a:latin typeface="Verdana" pitchFamily="34" charset="0"/>
              </a:rPr>
              <a:t/>
            </a:r>
            <a:br>
              <a:rPr lang="en-US" altLang="zh-CN" sz="1600" b="1" i="1" dirty="0" smtClean="0">
                <a:latin typeface="Verdana" pitchFamily="34" charset="0"/>
              </a:rPr>
            </a:br>
            <a:r>
              <a:rPr lang="en-US" sz="1600" i="1" dirty="0" smtClean="0"/>
              <a:t>Colonia, Uruguay</a:t>
            </a:r>
            <a:r>
              <a:rPr lang="en-US" altLang="zh-CN" sz="1400" i="1" dirty="0" smtClean="0">
                <a:latin typeface="Verdana" pitchFamily="34" charset="0"/>
              </a:rPr>
              <a:t>,</a:t>
            </a:r>
            <a:r>
              <a:rPr lang="en-US" altLang="zh-CN" sz="1600" i="1" dirty="0" smtClean="0">
                <a:latin typeface="Verdana" pitchFamily="34" charset="0"/>
              </a:rPr>
              <a:t> </a:t>
            </a:r>
            <a:r>
              <a:rPr lang="en-US" altLang="zh-CN" sz="1600" b="1" i="1" dirty="0" smtClean="0">
                <a:latin typeface="Times New Roman" pitchFamily="18" charset="0"/>
              </a:rPr>
              <a:t>26-30 Aug. 2013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819400"/>
            <a:ext cx="7239000" cy="3733800"/>
          </a:xfrm>
        </p:spPr>
        <p:txBody>
          <a:bodyPr/>
          <a:lstStyle/>
          <a:p>
            <a:pPr eaLnBrk="1" hangingPunct="1"/>
            <a:r>
              <a:rPr lang="en-US" altLang="zh-CN" sz="3300" b="1" dirty="0" smtClean="0">
                <a:latin typeface="Times New Roman" pitchFamily="18" charset="0"/>
                <a:ea typeface="宋体" pitchFamily="2" charset="-122"/>
              </a:rPr>
              <a:t>APPPC Update</a:t>
            </a:r>
          </a:p>
          <a:p>
            <a:pPr eaLnBrk="1" hangingPunct="1"/>
            <a:endParaRPr lang="en-US" altLang="zh-CN" sz="3300" b="1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/>
            <a:endParaRPr lang="en-US" altLang="zh-CN" sz="3300" b="1" dirty="0" smtClean="0">
              <a:ea typeface="宋体" pitchFamily="2" charset="-122"/>
            </a:endParaRPr>
          </a:p>
          <a:p>
            <a:pPr eaLnBrk="1" hangingPunct="1"/>
            <a:r>
              <a:rPr lang="en-US" altLang="zh-CN" sz="2300" b="1" i="1" dirty="0" smtClean="0">
                <a:ea typeface="宋体" pitchFamily="2" charset="-122"/>
              </a:rPr>
              <a:t> </a:t>
            </a:r>
          </a:p>
          <a:p>
            <a:pPr eaLnBrk="1" hangingPunct="1"/>
            <a:r>
              <a:rPr lang="en-US" altLang="zh-CN" sz="2300" b="1" i="1" dirty="0" smtClean="0">
                <a:latin typeface="Times New Roman" pitchFamily="18" charset="0"/>
                <a:ea typeface="宋体" pitchFamily="2" charset="-122"/>
              </a:rPr>
              <a:t>Yongfan Piao</a:t>
            </a:r>
          </a:p>
          <a:p>
            <a:pPr eaLnBrk="1" hangingPunct="1"/>
            <a:r>
              <a:rPr lang="en-US" altLang="zh-CN" sz="2300" b="1" i="1" dirty="0" smtClean="0">
                <a:latin typeface="Times New Roman" pitchFamily="18" charset="0"/>
                <a:ea typeface="宋体" pitchFamily="2" charset="-122"/>
              </a:rPr>
              <a:t>Executive Secretary of APPPC Secretariat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382000" cy="1143000"/>
          </a:xfrm>
        </p:spPr>
        <p:txBody>
          <a:bodyPr/>
          <a:lstStyle/>
          <a:p>
            <a:pPr marL="457200" indent="-400050"/>
            <a:r>
              <a:rPr lang="en-US" altLang="zh-CN" sz="3600" b="1" dirty="0" smtClean="0">
                <a:latin typeface="Verdana" pitchFamily="34" charset="0"/>
              </a:rPr>
              <a:t>2. Capacity Development </a:t>
            </a:r>
            <a:r>
              <a:rPr lang="en-US" altLang="zh-CN" sz="2400" b="1" dirty="0" smtClean="0">
                <a:latin typeface="Verdana" pitchFamily="34" charset="0"/>
              </a:rPr>
              <a:t>(</a:t>
            </a:r>
            <a:r>
              <a:rPr lang="en-US" altLang="zh-CN" sz="2400" b="1" dirty="0" err="1" smtClean="0">
                <a:latin typeface="Verdana" pitchFamily="34" charset="0"/>
              </a:rPr>
              <a:t>Cnt’d</a:t>
            </a:r>
            <a:r>
              <a:rPr lang="en-US" altLang="zh-CN" sz="2400" b="1" dirty="0" smtClean="0">
                <a:latin typeface="Verdana" pitchFamily="34" charset="0"/>
              </a:rPr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600200"/>
            <a:ext cx="8458200" cy="472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 of cassava pink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mealybug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the Greater Mekong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Subregion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Extensive technical support was provided through the regional technical cooperation project 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(TCP/RAS/3311)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-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improvement of mass production methodology of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biocontrol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agents</a:t>
            </a: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training of extension staff on mass production of the wasp, A.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lopezi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introduced</a:t>
            </a: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field surveillance and establishment of GIS database</a:t>
            </a: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enhancement of capacities of conducing FFS for effective management of the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mealybug</a:t>
            </a:r>
            <a:endParaRPr lang="en-GB" altLang="zh-CN" sz="28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ctr" eaLnBrk="1" hangingPunct="1">
              <a:buClr>
                <a:srgbClr val="FF0000"/>
              </a:buClr>
              <a:buFont typeface="Wingdings" pitchFamily="2" charset="2"/>
              <a:buNone/>
              <a:tabLst>
                <a:tab pos="6232525" algn="l"/>
              </a:tabLst>
            </a:pPr>
            <a:r>
              <a:rPr lang="en-GB" altLang="zh-CN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                       </a:t>
            </a:r>
            <a:endParaRPr lang="en-US" altLang="zh-CN" sz="1800" dirty="0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382000" cy="1143000"/>
          </a:xfrm>
        </p:spPr>
        <p:txBody>
          <a:bodyPr/>
          <a:lstStyle/>
          <a:p>
            <a:pPr marL="457200" indent="-400050"/>
            <a:r>
              <a:rPr lang="en-US" altLang="zh-CN" sz="3600" b="1" dirty="0" smtClean="0">
                <a:latin typeface="Verdana" pitchFamily="34" charset="0"/>
              </a:rPr>
              <a:t>2. Capacity Development </a:t>
            </a:r>
            <a:r>
              <a:rPr lang="en-US" altLang="zh-CN" sz="2400" b="1" dirty="0" smtClean="0">
                <a:latin typeface="Verdana" pitchFamily="34" charset="0"/>
              </a:rPr>
              <a:t>(</a:t>
            </a:r>
            <a:r>
              <a:rPr lang="en-US" altLang="zh-CN" sz="2400" b="1" dirty="0" err="1" smtClean="0">
                <a:latin typeface="Verdana" pitchFamily="34" charset="0"/>
              </a:rPr>
              <a:t>Cnt’d</a:t>
            </a:r>
            <a:r>
              <a:rPr lang="en-US" altLang="zh-CN" sz="2400" b="1" dirty="0" smtClean="0">
                <a:latin typeface="Verdana" pitchFamily="34" charset="0"/>
              </a:rPr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600200"/>
            <a:ext cx="8458200" cy="5029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Training workshop on biological control </a:t>
            </a:r>
            <a:r>
              <a:rPr lang="en-US" altLang="zh-CN" sz="1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Feb.-2 Mar. 2013 in Thailand)</a:t>
            </a: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shared Thailand experiences, discussed opportunities and challenges for production and sustainable application of BCA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- explored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best options to improve the access and application of BC by IPM farmers (techniques of mass rearing in the lab, filed release, field monitoring and evaluation of effectiveness, etc.)</a:t>
            </a: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- discussed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development of the training capacity among IPM facilitators in identifying specific BCA</a:t>
            </a: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expected promotion of regional network for collaboration on biological control </a:t>
            </a:r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ctr" eaLnBrk="1" hangingPunct="1">
              <a:buClr>
                <a:srgbClr val="FF0000"/>
              </a:buClr>
              <a:buFont typeface="Wingdings" pitchFamily="2" charset="2"/>
              <a:buNone/>
              <a:tabLst>
                <a:tab pos="6232525" algn="l"/>
              </a:tabLst>
            </a:pPr>
            <a:r>
              <a:rPr lang="en-GB" altLang="zh-CN" sz="2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                      </a:t>
            </a:r>
            <a:endParaRPr lang="en-US" altLang="zh-CN" sz="2000" i="1" dirty="0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GB" altLang="zh-CN" sz="20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STDF/PG/329 – Beyond compliance: on an integrated systems approach for pest risk management in SE Asia</a:t>
            </a:r>
          </a:p>
          <a:p>
            <a:pPr eaLnBrk="1" hangingPunct="1">
              <a:buFontTx/>
              <a:buChar char="-"/>
            </a:pPr>
            <a:r>
              <a:rPr lang="en-GB" altLang="zh-CN" sz="1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collaboration with Imperial College London (IC), Queensland University of Technology (QUT)</a:t>
            </a:r>
          </a:p>
          <a:p>
            <a:pPr eaLnBrk="1" hangingPunct="1">
              <a:buFontTx/>
              <a:buChar char="-"/>
            </a:pPr>
            <a:r>
              <a:rPr lang="en-GB" altLang="zh-CN" sz="1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Malaysia, Philippines, Vietnam, Thailand and Indonesia NPPOs</a:t>
            </a:r>
          </a:p>
          <a:p>
            <a:pPr eaLnBrk="1" hangingPunct="1">
              <a:buFontTx/>
              <a:buChar char="-"/>
            </a:pPr>
            <a:r>
              <a:rPr lang="en-GB" altLang="zh-CN" sz="1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CABI-SE Asia</a:t>
            </a:r>
          </a:p>
          <a:p>
            <a:pPr eaLnBrk="1" hangingPunct="1">
              <a:buFontTx/>
              <a:buChar char="-"/>
            </a:pPr>
            <a:endParaRPr lang="en-GB" sz="16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Update:</a:t>
            </a:r>
          </a:p>
          <a:p>
            <a:pPr eaLnBrk="1" hangingPunct="1">
              <a:buNone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Case study have identified production chains and intervention points concerned (for Jackfruit, Banana, Orchid and Dragon fruit), which is essential to implement an innovative Control Point - Bayesian Network (CP-BN) modelling approach to develop the Systems Approach for case studies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en-GB" sz="16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Vietnam and Laos -in process of review and amending relevant law/regulations of plant protection with assistance of FAO programmes</a:t>
            </a:r>
            <a:endParaRPr lang="en-US" sz="2000" b="1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772400" cy="1143000"/>
          </a:xfrm>
        </p:spPr>
        <p:txBody>
          <a:bodyPr/>
          <a:lstStyle/>
          <a:p>
            <a:endParaRPr lang="zh-CN" altLang="zh-CN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971800"/>
            <a:ext cx="7772400" cy="137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6000" smtClean="0">
                <a:latin typeface="Times New Roman" pitchFamily="18" charset="0"/>
                <a:ea typeface="宋体" pitchFamily="2" charset="-122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382000" cy="1143000"/>
          </a:xfrm>
        </p:spPr>
        <p:txBody>
          <a:bodyPr/>
          <a:lstStyle/>
          <a:p>
            <a:pPr algn="ctr"/>
            <a:r>
              <a:rPr lang="en-US" altLang="zh-CN" sz="2800" b="1" smtClean="0">
                <a:latin typeface="Verdana" pitchFamily="34" charset="0"/>
              </a:rPr>
              <a:t>I. Inputs to the Development of ISPM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600200"/>
            <a:ext cx="8458200" cy="4572000"/>
          </a:xfrm>
        </p:spPr>
        <p:txBody>
          <a:bodyPr/>
          <a:lstStyle/>
          <a:p>
            <a:pPr marL="0" indent="0" eaLnBrk="1" hangingPunct="1">
              <a:buClr>
                <a:srgbClr val="FF0000"/>
              </a:buClr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APPPC Regional Workshop (13</a:t>
            </a:r>
            <a:r>
              <a:rPr lang="en-US" altLang="zh-CN" sz="2400" baseline="30000" dirty="0" smtClean="0">
                <a:latin typeface="Times New Roman" pitchFamily="18" charset="0"/>
                <a:ea typeface="宋体" pitchFamily="2" charset="-122"/>
              </a:rPr>
              <a:t>th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) for the Review of the Draft ISPM  in 2012 (3-7 Sept., Korea): 14 countries</a:t>
            </a: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Provision of technical resources by the NPPOs for the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phytosanitary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info page</a:t>
            </a: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Fulfillment of reporting obligations in the IPP</a:t>
            </a:r>
          </a:p>
          <a:p>
            <a:pPr marL="0" indent="0" eaLnBrk="1" hangingPunct="1"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IPPC national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phytosanitary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capacity development strategy</a:t>
            </a:r>
            <a:endParaRPr lang="en-US" altLang="zh-CN" sz="2000" i="1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Char char="Ø"/>
              <a:tabLst>
                <a:tab pos="6232525" algn="l"/>
              </a:tabLst>
            </a:pPr>
            <a:endParaRPr lang="en-US" altLang="zh-CN" sz="2400" i="1" dirty="0" smtClean="0">
              <a:latin typeface="Times New Roman" pitchFamily="18" charset="0"/>
              <a:ea typeface="宋体" pitchFamily="2" charset="-122"/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14th Regional Workshop for the Review of the Draft ISPM in Korea again in 2013 (28 Oct.-1 Nov.)</a:t>
            </a: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Char char="Ø"/>
              <a:tabLst>
                <a:tab pos="6232525" algn="l"/>
              </a:tabLst>
            </a:pPr>
            <a:endParaRPr lang="en-US" altLang="zh-CN" sz="2400" dirty="0" smtClean="0">
              <a:latin typeface="Times New Roman" pitchFamily="18" charset="0"/>
              <a:ea typeface="宋体" pitchFamily="2" charset="-122"/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APPPC pre-CPM8 in Rome (7 April 2013)</a:t>
            </a: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Char char="Ø"/>
              <a:tabLst>
                <a:tab pos="6232525" algn="l"/>
              </a:tabLst>
            </a:pPr>
            <a:endParaRPr lang="en-US" altLang="zh-CN" sz="1800" dirty="0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Global symposium on pest surveillance</a:t>
            </a:r>
            <a:b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</a:br>
            <a:r>
              <a:rPr lang="en-US" altLang="zh-CN" sz="1800" i="1" dirty="0" smtClean="0">
                <a:latin typeface="Times New Roman" pitchFamily="18" charset="0"/>
                <a:ea typeface="宋体" pitchFamily="2" charset="-122"/>
              </a:rPr>
              <a:t>(29 Oct.-2 Nov. 2012, Korea)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  <a:tabLst>
                <a:tab pos="6232525" algn="l"/>
              </a:tabLst>
            </a:pPr>
            <a:endParaRPr lang="en-US" altLang="zh-CN" sz="1800" i="1" dirty="0" smtClean="0">
              <a:latin typeface="Times New Roman" pitchFamily="18" charset="0"/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  - 50 experts from 28 countries including representatives from 7 FAO regions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  <a:tabLst>
                <a:tab pos="6232525" algn="l"/>
              </a:tabLst>
            </a:pPr>
            <a:endParaRPr lang="en-US" altLang="zh-CN" sz="2400" dirty="0" smtClean="0">
              <a:latin typeface="Times New Roman" pitchFamily="18" charset="0"/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  - produced framework of manuals as base materials for development of manual guides for implementation of ISPM6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  <a:tabLst>
                <a:tab pos="6232525" algn="l"/>
              </a:tabLst>
            </a:pPr>
            <a:endParaRPr lang="en-US" altLang="zh-CN" sz="2400" dirty="0" smtClean="0">
              <a:latin typeface="Times New Roman" pitchFamily="18" charset="0"/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  - included chapter headings with additional outline materials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  <a:tabLst>
                <a:tab pos="6232525" algn="l"/>
              </a:tabLst>
            </a:pPr>
            <a:endParaRPr lang="en-US" altLang="zh-CN" sz="2400" dirty="0" smtClean="0">
              <a:latin typeface="Times New Roman" pitchFamily="18" charset="0"/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  - contribute to IPPC IRSS program</a:t>
            </a:r>
            <a:endParaRPr lang="en-GB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382000" cy="1143000"/>
          </a:xfrm>
        </p:spPr>
        <p:txBody>
          <a:bodyPr/>
          <a:lstStyle/>
          <a:p>
            <a:pPr marL="457200" indent="-400050"/>
            <a:r>
              <a:rPr lang="en-US" sz="3600" b="1" dirty="0" smtClean="0"/>
              <a:t>II. Development of RSPMs</a:t>
            </a:r>
            <a:endParaRPr lang="en-US" altLang="zh-CN" sz="3600" b="1" dirty="0" smtClean="0"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FontTx/>
              <a:buNone/>
              <a:tabLst>
                <a:tab pos="6232525" algn="l"/>
              </a:tabLst>
            </a:pPr>
            <a:endParaRPr lang="en-US" altLang="zh-CN" sz="1000" b="1" dirty="0" smtClean="0">
              <a:latin typeface="Times New Roman" pitchFamily="18" charset="0"/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APPPC SC meeting (30 July-3 Aug. 2012, Thailand): review and consolidated  drafts RSPMs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“Approval of Irradiation Facilities”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“Approval  of Fumigation Facilities”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were approved to circulate to member countries for consultations (12 Oct. 2012 followed by submission to the 28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Session for adoption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Minimizing pest movement by machinery moved in international trade”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postponed to develop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paper  on “Importation Requirements for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Hevea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Plant Material” –included in RSPM7 as an Appendix  as advised by the 27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Session</a:t>
            </a:r>
            <a:r>
              <a:rPr lang="en-GB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  <a:tabLst>
                <a:tab pos="6232525" algn="l"/>
              </a:tabLst>
            </a:pPr>
            <a:r>
              <a:rPr lang="en-GB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</a:t>
            </a:r>
            <a:r>
              <a:rPr lang="en-US" altLang="zh-CN" sz="1800" i="1" dirty="0" smtClean="0">
                <a:latin typeface="Times New Roman" pitchFamily="18" charset="0"/>
                <a:ea typeface="宋体" pitchFamily="2" charset="-122"/>
              </a:rPr>
              <a:t> (IAEA experts’ inputs to the development of RSPMs)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FontTx/>
              <a:buNone/>
              <a:tabLst>
                <a:tab pos="6232525" algn="l"/>
              </a:tabLst>
            </a:pPr>
            <a:endParaRPr lang="en-US" altLang="zh-CN" sz="1800" i="1" dirty="0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066800"/>
          </a:xfrm>
        </p:spPr>
        <p:txBody>
          <a:bodyPr/>
          <a:lstStyle/>
          <a:p>
            <a:r>
              <a:rPr lang="en-US" dirty="0" smtClean="0"/>
              <a:t>RSPMs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NZ" sz="2800" dirty="0" smtClean="0"/>
              <a:t>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“Approval of Irradiation Facilities”</a:t>
            </a:r>
            <a:endParaRPr lang="en-US" sz="2800" dirty="0" smtClean="0"/>
          </a:p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Provides guidelines to the NPPO for the facilities irradiating commodities for </a:t>
            </a:r>
            <a:r>
              <a:rPr lang="en-NZ" sz="2400" dirty="0" err="1" smtClean="0">
                <a:latin typeface="Times New Roman" pitchFamily="18" charset="0"/>
                <a:cs typeface="Times New Roman" pitchFamily="18" charset="0"/>
              </a:rPr>
              <a:t>phytosanitary</a:t>
            </a:r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 purposes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“Approval  of Fumigation Facilities”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Provide a guidelines on managing the requirements for fumigation facilities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Describe the roles and procedures that need to be in place for effective fumigation and provide guidance to the NPPO on the regulatory systems</a:t>
            </a:r>
          </a:p>
          <a:p>
            <a:pPr>
              <a:buNone/>
            </a:pPr>
            <a:endParaRPr lang="en-NZ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6858000" cy="990600"/>
          </a:xfrm>
        </p:spPr>
        <p:txBody>
          <a:bodyPr/>
          <a:lstStyle/>
          <a:p>
            <a:pPr algn="ctr"/>
            <a:r>
              <a:rPr lang="en-US" altLang="zh-CN" sz="2800" b="1" dirty="0" smtClean="0">
                <a:latin typeface="Verdana" pitchFamily="34" charset="0"/>
              </a:rPr>
              <a:t>III. Information Exchange among APPPC Members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752600"/>
            <a:ext cx="8077200" cy="41910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GB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Update /migration of APPPC website</a:t>
            </a:r>
          </a:p>
          <a:p>
            <a:pPr marL="0" indent="0" algn="just" eaLnBrk="1" hangingPunct="1">
              <a:buFont typeface="Wingdings" pitchFamily="2" charset="2"/>
              <a:buChar char="Ø"/>
              <a:tabLst>
                <a:tab pos="6232525" algn="l"/>
              </a:tabLst>
            </a:pPr>
            <a:endParaRPr lang="en-GB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Quarterly based monitoring on update status of country page (reporting obligation)</a:t>
            </a:r>
          </a:p>
          <a:p>
            <a:pPr marL="0" indent="0" algn="just" eaLnBrk="1" hangingPunct="1">
              <a:buNone/>
              <a:tabLst>
                <a:tab pos="6232525" algn="l"/>
              </a:tabLst>
            </a:pPr>
            <a:endParaRPr lang="en-GB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GB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ummary of update status of each country were sent to members for their reference and reminder to accelerate follow up actions for update countries’ web pages </a:t>
            </a:r>
          </a:p>
          <a:p>
            <a:pPr marL="400050" lvl="1" indent="0" algn="just" eaLnBrk="1" hangingPunct="1">
              <a:buNone/>
              <a:tabLst>
                <a:tab pos="6232525" algn="l"/>
              </a:tabLst>
            </a:pPr>
            <a:endParaRPr lang="en-GB" altLang="zh-CN" sz="2000" dirty="0" smtClean="0">
              <a:ea typeface="宋体" pitchFamily="2" charset="-122"/>
            </a:endParaRPr>
          </a:p>
          <a:p>
            <a:pPr marL="0" indent="0" algn="just" eaLnBrk="1" hangingPunct="1">
              <a:buFont typeface="Wingdings" pitchFamily="2" charset="2"/>
              <a:buNone/>
              <a:tabLst>
                <a:tab pos="6232525" algn="l"/>
              </a:tabLst>
            </a:pPr>
            <a:endParaRPr lang="en-GB" altLang="zh-CN" sz="24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8077200" cy="1295400"/>
          </a:xfrm>
        </p:spPr>
        <p:txBody>
          <a:bodyPr/>
          <a:lstStyle/>
          <a:p>
            <a:pPr eaLnBrk="1" hangingPunct="1"/>
            <a:r>
              <a:rPr lang="en-US" altLang="zh-CN" sz="2000" b="1" dirty="0" smtClean="0">
                <a:latin typeface="Verdana" pitchFamily="34" charset="0"/>
              </a:rPr>
              <a:t/>
            </a:r>
            <a:br>
              <a:rPr lang="en-US" altLang="zh-CN" sz="2000" b="1" dirty="0" smtClean="0">
                <a:latin typeface="Verdana" pitchFamily="34" charset="0"/>
              </a:rPr>
            </a:br>
            <a:r>
              <a:rPr lang="en-US" altLang="zh-CN" sz="2000" b="1" dirty="0" smtClean="0">
                <a:latin typeface="Verdana" pitchFamily="34" charset="0"/>
              </a:rPr>
              <a:t/>
            </a:r>
            <a:br>
              <a:rPr lang="en-US" altLang="zh-CN" sz="2000" b="1" dirty="0" smtClean="0">
                <a:latin typeface="Verdana" pitchFamily="34" charset="0"/>
              </a:rPr>
            </a:b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</a:rPr>
              <a:t>Summary statistics of IPP which reflect significant changes in the information reporting of APPPC members</a:t>
            </a:r>
            <a:r>
              <a:rPr lang="en-US" altLang="zh-CN" sz="2400" b="1" dirty="0" smtClean="0">
                <a:latin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</a:rPr>
              <a:t/>
            </a:r>
            <a:br>
              <a:rPr lang="en-US" altLang="zh-CN" sz="2800" b="1" dirty="0" smtClean="0">
                <a:latin typeface="Times New Roman" pitchFamily="18" charset="0"/>
              </a:rPr>
            </a:br>
            <a:r>
              <a:rPr lang="en-US" altLang="zh-CN" sz="1600" b="1" i="1" dirty="0" smtClean="0">
                <a:latin typeface="Verdana" pitchFamily="34" charset="0"/>
              </a:rPr>
              <a:t/>
            </a:r>
            <a:br>
              <a:rPr lang="en-US" altLang="zh-CN" sz="1600" b="1" i="1" dirty="0" smtClean="0">
                <a:latin typeface="Verdana" pitchFamily="34" charset="0"/>
              </a:rPr>
            </a:br>
            <a:endParaRPr lang="en-US" altLang="zh-CN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752600"/>
            <a:ext cx="7239000" cy="4800600"/>
          </a:xfrm>
        </p:spPr>
        <p:txBody>
          <a:bodyPr/>
          <a:lstStyle/>
          <a:p>
            <a:pPr algn="l" eaLnBrk="1" hangingPunct="1"/>
            <a:r>
              <a:rPr lang="en-US" sz="2000" b="1" i="1" dirty="0" smtClean="0">
                <a:solidFill>
                  <a:srgbClr val="FF0000"/>
                </a:solidFill>
              </a:rPr>
              <a:t>Official reporting information </a:t>
            </a:r>
            <a:r>
              <a:rPr lang="en-US" sz="2000" b="1" i="1" dirty="0" smtClean="0">
                <a:solidFill>
                  <a:srgbClr val="FF0000"/>
                </a:solidFill>
              </a:rPr>
              <a:t> (2 Aug. </a:t>
            </a:r>
            <a:r>
              <a:rPr lang="en-US" sz="2000" b="1" i="1" smtClean="0">
                <a:solidFill>
                  <a:srgbClr val="FF0000"/>
                </a:solidFill>
              </a:rPr>
              <a:t>2013)</a:t>
            </a:r>
            <a:endParaRPr lang="en-US" altLang="zh-CN" sz="2000" b="1" dirty="0" smtClean="0">
              <a:solidFill>
                <a:srgbClr val="0000FF"/>
              </a:solidFill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514600"/>
          <a:ext cx="6047534" cy="2919791"/>
        </p:xfrm>
        <a:graphic>
          <a:graphicData uri="http://schemas.openxmlformats.org/drawingml/2006/table">
            <a:tbl>
              <a:tblPr/>
              <a:tblGrid>
                <a:gridCol w="3359800"/>
                <a:gridCol w="1343867"/>
                <a:gridCol w="1343867"/>
              </a:tblGrid>
              <a:tr h="2662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Georgia"/>
                        </a:rPr>
                        <a:t>Official Reports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Georgia"/>
                          <a:ea typeface="Times New Roman"/>
                          <a:cs typeface="Calibri"/>
                        </a:rPr>
                        <a:t>APPPC (24 </a:t>
                      </a: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Georgia"/>
                          <a:ea typeface="Times New Roman"/>
                          <a:cs typeface="Calibri"/>
                        </a:rPr>
                        <a:t>countries)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Georgia"/>
                          <a:ea typeface="Times New Roman"/>
                          <a:cs typeface="Calibri"/>
                        </a:rPr>
                        <a:t>Countries with info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Georgia"/>
                          <a:ea typeface="Times New Roman"/>
                          <a:cs typeface="Calibri"/>
                        </a:rPr>
                        <a:t>%countries with info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35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Georgia"/>
                        </a:rPr>
                        <a:t>Official Pest Report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29.17%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35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Description of the NPPO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50.00%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35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Emergency Actions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8.33%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35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List of Regulated Pests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41.67%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35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Entry Points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54.17%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Georgia"/>
                        </a:rPr>
                        <a:t>Legislation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50.00%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81000"/>
            <a:ext cx="7086600" cy="1295400"/>
          </a:xfrm>
        </p:spPr>
        <p:txBody>
          <a:bodyPr/>
          <a:lstStyle/>
          <a:p>
            <a:pPr algn="ctr" eaLnBrk="1" hangingPunct="1"/>
            <a:r>
              <a:rPr lang="en-US" altLang="zh-CN" sz="2000" b="1" smtClean="0">
                <a:latin typeface="Verdana" pitchFamily="34" charset="0"/>
              </a:rPr>
              <a:t/>
            </a:r>
            <a:br>
              <a:rPr lang="en-US" altLang="zh-CN" sz="2000" b="1" smtClean="0">
                <a:latin typeface="Verdana" pitchFamily="34" charset="0"/>
              </a:rPr>
            </a:br>
            <a:r>
              <a:rPr lang="en-US" altLang="zh-CN" sz="2000" b="1" smtClean="0">
                <a:latin typeface="Verdana" pitchFamily="34" charset="0"/>
              </a:rPr>
              <a:t/>
            </a:r>
            <a:br>
              <a:rPr lang="en-US" altLang="zh-CN" sz="2000" b="1" smtClean="0">
                <a:latin typeface="Verdana" pitchFamily="34" charset="0"/>
              </a:rPr>
            </a:br>
            <a:r>
              <a:rPr lang="en-US" altLang="zh-CN" sz="3200" b="1" smtClean="0">
                <a:latin typeface="Times New Roman" pitchFamily="18" charset="0"/>
              </a:rPr>
              <a:t> </a:t>
            </a:r>
            <a:br>
              <a:rPr lang="en-US" altLang="zh-CN" sz="3200" b="1" smtClean="0">
                <a:latin typeface="Times New Roman" pitchFamily="18" charset="0"/>
              </a:rPr>
            </a:br>
            <a:r>
              <a:rPr lang="en-US" altLang="zh-CN" sz="1600" b="1" i="1" smtClean="0">
                <a:latin typeface="Verdana" pitchFamily="34" charset="0"/>
              </a:rPr>
              <a:t/>
            </a:r>
            <a:br>
              <a:rPr lang="en-US" altLang="zh-CN" sz="1600" b="1" i="1" smtClean="0">
                <a:latin typeface="Verdana" pitchFamily="34" charset="0"/>
              </a:rPr>
            </a:br>
            <a:endParaRPr lang="en-US" altLang="zh-CN" sz="1600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752600"/>
            <a:ext cx="7239000" cy="4800600"/>
          </a:xfrm>
        </p:spPr>
        <p:txBody>
          <a:bodyPr/>
          <a:lstStyle/>
          <a:p>
            <a:pPr algn="l" eaLnBrk="1" hangingPunct="1"/>
            <a:r>
              <a:rPr lang="en-US" sz="2000" b="1" i="1" dirty="0" smtClean="0">
                <a:solidFill>
                  <a:srgbClr val="FF0000"/>
                </a:solidFill>
              </a:rPr>
              <a:t>Other reporting information</a:t>
            </a:r>
            <a:r>
              <a:rPr lang="en-US" sz="1600" b="1" i="1" dirty="0" smtClean="0">
                <a:solidFill>
                  <a:srgbClr val="FF0000"/>
                </a:solidFill>
              </a:rPr>
              <a:t>	</a:t>
            </a:r>
            <a:endParaRPr lang="en-US" altLang="zh-CN" sz="1600" b="1" dirty="0" smtClean="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  <a:p>
            <a:pPr algn="l" eaLnBrk="1" hangingPunct="1"/>
            <a:endParaRPr lang="en-US" altLang="zh-CN" sz="1800" b="1" dirty="0" smtClean="0">
              <a:solidFill>
                <a:srgbClr val="0000FF"/>
              </a:solidFill>
              <a:latin typeface="Times New Roman" pitchFamily="18" charset="0"/>
              <a:ea typeface="宋体" pitchFamily="2" charset="-122"/>
            </a:endParaRPr>
          </a:p>
          <a:p>
            <a:pPr algn="l" eaLnBrk="1" hangingPunct="1"/>
            <a:endParaRPr lang="en-US" altLang="zh-CN" sz="1800" b="1" dirty="0" smtClean="0">
              <a:solidFill>
                <a:srgbClr val="0000FF"/>
              </a:solidFill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438400"/>
          <a:ext cx="6168217" cy="3429002"/>
        </p:xfrm>
        <a:graphic>
          <a:graphicData uri="http://schemas.openxmlformats.org/drawingml/2006/table">
            <a:tbl>
              <a:tblPr/>
              <a:tblGrid>
                <a:gridCol w="3874251"/>
                <a:gridCol w="1146983"/>
                <a:gridCol w="1146983"/>
              </a:tblGrid>
              <a:tr h="5507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latin typeface="Georgia"/>
                        </a:rPr>
                        <a:t>Other </a:t>
                      </a:r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Georgia"/>
                        </a:rPr>
                        <a:t>Reports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Georgia"/>
                          <a:ea typeface="Times New Roman"/>
                          <a:cs typeface="Calibri"/>
                        </a:rPr>
                        <a:t>APPPC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News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41.67%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Publications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70.83%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Events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4.17%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Country Editors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91.67%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IPPC Contact Point (Art. VIII.2)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100.00%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Members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8.33%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3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FF"/>
                          </a:solidFill>
                          <a:latin typeface="Georgia"/>
                        </a:rPr>
                        <a:t>Websites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</a:rPr>
                        <a:t>37.50%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3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Georgia"/>
                        </a:rPr>
                        <a:t>Number of countries: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Georgia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Georgi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1143000"/>
          </a:xfrm>
        </p:spPr>
        <p:txBody>
          <a:bodyPr/>
          <a:lstStyle/>
          <a:p>
            <a:pPr algn="ctr"/>
            <a:r>
              <a:rPr lang="en-US" altLang="zh-CN" sz="2800" b="1" dirty="0" smtClean="0">
                <a:latin typeface="Verdana" pitchFamily="34" charset="0"/>
              </a:rPr>
              <a:t>     IV. Capacity building in implementation of ISPMs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Training workshop on diagnostics of SALB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6232525" algn="l"/>
              </a:tabLs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Collaboration with the Brazil NPPO on the workshop (Sept. 2013)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6232525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8 participants from 3 countries will be trained in Brazil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Training Workshop on ISPMs for ASEAN countries in 2013</a:t>
            </a:r>
            <a:endParaRPr lang="en-US" altLang="zh-CN" sz="12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GB" altLang="zh-CN" sz="18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6232525" algn="l"/>
              </a:tabLs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Training on spread prevention and control of apple snail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Pomacea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rice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(3-7 Dec. 2012, Malaysia)</a:t>
            </a:r>
            <a:endParaRPr lang="en-US" altLang="zh-CN" sz="16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tabLst>
                <a:tab pos="6232525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discussed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control strategies</a:t>
            </a:r>
          </a:p>
          <a:p>
            <a:pPr marL="400050" lvl="1" indent="0" eaLnBrk="1" hangingPunct="1">
              <a:lnSpc>
                <a:spcPct val="90000"/>
              </a:lnSpc>
              <a:buFontTx/>
              <a:buChar char="-"/>
              <a:tabLst>
                <a:tab pos="6232525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presented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various methods to control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Pomacea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spp. i.e. </a:t>
            </a:r>
          </a:p>
          <a:p>
            <a:pPr marL="400050" lvl="1" indent="0" eaLnBrk="1" hangingPunct="1">
              <a:lnSpc>
                <a:spcPct val="90000"/>
              </a:lnSpc>
              <a:buFontTx/>
              <a:buChar char="-"/>
              <a:tabLst>
                <a:tab pos="6232525" algn="l"/>
              </a:tabLst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developed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 action plan (research, capacity building, communication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-exchange) and management strategy</a:t>
            </a:r>
          </a:p>
          <a:p>
            <a:pPr marL="400050" lvl="1" indent="0" eaLnBrk="1" hangingPunct="1">
              <a:lnSpc>
                <a:spcPct val="90000"/>
              </a:lnSpc>
              <a:buFontTx/>
              <a:buChar char="-"/>
              <a:tabLst>
                <a:tab pos="6232525" algn="l"/>
              </a:tabLst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drafted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national awareness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control measures and collated reference materials  </a:t>
            </a:r>
            <a:endParaRPr lang="en-US" altLang="zh-CN" sz="20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zh-CN" sz="1800" u="sng" dirty="0" smtClean="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tus">
  <a:themeElements>
    <a:clrScheme name="Cactus 5">
      <a:dk1>
        <a:srgbClr val="000000"/>
      </a:dk1>
      <a:lt1>
        <a:srgbClr val="E5D3B3"/>
      </a:lt1>
      <a:dk2>
        <a:srgbClr val="800000"/>
      </a:dk2>
      <a:lt2>
        <a:srgbClr val="009900"/>
      </a:lt2>
      <a:accent1>
        <a:srgbClr val="D5B095"/>
      </a:accent1>
      <a:accent2>
        <a:srgbClr val="E28666"/>
      </a:accent2>
      <a:accent3>
        <a:srgbClr val="F0E6D6"/>
      </a:accent3>
      <a:accent4>
        <a:srgbClr val="000000"/>
      </a:accent4>
      <a:accent5>
        <a:srgbClr val="E7D4C8"/>
      </a:accent5>
      <a:accent6>
        <a:srgbClr val="CD795C"/>
      </a:accent6>
      <a:hlink>
        <a:srgbClr val="B75735"/>
      </a:hlink>
      <a:folHlink>
        <a:srgbClr val="B2B2B2"/>
      </a:folHlink>
    </a:clrScheme>
    <a:fontScheme name="Cactus">
      <a:majorFont>
        <a:latin typeface="Arial"/>
        <a:ea typeface="宋体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8310</TotalTime>
  <Words>906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Cactus</vt:lpstr>
      <vt:lpstr>Photo Editor Photo</vt:lpstr>
      <vt:lpstr>   25th Session of the Technical Consultation among Regional Plant Protection Organizations  Colonia, Uruguay, 26-30 Aug. 2013</vt:lpstr>
      <vt:lpstr>I. Inputs to the Development of ISPM</vt:lpstr>
      <vt:lpstr>Global symposium on pest surveillance (29 Oct.-2 Nov. 2012, Korea)</vt:lpstr>
      <vt:lpstr>II. Development of RSPMs</vt:lpstr>
      <vt:lpstr>RSPMs</vt:lpstr>
      <vt:lpstr>III. Information Exchange among APPPC Members </vt:lpstr>
      <vt:lpstr>   Summary statistics of IPP which reflect significant changes in the information reporting of APPPC members   </vt:lpstr>
      <vt:lpstr>     </vt:lpstr>
      <vt:lpstr>     IV. Capacity building in implementation of ISPMs</vt:lpstr>
      <vt:lpstr>2. Capacity Development (Cnt’d)</vt:lpstr>
      <vt:lpstr>2. Capacity Development (Cnt’d)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Piao, Yongfan (FAORAP)</dc:creator>
  <cp:lastModifiedBy>Piao</cp:lastModifiedBy>
  <cp:revision>515</cp:revision>
  <cp:lastPrinted>1601-01-01T00:00:00Z</cp:lastPrinted>
  <dcterms:created xsi:type="dcterms:W3CDTF">1601-01-01T00:00:00Z</dcterms:created>
  <dcterms:modified xsi:type="dcterms:W3CDTF">2013-08-14T03:39:49Z</dcterms:modified>
</cp:coreProperties>
</file>