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14" r:id="rId2"/>
    <p:sldId id="274" r:id="rId3"/>
    <p:sldId id="265" r:id="rId4"/>
    <p:sldId id="316" r:id="rId5"/>
    <p:sldId id="303" r:id="rId6"/>
    <p:sldId id="304" r:id="rId7"/>
    <p:sldId id="309" r:id="rId8"/>
    <p:sldId id="305" r:id="rId9"/>
    <p:sldId id="306" r:id="rId10"/>
    <p:sldId id="286" r:id="rId11"/>
    <p:sldId id="289" r:id="rId12"/>
    <p:sldId id="317" r:id="rId13"/>
    <p:sldId id="318" r:id="rId14"/>
    <p:sldId id="319" r:id="rId15"/>
    <p:sldId id="320" r:id="rId16"/>
    <p:sldId id="327" r:id="rId17"/>
    <p:sldId id="332" r:id="rId18"/>
    <p:sldId id="328" r:id="rId19"/>
    <p:sldId id="329" r:id="rId20"/>
    <p:sldId id="336" r:id="rId21"/>
    <p:sldId id="338" r:id="rId22"/>
    <p:sldId id="337" r:id="rId23"/>
    <p:sldId id="333" r:id="rId24"/>
    <p:sldId id="326" r:id="rId25"/>
    <p:sldId id="330" r:id="rId26"/>
    <p:sldId id="298" r:id="rId27"/>
    <p:sldId id="339" r:id="rId28"/>
    <p:sldId id="321" r:id="rId29"/>
    <p:sldId id="340" r:id="rId30"/>
    <p:sldId id="313" r:id="rId31"/>
    <p:sldId id="284" r:id="rId32"/>
    <p:sldId id="315" r:id="rId3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4" d="100"/>
          <a:sy n="104" d="100"/>
        </p:scale>
        <p:origin x="-57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E6715-C107-4F42-8658-2B1399FA65F1}" type="datetimeFigureOut">
              <a:rPr lang="fr-FR" smtClean="0"/>
              <a:t>26/08/2013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8BFB79-4DE4-43D9-995B-9908069BDCA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7588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/>
            </a:pPr>
            <a:r>
              <a:rPr lang="fr-FR" dirty="0" smtClean="0"/>
              <a:t>Ce modèle peut être utilisé comme fichier de démarrage pour présenter des supports de formation à un groupe.</a:t>
            </a:r>
          </a:p>
          <a:p>
            <a:endParaRPr lang="fr-FR" dirty="0" smtClean="0"/>
          </a:p>
          <a:p>
            <a:pPr lvl="0"/>
            <a:r>
              <a:rPr lang="fr-FR" sz="1200" b="1" dirty="0" smtClean="0"/>
              <a:t>Sections</a:t>
            </a:r>
            <a:endParaRPr lang="fr-FR" sz="1200" b="0" dirty="0" smtClean="0"/>
          </a:p>
          <a:p>
            <a:pPr lvl="0"/>
            <a:r>
              <a:rPr lang="fr-FR" sz="1200" b="0" dirty="0" smtClean="0"/>
              <a:t>Cliquez avec le bouton droit sur une diapositive pour ajouter des sections.</a:t>
            </a:r>
            <a:r>
              <a:rPr lang="fr-FR" sz="1200" b="0" baseline="0" dirty="0" smtClean="0"/>
              <a:t> Les sections permettent d’organiser les diapositives et facilitent la collaboration entre plusieurs auteurs.</a:t>
            </a:r>
            <a:endParaRPr lang="fr-FR" sz="1200" b="0" dirty="0" smtClean="0"/>
          </a:p>
          <a:p>
            <a:pPr lvl="0"/>
            <a:endParaRPr lang="fr-FR" sz="1200" b="1" dirty="0" smtClean="0"/>
          </a:p>
          <a:p>
            <a:pPr lvl="0"/>
            <a:r>
              <a:rPr lang="fr-FR" sz="1200" b="1" dirty="0" smtClean="0"/>
              <a:t>Notes</a:t>
            </a:r>
          </a:p>
          <a:p>
            <a:pPr lvl="0"/>
            <a:r>
              <a:rPr lang="fr-FR" sz="1200" dirty="0" smtClean="0"/>
              <a:t>Utilisez la section Notes pour les notes de présentation ou pour fournir des informations  supplémentaires à l’audience.</a:t>
            </a:r>
            <a:r>
              <a:rPr lang="fr-FR" sz="1200" baseline="0" dirty="0" smtClean="0"/>
              <a:t> Affichez ces notes en mode Présentation pendant votre présentation. </a:t>
            </a:r>
          </a:p>
          <a:p>
            <a:pPr lvl="0">
              <a:buFontTx/>
              <a:buNone/>
            </a:pPr>
            <a:r>
              <a:rPr lang="fr-FR" sz="1200" dirty="0" smtClean="0"/>
              <a:t>N’oubliez pas de tenir compte de la taille de la police (critère important pour l’accessibilité, la visibilité, l’enregistrement vidéo et la production en ligne)</a:t>
            </a:r>
          </a:p>
          <a:p>
            <a:pPr lvl="0"/>
            <a:endParaRPr lang="fr-FR" sz="1200" dirty="0" smtClean="0"/>
          </a:p>
          <a:p>
            <a:pPr lvl="0">
              <a:buFontTx/>
              <a:buNone/>
            </a:pPr>
            <a:r>
              <a:rPr lang="fr-FR" sz="1200" b="1" dirty="0" smtClean="0"/>
              <a:t>Couleurs coordonnées </a:t>
            </a:r>
          </a:p>
          <a:p>
            <a:pPr lvl="0">
              <a:buFontTx/>
              <a:buNone/>
            </a:pPr>
            <a:r>
              <a:rPr lang="fr-FR" sz="1200" dirty="0" smtClean="0"/>
              <a:t>Faites tout particulièrement attention aux diagrammes, graphiques et zones de texte.</a:t>
            </a:r>
            <a:r>
              <a:rPr lang="fr-FR" sz="1200" baseline="0" dirty="0" smtClean="0"/>
              <a:t> </a:t>
            </a:r>
            <a:endParaRPr lang="fr-FR" sz="1200" dirty="0" smtClean="0"/>
          </a:p>
          <a:p>
            <a:pPr lvl="0"/>
            <a:r>
              <a:rPr lang="fr-FR" sz="1200" dirty="0" smtClean="0"/>
              <a:t>Tenez compte du fait que les participants imprimeront la présentation en noir et blanc ou </a:t>
            </a:r>
            <a:r>
              <a:rPr lang="fr-FR" sz="1200" dirty="0" err="1" smtClean="0"/>
              <a:t>nuances de gris</a:t>
            </a:r>
            <a:r>
              <a:rPr lang="fr-FR" sz="1200" dirty="0" smtClean="0"/>
              <a:t>. Effectuez un test d’impression pour vérifier que vos couleurs s’impriment correctement en noir et blanc intégral et </a:t>
            </a:r>
            <a:r>
              <a:rPr lang="fr-FR" sz="1200" dirty="0" err="1" smtClean="0"/>
              <a:t>nuances de gris</a:t>
            </a:r>
            <a:r>
              <a:rPr lang="fr-FR" sz="1200" dirty="0" smtClean="0"/>
              <a:t>.</a:t>
            </a:r>
          </a:p>
          <a:p>
            <a:pPr lvl="0">
              <a:buFontTx/>
              <a:buNone/>
            </a:pPr>
            <a:endParaRPr lang="fr-FR" sz="1200" dirty="0" smtClean="0"/>
          </a:p>
          <a:p>
            <a:pPr lvl="0">
              <a:buFontTx/>
              <a:buNone/>
            </a:pPr>
            <a:r>
              <a:rPr lang="fr-FR" sz="1200" b="1" dirty="0" smtClean="0"/>
              <a:t>Graphiques, tableaux et diagrammes</a:t>
            </a:r>
          </a:p>
          <a:p>
            <a:pPr lvl="0"/>
            <a:r>
              <a:rPr lang="fr-FR" sz="1200" dirty="0" smtClean="0"/>
              <a:t>Faites en sorte que votre présentation soit simple : utilisez des styles et des couleurs identiques qui ne soient pas gênants.</a:t>
            </a:r>
          </a:p>
          <a:p>
            <a:pPr lvl="0"/>
            <a:r>
              <a:rPr lang="fr-FR" sz="1200" dirty="0" smtClean="0"/>
              <a:t>Ajoutez une étiquette à tous les graphiques et tableaux.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710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8B3965-B0D4-4A7B-AF84-F32CAAD45A25}" type="slidenum">
              <a:rPr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5632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77B448C-1727-49A8-9A4B-35B49A13E6BE}" type="slidenum">
              <a:rPr lang="fr-FR"/>
              <a:pPr eaLnBrk="1" hangingPunct="1"/>
              <a:t>23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/>
            </a:pPr>
            <a:r>
              <a:rPr lang="fr-FR" dirty="0" smtClean="0"/>
              <a:t>Ce modèle peut être utilisé comme fichier de démarrage pour présenter des supports de formation à un groupe.</a:t>
            </a:r>
          </a:p>
          <a:p>
            <a:endParaRPr lang="fr-FR" dirty="0" smtClean="0"/>
          </a:p>
          <a:p>
            <a:pPr lvl="0"/>
            <a:r>
              <a:rPr lang="fr-FR" sz="1200" b="1" dirty="0" smtClean="0"/>
              <a:t>Sections</a:t>
            </a:r>
            <a:endParaRPr lang="fr-FR" sz="1200" b="0" dirty="0" smtClean="0"/>
          </a:p>
          <a:p>
            <a:pPr lvl="0"/>
            <a:r>
              <a:rPr lang="fr-FR" sz="1200" b="0" dirty="0" smtClean="0"/>
              <a:t>Cliquez avec le bouton droit sur une diapositive pour ajouter des sections.</a:t>
            </a:r>
            <a:r>
              <a:rPr lang="fr-FR" sz="1200" b="0" baseline="0" dirty="0" smtClean="0"/>
              <a:t> Les sections permettent d’organiser les diapositives et facilitent la collaboration entre plusieurs auteurs.</a:t>
            </a:r>
            <a:endParaRPr lang="fr-FR" sz="1200" b="0" dirty="0" smtClean="0"/>
          </a:p>
          <a:p>
            <a:pPr lvl="0"/>
            <a:endParaRPr lang="fr-FR" sz="1200" b="1" dirty="0" smtClean="0"/>
          </a:p>
          <a:p>
            <a:pPr lvl="0"/>
            <a:r>
              <a:rPr lang="fr-FR" sz="1200" b="1" dirty="0" smtClean="0"/>
              <a:t>Notes</a:t>
            </a:r>
          </a:p>
          <a:p>
            <a:pPr lvl="0"/>
            <a:r>
              <a:rPr lang="fr-FR" sz="1200" dirty="0" smtClean="0"/>
              <a:t>Utilisez la section Notes pour les notes de présentation ou pour fournir des informations  supplémentaires à l’audience.</a:t>
            </a:r>
            <a:r>
              <a:rPr lang="fr-FR" sz="1200" baseline="0" dirty="0" smtClean="0"/>
              <a:t> Affichez ces notes en mode Présentation pendant votre présentation. </a:t>
            </a:r>
          </a:p>
          <a:p>
            <a:pPr lvl="0">
              <a:buFontTx/>
              <a:buNone/>
            </a:pPr>
            <a:r>
              <a:rPr lang="fr-FR" sz="1200" dirty="0" smtClean="0"/>
              <a:t>N’oubliez pas de tenir compte de la taille de la police (critère important pour l’accessibilité, la visibilité, l’enregistrement vidéo et la production en ligne)</a:t>
            </a:r>
          </a:p>
          <a:p>
            <a:pPr lvl="0"/>
            <a:endParaRPr lang="fr-FR" sz="1200" dirty="0" smtClean="0"/>
          </a:p>
          <a:p>
            <a:pPr lvl="0">
              <a:buFontTx/>
              <a:buNone/>
            </a:pPr>
            <a:r>
              <a:rPr lang="fr-FR" sz="1200" b="1" dirty="0" smtClean="0"/>
              <a:t>Couleurs coordonnées </a:t>
            </a:r>
          </a:p>
          <a:p>
            <a:pPr lvl="0">
              <a:buFontTx/>
              <a:buNone/>
            </a:pPr>
            <a:r>
              <a:rPr lang="fr-FR" sz="1200" dirty="0" smtClean="0"/>
              <a:t>Faites tout particulièrement attention aux diagrammes, graphiques et zones de texte.</a:t>
            </a:r>
            <a:r>
              <a:rPr lang="fr-FR" sz="1200" baseline="0" dirty="0" smtClean="0"/>
              <a:t> </a:t>
            </a:r>
            <a:endParaRPr lang="fr-FR" sz="1200" dirty="0" smtClean="0"/>
          </a:p>
          <a:p>
            <a:pPr lvl="0"/>
            <a:r>
              <a:rPr lang="fr-FR" sz="1200" dirty="0" smtClean="0"/>
              <a:t>Tenez compte du fait que les participants imprimeront la présentation en noir et blanc ou </a:t>
            </a:r>
            <a:r>
              <a:rPr lang="fr-FR" sz="1200" dirty="0" err="1" smtClean="0"/>
              <a:t>nuances de gris</a:t>
            </a:r>
            <a:r>
              <a:rPr lang="fr-FR" sz="1200" dirty="0" smtClean="0"/>
              <a:t>. Effectuez un test d’impression pour vérifier que vos couleurs s’impriment correctement en noir et blanc intégral et </a:t>
            </a:r>
            <a:r>
              <a:rPr lang="fr-FR" sz="1200" dirty="0" err="1" smtClean="0"/>
              <a:t>nuances de gris</a:t>
            </a:r>
            <a:r>
              <a:rPr lang="fr-FR" sz="1200" dirty="0" smtClean="0"/>
              <a:t>.</a:t>
            </a:r>
          </a:p>
          <a:p>
            <a:pPr lvl="0">
              <a:buFontTx/>
              <a:buNone/>
            </a:pPr>
            <a:endParaRPr lang="fr-FR" sz="1200" dirty="0" smtClean="0"/>
          </a:p>
          <a:p>
            <a:pPr lvl="0">
              <a:buFontTx/>
              <a:buNone/>
            </a:pPr>
            <a:r>
              <a:rPr lang="fr-FR" sz="1200" b="1" dirty="0" smtClean="0"/>
              <a:t>Graphiques, tableaux et diagrammes</a:t>
            </a:r>
          </a:p>
          <a:p>
            <a:pPr lvl="0"/>
            <a:r>
              <a:rPr lang="fr-FR" sz="1200" dirty="0" smtClean="0"/>
              <a:t>Faites en sorte que votre présentation soit simple : utilisez des styles et des couleurs identiques qui ne soient pas gênants.</a:t>
            </a:r>
          </a:p>
          <a:p>
            <a:pPr lvl="0"/>
            <a:r>
              <a:rPr lang="fr-FR" sz="1200" dirty="0" smtClean="0"/>
              <a:t>Ajoutez une étiquette à tous les graphiques et tableaux.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fr-FR" smtClean="0"/>
              <a:pPr/>
              <a:t>32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7821F-CD7A-4D13-86FD-47148E57B497}" type="datetimeFigureOut">
              <a:rPr lang="fr-FR" smtClean="0"/>
              <a:t>26/08/2013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FA230-071B-4135-8B20-76B718B5FCF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3300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7821F-CD7A-4D13-86FD-47148E57B497}" type="datetimeFigureOut">
              <a:rPr lang="fr-FR" smtClean="0"/>
              <a:t>26/08/2013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FA230-071B-4135-8B20-76B718B5FCF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3087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7821F-CD7A-4D13-86FD-47148E57B497}" type="datetimeFigureOut">
              <a:rPr lang="fr-FR" smtClean="0"/>
              <a:t>26/08/2013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FA230-071B-4135-8B20-76B718B5FCF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1497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90800" y="2286000"/>
            <a:ext cx="6180224" cy="1470025"/>
          </a:xfrm>
        </p:spPr>
        <p:txBody>
          <a:bodyPr anchor="t"/>
          <a:lstStyle>
            <a:lvl1pPr algn="r" eaLnBrk="1" latinLnBrk="0" hangingPunct="1">
              <a:defRPr kumimoji="0" lang="fr-FR" b="1" cap="small" baseline="0">
                <a:solidFill>
                  <a:srgbClr val="003300"/>
                </a:solidFill>
              </a:defRPr>
            </a:lvl1pPr>
          </a:lstStyle>
          <a:p>
            <a:r>
              <a:rPr kumimoji="0" lang="fr-FR"/>
              <a:t>Modifiez le style du titre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4038600"/>
            <a:ext cx="4772528" cy="990600"/>
          </a:xfrm>
        </p:spPr>
        <p:txBody>
          <a:bodyPr>
            <a:normAutofit/>
          </a:bodyPr>
          <a:lstStyle>
            <a:lvl1pPr marL="0" indent="0" algn="r" eaLnBrk="1" latinLnBrk="0" hangingPunct="1">
              <a:buNone/>
              <a:defRPr kumimoji="0" lang="fr-FR" sz="2000" b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 eaLnBrk="1" latinLnBrk="0" hangingPunct="1">
              <a:buNone/>
              <a:defRPr kumimoji="0" lang="fr-FR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eaLnBrk="1" latinLnBrk="0" hangingPunct="1">
              <a:buNone/>
              <a:defRPr kumimoji="0" lang="fr-FR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eaLnBrk="1" latinLnBrk="0" hangingPunct="1">
              <a:buNone/>
              <a:defRPr kumimoji="0" lang="fr-FR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eaLnBrk="1" latinLnBrk="0" hangingPunct="1">
              <a:buNone/>
              <a:defRPr kumimoji="0" lang="fr-FR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eaLnBrk="1" latinLnBrk="0" hangingPunct="1">
              <a:buNone/>
              <a:defRPr kumimoji="0" lang="fr-FR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eaLnBrk="1" latinLnBrk="0" hangingPunct="1">
              <a:buNone/>
              <a:defRPr kumimoji="0" lang="fr-FR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eaLnBrk="1" latinLnBrk="0" hangingPunct="1">
              <a:buNone/>
              <a:defRPr kumimoji="0" lang="fr-FR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eaLnBrk="1" latinLnBrk="0" hangingPunct="1">
              <a:buNone/>
              <a:defRPr kumimoji="0" lang="fr-FR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eaLnBrk="1" latinLnBrk="0" hangingPunct="1"/>
            <a:r>
              <a:rPr lang="fr-FR" smtClean="0"/>
              <a:t>Modifiez le style des sous-titres du masque</a:t>
            </a:r>
            <a:endParaRPr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858000" y="5105400"/>
            <a:ext cx="1828800" cy="990600"/>
          </a:xfrm>
        </p:spPr>
        <p:txBody>
          <a:bodyPr>
            <a:normAutofit/>
          </a:bodyPr>
          <a:lstStyle>
            <a:lvl1pPr marL="0" indent="0" algn="ctr" eaLnBrk="1" latinLnBrk="0" hangingPunct="1">
              <a:buNone/>
              <a:defRPr kumimoji="0" lang="fr-FR" sz="2000" baseline="0"/>
            </a:lvl1pPr>
          </a:lstStyle>
          <a:p>
            <a:r>
              <a:rPr kumimoji="0" lang="fr-FR"/>
              <a:t>Logo de la société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51"/>
            <a:ext cx="3721618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74" y="4941168"/>
            <a:ext cx="1691680" cy="169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52887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7821F-CD7A-4D13-86FD-47148E57B497}" type="datetimeFigureOut">
              <a:rPr lang="fr-FR" smtClean="0"/>
              <a:t>26/08/2013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FA230-071B-4135-8B20-76B718B5FCF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7464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7821F-CD7A-4D13-86FD-47148E57B497}" type="datetimeFigureOut">
              <a:rPr lang="fr-FR" smtClean="0"/>
              <a:t>26/08/2013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FA230-071B-4135-8B20-76B718B5FCF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8006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7821F-CD7A-4D13-86FD-47148E57B497}" type="datetimeFigureOut">
              <a:rPr lang="fr-FR" smtClean="0"/>
              <a:t>26/08/2013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FA230-071B-4135-8B20-76B718B5FCF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8850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7821F-CD7A-4D13-86FD-47148E57B497}" type="datetimeFigureOut">
              <a:rPr lang="fr-FR" smtClean="0"/>
              <a:t>26/08/2013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FA230-071B-4135-8B20-76B718B5FCF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7630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7821F-CD7A-4D13-86FD-47148E57B497}" type="datetimeFigureOut">
              <a:rPr lang="fr-FR" smtClean="0"/>
              <a:t>26/08/2013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FA230-071B-4135-8B20-76B718B5FCF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4526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7821F-CD7A-4D13-86FD-47148E57B497}" type="datetimeFigureOut">
              <a:rPr lang="fr-FR" smtClean="0"/>
              <a:t>26/08/2013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FA230-071B-4135-8B20-76B718B5FCF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669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7821F-CD7A-4D13-86FD-47148E57B497}" type="datetimeFigureOut">
              <a:rPr lang="fr-FR" smtClean="0"/>
              <a:t>26/08/2013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FA230-071B-4135-8B20-76B718B5FCF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9909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7821F-CD7A-4D13-86FD-47148E57B497}" type="datetimeFigureOut">
              <a:rPr lang="fr-FR" smtClean="0"/>
              <a:t>26/08/2013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FA230-071B-4135-8B20-76B718B5FCF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2683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7821F-CD7A-4D13-86FD-47148E57B497}" type="datetimeFigureOut">
              <a:rPr lang="fr-FR" smtClean="0"/>
              <a:t>26/08/2013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FA230-071B-4135-8B20-76B718B5FCF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164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6.pn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6.tmp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54.png"/><Relationship Id="rId3" Type="http://schemas.openxmlformats.org/officeDocument/2006/relationships/image" Target="../media/image47.wmf"/><Relationship Id="rId7" Type="http://schemas.openxmlformats.org/officeDocument/2006/relationships/image" Target="../media/image18.jpe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11" Type="http://schemas.openxmlformats.org/officeDocument/2006/relationships/image" Target="../media/image52.jpeg"/><Relationship Id="rId5" Type="http://schemas.openxmlformats.org/officeDocument/2006/relationships/image" Target="../media/image49.wmf"/><Relationship Id="rId15" Type="http://schemas.openxmlformats.org/officeDocument/2006/relationships/image" Target="../media/image6.png"/><Relationship Id="rId10" Type="http://schemas.openxmlformats.org/officeDocument/2006/relationships/image" Target="../media/image17.png"/><Relationship Id="rId4" Type="http://schemas.openxmlformats.org/officeDocument/2006/relationships/image" Target="../media/image48.png"/><Relationship Id="rId9" Type="http://schemas.openxmlformats.org/officeDocument/2006/relationships/image" Target="../media/image51.png"/><Relationship Id="rId1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hyperlink" Target="http://www.eppo.org/PUBLICATIONS/reporting/reporting_service.htm" TargetMode="External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8.jpeg"/><Relationship Id="rId7" Type="http://schemas.openxmlformats.org/officeDocument/2006/relationships/image" Target="../media/image44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://www.eppo.int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tmp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10" Type="http://schemas.openxmlformats.org/officeDocument/2006/relationships/image" Target="../media/image78.jpeg"/><Relationship Id="rId4" Type="http://schemas.openxmlformats.org/officeDocument/2006/relationships/image" Target="../media/image72.jpeg"/><Relationship Id="rId9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1.jpeg"/><Relationship Id="rId7" Type="http://schemas.openxmlformats.org/officeDocument/2006/relationships/image" Target="../media/image84.jpeg"/><Relationship Id="rId12" Type="http://schemas.openxmlformats.org/officeDocument/2006/relationships/image" Target="../media/image89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88.jpeg"/><Relationship Id="rId5" Type="http://schemas.openxmlformats.org/officeDocument/2006/relationships/image" Target="../media/image83.jpeg"/><Relationship Id="rId10" Type="http://schemas.openxmlformats.org/officeDocument/2006/relationships/image" Target="../media/image87.jpeg"/><Relationship Id="rId4" Type="http://schemas.openxmlformats.org/officeDocument/2006/relationships/image" Target="../media/image82.png"/><Relationship Id="rId9" Type="http://schemas.openxmlformats.org/officeDocument/2006/relationships/image" Target="../media/image8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http://www.stoffelsinternational.com/fileadmin/user_upload/_temp_/EichhorniaCrassipes.jpg&amp;imgrefurl=http://www.stoffelsinternational.com/Plantes-d-aquarium.14.0.html?&amp;L=3&amp;usg=__MJzNXkv0AEAjbnrvWGCN7EghNQc=&amp;h=717&amp;w=600&amp;sz=183&amp;hl=fr&amp;start=1&amp;um=1&amp;tbnid=fOIOb37p3lTTMM:&amp;tbnh=140&amp;tbnw=117&amp;prev=/images?q=eichhornia+crassipes&amp;hl=fr&amp;lr=&amp;sa=N&amp;um=1" TargetMode="External"/><Relationship Id="rId7" Type="http://schemas.openxmlformats.org/officeDocument/2006/relationships/image" Target="../media/image94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95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tmp"/><Relationship Id="rId2" Type="http://schemas.openxmlformats.org/officeDocument/2006/relationships/image" Target="../media/image101.tmp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archives.eppo.int/MEETINGS/2013_conferences/communication_pt.htm" TargetMode="Externa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hyperlink" Target="mailto:sb@eppo.int" TargetMode="External"/><Relationship Id="rId5" Type="http://schemas.openxmlformats.org/officeDocument/2006/relationships/hyperlink" Target="http://www.eppo.int/" TargetMode="External"/><Relationship Id="rId4" Type="http://schemas.openxmlformats.org/officeDocument/2006/relationships/notesSlide" Target="../notesSlides/notesSlide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hyperlink" Target="http://www.eppo.int/INVASIVE_PLANTS/ias_lists.htm" TargetMode="External"/><Relationship Id="rId4" Type="http://schemas.openxmlformats.org/officeDocument/2006/relationships/image" Target="../media/image30.jpe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899592" y="1628800"/>
            <a:ext cx="8124440" cy="1470025"/>
          </a:xfrm>
        </p:spPr>
        <p:txBody>
          <a:bodyPr>
            <a:noAutofit/>
          </a:bodyPr>
          <a:lstStyle/>
          <a:p>
            <a:r>
              <a:rPr lang="en-GB" sz="3800" dirty="0" smtClean="0"/>
              <a:t>The European </a:t>
            </a:r>
            <a:r>
              <a:rPr lang="en-GB" sz="3800" dirty="0"/>
              <a:t>and Mediterranean Plant Protection Organization (EPPO) </a:t>
            </a:r>
            <a:r>
              <a:rPr lang="en-GB" sz="3800" dirty="0" smtClean="0"/>
              <a:t/>
            </a:r>
            <a:br>
              <a:rPr lang="en-GB" sz="3800" dirty="0" smtClean="0"/>
            </a:br>
            <a:r>
              <a:rPr lang="en-GB" sz="3800" dirty="0" smtClean="0"/>
              <a:t>activities </a:t>
            </a:r>
            <a:br>
              <a:rPr lang="en-GB" sz="3800" dirty="0" smtClean="0"/>
            </a:br>
            <a:r>
              <a:rPr lang="en-GB" sz="3800" dirty="0" smtClean="0"/>
              <a:t>on Invasive Alien Plants</a:t>
            </a:r>
            <a:endParaRPr lang="fr-FR" sz="3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01292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crassul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68011"/>
            <a:ext cx="2160587" cy="1616075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6019" name="Picture 3" descr="PICT0013re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005065"/>
            <a:ext cx="2088108" cy="1368128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6020" name="Picture 4" descr="230802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2" b="7382"/>
          <a:stretch>
            <a:fillRect/>
          </a:stretch>
        </p:blipFill>
        <p:spPr bwMode="auto">
          <a:xfrm>
            <a:off x="2711076" y="1260520"/>
            <a:ext cx="1581523" cy="2178025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1" name="Picture 5" descr="Detalle de la flor de jacint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1" r="24846" b="17943"/>
          <a:stretch>
            <a:fillRect/>
          </a:stretch>
        </p:blipFill>
        <p:spPr bwMode="auto">
          <a:xfrm>
            <a:off x="4664075" y="1260049"/>
            <a:ext cx="1750899" cy="2178496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2" name="Picture 6" descr="hydrocoty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4005064"/>
            <a:ext cx="1879977" cy="1409675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3" name="Picture 7" descr="204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05065"/>
            <a:ext cx="1910856" cy="1329862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6024" name="Text Box 8"/>
          <p:cNvSpPr txBox="1">
            <a:spLocks noChangeArrowheads="1"/>
          </p:cNvSpPr>
          <p:nvPr/>
        </p:nvSpPr>
        <p:spPr bwMode="auto">
          <a:xfrm>
            <a:off x="34924" y="44624"/>
            <a:ext cx="770542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3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Invasive </a:t>
            </a:r>
            <a:r>
              <a:rPr lang="fr-FR" sz="3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Alien</a:t>
            </a:r>
            <a:r>
              <a:rPr lang="fr-FR" sz="3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Plants </a:t>
            </a:r>
            <a:r>
              <a:rPr lang="fr-FR" sz="3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recommended</a:t>
            </a:r>
            <a:r>
              <a:rPr lang="fr-FR" sz="3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</a:t>
            </a:r>
            <a:r>
              <a:rPr lang="fr-FR" sz="3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regulation</a:t>
            </a:r>
            <a:r>
              <a:rPr lang="fr-FR" sz="3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by </a:t>
            </a:r>
            <a:r>
              <a:rPr lang="fr-FR" sz="3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EPPO (A1/A2 List)</a:t>
            </a:r>
            <a:endParaRPr lang="fr-FR" sz="3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6025" name="Text Box 9"/>
          <p:cNvSpPr txBox="1">
            <a:spLocks noChangeArrowheads="1"/>
          </p:cNvSpPr>
          <p:nvPr/>
        </p:nvSpPr>
        <p:spPr bwMode="auto">
          <a:xfrm>
            <a:off x="35496" y="5396706"/>
            <a:ext cx="244827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1600" i="1" dirty="0"/>
              <a:t>Hydrocotyle </a:t>
            </a:r>
            <a:r>
              <a:rPr lang="fr-FR" sz="1600" i="1" dirty="0" err="1"/>
              <a:t>ranunculoides</a:t>
            </a:r>
            <a:endParaRPr lang="fr-FR" sz="1600" i="1" dirty="0"/>
          </a:p>
        </p:txBody>
      </p:sp>
      <p:sp>
        <p:nvSpPr>
          <p:cNvPr id="86026" name="Text Box 10"/>
          <p:cNvSpPr txBox="1">
            <a:spLocks noChangeArrowheads="1"/>
          </p:cNvSpPr>
          <p:nvPr/>
        </p:nvSpPr>
        <p:spPr bwMode="auto">
          <a:xfrm>
            <a:off x="107950" y="3155524"/>
            <a:ext cx="22336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1600" i="1" dirty="0"/>
              <a:t>Crassula </a:t>
            </a:r>
            <a:r>
              <a:rPr lang="fr-FR" sz="1600" i="1" dirty="0" err="1"/>
              <a:t>helmsii</a:t>
            </a:r>
            <a:endParaRPr lang="fr-FR" sz="1600" i="1" dirty="0"/>
          </a:p>
        </p:txBody>
      </p:sp>
      <p:sp>
        <p:nvSpPr>
          <p:cNvPr id="86027" name="Text Box 11"/>
          <p:cNvSpPr txBox="1">
            <a:spLocks noChangeArrowheads="1"/>
          </p:cNvSpPr>
          <p:nvPr/>
        </p:nvSpPr>
        <p:spPr bwMode="auto">
          <a:xfrm>
            <a:off x="2555776" y="3420760"/>
            <a:ext cx="18018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1600" i="1" dirty="0" err="1"/>
              <a:t>Pueraria</a:t>
            </a:r>
            <a:r>
              <a:rPr lang="fr-FR" sz="1600" i="1" dirty="0"/>
              <a:t> </a:t>
            </a:r>
            <a:r>
              <a:rPr lang="fr-FR" sz="1600" i="1" dirty="0" err="1"/>
              <a:t>lobata</a:t>
            </a:r>
            <a:endParaRPr lang="fr-FR" sz="1600" i="1" dirty="0"/>
          </a:p>
        </p:txBody>
      </p:sp>
      <p:sp>
        <p:nvSpPr>
          <p:cNvPr id="86028" name="Text Box 12"/>
          <p:cNvSpPr txBox="1">
            <a:spLocks noChangeArrowheads="1"/>
          </p:cNvSpPr>
          <p:nvPr/>
        </p:nvSpPr>
        <p:spPr bwMode="auto">
          <a:xfrm>
            <a:off x="4570413" y="3444250"/>
            <a:ext cx="22336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1600" i="1" dirty="0" err="1"/>
              <a:t>Eichhornia</a:t>
            </a:r>
            <a:r>
              <a:rPr lang="fr-FR" sz="1600" i="1" dirty="0"/>
              <a:t> </a:t>
            </a:r>
            <a:r>
              <a:rPr lang="fr-FR" sz="1600" i="1" dirty="0" err="1"/>
              <a:t>crassipes</a:t>
            </a:r>
            <a:endParaRPr lang="fr-FR" sz="1600" i="1" dirty="0"/>
          </a:p>
        </p:txBody>
      </p:sp>
      <p:sp>
        <p:nvSpPr>
          <p:cNvPr id="86029" name="Text Box 13"/>
          <p:cNvSpPr txBox="1">
            <a:spLocks noChangeArrowheads="1"/>
          </p:cNvSpPr>
          <p:nvPr/>
        </p:nvSpPr>
        <p:spPr bwMode="auto">
          <a:xfrm>
            <a:off x="2339752" y="5422008"/>
            <a:ext cx="2376264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1600" i="1" dirty="0" err="1"/>
              <a:t>Solanum</a:t>
            </a:r>
            <a:r>
              <a:rPr lang="fr-FR" sz="1600" i="1" dirty="0"/>
              <a:t> </a:t>
            </a:r>
            <a:r>
              <a:rPr lang="fr-FR" sz="1600" i="1" dirty="0" err="1"/>
              <a:t>elaeagnifolium</a:t>
            </a:r>
            <a:endParaRPr lang="fr-FR" sz="1600" i="1" dirty="0"/>
          </a:p>
        </p:txBody>
      </p:sp>
      <p:sp>
        <p:nvSpPr>
          <p:cNvPr id="86030" name="Text Box 14"/>
          <p:cNvSpPr txBox="1">
            <a:spLocks noChangeArrowheads="1"/>
          </p:cNvSpPr>
          <p:nvPr/>
        </p:nvSpPr>
        <p:spPr bwMode="auto">
          <a:xfrm>
            <a:off x="4788024" y="5422008"/>
            <a:ext cx="25558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1600" i="1" dirty="0" err="1"/>
              <a:t>Polygonum</a:t>
            </a:r>
            <a:r>
              <a:rPr lang="fr-FR" sz="1600" i="1" dirty="0"/>
              <a:t> </a:t>
            </a:r>
            <a:r>
              <a:rPr lang="fr-FR" sz="1600" i="1" dirty="0" err="1"/>
              <a:t>perfoliatum</a:t>
            </a:r>
            <a:endParaRPr lang="fr-FR" sz="1600" i="1" dirty="0"/>
          </a:p>
        </p:txBody>
      </p:sp>
      <p:pic>
        <p:nvPicPr>
          <p:cNvPr id="86032" name="Picture 16" descr="user posted imag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838" y="1499761"/>
            <a:ext cx="2136775" cy="1417638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6033" name="Text Box 17"/>
          <p:cNvSpPr txBox="1">
            <a:spLocks noChangeArrowheads="1"/>
          </p:cNvSpPr>
          <p:nvPr/>
        </p:nvSpPr>
        <p:spPr bwMode="auto">
          <a:xfrm>
            <a:off x="6732588" y="2988836"/>
            <a:ext cx="241141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1600" i="1" dirty="0" err="1"/>
              <a:t>Heracleum</a:t>
            </a:r>
            <a:r>
              <a:rPr lang="fr-FR" sz="1600" i="1" dirty="0"/>
              <a:t> </a:t>
            </a:r>
            <a:r>
              <a:rPr lang="fr-FR" sz="1600" i="1" dirty="0" err="1"/>
              <a:t>sosnowskyi</a:t>
            </a:r>
            <a:r>
              <a:rPr lang="fr-FR" sz="1600" i="1" dirty="0"/>
              <a:t> &amp; H. </a:t>
            </a:r>
            <a:r>
              <a:rPr lang="fr-FR" sz="1600" i="1" dirty="0" err="1"/>
              <a:t>persicum</a:t>
            </a:r>
            <a:endParaRPr lang="fr-FR" sz="1600" i="1" dirty="0"/>
          </a:p>
        </p:txBody>
      </p:sp>
      <p:pic>
        <p:nvPicPr>
          <p:cNvPr id="17" name="Picture 2" descr="http://farm4.static.flickr.com/3155/2574295156_6d63c561ec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695" y="4005065"/>
            <a:ext cx="1883810" cy="1344935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7164288" y="5422008"/>
            <a:ext cx="19442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600" i="1" dirty="0" err="1" smtClean="0"/>
              <a:t>Ludwigia</a:t>
            </a:r>
            <a:r>
              <a:rPr lang="fr-FR" sz="1600" i="1" dirty="0" smtClean="0"/>
              <a:t> </a:t>
            </a:r>
            <a:r>
              <a:rPr lang="fr-FR" sz="1600" i="1" dirty="0" err="1"/>
              <a:t>grandiflora</a:t>
            </a:r>
            <a:r>
              <a:rPr lang="fr-FR" sz="1600" i="1" dirty="0"/>
              <a:t> </a:t>
            </a:r>
            <a:r>
              <a:rPr lang="fr-FR" sz="1600" i="1" dirty="0" smtClean="0"/>
              <a:t>&amp; L</a:t>
            </a:r>
            <a:r>
              <a:rPr lang="fr-FR" sz="1600" i="1" dirty="0"/>
              <a:t>. </a:t>
            </a:r>
            <a:r>
              <a:rPr lang="fr-FR" sz="1600" i="1" dirty="0" err="1"/>
              <a:t>peploides</a:t>
            </a:r>
            <a:endParaRPr lang="fr-FR" sz="1600" i="1" dirty="0"/>
          </a:p>
        </p:txBody>
      </p:sp>
      <p:sp>
        <p:nvSpPr>
          <p:cNvPr id="20" name="ZoneTexte 19"/>
          <p:cNvSpPr txBox="1"/>
          <p:nvPr/>
        </p:nvSpPr>
        <p:spPr>
          <a:xfrm>
            <a:off x="1087469" y="6167552"/>
            <a:ext cx="71287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Pest </a:t>
            </a:r>
            <a:r>
              <a:rPr lang="fr-FR" sz="2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Risk</a:t>
            </a:r>
            <a:r>
              <a:rPr lang="fr-FR" sz="2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</a:t>
            </a:r>
            <a:r>
              <a:rPr lang="fr-FR" sz="2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fr-FR" sz="2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available</a:t>
            </a:r>
            <a:r>
              <a:rPr lang="fr-FR" sz="2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</a:t>
            </a:r>
            <a:r>
              <a:rPr lang="fr-FR" sz="2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each</a:t>
            </a:r>
            <a:r>
              <a:rPr lang="fr-FR" sz="2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fr-FR" sz="2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</a:t>
            </a:r>
            <a:r>
              <a:rPr lang="fr-FR" sz="2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species</a:t>
            </a:r>
            <a:endParaRPr lang="fr-FR" sz="22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979" y="75037"/>
            <a:ext cx="1109898" cy="116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83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07504" y="0"/>
            <a:ext cx="763284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3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r>
              <a:rPr lang="fr-FR" sz="3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invasive </a:t>
            </a:r>
            <a:r>
              <a:rPr lang="fr-FR" sz="3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alien</a:t>
            </a:r>
            <a:r>
              <a:rPr lang="fr-FR" sz="3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plants to </a:t>
            </a:r>
            <a:r>
              <a:rPr lang="fr-FR" sz="3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</a:t>
            </a:r>
            <a:r>
              <a:rPr lang="fr-FR" sz="3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recommended</a:t>
            </a:r>
            <a:r>
              <a:rPr lang="fr-FR" sz="3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</a:t>
            </a:r>
            <a:r>
              <a:rPr lang="fr-FR" sz="3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regulation</a:t>
            </a:r>
            <a:r>
              <a:rPr lang="fr-FR" sz="3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by EPPO</a:t>
            </a: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755576" y="2924944"/>
            <a:ext cx="295232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2000" i="1" dirty="0" err="1" smtClean="0"/>
              <a:t>Baccharis</a:t>
            </a:r>
            <a:r>
              <a:rPr lang="fr-FR" sz="2000" i="1" dirty="0" smtClean="0"/>
              <a:t> </a:t>
            </a:r>
            <a:r>
              <a:rPr lang="fr-FR" sz="2000" i="1" dirty="0" err="1" smtClean="0"/>
              <a:t>halimifolia</a:t>
            </a:r>
            <a:endParaRPr lang="fr-FR" sz="2000" i="1" dirty="0"/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5220072" y="2924944"/>
            <a:ext cx="295232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2000" i="1" dirty="0" err="1" smtClean="0"/>
              <a:t>Parthenium</a:t>
            </a:r>
            <a:r>
              <a:rPr lang="fr-FR" sz="2000" i="1" dirty="0" smtClean="0"/>
              <a:t> </a:t>
            </a:r>
            <a:r>
              <a:rPr lang="fr-FR" sz="2000" i="1" dirty="0" err="1" smtClean="0"/>
              <a:t>hysterophorus</a:t>
            </a:r>
            <a:endParaRPr lang="fr-FR" sz="2000" i="1" dirty="0"/>
          </a:p>
        </p:txBody>
      </p:sp>
      <p:pic>
        <p:nvPicPr>
          <p:cNvPr id="7" name="Image 6" descr="BACHA 0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71" y="1268761"/>
            <a:ext cx="2457961" cy="16561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26" name="Picture 2" descr="http://ecoport.org/PDB/000042/426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250758"/>
            <a:ext cx="2304256" cy="172819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-36511" y="3297758"/>
            <a:ext cx="43926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EPPO Pest </a:t>
            </a:r>
            <a:r>
              <a:rPr lang="fr-FR" dirty="0" err="1" smtClean="0"/>
              <a:t>Risk</a:t>
            </a:r>
            <a:r>
              <a:rPr lang="fr-FR" dirty="0" smtClean="0"/>
              <a:t> </a:t>
            </a:r>
            <a:r>
              <a:rPr lang="fr-FR" dirty="0" err="1" smtClean="0"/>
              <a:t>Analysis</a:t>
            </a:r>
            <a:r>
              <a:rPr lang="fr-FR" dirty="0" smtClean="0"/>
              <a:t>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approved</a:t>
            </a:r>
            <a:r>
              <a:rPr lang="fr-FR" dirty="0" smtClean="0"/>
              <a:t> in 2013 – Management </a:t>
            </a:r>
            <a:r>
              <a:rPr lang="fr-FR" dirty="0" err="1" smtClean="0"/>
              <a:t>Measures</a:t>
            </a:r>
            <a:r>
              <a:rPr lang="fr-FR" dirty="0" smtClean="0"/>
              <a:t>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prepared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4716016" y="3212976"/>
            <a:ext cx="4392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EPPO Pest </a:t>
            </a:r>
            <a:r>
              <a:rPr lang="fr-FR" dirty="0" err="1" smtClean="0"/>
              <a:t>Risk</a:t>
            </a:r>
            <a:r>
              <a:rPr lang="fr-FR" dirty="0" smtClean="0"/>
              <a:t> </a:t>
            </a:r>
            <a:r>
              <a:rPr lang="fr-FR" dirty="0" err="1" smtClean="0"/>
              <a:t>Analysis</a:t>
            </a:r>
            <a:r>
              <a:rPr lang="fr-FR" dirty="0" smtClean="0"/>
              <a:t>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approved</a:t>
            </a:r>
            <a:r>
              <a:rPr lang="fr-FR" dirty="0" smtClean="0"/>
              <a:t> in 2014 - </a:t>
            </a:r>
            <a:r>
              <a:rPr lang="fr-FR" dirty="0"/>
              <a:t>Management </a:t>
            </a:r>
            <a:r>
              <a:rPr lang="fr-FR" dirty="0" err="1"/>
              <a:t>Measures</a:t>
            </a:r>
            <a:r>
              <a:rPr lang="fr-FR" dirty="0"/>
              <a:t>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prepared</a:t>
            </a:r>
            <a:endParaRPr lang="fr-FR" dirty="0"/>
          </a:p>
          <a:p>
            <a:pPr algn="ctr"/>
            <a:endParaRPr lang="fr-FR" dirty="0"/>
          </a:p>
        </p:txBody>
      </p:sp>
      <p:pic>
        <p:nvPicPr>
          <p:cNvPr id="10" name="Image 9" descr="Baccharis EPPO n&amp;b 15-10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r="11858"/>
          <a:stretch/>
        </p:blipFill>
        <p:spPr bwMode="auto">
          <a:xfrm>
            <a:off x="354687" y="4242594"/>
            <a:ext cx="3209201" cy="17786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0965" y="6093296"/>
            <a:ext cx="423300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/>
              <a:t>Potential distribution of </a:t>
            </a:r>
            <a:r>
              <a:rPr lang="en-US" sz="1300" i="1" dirty="0" err="1"/>
              <a:t>Baccharis</a:t>
            </a:r>
            <a:r>
              <a:rPr lang="en-US" sz="1300" i="1" dirty="0"/>
              <a:t> </a:t>
            </a:r>
            <a:r>
              <a:rPr lang="en-US" sz="1300" i="1" dirty="0" err="1"/>
              <a:t>halimifolia</a:t>
            </a:r>
            <a:r>
              <a:rPr lang="en-US" sz="1300" dirty="0"/>
              <a:t> in the EPPO region with CLIMEX </a:t>
            </a:r>
            <a:r>
              <a:rPr lang="en-AU" sz="1300" dirty="0"/>
              <a:t>according to Sims-Chilton </a:t>
            </a:r>
            <a:r>
              <a:rPr lang="en-AU" sz="1300" i="1" dirty="0"/>
              <a:t>et al</a:t>
            </a:r>
            <a:r>
              <a:rPr lang="en-AU" sz="1300" dirty="0"/>
              <a:t>. (2010).</a:t>
            </a:r>
            <a:endParaRPr lang="fr-FR" sz="1300" dirty="0"/>
          </a:p>
        </p:txBody>
      </p:sp>
      <p:pic>
        <p:nvPicPr>
          <p:cNvPr id="11" name="Image 10" descr="McConnachie et al 2010.pdf - Adobe Reader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33" t="26667" r="34164" b="62665"/>
          <a:stretch/>
        </p:blipFill>
        <p:spPr>
          <a:xfrm>
            <a:off x="5508104" y="4268209"/>
            <a:ext cx="2376264" cy="175307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22965" y="6093296"/>
            <a:ext cx="4572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300" dirty="0"/>
              <a:t>Potential distribution of </a:t>
            </a:r>
            <a:r>
              <a:rPr lang="en-US" sz="1300" i="1" dirty="0" err="1" smtClean="0"/>
              <a:t>Partenium</a:t>
            </a:r>
            <a:r>
              <a:rPr lang="en-US" sz="1300" i="1" dirty="0" smtClean="0"/>
              <a:t> </a:t>
            </a:r>
            <a:r>
              <a:rPr lang="en-US" sz="1300" i="1" dirty="0" err="1" smtClean="0"/>
              <a:t>hysterophorus</a:t>
            </a:r>
            <a:r>
              <a:rPr lang="en-US" sz="1300" i="1" dirty="0" smtClean="0"/>
              <a:t> </a:t>
            </a:r>
            <a:r>
              <a:rPr lang="en-US" sz="1300" dirty="0" smtClean="0"/>
              <a:t>in </a:t>
            </a:r>
            <a:r>
              <a:rPr lang="en-US" sz="1300" dirty="0"/>
              <a:t>the EPPO region with CLIMEX </a:t>
            </a:r>
            <a:r>
              <a:rPr lang="en-AU" sz="1300" dirty="0"/>
              <a:t>according to </a:t>
            </a:r>
            <a:r>
              <a:rPr lang="en-AU" sz="1300" dirty="0" err="1" smtClean="0"/>
              <a:t>Mc</a:t>
            </a:r>
            <a:r>
              <a:rPr lang="en-AU" sz="1300" dirty="0" smtClean="0"/>
              <a:t> </a:t>
            </a:r>
            <a:r>
              <a:rPr lang="en-AU" sz="1300" dirty="0" err="1" smtClean="0"/>
              <a:t>Conarchie</a:t>
            </a:r>
            <a:r>
              <a:rPr lang="en-AU" sz="1300" dirty="0" smtClean="0"/>
              <a:t> </a:t>
            </a:r>
            <a:r>
              <a:rPr lang="en-AU" sz="1300" i="1" dirty="0" smtClean="0"/>
              <a:t>et al</a:t>
            </a:r>
            <a:r>
              <a:rPr lang="en-AU" sz="1300" dirty="0" smtClean="0"/>
              <a:t>. (2010)</a:t>
            </a:r>
            <a:endParaRPr lang="fr-FR" sz="1300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979" y="75037"/>
            <a:ext cx="1109898" cy="116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67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-35488" y="2564904"/>
            <a:ext cx="9144000" cy="1728192"/>
          </a:xfrm>
          <a:prstGeom prst="rect">
            <a:avLst/>
          </a:prstGeom>
          <a:solidFill>
            <a:srgbClr val="8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fr-FR" sz="5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EPPO </a:t>
            </a:r>
            <a:endParaRPr lang="fr-FR" sz="5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fr-FR" sz="5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Information Service</a:t>
            </a:r>
          </a:p>
        </p:txBody>
      </p:sp>
    </p:spTree>
    <p:extLst>
      <p:ext uri="{BB962C8B-B14F-4D97-AF65-F5344CB8AC3E}">
        <p14:creationId xmlns:p14="http://schemas.microsoft.com/office/powerpoint/2010/main" val="306362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42"/>
          <p:cNvSpPr>
            <a:spLocks noChangeArrowheads="1"/>
          </p:cNvSpPr>
          <p:nvPr/>
        </p:nvSpPr>
        <p:spPr bwMode="auto">
          <a:xfrm>
            <a:off x="3636963" y="1700808"/>
            <a:ext cx="2519362" cy="1728788"/>
          </a:xfrm>
          <a:prstGeom prst="roundRect">
            <a:avLst>
              <a:gd name="adj" fmla="val 16667"/>
            </a:avLst>
          </a:prstGeom>
          <a:solidFill>
            <a:schemeClr val="bg2">
              <a:alpha val="32156"/>
            </a:schemeClr>
          </a:solidFill>
          <a:ln w="317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699" name="Oval 29"/>
          <p:cNvSpPr>
            <a:spLocks noChangeArrowheads="1"/>
          </p:cNvSpPr>
          <p:nvPr/>
        </p:nvSpPr>
        <p:spPr bwMode="auto">
          <a:xfrm>
            <a:off x="1043608" y="980728"/>
            <a:ext cx="2499692" cy="1157288"/>
          </a:xfrm>
          <a:prstGeom prst="ellipse">
            <a:avLst/>
          </a:prstGeom>
          <a:solidFill>
            <a:schemeClr val="accent1">
              <a:alpha val="23137"/>
            </a:schemeClr>
          </a:solidFill>
          <a:ln w="317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0" name="Oval 32"/>
          <p:cNvSpPr>
            <a:spLocks noChangeArrowheads="1"/>
          </p:cNvSpPr>
          <p:nvPr/>
        </p:nvSpPr>
        <p:spPr bwMode="auto">
          <a:xfrm>
            <a:off x="6249989" y="1141809"/>
            <a:ext cx="2570162" cy="1135063"/>
          </a:xfrm>
          <a:prstGeom prst="ellipse">
            <a:avLst/>
          </a:prstGeom>
          <a:solidFill>
            <a:schemeClr val="accent1">
              <a:alpha val="23137"/>
            </a:schemeClr>
          </a:solidFill>
          <a:ln w="317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6674" name="Rectangle 2"/>
          <p:cNvSpPr>
            <a:spLocks noGrp="1"/>
          </p:cNvSpPr>
          <p:nvPr>
            <p:ph type="title" idx="4294967295"/>
          </p:nvPr>
        </p:nvSpPr>
        <p:spPr>
          <a:xfrm>
            <a:off x="-252536" y="44450"/>
            <a:ext cx="8424862" cy="990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3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EPPO </a:t>
            </a:r>
            <a:r>
              <a:rPr lang="fr-FR" sz="3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Early</a:t>
            </a:r>
            <a:r>
              <a:rPr lang="fr-FR" sz="3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warning on invasive </a:t>
            </a:r>
            <a:r>
              <a:rPr lang="fr-FR" sz="3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alien</a:t>
            </a:r>
            <a:r>
              <a:rPr lang="fr-FR" sz="3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plants</a:t>
            </a:r>
            <a:endParaRPr sz="3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29702" name="Picture 4" descr="0007906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929408"/>
            <a:ext cx="1368425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971377" y="1195611"/>
            <a:ext cx="23764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dirty="0"/>
              <a:t>Official </a:t>
            </a:r>
            <a:r>
              <a:rPr lang="fr-FR" dirty="0" err="1"/>
              <a:t>pest</a:t>
            </a:r>
            <a:r>
              <a:rPr lang="fr-FR" dirty="0"/>
              <a:t> reports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NPPOs</a:t>
            </a:r>
            <a:endParaRPr lang="fr-FR" dirty="0"/>
          </a:p>
        </p:txBody>
      </p:sp>
      <p:pic>
        <p:nvPicPr>
          <p:cNvPr id="29704" name="Picture 11" descr="j04398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9" y="1231901"/>
            <a:ext cx="586582" cy="586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9" descr="hh00892_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813" y="1144811"/>
            <a:ext cx="647700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6" name="Text Box 19"/>
          <p:cNvSpPr txBox="1">
            <a:spLocks noChangeArrowheads="1"/>
          </p:cNvSpPr>
          <p:nvPr/>
        </p:nvSpPr>
        <p:spPr bwMode="auto">
          <a:xfrm>
            <a:off x="6444208" y="1340098"/>
            <a:ext cx="23034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10763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10763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10763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10763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10763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763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763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763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763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dirty="0"/>
              <a:t>	Literature, Internet surveys </a:t>
            </a:r>
          </a:p>
        </p:txBody>
      </p:sp>
      <p:pic>
        <p:nvPicPr>
          <p:cNvPr id="29707" name="Picture 31" descr="npp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488" y="1052736"/>
            <a:ext cx="85725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e 21"/>
          <p:cNvGrpSpPr>
            <a:grpSpLocks/>
          </p:cNvGrpSpPr>
          <p:nvPr/>
        </p:nvGrpSpPr>
        <p:grpSpPr bwMode="auto">
          <a:xfrm>
            <a:off x="1187450" y="3429000"/>
            <a:ext cx="4119563" cy="3095625"/>
            <a:chOff x="827088" y="3429000"/>
            <a:chExt cx="4119562" cy="3095625"/>
          </a:xfrm>
        </p:grpSpPr>
        <p:pic>
          <p:nvPicPr>
            <p:cNvPr id="29717" name="Picture 14" descr="screen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5700" y="4221163"/>
              <a:ext cx="2520950" cy="166687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718" name="Picture 13" descr="Cover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088" y="3932238"/>
              <a:ext cx="1824037" cy="2592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9" name="Picture 33" descr="vert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435215">
              <a:off x="2239963" y="3579813"/>
              <a:ext cx="115570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0" name="Picture 36" descr="vert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675" y="3429000"/>
              <a:ext cx="504825" cy="1130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709" name="Groupe 1"/>
          <p:cNvGrpSpPr>
            <a:grpSpLocks/>
          </p:cNvGrpSpPr>
          <p:nvPr/>
        </p:nvGrpSpPr>
        <p:grpSpPr bwMode="auto">
          <a:xfrm>
            <a:off x="5437188" y="4237038"/>
            <a:ext cx="3708400" cy="2100262"/>
            <a:chOff x="5436616" y="4237451"/>
            <a:chExt cx="3708249" cy="2099850"/>
          </a:xfrm>
        </p:grpSpPr>
        <p:pic>
          <p:nvPicPr>
            <p:cNvPr id="29713" name="Picture 18" descr="computer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379" y="4237451"/>
              <a:ext cx="2052486" cy="2099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714" name="Groupe 22"/>
            <p:cNvGrpSpPr>
              <a:grpSpLocks/>
            </p:cNvGrpSpPr>
            <p:nvPr/>
          </p:nvGrpSpPr>
          <p:grpSpPr bwMode="auto">
            <a:xfrm>
              <a:off x="5436616" y="4941888"/>
              <a:ext cx="1871663" cy="503237"/>
              <a:chOff x="5076825" y="4941888"/>
              <a:chExt cx="1871663" cy="503237"/>
            </a:xfrm>
          </p:grpSpPr>
          <p:sp>
            <p:nvSpPr>
              <p:cNvPr id="29715" name="AutoShape 38"/>
              <p:cNvSpPr>
                <a:spLocks noChangeArrowheads="1"/>
              </p:cNvSpPr>
              <p:nvPr/>
            </p:nvSpPr>
            <p:spPr bwMode="auto">
              <a:xfrm>
                <a:off x="5076825" y="4941888"/>
                <a:ext cx="1871663" cy="503237"/>
              </a:xfrm>
              <a:custGeom>
                <a:avLst/>
                <a:gdLst>
                  <a:gd name="T0" fmla="*/ 2147483647 w 21600"/>
                  <a:gd name="T1" fmla="*/ 0 h 21600"/>
                  <a:gd name="T2" fmla="*/ 0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2147483647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5400 h 21600"/>
                  <a:gd name="T14" fmla="*/ 18900 w 21600"/>
                  <a:gd name="T15" fmla="*/ 162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lnTo>
                      <a:pt x="16200" y="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lnTo>
                      <a:pt x="135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lnTo>
                      <a:pt x="0" y="5400"/>
                    </a:lnTo>
                    <a:close/>
                  </a:path>
                </a:pathLst>
              </a:custGeom>
              <a:solidFill>
                <a:srgbClr val="FF6699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9716" name="Text Box 39"/>
              <p:cNvSpPr txBox="1">
                <a:spLocks noChangeArrowheads="1"/>
              </p:cNvSpPr>
              <p:nvPr/>
            </p:nvSpPr>
            <p:spPr bwMode="auto">
              <a:xfrm>
                <a:off x="5364163" y="5013325"/>
                <a:ext cx="1368425" cy="33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sz="1600" b="1" dirty="0" err="1">
                    <a:solidFill>
                      <a:srgbClr val="292929"/>
                    </a:solidFill>
                  </a:rPr>
                  <a:t>Stored</a:t>
                </a:r>
                <a:r>
                  <a:rPr lang="fr-FR" sz="1600" b="1" dirty="0">
                    <a:solidFill>
                      <a:srgbClr val="292929"/>
                    </a:solidFill>
                  </a:rPr>
                  <a:t> data</a:t>
                </a:r>
              </a:p>
            </p:txBody>
          </p:sp>
        </p:grpSp>
      </p:grpSp>
      <p:pic>
        <p:nvPicPr>
          <p:cNvPr id="156715" name="Picture 43" descr="orang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203673"/>
            <a:ext cx="914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716" name="Picture 44" descr="orang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5" y="2203673"/>
            <a:ext cx="914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575" y="4316413"/>
            <a:ext cx="1492250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979" y="75037"/>
            <a:ext cx="1109898" cy="116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67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147050" cy="863600"/>
          </a:xfrm>
          <a:extLst>
            <a:ext uri="{909E8E84-426E-40DD-AFC4-6F175D3DCCD1}">
              <a14:hiddenFill xmlns:a14="http://schemas.microsoft.com/office/drawing/2010/main">
                <a:solidFill>
                  <a:srgbClr val="800080"/>
                </a:solidFill>
              </a14:hiddenFill>
            </a:ext>
          </a:extLst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 sz="3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+mn-ea"/>
                <a:cs typeface="+mn-cs"/>
              </a:rPr>
              <a:t>EPPO </a:t>
            </a:r>
            <a:r>
              <a:rPr lang="fr-FR" sz="3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+mn-ea"/>
                <a:cs typeface="+mn-cs"/>
              </a:rPr>
              <a:t>Reporting</a:t>
            </a:r>
            <a:r>
              <a:rPr lang="fr-FR" sz="3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+mn-ea"/>
                <a:cs typeface="+mn-cs"/>
              </a:rPr>
              <a:t> Service</a:t>
            </a:r>
          </a:p>
        </p:txBody>
      </p:sp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73" t="26881" r="35521" b="9401"/>
          <a:stretch>
            <a:fillRect/>
          </a:stretch>
        </p:blipFill>
        <p:spPr bwMode="auto">
          <a:xfrm>
            <a:off x="250825" y="1268413"/>
            <a:ext cx="2611438" cy="37449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73" t="26457" r="35551" b="10158"/>
          <a:stretch>
            <a:fillRect/>
          </a:stretch>
        </p:blipFill>
        <p:spPr bwMode="auto">
          <a:xfrm>
            <a:off x="466725" y="1411288"/>
            <a:ext cx="2660650" cy="37877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73" t="26031" r="35551" b="9685"/>
          <a:stretch>
            <a:fillRect/>
          </a:stretch>
        </p:blipFill>
        <p:spPr bwMode="auto">
          <a:xfrm>
            <a:off x="754063" y="1552575"/>
            <a:ext cx="2649537" cy="3819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8" name="Text Box 6"/>
          <p:cNvSpPr txBox="1">
            <a:spLocks noChangeArrowheads="1"/>
          </p:cNvSpPr>
          <p:nvPr/>
        </p:nvSpPr>
        <p:spPr bwMode="auto">
          <a:xfrm>
            <a:off x="4356100" y="1628775"/>
            <a:ext cx="50942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New </a:t>
            </a:r>
            <a:r>
              <a:rPr lang="fr-FR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outbreaks</a:t>
            </a:r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and </a:t>
            </a:r>
            <a:r>
              <a:rPr lang="fr-FR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alerts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79879" name="Text Box 7"/>
          <p:cNvSpPr txBox="1">
            <a:spLocks noChangeArrowheads="1"/>
          </p:cNvSpPr>
          <p:nvPr/>
        </p:nvSpPr>
        <p:spPr bwMode="auto">
          <a:xfrm>
            <a:off x="4356100" y="2349500"/>
            <a:ext cx="43275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Pathways</a:t>
            </a:r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of introduction</a:t>
            </a:r>
          </a:p>
        </p:txBody>
      </p:sp>
      <p:sp>
        <p:nvSpPr>
          <p:cNvPr id="79880" name="Text Box 8"/>
          <p:cNvSpPr txBox="1">
            <a:spLocks noChangeArrowheads="1"/>
          </p:cNvSpPr>
          <p:nvPr/>
        </p:nvSpPr>
        <p:spPr bwMode="auto">
          <a:xfrm>
            <a:off x="4356100" y="3141663"/>
            <a:ext cx="47879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Eradication and management</a:t>
            </a:r>
          </a:p>
        </p:txBody>
      </p:sp>
      <p:sp>
        <p:nvSpPr>
          <p:cNvPr id="79881" name="Text Box 9"/>
          <p:cNvSpPr txBox="1">
            <a:spLocks noChangeArrowheads="1"/>
          </p:cNvSpPr>
          <p:nvPr/>
        </p:nvSpPr>
        <p:spPr bwMode="auto">
          <a:xfrm>
            <a:off x="4356100" y="3933825"/>
            <a:ext cx="47879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Biology</a:t>
            </a:r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and </a:t>
            </a:r>
            <a:r>
              <a:rPr lang="fr-FR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research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79882" name="Text Box 10"/>
          <p:cNvSpPr txBox="1">
            <a:spLocks noChangeArrowheads="1"/>
          </p:cNvSpPr>
          <p:nvPr/>
        </p:nvSpPr>
        <p:spPr bwMode="auto">
          <a:xfrm>
            <a:off x="4356100" y="4652963"/>
            <a:ext cx="47879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Events: </a:t>
            </a:r>
            <a:r>
              <a:rPr lang="fr-FR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conferences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79883" name="Text Box 11"/>
          <p:cNvSpPr txBox="1">
            <a:spLocks noChangeArrowheads="1"/>
          </p:cNvSpPr>
          <p:nvPr/>
        </p:nvSpPr>
        <p:spPr bwMode="auto">
          <a:xfrm>
            <a:off x="0" y="5899919"/>
            <a:ext cx="914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2200" b="1" dirty="0" smtClean="0">
                <a:latin typeface="Trebuchet MS" pitchFamily="34" charset="0"/>
              </a:rPr>
              <a:t>Free registration </a:t>
            </a:r>
            <a:r>
              <a:rPr lang="fr-FR" sz="2200" b="1" dirty="0" err="1" smtClean="0">
                <a:latin typeface="Trebuchet MS" pitchFamily="34" charset="0"/>
              </a:rPr>
              <a:t>at</a:t>
            </a:r>
            <a:r>
              <a:rPr lang="fr-FR" sz="2200" b="1" dirty="0" smtClean="0">
                <a:latin typeface="Trebuchet MS" pitchFamily="34" charset="0"/>
              </a:rPr>
              <a:t>:</a:t>
            </a:r>
            <a:endParaRPr lang="fr-FR" sz="2200" b="1" dirty="0">
              <a:latin typeface="Trebuchet MS" pitchFamily="34" charset="0"/>
            </a:endParaRPr>
          </a:p>
          <a:p>
            <a:pPr algn="ctr">
              <a:defRPr/>
            </a:pPr>
            <a:r>
              <a:rPr lang="fr-FR" sz="2200" b="1" dirty="0">
                <a:hlinkClick r:id="rId5"/>
              </a:rPr>
              <a:t>http://</a:t>
            </a:r>
            <a:r>
              <a:rPr lang="fr-FR" sz="2200" b="1" dirty="0" smtClean="0">
                <a:hlinkClick r:id="rId5"/>
              </a:rPr>
              <a:t>www.eppo.org/PUBLICATIONS/reporting/reporting_service.htm</a:t>
            </a:r>
            <a:r>
              <a:rPr lang="fr-FR" sz="2200" b="1" dirty="0" smtClean="0"/>
              <a:t> </a:t>
            </a:r>
            <a:endParaRPr lang="fr-FR" sz="2200" b="1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979" y="75037"/>
            <a:ext cx="1109898" cy="116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72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98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98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98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98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98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79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500"/>
                                        <p:tgtEl>
                                          <p:spTgt spid="79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500"/>
                                        <p:tgtEl>
                                          <p:spTgt spid="79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500"/>
                                        <p:tgtEl>
                                          <p:spTgt spid="79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1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500"/>
                                        <p:tgtEl>
                                          <p:spTgt spid="79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8" grpId="0"/>
      <p:bldP spid="79879" grpId="0"/>
      <p:bldP spid="79880" grpId="0"/>
      <p:bldP spid="79881" grpId="0"/>
      <p:bldP spid="7988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624"/>
            <a:ext cx="8229600" cy="922114"/>
          </a:xfrm>
        </p:spPr>
        <p:txBody>
          <a:bodyPr>
            <a:normAutofit/>
          </a:bodyPr>
          <a:lstStyle/>
          <a:p>
            <a:r>
              <a:rPr lang="fr-FR" sz="3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+mn-ea"/>
                <a:cs typeface="+mn-cs"/>
              </a:rPr>
              <a:t>The EPPO Bulletin</a:t>
            </a:r>
          </a:p>
        </p:txBody>
      </p:sp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250825" y="1196752"/>
            <a:ext cx="7273925" cy="1100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Published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3 times a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year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contains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:</a:t>
            </a:r>
          </a:p>
          <a:p>
            <a:pPr>
              <a:spcBef>
                <a:spcPct val="50000"/>
              </a:spcBef>
            </a:pPr>
            <a:endParaRPr lang="fr-FR" sz="2500" b="1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</a:endParaRPr>
          </a:p>
        </p:txBody>
      </p:sp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107504" y="2132856"/>
            <a:ext cx="5617319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fr-FR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- </a:t>
            </a:r>
            <a:r>
              <a:rPr lang="fr-FR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Invited</a:t>
            </a:r>
            <a:r>
              <a:rPr lang="fr-FR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or </a:t>
            </a:r>
            <a:r>
              <a:rPr lang="fr-FR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submitted</a:t>
            </a:r>
            <a:r>
              <a:rPr lang="fr-FR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fr-FR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papers</a:t>
            </a:r>
            <a:r>
              <a:rPr lang="fr-FR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on all aspects of plant protection</a:t>
            </a:r>
          </a:p>
        </p:txBody>
      </p:sp>
      <p:sp>
        <p:nvSpPr>
          <p:cNvPr id="57352" name="Text Box 8"/>
          <p:cNvSpPr txBox="1">
            <a:spLocks noChangeArrowheads="1"/>
          </p:cNvSpPr>
          <p:nvPr/>
        </p:nvSpPr>
        <p:spPr bwMode="auto">
          <a:xfrm>
            <a:off x="107504" y="3356992"/>
            <a:ext cx="5617318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fr-FR"/>
            </a:defPPr>
            <a:lvl1pPr>
              <a:spcBef>
                <a:spcPct val="50000"/>
              </a:spcBef>
              <a:defRPr sz="2500" b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</a:defRPr>
            </a:lvl1pPr>
          </a:lstStyle>
          <a:p>
            <a:pPr algn="just"/>
            <a:r>
              <a:rPr lang="fr-FR" sz="26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- </a:t>
            </a:r>
            <a:r>
              <a:rPr lang="fr-FR" sz="2600" b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Papers</a:t>
            </a:r>
            <a:r>
              <a:rPr lang="fr-FR" sz="26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fr-FR" sz="2600" b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presented</a:t>
            </a:r>
            <a:r>
              <a:rPr lang="fr-FR" sz="26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fr-FR" sz="2600" b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at</a:t>
            </a:r>
            <a:r>
              <a:rPr lang="fr-FR" sz="26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EPPO </a:t>
            </a:r>
            <a:r>
              <a:rPr lang="fr-FR" sz="2600" b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conferences</a:t>
            </a:r>
            <a:r>
              <a:rPr lang="fr-FR" sz="26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(</a:t>
            </a:r>
            <a:r>
              <a:rPr lang="fr-FR" sz="2600" b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e.g</a:t>
            </a:r>
            <a:r>
              <a:rPr lang="fr-FR" sz="26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. </a:t>
            </a:r>
            <a:r>
              <a:rPr lang="fr-FR" sz="2600" b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proceedings</a:t>
            </a:r>
            <a:r>
              <a:rPr lang="fr-FR" sz="26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of the workshop on </a:t>
            </a:r>
            <a:r>
              <a:rPr lang="fr-FR" sz="2600" b="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Eichhornia</a:t>
            </a:r>
            <a:r>
              <a:rPr lang="fr-FR" sz="2600" b="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fr-FR" sz="2600" b="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crassipes</a:t>
            </a:r>
            <a:r>
              <a:rPr lang="fr-FR" sz="26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)</a:t>
            </a:r>
          </a:p>
        </p:txBody>
      </p:sp>
      <p:sp>
        <p:nvSpPr>
          <p:cNvPr id="57353" name="Text Box 9"/>
          <p:cNvSpPr txBox="1">
            <a:spLocks noChangeArrowheads="1"/>
          </p:cNvSpPr>
          <p:nvPr/>
        </p:nvSpPr>
        <p:spPr bwMode="auto">
          <a:xfrm>
            <a:off x="107504" y="5373216"/>
            <a:ext cx="514826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- EPPO Standards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979" y="75037"/>
            <a:ext cx="1109898" cy="1161365"/>
          </a:xfrm>
          <a:prstGeom prst="rect">
            <a:avLst/>
          </a:prstGeom>
        </p:spPr>
      </p:pic>
      <p:pic>
        <p:nvPicPr>
          <p:cNvPr id="10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9" y="1746902"/>
            <a:ext cx="2880320" cy="4202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35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57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57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500"/>
                                        <p:tgtEl>
                                          <p:spTgt spid="57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0" grpId="0"/>
      <p:bldP spid="57351" grpId="0"/>
      <p:bldP spid="57352" grpId="0"/>
      <p:bldP spid="573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-35488" y="2708920"/>
            <a:ext cx="9144000" cy="1728192"/>
          </a:xfrm>
          <a:prstGeom prst="rect">
            <a:avLst/>
          </a:prstGeom>
          <a:solidFill>
            <a:srgbClr val="8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fr-FR" sz="5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EPPO </a:t>
            </a:r>
            <a:r>
              <a:rPr lang="fr-FR" sz="5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Standards </a:t>
            </a:r>
          </a:p>
          <a:p>
            <a:pPr algn="ctr"/>
            <a:r>
              <a:rPr lang="fr-FR" sz="5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on Invasive </a:t>
            </a:r>
            <a:r>
              <a:rPr lang="fr-FR" sz="5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Alien</a:t>
            </a:r>
            <a:r>
              <a:rPr lang="fr-FR" sz="5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Plants</a:t>
            </a:r>
          </a:p>
        </p:txBody>
      </p:sp>
    </p:spTree>
    <p:extLst>
      <p:ext uri="{BB962C8B-B14F-4D97-AF65-F5344CB8AC3E}">
        <p14:creationId xmlns:p14="http://schemas.microsoft.com/office/powerpoint/2010/main" val="90911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260647"/>
            <a:ext cx="777686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GB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National Regulatory Control Measures (PM9</a:t>
            </a:r>
            <a:r>
              <a:rPr lang="en-GB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)</a:t>
            </a:r>
          </a:p>
          <a:p>
            <a:pPr>
              <a:lnSpc>
                <a:spcPct val="85000"/>
              </a:lnSpc>
            </a:pPr>
            <a:r>
              <a:rPr lang="en-GB" sz="2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Recommendations on the management of species</a:t>
            </a:r>
          </a:p>
        </p:txBody>
      </p:sp>
      <p:pic>
        <p:nvPicPr>
          <p:cNvPr id="4" name="Picture 7" descr="sicyos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844824"/>
            <a:ext cx="1929338" cy="1447339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6948264" y="3284984"/>
            <a:ext cx="201771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1600" i="1" dirty="0" err="1"/>
              <a:t>Sicyos</a:t>
            </a:r>
            <a:r>
              <a:rPr lang="fr-FR" sz="1600" i="1" dirty="0"/>
              <a:t> </a:t>
            </a:r>
            <a:r>
              <a:rPr lang="fr-FR" sz="1600" i="1" dirty="0" err="1"/>
              <a:t>angulatus</a:t>
            </a:r>
            <a:endParaRPr lang="fr-FR" sz="1600" i="1" dirty="0"/>
          </a:p>
        </p:txBody>
      </p:sp>
      <p:pic>
        <p:nvPicPr>
          <p:cNvPr id="6" name="Picture 5" descr="Detalle de la flor de jacint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1" r="24846" b="17943"/>
          <a:stretch>
            <a:fillRect/>
          </a:stretch>
        </p:blipFill>
        <p:spPr bwMode="auto">
          <a:xfrm>
            <a:off x="179512" y="1916361"/>
            <a:ext cx="1750899" cy="2178496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35496" y="4100562"/>
            <a:ext cx="22336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1600" i="1" dirty="0" err="1"/>
              <a:t>Eichhornia</a:t>
            </a:r>
            <a:r>
              <a:rPr lang="fr-FR" sz="1600" i="1" dirty="0"/>
              <a:t> </a:t>
            </a:r>
            <a:r>
              <a:rPr lang="fr-FR" sz="1600" i="1" dirty="0" err="1"/>
              <a:t>crassipes</a:t>
            </a:r>
            <a:endParaRPr lang="fr-FR" sz="1600" i="1" dirty="0"/>
          </a:p>
        </p:txBody>
      </p:sp>
      <p:pic>
        <p:nvPicPr>
          <p:cNvPr id="8" name="Picture 16" descr="user pos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3" y="1884669"/>
            <a:ext cx="2016224" cy="1417638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2267744" y="3284984"/>
            <a:ext cx="241141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1600" i="1" dirty="0" err="1"/>
              <a:t>Heracleum</a:t>
            </a:r>
            <a:r>
              <a:rPr lang="fr-FR" sz="1600" i="1" dirty="0"/>
              <a:t> </a:t>
            </a:r>
            <a:r>
              <a:rPr lang="fr-FR" sz="1600" dirty="0" err="1" smtClean="0"/>
              <a:t>spp</a:t>
            </a:r>
            <a:r>
              <a:rPr lang="fr-FR" sz="1600" dirty="0" smtClean="0"/>
              <a:t>.</a:t>
            </a:r>
            <a:endParaRPr lang="fr-FR" sz="16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772" y="1867962"/>
            <a:ext cx="1912460" cy="1434345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4644008" y="3290485"/>
            <a:ext cx="209286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1600" i="1" dirty="0" err="1" smtClean="0"/>
              <a:t>Ambrosia</a:t>
            </a:r>
            <a:r>
              <a:rPr lang="fr-FR" sz="1600" i="1" dirty="0" smtClean="0"/>
              <a:t> </a:t>
            </a:r>
            <a:r>
              <a:rPr lang="fr-FR" sz="1600" i="1" dirty="0" err="1" smtClean="0"/>
              <a:t>artemisiifolia</a:t>
            </a:r>
            <a:endParaRPr lang="fr-FR" sz="1600" i="1" dirty="0"/>
          </a:p>
        </p:txBody>
      </p:sp>
      <p:sp>
        <p:nvSpPr>
          <p:cNvPr id="10" name="ZoneTexte 9"/>
          <p:cNvSpPr txBox="1"/>
          <p:nvPr/>
        </p:nvSpPr>
        <p:spPr>
          <a:xfrm>
            <a:off x="3473450" y="4100562"/>
            <a:ext cx="515088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2 </a:t>
            </a:r>
            <a:r>
              <a:rPr lang="fr-FR" sz="2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additional</a:t>
            </a:r>
            <a:r>
              <a:rPr lang="fr-FR" sz="2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in </a:t>
            </a:r>
            <a:r>
              <a:rPr lang="fr-FR" sz="2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preparation</a:t>
            </a:r>
            <a:r>
              <a:rPr lang="fr-FR" sz="2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: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3059832" y="6309320"/>
            <a:ext cx="295232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1600" i="1" dirty="0" err="1"/>
              <a:t>Baccharis</a:t>
            </a:r>
            <a:r>
              <a:rPr lang="fr-FR" sz="1600" i="1" dirty="0"/>
              <a:t> </a:t>
            </a:r>
            <a:r>
              <a:rPr lang="fr-FR" sz="1600" i="1" dirty="0" err="1"/>
              <a:t>halimifolia</a:t>
            </a:r>
            <a:endParaRPr lang="fr-FR" sz="1600" i="1" dirty="0"/>
          </a:p>
        </p:txBody>
      </p:sp>
      <p:pic>
        <p:nvPicPr>
          <p:cNvPr id="14" name="Image 13" descr="BACHA 0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941168"/>
            <a:ext cx="2016224" cy="1346086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15" name="Picture 2" descr="http://ecoport.org/PDB/000042/4261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909229"/>
            <a:ext cx="1866788" cy="1400091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5940152" y="6309320"/>
            <a:ext cx="295232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1600" i="1" dirty="0" err="1" smtClean="0"/>
              <a:t>Parthenium</a:t>
            </a:r>
            <a:r>
              <a:rPr lang="fr-FR" sz="1600" i="1" dirty="0" smtClean="0"/>
              <a:t> </a:t>
            </a:r>
            <a:r>
              <a:rPr lang="fr-FR" sz="1600" i="1" dirty="0" err="1" smtClean="0"/>
              <a:t>hysterophorus</a:t>
            </a:r>
            <a:endParaRPr lang="fr-FR" sz="1600" i="1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979" y="75037"/>
            <a:ext cx="1109898" cy="116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41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133351" y="-27384"/>
            <a:ext cx="7823026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lnSpc>
                <a:spcPct val="85000"/>
              </a:lnSpc>
            </a:pPr>
            <a:r>
              <a:rPr lang="en-GB" sz="2800" b="1" dirty="0">
                <a:solidFill>
                  <a:schemeClr val="tx2"/>
                </a:solidFill>
              </a:rPr>
              <a:t/>
            </a:r>
            <a:br>
              <a:rPr lang="en-GB" sz="2800" b="1" dirty="0">
                <a:solidFill>
                  <a:schemeClr val="tx2"/>
                </a:solidFill>
              </a:rPr>
            </a:br>
            <a:endParaRPr lang="en-GB" sz="2800" b="1" dirty="0" smtClean="0">
              <a:solidFill>
                <a:schemeClr val="tx2"/>
              </a:solidFill>
            </a:endParaRPr>
          </a:p>
          <a:p>
            <a:pPr>
              <a:lnSpc>
                <a:spcPct val="85000"/>
              </a:lnSpc>
            </a:pPr>
            <a:r>
              <a:rPr lang="en-GB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National Regulatory Control Measures (PM9)</a:t>
            </a:r>
            <a:endParaRPr lang="en-GB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  <a:p>
            <a:pPr>
              <a:lnSpc>
                <a:spcPct val="85000"/>
              </a:lnSpc>
            </a:pPr>
            <a:r>
              <a:rPr lang="en-GB" sz="2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Recommendations for the management of invasive alien plants</a:t>
            </a:r>
            <a:endParaRPr lang="en-GB" sz="2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5122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63" t="32271" r="12280" b="22710"/>
          <a:stretch>
            <a:fillRect/>
          </a:stretch>
        </p:blipFill>
        <p:spPr bwMode="auto">
          <a:xfrm>
            <a:off x="5580112" y="1268760"/>
            <a:ext cx="32385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580112" y="3501008"/>
            <a:ext cx="32758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/>
              <a:t>V-blade used to cut </a:t>
            </a:r>
            <a:r>
              <a:rPr lang="en-GB" sz="1000" i="1" dirty="0" err="1"/>
              <a:t>Lagarosiphon</a:t>
            </a:r>
            <a:r>
              <a:rPr lang="en-GB" sz="1000" i="1" dirty="0"/>
              <a:t> major</a:t>
            </a:r>
            <a:r>
              <a:rPr lang="en-GB" sz="1000" dirty="0"/>
              <a:t> in </a:t>
            </a:r>
            <a:r>
              <a:rPr lang="en-GB" sz="1000" dirty="0" err="1"/>
              <a:t>Rinerroon</a:t>
            </a:r>
            <a:r>
              <a:rPr lang="en-GB" sz="1000" dirty="0"/>
              <a:t> Bay, Ireland (</a:t>
            </a:r>
            <a:r>
              <a:rPr lang="en-GB" sz="1000" dirty="0" err="1"/>
              <a:t>Caffrey</a:t>
            </a:r>
            <a:r>
              <a:rPr lang="en-GB" sz="1000" dirty="0"/>
              <a:t> &amp; </a:t>
            </a:r>
            <a:r>
              <a:rPr lang="en-GB" sz="1000" dirty="0" err="1"/>
              <a:t>Acavedo</a:t>
            </a:r>
            <a:r>
              <a:rPr lang="en-GB" sz="1000" dirty="0"/>
              <a:t>, 2007</a:t>
            </a:r>
            <a:endParaRPr lang="fr-FR" sz="1000" dirty="0"/>
          </a:p>
        </p:txBody>
      </p:sp>
      <p:pic>
        <p:nvPicPr>
          <p:cNvPr id="5123" name="Imag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0" t="23904" r="2393" b="21912"/>
          <a:stretch>
            <a:fillRect/>
          </a:stretch>
        </p:blipFill>
        <p:spPr bwMode="auto">
          <a:xfrm>
            <a:off x="5580112" y="4077072"/>
            <a:ext cx="326707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580112" y="6259378"/>
            <a:ext cx="326707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/>
              <a:t>A weed cutting boat with adjustable mowing gear used to manage invasive alien aquatic plants in the Netherlands (Photo: R. Pot).</a:t>
            </a:r>
            <a:endParaRPr lang="fr-FR" sz="1000" dirty="0"/>
          </a:p>
        </p:txBody>
      </p:sp>
      <p:pic>
        <p:nvPicPr>
          <p:cNvPr id="5124" name="Imag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87" t="9839" r="560" b="10040"/>
          <a:stretch>
            <a:fillRect/>
          </a:stretch>
        </p:blipFill>
        <p:spPr bwMode="auto">
          <a:xfrm>
            <a:off x="827584" y="3356992"/>
            <a:ext cx="3227090" cy="2627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32631" y="6048290"/>
            <a:ext cx="4086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/>
              <a:t>D</a:t>
            </a:r>
            <a:r>
              <a:rPr lang="en-GB" sz="1000" dirty="0" smtClean="0"/>
              <a:t>redging </a:t>
            </a:r>
            <a:r>
              <a:rPr lang="en-GB" sz="1000" dirty="0"/>
              <a:t>using a powerful water-jet in the Netherlands. On the picture, the water jet is raised above water to illustrate its operation. © L van </a:t>
            </a:r>
            <a:r>
              <a:rPr lang="en-GB" sz="1000" dirty="0" err="1"/>
              <a:t>Kersber</a:t>
            </a:r>
            <a:r>
              <a:rPr lang="en-GB" sz="1000" dirty="0"/>
              <a:t>.</a:t>
            </a:r>
            <a:endParaRPr lang="fr-FR" sz="1000" dirty="0"/>
          </a:p>
        </p:txBody>
      </p:sp>
      <p:sp>
        <p:nvSpPr>
          <p:cNvPr id="9" name="Rectangle 8"/>
          <p:cNvSpPr/>
          <p:nvPr/>
        </p:nvSpPr>
        <p:spPr>
          <a:xfrm>
            <a:off x="395536" y="1488847"/>
            <a:ext cx="4572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GB" sz="2300" dirty="0">
                <a:latin typeface="Trebuchet MS" pitchFamily="34" charset="0"/>
              </a:rPr>
              <a:t>Development of an EPPO Standard on the management of invasive alien aquatic </a:t>
            </a:r>
            <a:r>
              <a:rPr lang="en-GB" sz="2300" dirty="0" smtClean="0">
                <a:latin typeface="Trebuchet MS" pitchFamily="34" charset="0"/>
              </a:rPr>
              <a:t>plants to be published in 2014.</a:t>
            </a:r>
            <a:endParaRPr lang="fr-FR" sz="2300" dirty="0">
              <a:latin typeface="Trebuchet MS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979" y="75037"/>
            <a:ext cx="1109898" cy="116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63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90" t="8877" r="13464" b="2713"/>
          <a:stretch/>
        </p:blipFill>
        <p:spPr bwMode="auto">
          <a:xfrm>
            <a:off x="0" y="1340768"/>
            <a:ext cx="3688918" cy="551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-669760" y="116632"/>
            <a:ext cx="9144000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85000"/>
              </a:lnSpc>
            </a:pPr>
            <a:r>
              <a:rPr lang="en-GB" sz="2800" b="1" dirty="0">
                <a:solidFill>
                  <a:schemeClr val="tx2"/>
                </a:solidFill>
              </a:rPr>
              <a:t/>
            </a:r>
            <a:br>
              <a:rPr lang="en-GB" sz="2800" b="1" dirty="0">
                <a:solidFill>
                  <a:schemeClr val="tx2"/>
                </a:solidFill>
              </a:rPr>
            </a:br>
            <a:r>
              <a:rPr lang="en-GB" sz="3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Code of conduct </a:t>
            </a:r>
          </a:p>
          <a:p>
            <a:pPr algn="ctr">
              <a:lnSpc>
                <a:spcPct val="85000"/>
              </a:lnSpc>
            </a:pPr>
            <a:r>
              <a:rPr lang="en-GB" sz="3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on horticulture and invasive alien plants</a:t>
            </a:r>
            <a:endParaRPr lang="en-GB" sz="3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923936" y="1268760"/>
            <a:ext cx="468052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fr-FR" sz="2200" dirty="0">
                <a:latin typeface="Trebuchet MS" pitchFamily="34" charset="0"/>
              </a:rPr>
              <a:t>To </a:t>
            </a:r>
            <a:r>
              <a:rPr lang="fr-FR" sz="2200" dirty="0" err="1">
                <a:latin typeface="Trebuchet MS" pitchFamily="34" charset="0"/>
              </a:rPr>
              <a:t>enlist</a:t>
            </a:r>
            <a:r>
              <a:rPr lang="fr-FR" sz="2200" dirty="0">
                <a:latin typeface="Trebuchet MS" pitchFamily="34" charset="0"/>
              </a:rPr>
              <a:t> the </a:t>
            </a:r>
            <a:r>
              <a:rPr lang="fr-FR" sz="2200" dirty="0" err="1">
                <a:latin typeface="Trebuchet MS" pitchFamily="34" charset="0"/>
              </a:rPr>
              <a:t>cooperation</a:t>
            </a:r>
            <a:r>
              <a:rPr lang="fr-FR" sz="2200" dirty="0">
                <a:latin typeface="Trebuchet MS" pitchFamily="34" charset="0"/>
              </a:rPr>
              <a:t> of the horticultural </a:t>
            </a:r>
            <a:r>
              <a:rPr lang="fr-FR" sz="2200" dirty="0" err="1">
                <a:latin typeface="Trebuchet MS" pitchFamily="34" charset="0"/>
              </a:rPr>
              <a:t>industry</a:t>
            </a:r>
            <a:r>
              <a:rPr lang="fr-FR" sz="2200" dirty="0">
                <a:latin typeface="Trebuchet MS" pitchFamily="34" charset="0"/>
              </a:rPr>
              <a:t> and </a:t>
            </a:r>
            <a:r>
              <a:rPr lang="fr-FR" sz="2200" dirty="0" err="1">
                <a:latin typeface="Trebuchet MS" pitchFamily="34" charset="0"/>
              </a:rPr>
              <a:t>associated</a:t>
            </a:r>
            <a:r>
              <a:rPr lang="fr-FR" sz="2200" dirty="0">
                <a:latin typeface="Trebuchet MS" pitchFamily="34" charset="0"/>
              </a:rPr>
              <a:t> </a:t>
            </a:r>
            <a:r>
              <a:rPr lang="fr-FR" sz="2200" dirty="0" err="1">
                <a:latin typeface="Trebuchet MS" pitchFamily="34" charset="0"/>
              </a:rPr>
              <a:t>professionals</a:t>
            </a:r>
            <a:r>
              <a:rPr lang="fr-FR" sz="2200" dirty="0">
                <a:latin typeface="Trebuchet MS" pitchFamily="34" charset="0"/>
              </a:rPr>
              <a:t> to </a:t>
            </a:r>
            <a:r>
              <a:rPr lang="fr-FR" sz="2200" dirty="0" err="1">
                <a:latin typeface="Trebuchet MS" pitchFamily="34" charset="0"/>
              </a:rPr>
              <a:t>adopt</a:t>
            </a:r>
            <a:r>
              <a:rPr lang="fr-FR" sz="2200" dirty="0">
                <a:latin typeface="Trebuchet MS" pitchFamily="34" charset="0"/>
              </a:rPr>
              <a:t> good </a:t>
            </a:r>
            <a:r>
              <a:rPr lang="fr-FR" sz="2200" dirty="0" smtClean="0">
                <a:latin typeface="Trebuchet MS" pitchFamily="34" charset="0"/>
              </a:rPr>
              <a:t>practices;</a:t>
            </a:r>
          </a:p>
          <a:p>
            <a:endParaRPr lang="fr-FR" sz="2200" dirty="0" smtClean="0">
              <a:latin typeface="Trebuchet MS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fr-FR" sz="2200" dirty="0" smtClean="0">
                <a:latin typeface="Trebuchet MS" pitchFamily="34" charset="0"/>
              </a:rPr>
              <a:t>Proposes for </a:t>
            </a:r>
            <a:r>
              <a:rPr lang="fr-FR" sz="2200" dirty="0" err="1" smtClean="0">
                <a:latin typeface="Trebuchet MS" pitchFamily="34" charset="0"/>
              </a:rPr>
              <a:t>e.g</a:t>
            </a:r>
            <a:r>
              <a:rPr lang="fr-FR" sz="2200" dirty="0" smtClean="0">
                <a:latin typeface="Trebuchet MS" pitchFamily="34" charset="0"/>
              </a:rPr>
              <a:t>. to </a:t>
            </a:r>
            <a:r>
              <a:rPr lang="fr-FR" sz="2200" dirty="0" err="1">
                <a:latin typeface="Trebuchet MS" pitchFamily="34" charset="0"/>
              </a:rPr>
              <a:t>a</a:t>
            </a:r>
            <a:r>
              <a:rPr lang="fr-FR" sz="2200" dirty="0" err="1" smtClean="0">
                <a:latin typeface="Trebuchet MS" pitchFamily="34" charset="0"/>
              </a:rPr>
              <a:t>pply</a:t>
            </a:r>
            <a:r>
              <a:rPr lang="fr-FR" sz="2200" dirty="0" smtClean="0">
                <a:latin typeface="Trebuchet MS" pitchFamily="34" charset="0"/>
              </a:rPr>
              <a:t> </a:t>
            </a:r>
            <a:r>
              <a:rPr lang="fr-FR" sz="2200" dirty="0">
                <a:latin typeface="Trebuchet MS" pitchFamily="34" charset="0"/>
              </a:rPr>
              <a:t>good practices for labelling, to </a:t>
            </a:r>
            <a:r>
              <a:rPr lang="fr-FR" sz="2200" dirty="0" err="1">
                <a:latin typeface="Trebuchet MS" pitchFamily="34" charset="0"/>
              </a:rPr>
              <a:t>make</a:t>
            </a:r>
            <a:r>
              <a:rPr lang="fr-FR" sz="2200" dirty="0">
                <a:latin typeface="Trebuchet MS" pitchFamily="34" charset="0"/>
              </a:rPr>
              <a:t> substitutes for invasive </a:t>
            </a:r>
            <a:r>
              <a:rPr lang="fr-FR" sz="2200" dirty="0" err="1">
                <a:latin typeface="Trebuchet MS" pitchFamily="34" charset="0"/>
              </a:rPr>
              <a:t>alien</a:t>
            </a:r>
            <a:r>
              <a:rPr lang="fr-FR" sz="2200" dirty="0">
                <a:latin typeface="Trebuchet MS" pitchFamily="34" charset="0"/>
              </a:rPr>
              <a:t> plants </a:t>
            </a:r>
            <a:r>
              <a:rPr lang="fr-FR" sz="2200" dirty="0" err="1" smtClean="0">
                <a:latin typeface="Trebuchet MS" pitchFamily="34" charset="0"/>
              </a:rPr>
              <a:t>available</a:t>
            </a:r>
            <a:r>
              <a:rPr lang="fr-FR" sz="2200" dirty="0" smtClean="0">
                <a:latin typeface="Trebuchet MS" pitchFamily="34" charset="0"/>
              </a:rPr>
              <a:t>;</a:t>
            </a:r>
          </a:p>
          <a:p>
            <a:endParaRPr lang="fr-FR" sz="2200" dirty="0" smtClean="0">
              <a:latin typeface="Trebuchet MS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fr-FR" sz="2200" dirty="0" err="1" smtClean="0">
                <a:latin typeface="Trebuchet MS" pitchFamily="34" charset="0"/>
              </a:rPr>
              <a:t>Implementation</a:t>
            </a:r>
            <a:r>
              <a:rPr lang="fr-FR" sz="2200" dirty="0" smtClean="0">
                <a:latin typeface="Trebuchet MS" pitchFamily="34" charset="0"/>
              </a:rPr>
              <a:t> actions in 14 countries; </a:t>
            </a:r>
            <a:r>
              <a:rPr lang="fr-FR" sz="2200" dirty="0" err="1" smtClean="0">
                <a:latin typeface="Trebuchet MS" pitchFamily="34" charset="0"/>
              </a:rPr>
              <a:t>translated</a:t>
            </a:r>
            <a:r>
              <a:rPr lang="fr-FR" sz="2200" dirty="0" smtClean="0">
                <a:latin typeface="Trebuchet MS" pitchFamily="34" charset="0"/>
              </a:rPr>
              <a:t> </a:t>
            </a:r>
            <a:r>
              <a:rPr lang="fr-FR" sz="2200" dirty="0" err="1" smtClean="0">
                <a:latin typeface="Trebuchet MS" pitchFamily="34" charset="0"/>
              </a:rPr>
              <a:t>into</a:t>
            </a:r>
            <a:r>
              <a:rPr lang="fr-FR" sz="2200" dirty="0" smtClean="0">
                <a:latin typeface="Trebuchet MS" pitchFamily="34" charset="0"/>
              </a:rPr>
              <a:t> French, </a:t>
            </a:r>
            <a:r>
              <a:rPr lang="fr-FR" sz="2200" dirty="0" err="1" smtClean="0">
                <a:latin typeface="Trebuchet MS" pitchFamily="34" charset="0"/>
              </a:rPr>
              <a:t>Italian</a:t>
            </a:r>
            <a:r>
              <a:rPr lang="fr-FR" sz="2200" dirty="0" smtClean="0">
                <a:latin typeface="Trebuchet MS" pitchFamily="34" charset="0"/>
              </a:rPr>
              <a:t>, </a:t>
            </a:r>
            <a:r>
              <a:rPr lang="fr-FR" sz="2200" dirty="0" err="1" smtClean="0">
                <a:latin typeface="Trebuchet MS" pitchFamily="34" charset="0"/>
              </a:rPr>
              <a:t>Spanish</a:t>
            </a:r>
            <a:r>
              <a:rPr lang="fr-FR" sz="2200" dirty="0" smtClean="0">
                <a:latin typeface="Trebuchet MS" pitchFamily="34" charset="0"/>
              </a:rPr>
              <a:t>, </a:t>
            </a:r>
            <a:r>
              <a:rPr lang="fr-FR" sz="2200" dirty="0" err="1" smtClean="0">
                <a:latin typeface="Trebuchet MS" pitchFamily="34" charset="0"/>
              </a:rPr>
              <a:t>Slovenian</a:t>
            </a:r>
            <a:r>
              <a:rPr lang="fr-FR" sz="2200" dirty="0" smtClean="0">
                <a:latin typeface="Trebuchet MS" pitchFamily="34" charset="0"/>
              </a:rPr>
              <a:t>.</a:t>
            </a:r>
          </a:p>
          <a:p>
            <a:endParaRPr lang="fr-FR" sz="2200" dirty="0">
              <a:latin typeface="Trebuchet MS" pitchFamily="34" charset="0"/>
            </a:endParaRPr>
          </a:p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979" y="75037"/>
            <a:ext cx="1109898" cy="116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0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4643438" y="1844675"/>
            <a:ext cx="4500562" cy="461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9400" indent="-279400">
              <a:defRPr>
                <a:solidFill>
                  <a:schemeClr val="tx1"/>
                </a:solidFill>
                <a:latin typeface="Arial" charset="0"/>
              </a:defRPr>
            </a:lvl1pPr>
            <a:lvl2pPr marL="469900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>
                <a:schemeClr val="accent1"/>
              </a:buClr>
              <a:buSzPct val="115000"/>
              <a:buFontTx/>
              <a:buChar char="•"/>
            </a:pPr>
            <a:r>
              <a:rPr lang="fr-FR" sz="2800" dirty="0" err="1">
                <a:latin typeface="Trebuchet MS" pitchFamily="34" charset="0"/>
              </a:rPr>
              <a:t>Created</a:t>
            </a:r>
            <a:r>
              <a:rPr lang="fr-FR" sz="2800" dirty="0">
                <a:latin typeface="Trebuchet MS" pitchFamily="34" charset="0"/>
              </a:rPr>
              <a:t> in 1951 by 15 countries</a:t>
            </a:r>
          </a:p>
          <a:p>
            <a:pPr>
              <a:spcBef>
                <a:spcPct val="50000"/>
              </a:spcBef>
              <a:buClr>
                <a:schemeClr val="accent1"/>
              </a:buClr>
              <a:buSzPct val="115000"/>
              <a:buFontTx/>
              <a:buChar char="•"/>
            </a:pPr>
            <a:r>
              <a:rPr lang="fr-FR" sz="2800" dirty="0" err="1">
                <a:latin typeface="Trebuchet MS" pitchFamily="34" charset="0"/>
              </a:rPr>
              <a:t>Now</a:t>
            </a:r>
            <a:r>
              <a:rPr lang="fr-FR" sz="2800" dirty="0">
                <a:latin typeface="Trebuchet MS" pitchFamily="34" charset="0"/>
              </a:rPr>
              <a:t> 50 </a:t>
            </a:r>
            <a:r>
              <a:rPr lang="fr-FR" sz="2800" dirty="0" err="1">
                <a:latin typeface="Trebuchet MS" pitchFamily="34" charset="0"/>
              </a:rPr>
              <a:t>Member</a:t>
            </a:r>
            <a:r>
              <a:rPr lang="fr-FR" sz="2800" dirty="0">
                <a:latin typeface="Trebuchet MS" pitchFamily="34" charset="0"/>
              </a:rPr>
              <a:t> Countries</a:t>
            </a:r>
          </a:p>
          <a:p>
            <a:pPr>
              <a:spcBef>
                <a:spcPct val="50000"/>
              </a:spcBef>
              <a:buClr>
                <a:schemeClr val="accent1"/>
              </a:buClr>
              <a:buSzPct val="115000"/>
              <a:buFontTx/>
              <a:buChar char="•"/>
            </a:pPr>
            <a:r>
              <a:rPr lang="fr-FR" sz="2800" dirty="0">
                <a:latin typeface="Trebuchet MS" pitchFamily="34" charset="0"/>
              </a:rPr>
              <a:t>Under the International Plant Protection Convention (IPPC)</a:t>
            </a:r>
          </a:p>
          <a:p>
            <a:pPr>
              <a:spcBef>
                <a:spcPct val="50000"/>
              </a:spcBef>
              <a:buClr>
                <a:schemeClr val="accent1"/>
              </a:buClr>
              <a:buSzPct val="115000"/>
              <a:buFontTx/>
              <a:buChar char="•"/>
            </a:pPr>
            <a:r>
              <a:rPr lang="fr-FR" sz="2800" dirty="0">
                <a:latin typeface="Trebuchet MS" pitchFamily="34" charset="0"/>
              </a:rPr>
              <a:t>A Panel on Invasive </a:t>
            </a:r>
            <a:r>
              <a:rPr lang="fr-FR" sz="2800" dirty="0" err="1">
                <a:latin typeface="Trebuchet MS" pitchFamily="34" charset="0"/>
              </a:rPr>
              <a:t>Alien</a:t>
            </a:r>
            <a:r>
              <a:rPr lang="fr-FR" sz="2800" dirty="0">
                <a:latin typeface="Trebuchet MS" pitchFamily="34" charset="0"/>
              </a:rPr>
              <a:t> </a:t>
            </a:r>
            <a:r>
              <a:rPr lang="fr-FR" sz="2800" dirty="0" smtClean="0">
                <a:latin typeface="Trebuchet MS" pitchFamily="34" charset="0"/>
              </a:rPr>
              <a:t>Plants </a:t>
            </a:r>
            <a:endParaRPr lang="fr-FR" sz="2800" dirty="0">
              <a:latin typeface="Trebuchet MS" pitchFamily="34" charset="0"/>
            </a:endParaRPr>
          </a:p>
        </p:txBody>
      </p:sp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192359" y="44624"/>
            <a:ext cx="7620001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fr-FR" sz="3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European</a:t>
            </a:r>
            <a:r>
              <a:rPr lang="fr-FR" sz="3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and </a:t>
            </a:r>
            <a:r>
              <a:rPr lang="fr-FR" sz="3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Mediterranean</a:t>
            </a:r>
            <a:r>
              <a:rPr lang="fr-FR" sz="3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fr-FR" sz="3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</a:br>
            <a:r>
              <a:rPr lang="fr-FR" sz="3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Plant Protection </a:t>
            </a:r>
            <a:r>
              <a:rPr lang="fr-FR" sz="3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Organization</a:t>
            </a:r>
            <a:endParaRPr lang="en-GB" sz="3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48133" name="Picture 5" descr="epporegio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88840"/>
            <a:ext cx="4248150" cy="254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22"/>
          <p:cNvSpPr>
            <a:spLocks noChangeShapeType="1"/>
          </p:cNvSpPr>
          <p:nvPr/>
        </p:nvSpPr>
        <p:spPr bwMode="auto">
          <a:xfrm>
            <a:off x="539552" y="1411188"/>
            <a:ext cx="7086798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7" name="Picture 14" descr="beet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5921808"/>
            <a:ext cx="723528" cy="71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01824" y="4653136"/>
            <a:ext cx="38884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Trebuchet MS" pitchFamily="34" charset="0"/>
              </a:rPr>
              <a:t>EPPO </a:t>
            </a:r>
            <a:r>
              <a:rPr lang="fr-FR" sz="2800" dirty="0" err="1">
                <a:latin typeface="Trebuchet MS" pitchFamily="34" charset="0"/>
              </a:rPr>
              <a:t>Secretariat</a:t>
            </a:r>
            <a:r>
              <a:rPr lang="fr-FR" sz="2800" dirty="0">
                <a:latin typeface="Trebuchet MS" pitchFamily="34" charset="0"/>
              </a:rPr>
              <a:t> </a:t>
            </a:r>
            <a:r>
              <a:rPr lang="fr-FR" sz="2800" dirty="0" err="1">
                <a:latin typeface="Trebuchet MS" pitchFamily="34" charset="0"/>
              </a:rPr>
              <a:t>based</a:t>
            </a:r>
            <a:r>
              <a:rPr lang="fr-FR" sz="2800" dirty="0">
                <a:latin typeface="Trebuchet MS" pitchFamily="34" charset="0"/>
              </a:rPr>
              <a:t> in Paris, 13 staff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95536" y="5661248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latin typeface="Trebuchet MS" pitchFamily="34" charset="0"/>
                <a:hlinkClick r:id="rId4"/>
              </a:rPr>
              <a:t>www.eppo.int</a:t>
            </a:r>
            <a:r>
              <a:rPr lang="fr-FR" sz="2800" b="1" dirty="0" smtClean="0">
                <a:latin typeface="Trebuchet MS" pitchFamily="34" charset="0"/>
              </a:rPr>
              <a:t> </a:t>
            </a:r>
            <a:endParaRPr lang="fr-FR" sz="2800" b="1" dirty="0">
              <a:latin typeface="Trebuchet MS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979" y="75037"/>
            <a:ext cx="1109898" cy="116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66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-35488" y="2564904"/>
            <a:ext cx="9144000" cy="1728192"/>
          </a:xfrm>
          <a:prstGeom prst="rect">
            <a:avLst/>
          </a:prstGeom>
          <a:solidFill>
            <a:srgbClr val="8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fr-FR" sz="5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EPPO </a:t>
            </a:r>
            <a:endParaRPr lang="fr-FR" sz="5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fr-FR" sz="5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  <a:r>
              <a:rPr lang="fr-FR" sz="5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onferences</a:t>
            </a:r>
            <a:r>
              <a:rPr lang="fr-FR" sz="5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and trainings</a:t>
            </a:r>
          </a:p>
        </p:txBody>
      </p:sp>
    </p:spTree>
    <p:extLst>
      <p:ext uri="{BB962C8B-B14F-4D97-AF65-F5344CB8AC3E}">
        <p14:creationId xmlns:p14="http://schemas.microsoft.com/office/powerpoint/2010/main" val="418783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88640"/>
            <a:ext cx="8229600" cy="74136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 sz="3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+mn-ea"/>
                <a:cs typeface="+mn-cs"/>
              </a:rPr>
              <a:t>Organizing</a:t>
            </a:r>
            <a:r>
              <a:rPr lang="fr-FR" sz="3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+mn-ea"/>
                <a:cs typeface="+mn-cs"/>
              </a:rPr>
              <a:t> Training Workshops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5496" y="1512074"/>
            <a:ext cx="4968875" cy="249299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2600" dirty="0">
                <a:latin typeface="Trebuchet MS" pitchFamily="34" charset="0"/>
              </a:rPr>
              <a:t>Training on Pest </a:t>
            </a:r>
            <a:r>
              <a:rPr lang="fr-FR" sz="2600" dirty="0" err="1">
                <a:latin typeface="Trebuchet MS" pitchFamily="34" charset="0"/>
              </a:rPr>
              <a:t>Risk</a:t>
            </a:r>
            <a:r>
              <a:rPr lang="fr-FR" sz="2600" dirty="0">
                <a:latin typeface="Trebuchet MS" pitchFamily="34" charset="0"/>
              </a:rPr>
              <a:t> </a:t>
            </a:r>
            <a:r>
              <a:rPr lang="fr-FR" sz="2600" dirty="0" err="1">
                <a:latin typeface="Trebuchet MS" pitchFamily="34" charset="0"/>
              </a:rPr>
              <a:t>Analysis</a:t>
            </a:r>
            <a:r>
              <a:rPr lang="fr-FR" sz="2600" dirty="0">
                <a:latin typeface="Trebuchet MS" pitchFamily="34" charset="0"/>
              </a:rPr>
              <a:t>:</a:t>
            </a:r>
          </a:p>
          <a:p>
            <a:pPr marL="285750" indent="-285750">
              <a:buFontTx/>
              <a:buChar char="-"/>
              <a:defRPr/>
            </a:pPr>
            <a:r>
              <a:rPr lang="fr-FR" sz="2600" dirty="0">
                <a:latin typeface="Trebuchet MS" pitchFamily="34" charset="0"/>
              </a:rPr>
              <a:t>In </a:t>
            </a:r>
            <a:r>
              <a:rPr lang="fr-FR" sz="2600" dirty="0" err="1">
                <a:latin typeface="Trebuchet MS" pitchFamily="34" charset="0"/>
              </a:rPr>
              <a:t>Cyprus</a:t>
            </a:r>
            <a:r>
              <a:rPr lang="fr-FR" sz="2600" dirty="0">
                <a:latin typeface="Trebuchet MS" pitchFamily="34" charset="0"/>
              </a:rPr>
              <a:t> in 2008</a:t>
            </a:r>
          </a:p>
          <a:p>
            <a:pPr marL="285750" indent="-285750">
              <a:buFontTx/>
              <a:buChar char="-"/>
              <a:defRPr/>
            </a:pPr>
            <a:r>
              <a:rPr lang="fr-FR" sz="2600" dirty="0">
                <a:latin typeface="Trebuchet MS" pitchFamily="34" charset="0"/>
              </a:rPr>
              <a:t>For </a:t>
            </a:r>
            <a:r>
              <a:rPr lang="fr-FR" sz="2600" dirty="0" err="1">
                <a:latin typeface="Trebuchet MS" pitchFamily="34" charset="0"/>
              </a:rPr>
              <a:t>Russian</a:t>
            </a:r>
            <a:r>
              <a:rPr lang="fr-FR" sz="2600" dirty="0">
                <a:latin typeface="Trebuchet MS" pitchFamily="34" charset="0"/>
              </a:rPr>
              <a:t> </a:t>
            </a:r>
            <a:r>
              <a:rPr lang="fr-FR" sz="2600" dirty="0" err="1">
                <a:latin typeface="Trebuchet MS" pitchFamily="34" charset="0"/>
              </a:rPr>
              <a:t>speaking</a:t>
            </a:r>
            <a:r>
              <a:rPr lang="fr-FR" sz="2600" dirty="0">
                <a:latin typeface="Trebuchet MS" pitchFamily="34" charset="0"/>
              </a:rPr>
              <a:t> countries in 2009</a:t>
            </a:r>
          </a:p>
          <a:p>
            <a:pPr marL="285750" indent="-285750">
              <a:buFontTx/>
              <a:buChar char="-"/>
              <a:defRPr/>
            </a:pPr>
            <a:r>
              <a:rPr lang="fr-FR" sz="2600" dirty="0">
                <a:latin typeface="Trebuchet MS" pitchFamily="34" charset="0"/>
              </a:rPr>
              <a:t>For French </a:t>
            </a:r>
            <a:r>
              <a:rPr lang="fr-FR" sz="2600" dirty="0" err="1">
                <a:latin typeface="Trebuchet MS" pitchFamily="34" charset="0"/>
              </a:rPr>
              <a:t>speaking</a:t>
            </a:r>
            <a:r>
              <a:rPr lang="fr-FR" sz="2600" dirty="0">
                <a:latin typeface="Trebuchet MS" pitchFamily="34" charset="0"/>
              </a:rPr>
              <a:t> countries in 2010 </a:t>
            </a:r>
          </a:p>
        </p:txBody>
      </p:sp>
      <p:pic>
        <p:nvPicPr>
          <p:cNvPr id="22532" name="Picture 2" descr="Workshop participa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387" y="1579563"/>
            <a:ext cx="3967038" cy="228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4572000" y="5013325"/>
            <a:ext cx="4284663" cy="12926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2600" dirty="0">
                <a:latin typeface="Trebuchet MS" pitchFamily="34" charset="0"/>
              </a:rPr>
              <a:t>CSIRO/EPPO Trainings on CLIMEX in Spain in 2009 and in France in 2011</a:t>
            </a:r>
          </a:p>
        </p:txBody>
      </p:sp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706938"/>
            <a:ext cx="3743325" cy="199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979" y="75037"/>
            <a:ext cx="1109898" cy="116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91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965"/>
            <a:ext cx="7776864" cy="708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84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10705"/>
            <a:ext cx="2019310" cy="1514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-27384"/>
            <a:ext cx="8229600" cy="74136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 sz="3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+mn-ea"/>
                <a:cs typeface="+mn-cs"/>
              </a:rPr>
              <a:t>Organizing</a:t>
            </a:r>
            <a:r>
              <a:rPr lang="fr-FR" sz="3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+mn-ea"/>
                <a:cs typeface="+mn-cs"/>
              </a:rPr>
              <a:t> Workshops</a:t>
            </a:r>
          </a:p>
        </p:txBody>
      </p:sp>
      <p:pic>
        <p:nvPicPr>
          <p:cNvPr id="20484" name="Picture 23" descr="0082927v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802" y="1188527"/>
            <a:ext cx="815235" cy="670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123728" y="908720"/>
            <a:ext cx="4032250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2400" dirty="0">
                <a:latin typeface="Trebuchet MS" pitchFamily="34" charset="0"/>
              </a:rPr>
              <a:t>Workshop on </a:t>
            </a:r>
          </a:p>
          <a:p>
            <a:pPr>
              <a:defRPr/>
            </a:pPr>
            <a:r>
              <a:rPr lang="fr-FR" sz="2400" i="1" dirty="0" err="1">
                <a:latin typeface="Trebuchet MS" pitchFamily="34" charset="0"/>
              </a:rPr>
              <a:t>Eichhornia</a:t>
            </a:r>
            <a:r>
              <a:rPr lang="fr-FR" sz="2400" i="1" dirty="0">
                <a:latin typeface="Trebuchet MS" pitchFamily="34" charset="0"/>
              </a:rPr>
              <a:t> </a:t>
            </a:r>
            <a:r>
              <a:rPr lang="fr-FR" sz="2400" i="1" dirty="0" err="1">
                <a:latin typeface="Trebuchet MS" pitchFamily="34" charset="0"/>
              </a:rPr>
              <a:t>crassipes</a:t>
            </a:r>
            <a:r>
              <a:rPr lang="fr-FR" sz="2400" i="1" dirty="0">
                <a:latin typeface="Trebuchet MS" pitchFamily="34" charset="0"/>
              </a:rPr>
              <a:t> </a:t>
            </a:r>
            <a:endParaRPr lang="fr-FR" sz="2400" i="1" dirty="0" smtClean="0">
              <a:latin typeface="Trebuchet MS" pitchFamily="34" charset="0"/>
            </a:endParaRPr>
          </a:p>
          <a:p>
            <a:pPr>
              <a:defRPr/>
            </a:pPr>
            <a:r>
              <a:rPr lang="fr-FR" sz="2400" dirty="0" smtClean="0">
                <a:latin typeface="Trebuchet MS" pitchFamily="34" charset="0"/>
              </a:rPr>
              <a:t>(</a:t>
            </a:r>
            <a:r>
              <a:rPr lang="fr-FR" sz="2400" dirty="0">
                <a:latin typeface="Trebuchet MS" pitchFamily="34" charset="0"/>
              </a:rPr>
              <a:t>Water </a:t>
            </a:r>
            <a:r>
              <a:rPr lang="fr-FR" sz="2400" dirty="0" err="1">
                <a:latin typeface="Trebuchet MS" pitchFamily="34" charset="0"/>
              </a:rPr>
              <a:t>Hyacinth</a:t>
            </a:r>
            <a:r>
              <a:rPr lang="fr-FR" sz="2400" dirty="0">
                <a:latin typeface="Trebuchet MS" pitchFamily="34" charset="0"/>
              </a:rPr>
              <a:t>) in Merida, Spain in </a:t>
            </a:r>
            <a:r>
              <a:rPr lang="fr-FR" sz="2400" dirty="0" smtClean="0">
                <a:latin typeface="Trebuchet MS" pitchFamily="34" charset="0"/>
              </a:rPr>
              <a:t>2008</a:t>
            </a:r>
            <a:endParaRPr lang="fr-FR" sz="2400" dirty="0">
              <a:latin typeface="Trebuchet MS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123729" y="2564904"/>
            <a:ext cx="4464496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300" dirty="0">
                <a:latin typeface="Trebuchet MS" pitchFamily="34" charset="0"/>
              </a:rPr>
              <a:t>Workshop on </a:t>
            </a:r>
          </a:p>
          <a:p>
            <a:pPr>
              <a:defRPr/>
            </a:pPr>
            <a:r>
              <a:rPr lang="fr-FR" sz="2300" i="1" dirty="0" err="1">
                <a:latin typeface="Trebuchet MS" pitchFamily="34" charset="0"/>
              </a:rPr>
              <a:t>Solanum</a:t>
            </a:r>
            <a:r>
              <a:rPr lang="fr-FR" sz="2300" i="1" dirty="0">
                <a:latin typeface="Trebuchet MS" pitchFamily="34" charset="0"/>
              </a:rPr>
              <a:t> </a:t>
            </a:r>
            <a:r>
              <a:rPr lang="fr-FR" sz="2300" i="1" dirty="0" err="1">
                <a:latin typeface="Trebuchet MS" pitchFamily="34" charset="0"/>
              </a:rPr>
              <a:t>elaeagnifolium</a:t>
            </a:r>
            <a:r>
              <a:rPr lang="fr-FR" sz="2300" i="1" dirty="0">
                <a:latin typeface="Trebuchet MS" pitchFamily="34" charset="0"/>
              </a:rPr>
              <a:t> </a:t>
            </a:r>
            <a:r>
              <a:rPr lang="fr-FR" sz="2300" dirty="0">
                <a:latin typeface="Trebuchet MS" pitchFamily="34" charset="0"/>
              </a:rPr>
              <a:t>(</a:t>
            </a:r>
            <a:r>
              <a:rPr lang="fr-FR" sz="2300" dirty="0" err="1">
                <a:latin typeface="Trebuchet MS" pitchFamily="34" charset="0"/>
              </a:rPr>
              <a:t>Silverleaf</a:t>
            </a:r>
            <a:r>
              <a:rPr lang="fr-FR" sz="2300" dirty="0">
                <a:latin typeface="Trebuchet MS" pitchFamily="34" charset="0"/>
              </a:rPr>
              <a:t> </a:t>
            </a:r>
            <a:r>
              <a:rPr lang="fr-FR" sz="2300" dirty="0" err="1">
                <a:latin typeface="Trebuchet MS" pitchFamily="34" charset="0"/>
              </a:rPr>
              <a:t>nightshade</a:t>
            </a:r>
            <a:r>
              <a:rPr lang="fr-FR" sz="2300" dirty="0">
                <a:latin typeface="Trebuchet MS" pitchFamily="34" charset="0"/>
              </a:rPr>
              <a:t>) in </a:t>
            </a:r>
            <a:r>
              <a:rPr lang="fr-FR" sz="2300" dirty="0" err="1">
                <a:latin typeface="Trebuchet MS" pitchFamily="34" charset="0"/>
              </a:rPr>
              <a:t>Souss</a:t>
            </a:r>
            <a:r>
              <a:rPr lang="fr-FR" sz="2300" dirty="0">
                <a:latin typeface="Trebuchet MS" pitchFamily="34" charset="0"/>
              </a:rPr>
              <a:t>, </a:t>
            </a:r>
            <a:r>
              <a:rPr lang="fr-FR" sz="2300" dirty="0" err="1">
                <a:latin typeface="Trebuchet MS" pitchFamily="34" charset="0"/>
              </a:rPr>
              <a:t>Tunisia</a:t>
            </a:r>
            <a:r>
              <a:rPr lang="fr-FR" sz="2300" dirty="0">
                <a:latin typeface="Trebuchet MS" pitchFamily="34" charset="0"/>
              </a:rPr>
              <a:t> in </a:t>
            </a:r>
            <a:r>
              <a:rPr lang="fr-FR" sz="2300" dirty="0" smtClean="0">
                <a:latin typeface="Trebuchet MS" pitchFamily="34" charset="0"/>
              </a:rPr>
              <a:t>2006</a:t>
            </a:r>
            <a:endParaRPr lang="fr-FR" sz="2300" dirty="0">
              <a:latin typeface="Trebuchet MS" pitchFamily="34" charset="0"/>
            </a:endParaRPr>
          </a:p>
        </p:txBody>
      </p:sp>
      <p:pic>
        <p:nvPicPr>
          <p:cNvPr id="7680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791" y="2890560"/>
            <a:ext cx="838121" cy="73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656587"/>
            <a:ext cx="2065709" cy="1564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366" y="1170391"/>
            <a:ext cx="644664" cy="67455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794" y="2890560"/>
            <a:ext cx="621236" cy="650043"/>
          </a:xfrm>
          <a:prstGeom prst="rect">
            <a:avLst/>
          </a:prstGeom>
        </p:spPr>
      </p:pic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-15875" y="6427113"/>
            <a:ext cx="9144000" cy="892552"/>
          </a:xfrm>
          <a:prstGeom prst="rect">
            <a:avLst/>
          </a:prstGeom>
          <a:solidFill>
            <a:srgbClr val="99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rebuchet MS" pitchFamily="34" charset="0"/>
              </a:rPr>
              <a:t>All </a:t>
            </a:r>
            <a:r>
              <a:rPr lang="fr-FR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rebuchet MS" pitchFamily="34" charset="0"/>
              </a:rPr>
              <a:t>presentations</a:t>
            </a:r>
            <a:r>
              <a:rPr lang="fr-FR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rebuchet MS" pitchFamily="34" charset="0"/>
              </a:rPr>
              <a:t> and </a:t>
            </a:r>
            <a:r>
              <a:rPr lang="fr-FR" sz="2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rebuchet MS" pitchFamily="34" charset="0"/>
              </a:rPr>
              <a:t>conlusions</a:t>
            </a:r>
            <a:r>
              <a:rPr lang="fr-FR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rebuchet MS" pitchFamily="34" charset="0"/>
              </a:rPr>
              <a:t> </a:t>
            </a:r>
            <a:r>
              <a:rPr lang="fr-FR" sz="2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rebuchet MS" pitchFamily="34" charset="0"/>
              </a:rPr>
              <a:t>available</a:t>
            </a:r>
            <a:r>
              <a:rPr lang="fr-FR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rebuchet MS" pitchFamily="34" charset="0"/>
              </a:rPr>
              <a:t> on the EPPO </a:t>
            </a:r>
            <a:r>
              <a:rPr lang="fr-FR" sz="2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rebuchet MS" pitchFamily="34" charset="0"/>
              </a:rPr>
              <a:t>website</a:t>
            </a:r>
            <a:endParaRPr lang="fr-FR" sz="2600" b="1" dirty="0" smtClean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rebuchet MS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23728" y="4293096"/>
            <a:ext cx="475252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2300" dirty="0">
                <a:latin typeface="Trebuchet MS" pitchFamily="34" charset="0"/>
              </a:rPr>
              <a:t>2nd Workshop on Invasive </a:t>
            </a:r>
            <a:r>
              <a:rPr lang="fr-FR" sz="2300" dirty="0" err="1">
                <a:latin typeface="Trebuchet MS" pitchFamily="34" charset="0"/>
              </a:rPr>
              <a:t>Alien</a:t>
            </a:r>
            <a:r>
              <a:rPr lang="fr-FR" sz="2300" dirty="0">
                <a:latin typeface="Trebuchet MS" pitchFamily="34" charset="0"/>
              </a:rPr>
              <a:t> Plants in </a:t>
            </a:r>
            <a:r>
              <a:rPr lang="fr-FR" sz="2300" dirty="0" err="1">
                <a:latin typeface="Trebuchet MS" pitchFamily="34" charset="0"/>
              </a:rPr>
              <a:t>Mediterranean</a:t>
            </a:r>
            <a:r>
              <a:rPr lang="fr-FR" sz="2300" dirty="0">
                <a:latin typeface="Trebuchet MS" pitchFamily="34" charset="0"/>
              </a:rPr>
              <a:t> Type </a:t>
            </a:r>
            <a:r>
              <a:rPr lang="fr-FR" sz="2300" dirty="0" err="1">
                <a:latin typeface="Trebuchet MS" pitchFamily="34" charset="0"/>
              </a:rPr>
              <a:t>Regions</a:t>
            </a:r>
            <a:r>
              <a:rPr lang="fr-FR" sz="2300" dirty="0">
                <a:latin typeface="Trebuchet MS" pitchFamily="34" charset="0"/>
              </a:rPr>
              <a:t> of the World, Trabzon (TR), 2010-08-02/06</a:t>
            </a:r>
          </a:p>
        </p:txBody>
      </p:sp>
      <p:pic>
        <p:nvPicPr>
          <p:cNvPr id="15" name="Picture 23" descr="0082927v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221" y="4509120"/>
            <a:ext cx="815235" cy="670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794" y="4524030"/>
            <a:ext cx="644664" cy="674558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336" y="5323719"/>
            <a:ext cx="2261118" cy="780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8" descr="meditbasi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3742" y="4414653"/>
            <a:ext cx="3168651" cy="1567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301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-35488" y="2564904"/>
            <a:ext cx="9144000" cy="1728192"/>
          </a:xfrm>
          <a:prstGeom prst="rect">
            <a:avLst/>
          </a:prstGeom>
          <a:solidFill>
            <a:srgbClr val="8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fr-FR" sz="5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EPPO </a:t>
            </a:r>
            <a:endParaRPr lang="fr-FR" sz="5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fr-FR" sz="5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</a:t>
            </a:r>
            <a:r>
              <a:rPr lang="fr-FR" sz="5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orks</a:t>
            </a:r>
            <a:r>
              <a:rPr lang="fr-FR" sz="5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and publications</a:t>
            </a:r>
          </a:p>
        </p:txBody>
      </p:sp>
    </p:spTree>
    <p:extLst>
      <p:ext uri="{BB962C8B-B14F-4D97-AF65-F5344CB8AC3E}">
        <p14:creationId xmlns:p14="http://schemas.microsoft.com/office/powerpoint/2010/main" val="147251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ChangeArrowheads="1"/>
          </p:cNvSpPr>
          <p:nvPr/>
        </p:nvSpPr>
        <p:spPr bwMode="auto">
          <a:xfrm>
            <a:off x="133351" y="44624"/>
            <a:ext cx="7462986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lnSpc>
                <a:spcPct val="85000"/>
              </a:lnSpc>
            </a:pPr>
            <a:r>
              <a:rPr lang="en-GB" sz="2800" b="1" dirty="0">
                <a:solidFill>
                  <a:schemeClr val="tx2"/>
                </a:solidFill>
              </a:rPr>
              <a:t/>
            </a:r>
            <a:br>
              <a:rPr lang="en-GB" sz="2800" b="1" dirty="0">
                <a:solidFill>
                  <a:schemeClr val="tx2"/>
                </a:solidFill>
              </a:rPr>
            </a:br>
            <a:r>
              <a:rPr lang="en-GB" sz="2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Current project of comparative study within the EPPO Panel on IAP</a:t>
            </a:r>
          </a:p>
        </p:txBody>
      </p:sp>
      <p:sp>
        <p:nvSpPr>
          <p:cNvPr id="4" name="Rectangle 3"/>
          <p:cNvSpPr/>
          <p:nvPr/>
        </p:nvSpPr>
        <p:spPr>
          <a:xfrm>
            <a:off x="323528" y="1309405"/>
            <a:ext cx="8496944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300" dirty="0">
                <a:latin typeface="Trebuchet MS" pitchFamily="34" charset="0"/>
              </a:rPr>
              <a:t>The EPPO priorit</a:t>
            </a:r>
            <a:r>
              <a:rPr lang="en-GB" sz="2300" i="1" dirty="0">
                <a:latin typeface="Trebuchet MS" pitchFamily="34" charset="0"/>
              </a:rPr>
              <a:t>i</a:t>
            </a:r>
            <a:r>
              <a:rPr lang="en-GB" sz="2300" dirty="0">
                <a:latin typeface="Trebuchet MS" pitchFamily="34" charset="0"/>
              </a:rPr>
              <a:t>zation process is compared with other such systems such as GABLIS (</a:t>
            </a:r>
            <a:r>
              <a:rPr lang="en-GB" sz="2300" dirty="0" err="1">
                <a:latin typeface="Trebuchet MS" pitchFamily="34" charset="0"/>
              </a:rPr>
              <a:t>Essl</a:t>
            </a:r>
            <a:r>
              <a:rPr lang="en-GB" sz="2300" dirty="0">
                <a:latin typeface="Trebuchet MS" pitchFamily="34" charset="0"/>
              </a:rPr>
              <a:t> et al. 2011), the ISEIA protocol (</a:t>
            </a:r>
            <a:r>
              <a:rPr lang="en-GB" sz="2300" dirty="0" err="1">
                <a:latin typeface="Trebuchet MS" pitchFamily="34" charset="0"/>
              </a:rPr>
              <a:t>Branquart</a:t>
            </a:r>
            <a:r>
              <a:rPr lang="en-GB" sz="2300" dirty="0">
                <a:latin typeface="Trebuchet MS" pitchFamily="34" charset="0"/>
              </a:rPr>
              <a:t> et al. 2010), the horizon scanning procedure for invasive non-native plants in Great Britain (Thomas 2010) and the risk assessment scheme of  potentially invasive plant species in central Europe (Weber &amp; Gut 2004</a:t>
            </a:r>
            <a:r>
              <a:rPr lang="en-GB" sz="2300" dirty="0" smtClean="0">
                <a:latin typeface="Trebuchet MS" pitchFamily="34" charset="0"/>
              </a:rPr>
              <a:t>).</a:t>
            </a:r>
          </a:p>
          <a:p>
            <a:pPr algn="just"/>
            <a:endParaRPr lang="en-GB" sz="2300" dirty="0" smtClean="0">
              <a:latin typeface="Trebuchet MS" pitchFamily="34" charset="0"/>
            </a:endParaRPr>
          </a:p>
          <a:p>
            <a:pPr algn="just"/>
            <a:r>
              <a:rPr lang="en-GB" sz="2300" dirty="0" smtClean="0">
                <a:latin typeface="Trebuchet MS" pitchFamily="34" charset="0"/>
              </a:rPr>
              <a:t>34 species assessed with these different systems across different countries (Belgium, France, Germany, Italy, the Netherlands, Switzerland).</a:t>
            </a:r>
          </a:p>
        </p:txBody>
      </p:sp>
      <p:sp>
        <p:nvSpPr>
          <p:cNvPr id="9" name="AutoShape 2" descr="http://www.eppo.int/INVASIVE_PLANTS/images/panelIA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9220" name="Picture 4" descr="http://www.eppo.int/INVASIVE_PLANTS/images/panelI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891517"/>
            <a:ext cx="2772876" cy="179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979712" y="6418203"/>
            <a:ext cx="4176464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1500" dirty="0" smtClean="0"/>
              <a:t>Experts of the EPPO Panel on Invasive </a:t>
            </a:r>
            <a:r>
              <a:rPr lang="fr-FR" sz="1500" dirty="0" err="1" smtClean="0"/>
              <a:t>Alien</a:t>
            </a:r>
            <a:r>
              <a:rPr lang="fr-FR" sz="1500" dirty="0" smtClean="0"/>
              <a:t> Plants</a:t>
            </a:r>
            <a:endParaRPr lang="fr-FR" sz="15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979" y="75037"/>
            <a:ext cx="1109898" cy="116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71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17" name="Picture 25" descr="http://www.eppo.int/INVASIVE_PLANTS/iap_list/images/hydrilla_verticillata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053" y="1275081"/>
            <a:ext cx="1725612" cy="1145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ttp://farm4.static.flickr.com/3155/2574295156_6d63c561e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263" y="1268759"/>
            <a:ext cx="1592761" cy="1137143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6" t="20397" r="11750" b="22517"/>
          <a:stretch/>
        </p:blipFill>
        <p:spPr bwMode="auto">
          <a:xfrm>
            <a:off x="1619672" y="2492896"/>
            <a:ext cx="7530354" cy="4349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Alternanthera philoxeroid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3256"/>
            <a:ext cx="1661053" cy="1109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ambro_infl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3" b="11073"/>
          <a:stretch>
            <a:fillRect/>
          </a:stretch>
        </p:blipFill>
        <p:spPr bwMode="auto">
          <a:xfrm>
            <a:off x="-1" y="3646495"/>
            <a:ext cx="1661053" cy="2081653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-1" y="5333146"/>
            <a:ext cx="1372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 dirty="0" err="1" smtClean="0">
                <a:solidFill>
                  <a:schemeClr val="bg1"/>
                </a:solidFill>
                <a:latin typeface="Trebuchet MS" pitchFamily="34" charset="0"/>
              </a:rPr>
              <a:t>Ambrosia</a:t>
            </a:r>
            <a:r>
              <a:rPr lang="fr-FR" sz="1000" i="1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fr-FR" sz="1000" i="1" dirty="0" err="1" smtClean="0">
                <a:solidFill>
                  <a:schemeClr val="bg1"/>
                </a:solidFill>
                <a:latin typeface="Trebuchet MS" pitchFamily="34" charset="0"/>
              </a:rPr>
              <a:t>artemisiifolia</a:t>
            </a:r>
            <a:endParaRPr lang="fr-FR" sz="1000" i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8371" y="6485274"/>
            <a:ext cx="1372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 dirty="0" err="1" smtClean="0">
                <a:solidFill>
                  <a:schemeClr val="bg1"/>
                </a:solidFill>
                <a:latin typeface="Trebuchet MS" pitchFamily="34" charset="0"/>
              </a:rPr>
              <a:t>Alternanthera</a:t>
            </a:r>
            <a:r>
              <a:rPr lang="fr-FR" sz="1000" i="1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fr-FR" sz="1000" i="1" dirty="0" err="1" smtClean="0">
                <a:solidFill>
                  <a:schemeClr val="bg1"/>
                </a:solidFill>
                <a:latin typeface="Trebuchet MS" pitchFamily="34" charset="0"/>
              </a:rPr>
              <a:t>philoxeroides</a:t>
            </a:r>
            <a:endParaRPr lang="fr-FR" sz="1000" i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8198" name="Picture 6" descr="Myriophyllum heterophyll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1" y="2391236"/>
            <a:ext cx="1642682" cy="123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-2" y="3226423"/>
            <a:ext cx="1372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 dirty="0" err="1" smtClean="0">
                <a:solidFill>
                  <a:schemeClr val="bg1"/>
                </a:solidFill>
                <a:latin typeface="Trebuchet MS" pitchFamily="34" charset="0"/>
              </a:rPr>
              <a:t>Myriophyllum</a:t>
            </a:r>
            <a:r>
              <a:rPr lang="fr-FR" sz="1000" i="1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fr-FR" sz="1000" i="1" dirty="0" err="1" smtClean="0">
                <a:solidFill>
                  <a:schemeClr val="bg1"/>
                </a:solidFill>
                <a:latin typeface="Trebuchet MS" pitchFamily="34" charset="0"/>
              </a:rPr>
              <a:t>heterophyllum</a:t>
            </a:r>
            <a:endParaRPr lang="fr-FR" sz="1000" i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8" name="AutoShape 8" descr="http://www.eppo.int/INVASIVE_PLANTS/iap_list/images/hydrilla_verticillata_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10" descr="data:image/jpeg;base64,/9j/4AAQSkZJRgABAQAAAQABAAD/2wCEAAkGBhQRERQTExQWFBUVGBwaGBgXGRodGhchGhocGCAYGh0aHCYeGh0jGxwYHy8hIycsLC0sHCAxNTAqNSYrLCkBCQoKDgwOGg8PGiwkHyQsLCwsLCwpLCwsLCwsKSwsLCwsLCwpLCwsKSwsLCwsLCwsLCwsKSwpLCwsLCwsKSwsLP/AABEIAOEA4QMBIgACEQEDEQH/xAAbAAACAgMBAAAAAAAAAAAAAAAEBQMGAAECB//EAEwQAAIBAgQEBAMDCQQHBwQDAAECEQMhAAQSMQUiQVEGE2FxMoGRQlLRFCMzYnKhscHwU5Ky4RUWgqKz0vE0Q1Rzg5PCdLTT4iREY//EABgBAAMBAQAAAAAAAAAAAAAAAAECAwAE/8QAJREAAgICAwACAgIDAAAAAAAAAAECESExAxJBIlETYXGRMkJS/9oADAMBAAIRAxEAPwCgcU4eUdha3VZj5T0wKrx/0xavELSQCo1AbgRb7p7xttgDMeHKgUvqUssaqcjUoaCG3je30xGM7QiyKlrTI0gWtHfucRiuQhHQ/F7gwD3G/TDSr4fzFNBUamwRpgkbiOuFDSjFSINwQcMmmNT9Ia3EqiqUV2CEjUBIDaQQCe5EnDvwjk6JqIajg6j+juAYsdZ6CJ2k26YS0EUuVqFlU9VAJ+h3xccv4SfLUxXK+cgGtCjEbrphiBMXU2+7gT0am1gsFXgtJAEooGUofLLGNbETBKmxubsCAIAi5xRcxQai2qGRqdSBG2pQCRIMgiR3kH54t3D+Og8kQIB0/qtsLdoN5wv8Q8KJHnrDqILqTpJFuUnpyixxOKoHT0rD/EodCVuSASD0PWenWDviGuyhmsdzEHVEbAkxI7n92D6XElYOoSXEFam5jUqFCvwmLGQB174T5mmV36yfof6PzxWKsBub3vOD63iBnRQTrdrO7GWYTC0wSeVVAFhF8LUILXF4tOI83LkRB9R19thhmrNQweoqkaADKjVMHm6x7dJ9cTfl9VqaAnkQkCVBA1QCJidjMTbcYBoEoojrb9+HuV4gVWioaqUBZqizp54g+WRccsb/AEwksAIaXF2r0EyrEFEYmmpnk17kMDPLEw0/E0YDyzgoOU6zJJ3kbD/5Y9V8IeGqVbLvVZCajMTJK8ymRpYqOWbyY3xTq3DalJvyXy9KsGYswNtLaiKZvZAIEfEST1tLv5QzVKyiZpJjpIt/DESIBuD6+u+HniBqWorTpUwAF0upfVETzamIY9DbfbHPCuANUoPXm1NlAHfUfwBxdSxYUrLf4QyHnZGuqqgmCdwx0yYkgifl1wiDmihEKCQQQQLiCSQTdYAXa+Lz4Rpinw6qKl76YCmxHTtNsUPP6W1C4JdQBc2bUCT63X9+JLLKT0gbNZ92KOrEFXJSAAVJM9AJxnD67eaiooaoD+auBoYPr1Kegm97ROJUovRYGpTcFd/jXROzAgCCLkdDOGlDj1apoWkdBQEalCKHAAgbXawEbMcFulgjdPAu4bwl/NVqoBVXDOvwn0DWtLaR7MeuOs4oFWoH5mfWQAGYTMqx1Egluu8De+14q+FvyehresiZhlBXzm5VCj1kA6mkLBAMWgYoPHM+tWvIpmku52YkmAWMQu/QRebXwE3IMk7Vi/J5UaghbQr3LcxHWDC3PVQO5xxmaPNYzFh332jpGJK+kEDWt5JMEWkibCLxMdjjiiCx0iBPw339uh6euLCu0DjL8rSJ6Rtv/mPrjqhl9QUEQR8XrckW6EbYIzlPdTcTFv59RfEi8MJp+YokRcjoB3m8j2xrN2IvydfvH64zGak7H64zAtAs9XzuVpiX8oPe9gSBH0YTGKi7s9QozrR1DSwawUH7LBR2ifbFsy/Fw8luVgN4gWAkHpHT54A4vwUZkCpTUGbBp0taZVugPQE+mOLjajkNKwnhnjJqK0qVT88Y0FTupWwCiLow0kE+uD+JeEMtxCmKlIeW5MyQYJJJI9L9sIuI8MqQoa7pATSSpPRUJgzA6k4k4T44rUqNPaFJVlI27dd5gYqmnlFlL7Kx4g8LVss35xOQWLgG/SR/HD3wX4n8hfKqCRJBn+Q9pnF14X4vo5xIqKpExBt1gR3JwFmvAWVqVNSHQ2oEI2xItHtt9MO3apjdfYi3xT4dFVRWywEqLKsWFjMH4hE2O04UZPOAQrAOQIZTsT1X5YvNPh3kDlDKBYg3t0IPb1wFxHwsa7TS0aojsHHfbcG+3p0GCn9jULafgvK5kl6R0B0ZWQ7pI+Id4OnHnfiLw1Wy9bSVLQYHWesWtGPUOHZN8nWTzI01OUlTME2n0gwcN81lkzCmlUIDqbgESR0K+4G2MmCUU0eG5jLSZIkgi3TaOnfGqFKGgkydz2Gx9gP5Y9Or+C8u24amdhsQRG8b9d++K3x7wjVp/nAA9MblYiI5h9J3/icFSJdGkJeHZp6LjS2iokgNA5YlTcdYkzuIBGLvwvw6mYyCVgxNVGYfrXu0zcncgnFD0kuri0hGPLInYggb6nUqPfHqvhYsaVamVIBJdTpAVoJ+CLgAWg36YWX0aGx14fztNtVKkFCpQpqpWAJgtYx2I36nvirePeD66f5QAzaSS0XCgwDHaTviweGuGrTqE/efqTHWPbckzgfxjlXNOrTpK5aeVU3OrofTviKjSRRxtUeH5kjkBjmEyDsCbfuAOPSPB/CdXD2QmBUqCDeLR8x8sVniHgHMwaoVPL2H5xLQAoBJIEwB8zi/eFctpymXB3NSTbYgxNt9r46JSTWAQHlXJrRy9Zfs6j3O4uSfrbHl3FsqtKmzIq6pnXqBs1tABG4mSe/W2PWeMqBl6w7se/br/ljxrMs7BixkAPp6wVKrG17sMTSNyLQDmeNVKmga2ZwhQkmdSkyFafiiWF/THo3gLgBy9AZiuGYvAooRqIv8QAEwJJ+U4VeCfCi5givXULSo/EbjVAEC3t/U4tPFvFqJl3zO0k06AAIKiCNVtp/ljSfiBxwSyeeeJPEpzNeqxLaWEBWFxzKNI3jbpf6YQrQZaoRkBIImm194sNiDMD64acB4xTp1Xq1aS1yVgK7WDMbtt7j54ZcN8WU2qFq9Jahuyco5NKyWJH2iZv0vvy4fMdIlJuzvIeA6qJTripRpxz1BUUP5KuN2DArO0Dfmnpjv/RVGtUzJDP5SqE8zy1Wm1TsBAhoE61i3QjB1DxDTzRbWQGC6kV7AsAYmTsG5QSZUMTcFgCKecy2Yp06WZroOU1IUuVUiVCF2PxCTMSDbHM3PbE/JkrVbgP5TVJpHzIksy2VQqyCQBPoABcr64WVPD1dGXlZZ3Yq6kK3VgRIWLnsN8ek8FylGnVQZehWQUw7O5H6QRy855nk9BaIjrireKS+ZrNqVKTqgV1ZgrA6YDqGAInlBG2/QTh48rbrwNpkP+oFP/wAUn+7/AM2MxXf9Wc1/4ap9BjWH6S/7X9GtHqFXhysWXYTzLNjIA237dL474fT0UjZg17nc3j5wMHUeGEKl1AN+WRqME3JuQNrQDjdGoFHLeCDzdepnffHDdYbNYurFis7ybzHS39DA2f4QjQVCEOvwHlLSIIFoEMJB9MWLVTpzI1U6gWDYEd1MdRI98F53w/TKhlM7EST02+E2uZxRXtFOtrB5lwnIKINR2Us2wWRIPUhgRtqsOuLvwvjC6dNVpJurnZxFh0hr45HhsKYYcpMk3kAgbH3G/TBtPgNEqU3nuT2+m3YYrHkdmg2sBeWz5Alfzijde37JO4/dbEiOpXXTMidVhGg/9OmAOGcNqZclZ8ymfgIuVno3p/D5nE+dy5pt5iAREt2P06/iMV7fZa8ZJOKUxVpiNpiAJ0mSdU++K9nEZYZ5DUyAzdSB27n8cPspnYbUoIptZgRBB7m8fjjfiolqOsCXQkOO4EsRA79Pc410sBtJWLa7msDpEEwpM7Sd9+a2/wDLEXD/ADOemxWVMGbI3oRJ9Be+B+BZtNBpVDKzIPcMupWjr064K/JBTpvfUrERIgANe0ep7kyOk4W6YrwyAcIBOujRQlSdSMQTE64QNaCxJnpEdTiTwzxOulVxXpqAzFOVQoQAjTyj4QdTTIviXLVC6B0qL5tPVEWYwRyuItIII9sDZ1DVrLX2JIYg7Ahwel5MGw/ngV6L1v5IsmUyOotTEg6h9O/0GM8ULo51P2Y99Not8sO8tl4qF5swHuTG+FHFoNAswkc8xY2ucPRR6Ktwvii5ynWR1A0wCAANhpLD1+1go0BRTLoBbWIA7TI36+2Kd4X4itPOqChprUFl1aiAwtqhYmDMeu+L3QWXpKykim9j2ievvGDVAhoYeI6c0WFgC5F9hIP0x5xwvg4bONRCEs1KppB2UlRDTBvaZ/G3pXiYjyTIEarg26dfrGKf4cq01zdTMKXLlaihYsWEglY2pgBAPXCZTBJ5RP4mfyko8OoG5jzWAu3cmPb+WBPEWRo1ESm4mnR08hqCnZh1LfC7EWDRN8T5Ph7ZqoalZGosVIa5gDVq7D7Z6ztiHxRw+owo0KS6EqVSxcknm0FgXn4mJOxNuXvZewsk2jzjNUl8wmmrrTJ0jzBsRBKkixixw24LwNzlszVKDTAQMTEHVJ0g7nYX6McMqHh8E5anBmpXqiGkSEITT1E2g/LFy8a0ly+UTK0k3gsBYW6k+53JxT8ngqVqzyfhq6KmpgGENYESCI+gDQdjttiw8JyWVQKKtRzVNRY0vpChhOohlsNua5mDYRMvBOCVXJZdNFZhnqBdiDMyOYQRYb+uDvGedyoqhxVZq2hRqRYQC4svVZ3A6WGNJtuiXVshy3jB1rFFJddfK9Wo7laYsQCgFpDGYB2scR5XxUlTMK9RGYJ9sE61A+IkgXWOWDfY74q1POQ+stzo/KFsT+ywPKL2Ppi3eBfDz1qj1alNfLKlSXHe8wbMbC5B3nfCygqsEYWwjzR/av8AQ/8APjMN/wDQvDe7/U/82MxH8ZT8LMTPgQdRA2i9z398aqVyQd7/AIj13xBVyhE9R3/r5Y2gltPUdY+L1/HHIQGuUohiEb7Z7TBgQf5YaeU1IQ5gTY9BO9/U4TU15gxJACiP3fwg4ta1BUUBryACLbgWxfiVnRx5F1TNkX6dun07RjkURUsp0nePvb43n821Ir8JUHqLm/wwPcWxEnG6Jby3UKYOmD/AjY/hi7p7KNp4YPmaz0iuuVWp8LDoRup7dx3wbSzyhee9Mjm7qT1jtjniC+ZTNOZAuPXb06WJ64r2Q4n5TtTqGYHXZhtBn0M4p/JRZVFgzGRVGLxqFSdjNokMLxNpOwjBSZkJUQyClRdMm/T+MYUpW0fmQfzbn8222n9Uwdu4/HB+ZyLLRdCZNMhwRIt/LCxi4uvBVHq68EfGskEzNN5UKzCkdPQMoVWI6X3wT5DCkyNZkGw3ECLj+t8ZVyQrowMAFTBPSwINuxv3wWmZ80aw3NGioIAkmOYx3vBxlugR3RWcvXqU8wkcoqCAJIEsCFnY+gnaPUYYZ1ppKdBBII0mZUm8H/aAucAVsyKfmAKGqXY650kSDcj9k77T6jBxzpamKigySTHe5sZsLCMBN2zQtNou/BMwSg1QCqRyklbT3O8YArZepUTQlwTBExveRIub7YU+FONyDAESwgkAiDBkz8O8HFmy9T83UZSQOk+3TDdrRoy7YPEcl4dqUs6FkllY62AsIuSSb7Xx6bThmQkEqygoPnEnvuSfXCvilMoarKJeoDBttv0EbWPb1w14BmQUDbrRp6TEG8EyLzf2BxROx66ol8Y50GmKaHncwLxE31GBYdZxReFaqtekaZhRIEyNQMkvJG5N42uB0OC/E/GS5VqkHWQCY2RUD1Lg8x02/wDU9MH+GsucvQFR7VKh1QxH5sHmmQOklvc+mEbvJCK7PIdx/iARVpGoEJFydiSwCrbpc77m5wIlagKlZhUNZlC00BjSObzKlYjodU+vL3xWnztauqxIFSsWANJTpAhCpYzAgyLXM4tvBfAiqDXrQfMGooRp0yh1D5knfpiU44wO4uWiDgPAqjVstqbkpSVknUBMgsG2LqNVpF8T+JuKaKpqFoC2kWn07xvthzwTLlRVzVQ3KnSDbSosAALAaQPU4874olTiGZC0FYLADkmQL72Fptb09cNCKezJVGhRx3xW1QkAgpBlZ9NpjcWPywz4pl6dTLU8wKZ8tEp0l0C40gBqlQTOgnzFSwLNeQIwU3hrKZFFqZhjUbVZVH2he5i8CLCwBO84a5PM1eKFaflrToI06gTHL0IspHaB1xWS1RN8bbyScG4Nlsw9JqWWCU0Ua6hE67ToFhqbVp1Oe1rbg+P/ABEEVaVByAvRSY6yd7g39ZGD/G3ihctSGWywC20nT62AEdceXZ/NOCBUUSQWuIJ131na9pHTGjG8haUFSM/L3+8fqfxxmF2hvvD641inVG7Hv1ThivPkmJFlJG8HYzcH+eB8nwRVvVVgR0FwLfPphlSydKIFS47+/phnlkaIYq4+91+f4441xp5oK41dikZCi8AMRP8AI9sd0su1In7VM29R/ng6rkrSoE+oEifXfHN9PMAOkzuO4w3RDdVZFW2UvYNEGbX2k9DhdneHqhEiPawNhaek2xLm8vpI309eoIgyPluMLKubNOA8vSNh3XsPbD1YdhVFlJhjoAPKQDbff5CD7DvhVxnhnmy3Veo/D5jDOqFUwTNNiIYdOl+pH+WIebWOtyDvECDHrIO+2F/xF7UwXhOYWrSKOOZCFJ+6bBWjf+pw94TnGaVcyRykT0iJk/XCF6DUaxqKpNJhDgibHv6ho+uCjm2RhVW0b+t4+o9emGU1dMfsbZzTJ0qSyNBEzqUkTa22/wAj2wNQphM20Ew6jeDI3Bt1DCRA64NepraRbULSJ/ytvGAK9dlFKp1BZGJg9Z6bDYYnJq7Qs3TtA/Fl0vEDUGUaoMgEk7C52Ije4w24Xlh5LoTq0hWtb9VrH4bz3/diLNVdDhxDWm0gyIIAO4kjce+O/CTF6r6xCusBYACzDrA3sGj5YH+wO1SJaeWCuyhFhV0oV3veW+6ARh/kczqy7mDufncyR3E4T0W5iYuFMj1UwQfnGGOWAGWfSbGP6774TjT70CC+Qk4llSmXzFZ7KUCg+jfFEfD1v1wP4eVqeQYtGpgLjr6/738Md+IyHyq0gY8w8/uTY/3QR8sC8WzHl5FggZVCWB3Goe0bSfpjoTHbtlWRBmswoJDICFE7FdNNzt97QRP6ww38Q8TZqYSnctqUWB/baOihQV9S0XwgyWY0KBpkinqG+5C01Hvf93vi/wDhXwv/APyAz3WgFAtZmiGbfvNuhE2tjP6Ejqhp4Y4B+T0lLkaEWQI7y5JknYsQBNowLnuPvVrchilSIZydmEGVE2mdx9NsP+J1dVMwAZOlQZhveNsVNOFreJCgQ7SDN7wT9p2jf7q7AYXRX9DCjm/Pyr+YSoqE77qgtEnab4pnHPF60ZpZVVVdiwtBFrn5demCPE/FWKaeamAfglQN+UA9SbWtuL7Yp2Z4Y7QY1EsQygSRB3EEb9hfvisGmTc/CwZHgVbP0cvpbX5b1mctYcxW4PWAJH+WLJx7i1Lh2X/J6ROogyZuLCTtiTgHEFo5WklNWDkaQDGpmH2Te0XY98UTjvh3O1tdZqblFNySJE2ECZPsBgRkrqTGukIczngQtUsHqFiQp2p6Y5j3Ja4HQLgLMZpqgEmY6W679MNeFeEK+YcCmjH9bYduvTFwXwRlMoFfOVwzAElV69YnFrSJqN5PNvJHcfuxrHrP+tfCv7Ff7v8AnjMbv+huo5pZtmaNzYW679Y/ozglXIuJ7WPXt74ByFby9+YD4ZPr8PoQcMMtnCV0/E0x7j/pjhjL9iwneA+jxF+jBwN1bf5Y2+fR51DSV2DbSfXthaawNyYItqmfacS5WGqAMbT064r2wV2aZ2USJZd2HVfY+n4YFGWSGCDUpg6WuD1Psb9O2LH+T0hKglJifWNj+7C7OcGZBqpwTvI27QB6jGFf7K/TqGk3lvLUW2m5X0PaNvnhilUKyoTymNM7NpHwTB6fhiJcstSmUZYm/WxGxH8D74EqZap5LJEtTl19dM7fuEYDleGJfjLBl+JqKBQhYWwB+0J62+nt64UV9JMq3KTsw3DRAH6wPfEXC6SuxcMX80A9otIMjbsQfvEyJxthpbVF+sCwt8Q7CDETs2ITdi3YflqkoIWN7xGxgyI5THf26YXZgTq3AADWuR6AGx5v5YMqAozkHlkMPUTpIJ6EEiIwCtRWkn4SIJ7b9tr9u2Gj8o0MvkqC6b6Uhl2vcSTPSYtAJ22xPTprTYMAT8OrSJK2ie5iIwNkKbVWK6SSDpUjYgDqdpIJP9DEtXUtcgA8yxcx2jfrfbBzVgi8WzdVij19wGgQBc6iB12vhjlp/JWgsQNp3Hv8yemFecWSXmSBNrydv5TGIMlxVtNVWJK6WI7WJEHr0b92N2Xex3OpWA+IMwAvZpSm56QZ9dzqv7+uJuJg1EWleSsEgHZeVrARsJHqJwHnAKtQ09Q0hkv1UsGqb+4FvYdMHZnKuGYq/M+s2G0i077BQe1xgKSTJdhRwzgxq5saRoRHA1fEHKQqJfY/auNlJx6PxTPilTFJCNTfhvis010ZakFaCWBtMsdO3rYN2tF8F5bMHzBVq3chTGwUad46tEH3PpikZpoaDoacZDBERAdUWHuI39pxVuIcU0FKYI7m1j0BYA7fag9O2HPFM/5pmbNM9CFI323icVnI8IGafXUYjmAFgSBMKR02Ji3TCzqnZeVJAfHc6V1rRCPpAmqk6zqXYyIgWMKfu9sJstw7MVeeszladyCWIM3AUFiL72Bw+8R5BS7sulyFUEcuoEDTJEwikgyYJmwjDbgPBvNUU1A8pBzEyJJMkqAYNp37DDcbXXBOEbyIuF8MqFHL0ppmAhdvLg3YBI5j0m4tb0w4z3Eky1WnrrVBSWE8oLqZDF2Zk+Hl07kk3tGGHiWu7lKFAL5aMFc9Umwdfu9Tqjoe+Ba/AhmjRsEREfUoJUtUhVJMXaOxGx3xGbUZJsnPZzxLxayqPyeiRS5pdYHSV+RN7+o6Y8v47nnrVGOp5jm8yZUzddhadoExi1cZ4VVSnUpO4CKoCqyKVIiQtjvb4u+Fma4I/Kz0mFWoSAmg3sCCNRF9N5AgXmcdPFNLIcVllXgev+9jMW3/AFWr/wBm/wD7tDGYr+RC0vsvdbhpWHUTJiJMT0JncxsMRv5ilGYcpJ7CD+tFwpk/PDhqxUQabAWlgT/CN8Q08tSqkiAzdd9p6/1bHE+NbTA+POAHJSCY5pMaNOxPr1H44LemxbToZWsZIAF+l7iP34a0TSpRpWIHc+0/5nHVTicnToGqxvGx98OoPdllHN2BZeuQNLiSbEfzHaB3vg2hUbemQRPwk2PX+vbHL5wsLKjevv3/AK6Y0cxTJlgaTdGGxvPXFFFrTNlaZxn6CsDUWQ8ARtHeb3BHXbY4VZmssBhLffuAZ7mLXAj3E4P4lK82uFNuWbT1iIPthHVOkteLQb9jvt6/vxCbyRk84BOH09D1EQmUYmm23K4lZk9DqHuMMlzEsNtfQAWIvY+tyImNsB1VGvWDM8rfdBkFZ6TJJ9A2JabEnfmEFZ3gwPn+6+Nsz2MqWRqVUJprMSDfuIO/qJH0wnTIGmGGqSxOoR8PWfmSRi0+Hs1+kUnmN7n7Xz9f44SceqAVfMBOkQrCwtbqLiDef+mGSpWh0vUQcP40aINiSJYSd9jtEaSDt77WwfWrtUnTJgTbrbb529RGFXLrGraZk9Z5Dt0+188W/J1adMBEiRuT63+eBFdk0zQ+UWmVZ2MDUIkkTf7jEdO4wMB+ccgGNJm2+oEfPcm3bFl45m0q0yHUKykz62Pw++E9VR5hMEqYAiPQ9pibfI4nOHVk5JxdEOSpjWGqKHVSXLECRACLpjeS4sZEA7Y3m1cvoQzqkvAg7G5INtwL9sdjMqNEEXmQ32Y0TAP7NsR5+q1QIxDEP1FpBFhbrEfQ43o0hnkeHCnpLmWgQCwIB0hQAJ6gAx1v3wLXzeutCi7conrF5J32IaPWMRUq0aIO8crDYm+oE9Ba8XOJ6eln1kaZGlLSFCmfa7dvu2w0avBlTdIAz1QqpQmPMcLJNwIkm3SBHrbGmzZ0rqXQCABFgbgCd4m20n1BMYzPadYYqWIDQDeWYxMjYWj5nEGTygOylIJggbfCb7qxZrRPa+LbGluiHKsK7rTVQJJZiRYjoTMmZmw/jtbM9n1pIKFMjU25BC72+vpiu5MGjaIdz+4bdJA6x646/JnnUoLVNM64Fp6DVYbe/tbBSooqijvhq1VLFKgZQ0nliehXUZUGYEi/a5wt8TcWlCtSn+dX4SNUiOtMqRDTpJBJG9zAxKufqqzU6nPpA0iVvY/ZB69QSNjvhHxBxVdtR1mQiEjTottI+zc7gi3TCRhcraIVbsHynGKj6hmDrCIVhh0awLHrD6HvsFOGKcSVsuya/wA8WgqG0GmFutNGIsrn120jCKrl/I0tzGbAzJU7kFYEnTcXj1jDjJpRza7+UKYMhTZusspEGFUfP4cVlFLzA3W3gk/0lxD+2qf3aGMxn5TlPX+8/wCGMxriH8Z6UXrJ8aahvcTH7rd8c6KTlSR5RGxO39WxBmPEMg6DpI39Oh9yT17YDpeKgSA4DTtIuetupt/HCdo6sp2T2H5zIoCpJKw1isEEj7XofbC7M0CQYYhkIJ0bMDfl9T2PUQYwW+YWqk0pBjcGR3Ivft0xvh/C7aqhgdZsCf8ArhGrfxJ9W3gV1s5Vp1AWXft17Exbbtt64NocU8w6YBUGbgfu2j2Md8ODUQDlQEDt0viIZpQY8tTe8AA7e/TBUH4wrjr0r9Ws6alIMDdTERe6na8W+YjA2bXUJBDD7Q2AmLDqJk2PXbDLjIQjVTJuIiBKjvI35r32wnLgm3LAAaAQY6VO3bbviU9kXvJqrTIYKDy1BF+pFxM3HKCJ9F9cE15Ons4set/inppLT6gkdsD6vMBAKioOZTqsNog9L7g/W+J8sRWQlgzfat03Bgbi4n5YVN6NYPSrFYgkk2IvMgiCT7enf0w/XgNTMKSxuxk3sRG0dv66YQUs6pKs/cAAyN53Mbfji40OKCrTXy2CmB8/6vh47yV40nsr3EuAvRgEkwCAYmx2Hvbfv74X1KzrVPNdgABJsRH7pH78WutxUhWStEgSpPX+E4q2bph0Z1dQR0vqGwBB2JxprroWcerwRf6YNXVM8kmwGwkQfmF+pw+4bQlUqMupRvHsDMep69JxVmpGn5vL8cAHpdgfrET+1hz4d8TeWRr2YBb3ERE+m0RgxabXYMGk1Yw41wtPKSrSJtrtF7iDfuDf5YXMJ0FdUagDf9Vua+xkHBtXiOkOqDlczvO94H77emFWcqc/lAHV9o9ATJAHsTv743Kl4HlS8Jco8hOpSIG+0Ejce3vgnON5aqsydMAHoBOpoG0mQJwEj6HZp5UBYFjFpBN/drDu2N0q+tX1MCz7yRsLQCASIkb2kYnHBOMuqb9OMhW8x3jl0EX3YQLJcESzN26YZ1a1SVAQcsgNymSAZNzZgJJ2Mxe2FGSzpDkEaSraiSYAJkiBczzAQbmRhimX0lpCliC0AgQSfikzOwBvtiylWBVK9kyZJgVMAN3LLBtvJNhNsDV6eYHMRAEiREX2Ii1hpEsRPpgd8273cAgx9YgwZg94JxBmvMVVDNpE2UiNC7gyABftuZ73xS16UUiV8rVYjUGSQIBZSxg2PViZjv7YkOVRgyOgE7BhDTBmCoGont0nviSjnakBAymRplpJA1SYLbxJkH5nETcc0kSgIX7QWF3AAYrYyewtjSlYz/YgzPAo06UJCn4WLQbkiGgCfhuQBeJ3xNwvhVWmhJohHCNDIG1KWbTDAz9ki4N+nXDWp4hpubhwGIU6pAv8QPcjcX74mFMVaTgVSabNy6DDJpJhhJhhM2PLtbqHWvkGLSyVb8iz39nlv7qfhjMWz/U+n94/+2PwxmHx9DdkdZjLOQNOpiL6HkT0Am22Aw41u1UOG1dNU+pIuBbcD1jDOrmCxAq6t/iE/vx1Q8zUAQKiTykwfY32OOdwQHxp5QDwqqKQDCyljABMafhsCO4j0m2G1bO6oDX6hT2n7MT9DfHNDgDM2oLY25p2I9wcHL4cWZcj6me3yxL5IVRlortAt5oWdQAlCJnrKtfltcCIO3TE1LidQnS+wghzYx8jcm0z79IxYTweipkvtcXvuTM98KOKkagUckCBqAX3v7HbfGaaVk5xrYHUpg3sJsT2J7jv69cCeUA+3MPs9rRI7g7FffBD1dCxMbidMowPcSe+4+lsDVKiEFZII+EGTH7O8rvhG7JHDwp07Bh1GxNonqFIK/8AXHFB1RhoYiZBg3EWn1i2/bHLudJC83UCfqLwZMdBuBiGoshLad79ZPU9b7f9MKsGYWc5qKmqFCTDNcNz/DabkNb2jHWVzbU1BAsraTBjUJ07HtIwClOdIIIt2BIO4PqBffYk4jSszodUiwmbXEED9xHzwzfobG+YzLNAqN9qJ76bSD6qQ3uDgcVZYEyAZBHsQfrIOBKtbn8zdWGrtEGIPr+GJKteGYMQeaANotb8cIzXZJWemSFawJsO2lmUbmyxb5YCSrTJO40OoGozHN6Dc3IPvgbMVyTUaQDDbDoJnDrwnwgVnJcyBff2YT3O+2HjBvAUrdEIzZp6ywLFDK33hiLx2kHAP5YyvMnVuAbFtRMnVFuk9f34ufiLhVJMuxCwSSdrd/czM2xSxkvNI8ogllXkaeUQssveLmLGW64dw64Y07j8Q+u5JPVSQOaSRseUC5+Ie2JaLC4KneIHpBJUWBtBuAOmFZzxamzQwK8okQYEkb+trX6Ymo8QNwTsDEk8oMwL8zRPY9LGJwtE2yTNU3fUS2gg6wS0weyjvOw9MdjiEuwiFIIBEWEQuph1gAjrf3x2WBX9NY2J02VdpJ3MtNjcAX7YhyvD1KxqvqmWEARuVG5v3j1jqywsmCsuV5hpkMZI6C5iZHQTYbiMMtVJudub7TXUj5WiBt12wkRSBPKADNyJYzAg9JMmZ9sQ/lLsNSoUANyCTHosxp6m3fGy2bsx2+WZjIXQpsdUT3EL0AnbGhQ+LW6ksdoi+4MXuCLCOuA6GdOk8tRQACFqBiGnaSqyBG0Drg3KcRUqpdDPQGRETaQAzDoD9cVT8KKXhM9IVDeAmocsgAxck3BJsLRa+IKtUagKhDjqFAVbcoIINxMWxGuUXWwUP5dQG9TVbsehYm9xaN++OsvQpgDmZTMhHW8EC5DEsACCbETPqMZ1sKrbJfy6j9xv7x/5caxz+Qn7o+hxvDf2G0OSabAktB2O3X+JxK+eWisUqcxFzF/X3kC2FNCmWUFZEfA38jc9fmMMgWYQTJ7Tbv8AxwHfhfK0jbcUrVAWBUAGIJj6esdsQ1azESWmd/iIvuNrEfywPmeHtcpcnsJ6zfbrfAtB6lzM9xERA3gTf3OOedkJzkyevm9exO1oXY3vJ6GPriBYVjqSw1WuAettJjef+hw+4ZwZG5zMG8H8DfE+Y8sSvlAqOoN+09Plh48TatjfjdZK1W8thqSxMWJM/PoQPS/XCqvTZTdNV+xj0Kxs3X6YZ1c8iuUt6Eyb7QJYj5/TA9XMCGCgT113Ijs1tjJ+uJPDINCzMV2ESq+h6kdiJg39uuJHMhgRK2K3JEG8X7MBcYxau2ocx2GlSom24vsDcW79MCPrpr94RYiSQYncXj09carAadxcsoJF42v1j6g9sd5VgW0iRIi56EWb5GLemBvyqImTvefh7gT0uDjoVgGKk3+K32R0iOnWPbGo1HdCsxBXXJ1EyD94y385NsM81TBMEaiwmw26j52xBw/hZqmEFmMnoY1Tpnp3+mHtbw/VQBiOW0x2kDSPl1xnGTyh+rqyvV6CpUM3MgxNoNjHvHthv4Lzp1DqdADH1INrCBEC2EefqGzNJgLJA+6wE97necd+Hs75byDyj0Ag9es7HFOJOxuN/Is3jKqT5aqZF+XTJJIAj9+KCub0Mw+6AsjeV5Yn67dcWzjmc86dJ0ldLqe4mGj/AHT8sVDL8NPko0sxLxO8QWJt2kr9ScVdN5NyO5BeYLOqM0zzyTcyAACesEBfmWxBl6o1KoJkNuSdwb2AvMd43xzlG0syMZCrqsTdkAaPlLYyk3x2IUqEkXN7tBPsb9p74FEjt5qQAwPWFIhQJ69bSZwzWuVhQSsAkhQS17xGyD9ZjubYU0eMeWpNIBek2i0wCSDJAveBPSNzclnlYqCdM2Ukkhj+uGlSDPxETPSNs19gYWv5wyaRab3bmMHc2jbtAtjeTyr1DpQxFzaNM+qm9vlgnL54SDTWdJ06U5S0WIMHSSfl+7DSlUTlPktQAEhlPb4msOcA7ob7HChSshHBah5tZLiY1EMvY9+n9dMCU+JaN1QtBsQAAJMXO8wbRfDBuJ1NTB1DqYZWgDYTtIad4IkYFfJ+Y5NNQfMXUQeUgWFp2AIJMXEnvjJWFRslGeZ9QXUJERIO+83hWG0Ygro4liVdigVlKjVdoNwJNhv8sWHh/haqqjzGgnoptG89Z/zxJW4Ey3Dc1ot906h0k3G2KPtRZxk9IA8yp9xP7/8A+mNYn/Is198f3RjMHtL6B0l9Elan5JOgfEfzijdoABIXYMOo6j1xtiS0lljdT94diADf/LElZpUROkEXuYtNm3m/1jA+bqKkKy6fuPIKMTurr0k7Hodj0xNOh06JaWYpsSFZlYRINlntG56fhjh85qIWAjSB0AYDpbqTOFUidYBkbk2Nj09e462OJaGbUkNpBi8zJB36WvgOd7C+QsnFM35NGw3t8vwxSX8QsWIM6WJHfb9m/wDlG2LB4kz5AUA7jt1PST8gR+GKatCpTaYAYEkFtVu8Rva0YM2JySt0F11WoATIIAJJG21x0B998B6ivUgMLFSQR7AjYntte+C3zVJrkoCR6HYkWHWxwPmaRnlkzG4aBIHMOgt8sRIky5cmJZW0XBEhh1IMWPU45yiBwdIbbfab2t3kRjill9pqExc6bbdTIAYfL0xs1XYiFCqNgZnrtaCcZrBkjRpxyhSEMSGkkxzTIP8AU4xUE3jV9qJVVFyNfqO3tg6nShdLcxBmRYAfZAI+ESCJ9Ld8BVcqqSXZSovp6EGwEQTdo974W2GhrwvxAtCVIJmJ35ZBAHpMbdsWBeOwnK+pSOYEzp9MUDPZws0qqEGebsRBm5iNwOuI0qsqagysdRKhdjESZjffF4ycVRSPK4qmH5jOh6h08q3gESpEkjUNiTJIjE/DEps2obVFJIH2WguHA3KwNPcQO84V5XiSh1gAAwI+KAx3iI6yBg/huY/OKA91BsVTSehRioEkLJt2wuVkmnQJnaho1KYqOFBUEmZ1TAkQNgYN9jvjulw0AAqQwJlVDQbORAJsQDaOumcT5+ms0wwC02prpaFJDG0iN4A0mNwPbEGbyo0qi6QTJ5iIuJFusuQO0X7YN2qMzhMsGAdgaZDBHL3BD6heBaY9pN8La2peVlaixN2YrpOw1AgDl32kDE01Fp6KhIbVTVWHXTr5CeotY9JANttuzaylajrQSBaGBncRaY7CT64osC0DUOGsFDq61GFyg1M6/raYlhG31xvLpRa71mdjMqUiDtdmPvI/diTNcKCkVKbF0Ykw3MyH7pAjrax6DrhllspRqD84hqP0ElasRYzKiqALkMdcdcPdmJarU9QJWoFJA1krHKN121apmzXv2wyy+bFPSBrqFublZRp6GUSzSL32jfCpsvUQFKYpvSaQggFC29wftTI07iR0xxQpFW56RpNqgIqgSbElWAkAb3bsAbmEaMizGlqUvrYIAJUrzG4su9/1trjC2h4iNGoHVRC9zLH5kAkTFoxIM1DatTOFYyOZQehneRHQ6RaxjCvP1fLcEmSSQWECL2C6rdOvtOESfgWq0Pc14szCJ5kiqsSWUglBE6SOhmbjphzlfFBJVamiW2hgRaBYzYyZvvGPOKuaYMrMEJWeUwhNragBaN4tIJE3xjZxq1JW0Emk1wDt6gRse3TFFfpRcskj17/SI/tU/wB3GY8s/wBY6/p/dX/8eMww35pF6q1QsaobWSq7EbbH1PywTRytOqnltpJP2YUSv0BEbYEquIllDDqYa38wLx1GCkYaQH0sIhKi6THuR22uL4kZpbEOYyq5Z/LrXpG6VL66fSGKmSNhJ2EdNh6nDnQxPNAKkNIqAdN4t36QMN8y6NKM2pfckj6i3sN564THNlV0mN4GnYgbLOnp0jp7Ym2ibB1FSoSIYGL2mL7DoSSeo98Q5iqKtnYiY5gJPJYaiLT0xmks2prLJtddINibGN/TtbA9KmQTTkkjoo399zt/VsBCs0uXpKGUwSIiW29IEC59T7Y51N0Xy5GmLEH0hRA9z3xlThqoTLKCwIADT2JJsQOm+OcshE6WS8X1yzdYmAb/ADnthkxlKjhKrInMYDEggWIvf0idzbE+XyqBlLEiROljzEfSE73J3AG+Jq1A0wHchS4MC8jbnKgX6gW6bY5yOgwTrcfeabnckAGYB6+owraZmMMzWDr8Okn7B22i8C4Mz3MAYTVUAk3qOTudiw2kCwCgyTPWB3wbxFZq2OgaQGgmQIIIn3Bi3XA+azB3IhQbDsRJk7T8ySY9cBAAagYPzsNZNgLACL9ve2Os2uuqEEBQoUm9tUTfvPaSYMYXkMGIcHU0dZJ+1MmRc9h0NicEjNHlsCy6mA6JCMb/AHm7z2vJkYv1C0car6osdUH7X3gw6Ko9cR5TMtSqhzB0PIvbmv073Hzx1TcBYbdhred2JXkpf3QWPuB0wPUUsUYRzUtbwNgjiBbuZF8UUQDriFcoalNbhGLoouACC3Pa0gEgbzAtOCyofLU/LQa1RQQJMiQxgGTAvpv0jthIiuTTcWI03YEg6Y37gah7z6YbDLutUMg1h21JBNiXHJI23dPcT0wjVGA61Or5lQrqVQTpIk2gRq3sR02xNw/LJUBILpUWQRzgsAJLAWmIEgEm3XEXG+HmpV1UCbqpVbwytay7yDcg7fQYXJIdQamhJ5W1EMsE846xI7X6YNWgUMHR5/SU2QmxiCb2ErJueh/djnNcMqGtIqkMRqUySWv0IW5ER0uOhth6azMRUdEfSAKkEK1MttUWpdWpt2JgE+wEFTK0cxTanTKBl5wsXUkXsGupsdVMxbmF8BNoGSLhPHzOis3PaeWdQXo5MAn1BBkiCDOoniObancHVQYiAZYAd2DyDbbSA07wZGF68P8AMpyCgridURqMWg92sT0J6gnBuRzDRztSe0VEqBlLgcpE/ZcDTBvPynDWmA4HGlBKBlTQBcjUFkdgTC3jc9dsQ5viBouzOiKr3DDWykMLEISQy+kdccZ3ILTZHomk6f8AdmCGN4MmQCQNwxjriOo7o9lcq6y0lWU6VA1Q1gYG4JB+eBS8D4OMl4fR6RNV/KGoadJ1SD0QNLKpmIJInY4Y0fDOWGaABqFlE6Rsurlm22FXh3htLNsSHvBNiSQTykkEmDHTFly2YTLa1duZdIn4mYEcp5RP3rRiHI5LVguzX5JT/sX+o/HGYWefl/8AxT/Q/wDLjMR+ZsDqiUYwZDi8ddt7NYHGs1w4AMSzDVuAx0H1Jj64Ar53kKPziRBj4Z/eO1t+uA8q7ElT1ukExbsL3G8bYsWaQTQaoxKEQQIOqb2A0g7G2Ac7VZQdVQCJEAkEe+kGe18EZzLPV+0AoBOpRpaZ+z0jbAbMpJL6meJ1PJAJ2BBImw6fQ41IRoHUppMM7691EosX+NmO37N++IsxxdmOgfPSImLGWMlh3kHqcS1RqgsCYEyTLRPyA+gHrjj8qCXAAYmQZAW/Xa5i/L9cLgxBS4c5MeXoHUySPZQI1NaYAgb2wXVC0+SmQAL1HEF99hp2Zth2+WI6nmVjyhmJsT8IUHuzbTGGS8FWmi0tIZiwLGTpusdYsq29zYYN/YV+xfnMn59V6ragoOhRJAWLBRO49v54ysxpIQZZ7aiJJH6qjYTBM9veMG5jMDmYu0CSX6qotaxCyeVQNyZ6YCFfUxZuWFkkgwnSAJ5iF5bzsbycDLNsCzVQEaSvNpuAbmZKrPtc9sDZrNhCCktaFa57fCI6kxPtAtgoydV/L5S0Ncm0LqaLsbnTgDOVlRVVfsCDtNjYCOslh7YpGPjCkDVCVM/bIJJ+7bTv3vc/LAvDQdZsdJUxI3hTt9SMQZvME6mMySNUC0DZVHYW+mGmVpFV1MP0jIE6TNKCfQSf93HRVIZpAWSJfMIDf87zdATJ1G/zE9gMGgCkC8A05WhfrqqMxjsYAjtOGmS4UpqgH4bDlETr7dBMz7H0wLxjLz+T0jYVKzuPQSghpuIHmQROF7KTJ3k1wbJRmWTlMN1kEkbwR00Ez2t8nPDeHmkWRhf41AgmPjiRIuOo3EdcRnVqSqmwJGmRchdYqXHxAE36gkbE4nr5adD02KXMap+1q9Lw8iOzCMTm7M86In4cwQrTILUSDTkg6gRenvNtSQDvIj4oANfLCtpdaIUt1DMGmD8JWwMTykQSDibKAvWUmA1RCkabVVgggf8A+lObKd1Eb4mWjWWWQtqWoBURxZipIfVex2YMp3EiNQAKxkX+Bdw0MhGhwwEheWxUmWpN5ZMg7gjY95GGbpTVyVNGmxXVTe0VA0ggCRotylhuZNpwPxHhppH8popNKsZKhrJBliCCJJBiegkwegtKhr5EZWpVCalFpC6GJ5lgtIDadJgcpCmIw1dgjKoPJdlqIQpNyTEx8NZHiFYSFLG22qx1DnieWlRUVms3My8rSQOV0Js1hYG+4JBBwuyvFTTLUqpamJvRqrYdI1CJnuAB6jfDCiqKGSRUosomxLUlN11RfRO33TMHcE1QHELo1lqTu0wWWGVjBs1NgAHM8pUkm5F8KM0KGtqdSpoc3GoeXMmQVqDkI7SF64mSuaDlWlqJIABJYJPUHpvZvX6N81QetSOljUC/Aw1KdMXVo6j70Ajra+FwgWKOH66VVSoJqN8LW1kbFYHK/eZ6Ytea4W9cy5UOVA+G0i5YXnr374pWR4l5BqMpY1GsnmfCtjJEWZugm3WcWHgnFcwQoqIRf4u4g3E2BBsQD1xOcWsmdoL/ANA1/wC0p/8AtH8MZht+WP8A2bfUfjjMSFtiWnlqxXUVJQjUb/D9qeY3gd8SJRCIbKegAJFupaSOtu3c4ZGpMXPzJI72Ht326YArVPNP6OQLC5KoD2MxffrfDto6ZNAtWtPMHUQYIMi0WiJkzaAYGB2yqnnkrJsYmo3qo2X9o45rvU1RTQEi2ogaU/Z/HANd01QZcnclidVvtNN/aQPU4CJbJc1mXK6KSqqmxee53LEcxPp8sZl8utO51MWmI6nY6NRkgblrDoJxiZUvpmZIlRAtN5/VX0G/eMSGuNqZ1GOapII62UGxuOlremBfgQ/JVpgLop6ZZiFkUxeXZjEnsTcmYEDG85xEjy1RGKzqOotMC7VHi5Y3AE2AwHVrnly9Pkk+Y5EFhG5buY63uRawxzw2kxqMQAZeZYyBp9J6WAX076iDrIx0hLJzKJHOV2RTA0obkkgkEm8S3fEHEahWmCAGZu+wA3JF9zFjvt0wc2XXmuEUlmd5GqEaTJOxLTHc94E17OVfNJZZCiYmdN7AsTc7AbbDbpjRV5ZiWmreXUcxqO3UsWIB/H1OBCoUaWJ1VFMdpUa/5ER3wVWyx8mmpcSRqJAMEDr0mOm22A+I0yagAAqaYMfIMVA2vcdwO2LRFvwS5ukSGJIEXJ6kBdUj3/nhvRLNWy6NYKilh+tqLECOvNo+Yxw9EAsPi59G14HNPbSVhb+uN01NmI5xaxMFngj2I1e1h2xZu0OngsVZhJM3YEiCb6V8uBHTWxjva2IeK5YGrSYgKFcKOvVFgdpOq/ocSZCtJRmUQoERNwrM3vAamL9cRkE0QCVOh0qAzvCI599yY98c6VMktgVHOGyOsBly7hR9nmakSoNh8UEHe874O4Q7JXZVZjQrzeI8t1UdD8P2Wt9mcKaNI1adIqdTtlzEwIal5blZPXlBwfl8zuHWEcI4gmV1GA4/XWQPUOB2h5BG2fyh0VA0K2pWQ2ADqCCGGwBhJI6HEPFM+VitedAWsh+z/wB2zEHqHAVvXQftThzRp+fSIZSC6ywN+ZVAIE/ZqJeO8zgbNZDzKJZTJpsQ8iSw0BDqm/Mm/fSp3GJJgFHCeIa6j0KvLqIakV5SLcpA+E2MT3ADfFJS5/INTqPRN1eGQC0OpIFSn2uCpXcGBsAcHU0Lroia9CyNqhmAJIF/iIE3O6wNxc7iOnOUkLDSXlg6n9FUELB+6CREjssiwOLppGsr3+s0hWOkmNNRXXWrAbE9YgyLTcdjida9NlFSgXp6CSALlJuwUAw69dJiRqsd8CcWyM1SAmmpA2BClrhqZH2Tqm+xDW6HFfceRU2Mi4vYe5Ak+o23xdRT0OkmXvKZ4ZimyjTrAE6dyDMFVbdZmVvFukhTMlWenysQ+kjYHWo2kH4hYmGvHwmRBNQy3GKdWQ40AKdLrPLsQWA3ghdr2Bvth7lc9VSFqfpkGtWXmWqkXZCLN3jqAbCIWPJBoSUfRzncumpVYrTL/o62mzkXKkA8s7+k9REWjI5tVenQiDoLC4iF0iR3BJxTM5mvOpiRKsPhBvIbdOgYAgrsZt3wzymbIcO0OvlKqkDS9pDmW+EzPL3G2I5dWK8lx8hPvD92MxW/yvKf2h/r/axmNgFBOU/Rn2bANb4f9n8cZjMSZeejmr/2Jv2cVmrtR9x/EYzGYaGycR5n9z/tf4RhfT/RL+0n+JcZjML6OzKf6ar8v+OMMeFfCPar/wDPGYzAlowPxv8A7PmPdf8AiYDqbL/5TfxGNYzFePQ3pLxP9CP/AKan/iwLnv05/r/uxjMZjLZN7F+d+I/+Wf8Ahrg6n8J/bP8AgGMxmKrQ3gUv6H/0P51cR5T9GvsP/txjeMwiAhTkf0A/9f8A4C4Izf2//pD/ABXGsZhmKX2h+hoe1L+KY3kvjzfy/wCGmMxmJIzKjW/7Wn7af4BiPL/oM9/5jfwpYzGYsBaFvjn/ALV/6Kf4Fwj8R/p2xvGY6IeFED8O+Ct+yP8AEuH/AAT/APr/AC/xtjeMwnNoSWhzR/Tf7TfyxY1+Ff22/wAJxmMxyeImxdjMZjMAB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12" descr="https://encrypted-tbn0.gstatic.com/images?q=tbn:ANd9GcRLNWle9PnMriX8ZAofKuKM44CfSRwdx5qL6FsluR-TMBFnH1HGY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9" name="Picture 4" descr="506917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851" y="1268760"/>
            <a:ext cx="1496462" cy="112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oneTexte 19"/>
          <p:cNvSpPr txBox="1"/>
          <p:nvPr/>
        </p:nvSpPr>
        <p:spPr>
          <a:xfrm>
            <a:off x="7591531" y="2174667"/>
            <a:ext cx="13729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 dirty="0" err="1" smtClean="0">
                <a:solidFill>
                  <a:schemeClr val="bg1"/>
                </a:solidFill>
                <a:latin typeface="Trebuchet MS" pitchFamily="34" charset="0"/>
              </a:rPr>
              <a:t>Eicchornia</a:t>
            </a:r>
            <a:r>
              <a:rPr lang="fr-FR" sz="1000" i="1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fr-FR" sz="1000" i="1" dirty="0" err="1" smtClean="0">
                <a:solidFill>
                  <a:schemeClr val="bg1"/>
                </a:solidFill>
                <a:latin typeface="Trebuchet MS" pitchFamily="34" charset="0"/>
              </a:rPr>
              <a:t>crassipes</a:t>
            </a:r>
            <a:endParaRPr lang="fr-FR" sz="1000" i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8207" name="Picture 15" descr="Humulus japonicu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653" y="1278125"/>
            <a:ext cx="1523683" cy="1142763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ZoneTexte 21"/>
          <p:cNvSpPr txBox="1"/>
          <p:nvPr/>
        </p:nvSpPr>
        <p:spPr>
          <a:xfrm>
            <a:off x="6223379" y="2174667"/>
            <a:ext cx="13729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 dirty="0" err="1" smtClean="0">
                <a:solidFill>
                  <a:schemeClr val="bg1"/>
                </a:solidFill>
                <a:latin typeface="Trebuchet MS" pitchFamily="34" charset="0"/>
              </a:rPr>
              <a:t>Humulus</a:t>
            </a:r>
            <a:r>
              <a:rPr lang="fr-FR" sz="1000" i="1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fr-FR" sz="1000" i="1" dirty="0" err="1" smtClean="0">
                <a:solidFill>
                  <a:schemeClr val="bg1"/>
                </a:solidFill>
                <a:latin typeface="Trebuchet MS" pitchFamily="34" charset="0"/>
              </a:rPr>
              <a:t>japonicus</a:t>
            </a:r>
            <a:endParaRPr lang="fr-FR" sz="1000" i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23" name="Picture 3" descr="PICT0013re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0" y="1268760"/>
            <a:ext cx="1643703" cy="1122475"/>
          </a:xfrm>
          <a:prstGeom prst="rect">
            <a:avLst/>
          </a:prstGeom>
          <a:noFill/>
          <a:ln w="127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" name="ZoneTexte 23"/>
          <p:cNvSpPr txBox="1"/>
          <p:nvPr/>
        </p:nvSpPr>
        <p:spPr>
          <a:xfrm>
            <a:off x="34957" y="2174667"/>
            <a:ext cx="15847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 dirty="0" err="1" smtClean="0">
                <a:solidFill>
                  <a:schemeClr val="bg1"/>
                </a:solidFill>
                <a:latin typeface="Trebuchet MS" pitchFamily="34" charset="0"/>
              </a:rPr>
              <a:t>Solanum</a:t>
            </a:r>
            <a:r>
              <a:rPr lang="fr-FR" sz="1000" i="1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fr-FR" sz="1000" i="1" dirty="0" err="1" smtClean="0">
                <a:solidFill>
                  <a:schemeClr val="bg1"/>
                </a:solidFill>
                <a:latin typeface="Trebuchet MS" pitchFamily="34" charset="0"/>
              </a:rPr>
              <a:t>elaeagnifolium</a:t>
            </a:r>
            <a:endParaRPr lang="fr-FR" sz="1000" i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8209" name="Picture 17" descr="http://www.friendsoflanecovenationalpark.org.au/Images/Flowering/Flowers/Hakea/Hakea_sericea_1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827" y="1264703"/>
            <a:ext cx="1682357" cy="11412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ZoneTexte 25"/>
          <p:cNvSpPr txBox="1"/>
          <p:nvPr/>
        </p:nvSpPr>
        <p:spPr>
          <a:xfrm>
            <a:off x="4499992" y="2159682"/>
            <a:ext cx="13729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 dirty="0" err="1" smtClean="0">
                <a:solidFill>
                  <a:schemeClr val="bg1"/>
                </a:solidFill>
                <a:latin typeface="Trebuchet MS" pitchFamily="34" charset="0"/>
              </a:rPr>
              <a:t>Hakea</a:t>
            </a:r>
            <a:r>
              <a:rPr lang="fr-FR" sz="1000" i="1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fr-FR" sz="1000" i="1" dirty="0" err="1" smtClean="0">
                <a:solidFill>
                  <a:schemeClr val="bg1"/>
                </a:solidFill>
                <a:latin typeface="Trebuchet MS" pitchFamily="34" charset="0"/>
              </a:rPr>
              <a:t>sericea</a:t>
            </a:r>
            <a:endParaRPr lang="fr-FR" sz="1000" i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5" name="AutoShape 19" descr="http://www.eppo.int/INVASIVE_PLANTS/iap_list/images/hydrilla_verticillata_01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AutoShape 21" descr="http://www.eppo.int/INVASIVE_PLANTS/iap_list/images/hydrilla_verticillata_01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0" name="ZoneTexte 29"/>
          <p:cNvSpPr txBox="1"/>
          <p:nvPr/>
        </p:nvSpPr>
        <p:spPr>
          <a:xfrm>
            <a:off x="3199043" y="2174667"/>
            <a:ext cx="13729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 dirty="0" err="1" smtClean="0">
                <a:solidFill>
                  <a:schemeClr val="bg1"/>
                </a:solidFill>
                <a:latin typeface="Trebuchet MS" pitchFamily="34" charset="0"/>
              </a:rPr>
              <a:t>Ludwigia</a:t>
            </a:r>
            <a:r>
              <a:rPr lang="fr-FR" sz="1000" i="1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fr-FR" sz="1000" i="1" dirty="0" err="1" smtClean="0">
                <a:solidFill>
                  <a:schemeClr val="bg1"/>
                </a:solidFill>
                <a:latin typeface="Trebuchet MS" pitchFamily="34" charset="0"/>
              </a:rPr>
              <a:t>peploides</a:t>
            </a:r>
            <a:endParaRPr lang="fr-FR" sz="1000" i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1619672" y="2174667"/>
            <a:ext cx="13729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 dirty="0" err="1" smtClean="0">
                <a:solidFill>
                  <a:schemeClr val="bg1"/>
                </a:solidFill>
                <a:latin typeface="Trebuchet MS" pitchFamily="34" charset="0"/>
              </a:rPr>
              <a:t>Hydrilla</a:t>
            </a:r>
            <a:r>
              <a:rPr lang="fr-FR" sz="1000" i="1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fr-FR" sz="1000" i="1" dirty="0" err="1" smtClean="0">
                <a:solidFill>
                  <a:schemeClr val="bg1"/>
                </a:solidFill>
                <a:latin typeface="Trebuchet MS" pitchFamily="34" charset="0"/>
              </a:rPr>
              <a:t>verticillata</a:t>
            </a:r>
            <a:endParaRPr lang="fr-FR" sz="1000" i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1" t="23165" r="19559" b="67168"/>
          <a:stretch/>
        </p:blipFill>
        <p:spPr bwMode="auto">
          <a:xfrm>
            <a:off x="-36512" y="133321"/>
            <a:ext cx="8528544" cy="96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455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1184" y="2988821"/>
            <a:ext cx="7032390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2300" dirty="0">
                <a:latin typeface="Trebuchet MS" pitchFamily="34" charset="0"/>
              </a:rPr>
              <a:t>Import data on </a:t>
            </a:r>
            <a:r>
              <a:rPr lang="fr-FR" sz="2300" dirty="0" err="1">
                <a:latin typeface="Trebuchet MS" pitchFamily="34" charset="0"/>
              </a:rPr>
              <a:t>aquatic</a:t>
            </a:r>
            <a:r>
              <a:rPr lang="fr-FR" sz="2300" dirty="0">
                <a:latin typeface="Trebuchet MS" pitchFamily="34" charset="0"/>
              </a:rPr>
              <a:t> plants </a:t>
            </a:r>
            <a:r>
              <a:rPr lang="fr-FR" sz="2300" dirty="0" err="1">
                <a:latin typeface="Trebuchet MS" pitchFamily="34" charset="0"/>
              </a:rPr>
              <a:t>from</a:t>
            </a:r>
            <a:r>
              <a:rPr lang="fr-FR" sz="2300" dirty="0">
                <a:latin typeface="Trebuchet MS" pitchFamily="34" charset="0"/>
              </a:rPr>
              <a:t> 9 countries </a:t>
            </a:r>
            <a:r>
              <a:rPr lang="fr-FR" sz="2300" dirty="0" err="1">
                <a:latin typeface="Trebuchet MS" pitchFamily="34" charset="0"/>
              </a:rPr>
              <a:t>was</a:t>
            </a:r>
            <a:r>
              <a:rPr lang="fr-FR" sz="2300" dirty="0">
                <a:latin typeface="Trebuchet MS" pitchFamily="34" charset="0"/>
              </a:rPr>
              <a:t> </a:t>
            </a:r>
            <a:r>
              <a:rPr lang="fr-FR" sz="2300" dirty="0" err="1">
                <a:latin typeface="Trebuchet MS" pitchFamily="34" charset="0"/>
              </a:rPr>
              <a:t>collected</a:t>
            </a:r>
            <a:r>
              <a:rPr lang="fr-FR" sz="2300" dirty="0">
                <a:latin typeface="Trebuchet MS" pitchFamily="34" charset="0"/>
              </a:rPr>
              <a:t>, and on about 250 </a:t>
            </a:r>
            <a:r>
              <a:rPr lang="fr-FR" sz="2300" dirty="0" err="1">
                <a:latin typeface="Trebuchet MS" pitchFamily="34" charset="0"/>
              </a:rPr>
              <a:t>species</a:t>
            </a:r>
            <a:r>
              <a:rPr lang="fr-FR" sz="2300" dirty="0">
                <a:latin typeface="Trebuchet MS" pitchFamily="34" charset="0"/>
              </a:rPr>
              <a:t> </a:t>
            </a:r>
            <a:r>
              <a:rPr lang="fr-FR" sz="2300" dirty="0" err="1">
                <a:latin typeface="Trebuchet MS" pitchFamily="34" charset="0"/>
              </a:rPr>
              <a:t>recorded</a:t>
            </a:r>
            <a:r>
              <a:rPr lang="fr-FR" sz="2300" dirty="0">
                <a:latin typeface="Trebuchet MS" pitchFamily="34" charset="0"/>
              </a:rPr>
              <a:t>:</a:t>
            </a:r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107504" y="3908648"/>
            <a:ext cx="7056438" cy="1461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fr-FR" sz="29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- 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10 are </a:t>
            </a:r>
            <a:r>
              <a:rPr lang="fr-F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considered</a:t>
            </a:r>
            <a:r>
              <a:rPr 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invasive by EPPO </a:t>
            </a:r>
            <a:r>
              <a:rPr lang="fr-FR" sz="2000" b="0" i="1" dirty="0">
                <a:solidFill>
                  <a:srgbClr val="FF0000"/>
                </a:solidFill>
                <a:effectLst/>
              </a:rPr>
              <a:t>(</a:t>
            </a:r>
            <a:r>
              <a:rPr lang="fr-FR" sz="2000" b="0" i="1" dirty="0" err="1">
                <a:solidFill>
                  <a:srgbClr val="FF0000"/>
                </a:solidFill>
                <a:effectLst/>
              </a:rPr>
              <a:t>Azolla</a:t>
            </a:r>
            <a:r>
              <a:rPr lang="fr-FR" sz="2000" b="0" i="1" dirty="0">
                <a:solidFill>
                  <a:srgbClr val="FF0000"/>
                </a:solidFill>
                <a:effectLst/>
              </a:rPr>
              <a:t> </a:t>
            </a:r>
            <a:r>
              <a:rPr lang="fr-FR" sz="2000" b="0" i="1" dirty="0" err="1">
                <a:solidFill>
                  <a:srgbClr val="FF0000"/>
                </a:solidFill>
                <a:effectLst/>
              </a:rPr>
              <a:t>filiculoides</a:t>
            </a:r>
            <a:r>
              <a:rPr lang="fr-FR" sz="2000" b="0" i="1" dirty="0">
                <a:solidFill>
                  <a:srgbClr val="FF0000"/>
                </a:solidFill>
                <a:effectLst/>
              </a:rPr>
              <a:t>, Crassula </a:t>
            </a:r>
            <a:r>
              <a:rPr lang="fr-FR" sz="2000" b="0" i="1" dirty="0" err="1">
                <a:solidFill>
                  <a:srgbClr val="FF0000"/>
                </a:solidFill>
                <a:effectLst/>
              </a:rPr>
              <a:t>helmsii</a:t>
            </a:r>
            <a:r>
              <a:rPr lang="fr-FR" sz="2000" b="0" i="1" dirty="0">
                <a:solidFill>
                  <a:srgbClr val="FF0000"/>
                </a:solidFill>
                <a:effectLst/>
              </a:rPr>
              <a:t>, </a:t>
            </a:r>
            <a:r>
              <a:rPr lang="fr-FR" sz="2000" b="0" i="1" dirty="0" err="1">
                <a:solidFill>
                  <a:srgbClr val="FF0000"/>
                </a:solidFill>
                <a:effectLst/>
              </a:rPr>
              <a:t>Eichhornia</a:t>
            </a:r>
            <a:r>
              <a:rPr lang="fr-FR" sz="2000" b="0" i="1" dirty="0">
                <a:solidFill>
                  <a:srgbClr val="FF0000"/>
                </a:solidFill>
                <a:effectLst/>
              </a:rPr>
              <a:t> </a:t>
            </a:r>
            <a:r>
              <a:rPr lang="fr-FR" sz="2000" b="0" i="1" dirty="0" err="1">
                <a:solidFill>
                  <a:srgbClr val="FF0000"/>
                </a:solidFill>
                <a:effectLst/>
              </a:rPr>
              <a:t>crassipes</a:t>
            </a:r>
            <a:r>
              <a:rPr lang="fr-FR" sz="2000" b="0" i="1" dirty="0">
                <a:solidFill>
                  <a:srgbClr val="FF0000"/>
                </a:solidFill>
                <a:effectLst/>
              </a:rPr>
              <a:t>, </a:t>
            </a:r>
            <a:r>
              <a:rPr lang="fr-FR" sz="2000" b="0" i="1" dirty="0" err="1">
                <a:solidFill>
                  <a:srgbClr val="FF0000"/>
                </a:solidFill>
                <a:effectLst/>
              </a:rPr>
              <a:t>Egeria</a:t>
            </a:r>
            <a:r>
              <a:rPr lang="fr-FR" sz="2000" b="0" i="1" dirty="0">
                <a:solidFill>
                  <a:srgbClr val="FF0000"/>
                </a:solidFill>
                <a:effectLst/>
              </a:rPr>
              <a:t> </a:t>
            </a:r>
            <a:r>
              <a:rPr lang="fr-FR" sz="2000" b="0" i="1" dirty="0" err="1">
                <a:solidFill>
                  <a:srgbClr val="FF0000"/>
                </a:solidFill>
                <a:effectLst/>
              </a:rPr>
              <a:t>densa</a:t>
            </a:r>
            <a:r>
              <a:rPr lang="fr-FR" sz="2000" b="0" i="1" dirty="0">
                <a:solidFill>
                  <a:srgbClr val="FF0000"/>
                </a:solidFill>
                <a:effectLst/>
              </a:rPr>
              <a:t>, </a:t>
            </a:r>
            <a:r>
              <a:rPr lang="fr-FR" sz="2000" b="0" i="1" dirty="0" err="1">
                <a:solidFill>
                  <a:srgbClr val="FF0000"/>
                </a:solidFill>
                <a:effectLst/>
              </a:rPr>
              <a:t>Elodea</a:t>
            </a:r>
            <a:r>
              <a:rPr lang="fr-FR" sz="2000" b="0" i="1" dirty="0">
                <a:solidFill>
                  <a:srgbClr val="FF0000"/>
                </a:solidFill>
                <a:effectLst/>
              </a:rPr>
              <a:t> </a:t>
            </a:r>
            <a:r>
              <a:rPr lang="fr-FR" sz="2000" b="0" i="1" dirty="0" err="1">
                <a:solidFill>
                  <a:srgbClr val="FF0000"/>
                </a:solidFill>
                <a:effectLst/>
              </a:rPr>
              <a:t>nuttalli</a:t>
            </a:r>
            <a:r>
              <a:rPr lang="fr-FR" sz="2000" b="0" i="1" dirty="0">
                <a:solidFill>
                  <a:srgbClr val="FF0000"/>
                </a:solidFill>
                <a:effectLst/>
              </a:rPr>
              <a:t>, </a:t>
            </a:r>
            <a:r>
              <a:rPr lang="fr-FR" sz="2000" b="0" i="1" dirty="0" err="1">
                <a:solidFill>
                  <a:srgbClr val="FF0000"/>
                </a:solidFill>
                <a:effectLst/>
              </a:rPr>
              <a:t>Hydrilla</a:t>
            </a:r>
            <a:r>
              <a:rPr lang="fr-FR" sz="2000" b="0" i="1" dirty="0">
                <a:solidFill>
                  <a:srgbClr val="FF0000"/>
                </a:solidFill>
                <a:effectLst/>
              </a:rPr>
              <a:t> </a:t>
            </a:r>
            <a:r>
              <a:rPr lang="fr-FR" sz="2000" b="0" i="1" dirty="0" err="1">
                <a:solidFill>
                  <a:srgbClr val="FF0000"/>
                </a:solidFill>
                <a:effectLst/>
              </a:rPr>
              <a:t>verticillata</a:t>
            </a:r>
            <a:r>
              <a:rPr lang="fr-FR" sz="2000" b="0" i="1" dirty="0">
                <a:solidFill>
                  <a:srgbClr val="FF0000"/>
                </a:solidFill>
                <a:effectLst/>
              </a:rPr>
              <a:t>, </a:t>
            </a:r>
            <a:r>
              <a:rPr lang="fr-FR" sz="2000" b="0" i="1" dirty="0" err="1">
                <a:solidFill>
                  <a:srgbClr val="FF0000"/>
                </a:solidFill>
                <a:effectLst/>
              </a:rPr>
              <a:t>Lagarosipphon</a:t>
            </a:r>
            <a:r>
              <a:rPr lang="fr-FR" sz="2000" b="0" i="1" dirty="0">
                <a:solidFill>
                  <a:srgbClr val="FF0000"/>
                </a:solidFill>
                <a:effectLst/>
              </a:rPr>
              <a:t> major, </a:t>
            </a:r>
            <a:r>
              <a:rPr lang="fr-FR" sz="2000" b="0" i="1" dirty="0" err="1">
                <a:solidFill>
                  <a:srgbClr val="FF0000"/>
                </a:solidFill>
                <a:effectLst/>
              </a:rPr>
              <a:t>Ludwigia</a:t>
            </a:r>
            <a:r>
              <a:rPr lang="fr-FR" sz="2000" b="0" i="1" dirty="0">
                <a:solidFill>
                  <a:srgbClr val="FF0000"/>
                </a:solidFill>
                <a:effectLst/>
              </a:rPr>
              <a:t> </a:t>
            </a:r>
            <a:r>
              <a:rPr lang="fr-FR" sz="2000" b="0" i="1" dirty="0" err="1">
                <a:solidFill>
                  <a:srgbClr val="FF0000"/>
                </a:solidFill>
                <a:effectLst/>
              </a:rPr>
              <a:t>grandiflora</a:t>
            </a:r>
            <a:r>
              <a:rPr lang="fr-FR" sz="2000" b="0" i="1" dirty="0">
                <a:solidFill>
                  <a:srgbClr val="FF0000"/>
                </a:solidFill>
                <a:effectLst/>
              </a:rPr>
              <a:t>, </a:t>
            </a:r>
            <a:r>
              <a:rPr lang="fr-FR" sz="2000" b="0" i="1" dirty="0" err="1">
                <a:solidFill>
                  <a:srgbClr val="FF0000"/>
                </a:solidFill>
                <a:effectLst/>
              </a:rPr>
              <a:t>Myriophyllum</a:t>
            </a:r>
            <a:r>
              <a:rPr lang="fr-FR" sz="2000" b="0" i="1" dirty="0">
                <a:solidFill>
                  <a:srgbClr val="FF0000"/>
                </a:solidFill>
                <a:effectLst/>
              </a:rPr>
              <a:t> </a:t>
            </a:r>
            <a:r>
              <a:rPr lang="fr-FR" sz="2000" b="0" i="1" dirty="0" err="1">
                <a:solidFill>
                  <a:srgbClr val="FF0000"/>
                </a:solidFill>
                <a:effectLst/>
              </a:rPr>
              <a:t>aquaticum</a:t>
            </a:r>
            <a:r>
              <a:rPr lang="fr-FR" sz="2000" b="0" i="1" dirty="0">
                <a:solidFill>
                  <a:srgbClr val="FF0000"/>
                </a:solidFill>
                <a:effectLst/>
              </a:rPr>
              <a:t>, </a:t>
            </a:r>
            <a:r>
              <a:rPr lang="fr-FR" sz="2000" b="0" i="1" dirty="0" err="1">
                <a:solidFill>
                  <a:srgbClr val="FF0000"/>
                </a:solidFill>
                <a:effectLst/>
              </a:rPr>
              <a:t>Pistia</a:t>
            </a:r>
            <a:r>
              <a:rPr lang="fr-FR" sz="2000" b="0" i="1" dirty="0">
                <a:solidFill>
                  <a:srgbClr val="FF0000"/>
                </a:solidFill>
                <a:effectLst/>
              </a:rPr>
              <a:t> </a:t>
            </a:r>
            <a:r>
              <a:rPr lang="fr-FR" sz="2000" b="0" i="1" dirty="0" err="1">
                <a:solidFill>
                  <a:srgbClr val="FF0000"/>
                </a:solidFill>
                <a:effectLst/>
              </a:rPr>
              <a:t>stratiotes</a:t>
            </a:r>
            <a:r>
              <a:rPr lang="fr-FR" sz="1800" b="0" dirty="0">
                <a:solidFill>
                  <a:srgbClr val="FF0000"/>
                </a:solidFill>
                <a:effectLst/>
              </a:rPr>
              <a:t>)</a:t>
            </a:r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179512" y="5301059"/>
            <a:ext cx="7272337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 algn="l">
              <a:buFontTx/>
              <a:buChar char="-"/>
            </a:pPr>
            <a:r>
              <a:rPr lang="fr-FR" sz="24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6 </a:t>
            </a:r>
            <a:r>
              <a:rPr lang="fr-FR" sz="2400" dirty="0" err="1">
                <a:solidFill>
                  <a:srgbClr val="CC00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additionnal</a:t>
            </a:r>
            <a:r>
              <a:rPr lang="fr-FR" sz="2400" dirty="0">
                <a:solidFill>
                  <a:srgbClr val="CC00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fr-FR" sz="2400" dirty="0" err="1">
                <a:solidFill>
                  <a:srgbClr val="CC00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represent</a:t>
            </a:r>
            <a:r>
              <a:rPr lang="fr-FR" sz="2400" dirty="0">
                <a:solidFill>
                  <a:srgbClr val="CC00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a </a:t>
            </a:r>
            <a:r>
              <a:rPr lang="fr-FR" sz="2400" dirty="0" err="1">
                <a:solidFill>
                  <a:srgbClr val="CC00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potential</a:t>
            </a:r>
            <a:r>
              <a:rPr lang="fr-FR" sz="2400" dirty="0">
                <a:solidFill>
                  <a:srgbClr val="CC00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fr-FR" sz="2400" dirty="0" err="1">
                <a:solidFill>
                  <a:srgbClr val="CC00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threat</a:t>
            </a:r>
            <a:r>
              <a:rPr lang="fr-FR" sz="2400" dirty="0">
                <a:solidFill>
                  <a:srgbClr val="CC00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endParaRPr lang="fr-FR" sz="2400" dirty="0" smtClean="0">
              <a:solidFill>
                <a:srgbClr val="CC0099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/>
            <a:r>
              <a:rPr lang="fr-FR" sz="2000" b="0" dirty="0" smtClean="0">
                <a:solidFill>
                  <a:srgbClr val="CC0099"/>
                </a:solidFill>
                <a:effectLst/>
              </a:rPr>
              <a:t>(</a:t>
            </a:r>
            <a:r>
              <a:rPr lang="fr-FR" sz="2000" b="0" i="1" dirty="0" err="1">
                <a:solidFill>
                  <a:srgbClr val="CC0099"/>
                </a:solidFill>
                <a:effectLst/>
              </a:rPr>
              <a:t>Alternanthera</a:t>
            </a:r>
            <a:r>
              <a:rPr lang="fr-FR" sz="2000" b="0" i="1" dirty="0">
                <a:solidFill>
                  <a:srgbClr val="CC0099"/>
                </a:solidFill>
                <a:effectLst/>
              </a:rPr>
              <a:t> </a:t>
            </a:r>
            <a:r>
              <a:rPr lang="fr-FR" sz="2000" b="0" i="1" dirty="0" err="1">
                <a:solidFill>
                  <a:srgbClr val="CC0099"/>
                </a:solidFill>
                <a:effectLst/>
              </a:rPr>
              <a:t>sessilis</a:t>
            </a:r>
            <a:r>
              <a:rPr lang="fr-FR" sz="2000" b="0" i="1" dirty="0">
                <a:solidFill>
                  <a:srgbClr val="CC0099"/>
                </a:solidFill>
                <a:effectLst/>
              </a:rPr>
              <a:t>, Adiantum </a:t>
            </a:r>
            <a:r>
              <a:rPr lang="fr-FR" sz="2000" b="0" i="1" dirty="0" err="1">
                <a:solidFill>
                  <a:srgbClr val="CC0099"/>
                </a:solidFill>
                <a:effectLst/>
              </a:rPr>
              <a:t>raddianum</a:t>
            </a:r>
            <a:r>
              <a:rPr lang="fr-FR" sz="2000" b="0" i="1" dirty="0">
                <a:solidFill>
                  <a:srgbClr val="CC0099"/>
                </a:solidFill>
                <a:effectLst/>
              </a:rPr>
              <a:t>, </a:t>
            </a:r>
            <a:r>
              <a:rPr lang="fr-FR" sz="2000" b="0" i="1" dirty="0" err="1">
                <a:solidFill>
                  <a:srgbClr val="CC0099"/>
                </a:solidFill>
                <a:effectLst/>
              </a:rPr>
              <a:t>Gymnocoronis</a:t>
            </a:r>
            <a:r>
              <a:rPr lang="fr-FR" sz="2000" b="0" i="1" dirty="0">
                <a:solidFill>
                  <a:srgbClr val="CC0099"/>
                </a:solidFill>
                <a:effectLst/>
              </a:rPr>
              <a:t> </a:t>
            </a:r>
            <a:r>
              <a:rPr lang="fr-FR" sz="2000" b="0" i="1" dirty="0" err="1">
                <a:solidFill>
                  <a:srgbClr val="CC0099"/>
                </a:solidFill>
                <a:effectLst/>
              </a:rPr>
              <a:t>spilanthoides</a:t>
            </a:r>
            <a:r>
              <a:rPr lang="fr-FR" sz="2000" b="0" i="1" dirty="0">
                <a:solidFill>
                  <a:srgbClr val="CC0099"/>
                </a:solidFill>
                <a:effectLst/>
              </a:rPr>
              <a:t>, </a:t>
            </a:r>
            <a:r>
              <a:rPr lang="fr-FR" sz="2000" b="0" i="1" dirty="0" err="1">
                <a:solidFill>
                  <a:srgbClr val="CC0099"/>
                </a:solidFill>
                <a:effectLst/>
              </a:rPr>
              <a:t>Hygrophila</a:t>
            </a:r>
            <a:r>
              <a:rPr lang="fr-FR" sz="2000" b="0" i="1" dirty="0">
                <a:solidFill>
                  <a:srgbClr val="CC0099"/>
                </a:solidFill>
                <a:effectLst/>
              </a:rPr>
              <a:t> </a:t>
            </a:r>
            <a:r>
              <a:rPr lang="fr-FR" sz="2000" b="0" i="1" dirty="0" err="1">
                <a:solidFill>
                  <a:srgbClr val="CC0099"/>
                </a:solidFill>
                <a:effectLst/>
              </a:rPr>
              <a:t>polysperma</a:t>
            </a:r>
            <a:r>
              <a:rPr lang="fr-FR" sz="2000" b="0" i="1" dirty="0">
                <a:solidFill>
                  <a:srgbClr val="CC0099"/>
                </a:solidFill>
                <a:effectLst/>
              </a:rPr>
              <a:t>, </a:t>
            </a:r>
            <a:r>
              <a:rPr lang="fr-FR" sz="2000" b="0" i="1" dirty="0" err="1">
                <a:solidFill>
                  <a:srgbClr val="CC0099"/>
                </a:solidFill>
                <a:effectLst/>
              </a:rPr>
              <a:t>Limnophila</a:t>
            </a:r>
            <a:r>
              <a:rPr lang="fr-FR" sz="2000" b="0" i="1" dirty="0">
                <a:solidFill>
                  <a:srgbClr val="CC0099"/>
                </a:solidFill>
                <a:effectLst/>
              </a:rPr>
              <a:t> </a:t>
            </a:r>
            <a:r>
              <a:rPr lang="fr-FR" sz="2000" b="0" i="1" dirty="0" err="1">
                <a:solidFill>
                  <a:srgbClr val="CC0099"/>
                </a:solidFill>
                <a:effectLst/>
              </a:rPr>
              <a:t>sessiliflora</a:t>
            </a:r>
            <a:r>
              <a:rPr lang="fr-FR" sz="2000" b="0" i="1" dirty="0">
                <a:solidFill>
                  <a:srgbClr val="CC0099"/>
                </a:solidFill>
                <a:effectLst/>
              </a:rPr>
              <a:t>, </a:t>
            </a:r>
            <a:r>
              <a:rPr lang="fr-FR" sz="2000" b="0" i="1" dirty="0" err="1">
                <a:solidFill>
                  <a:srgbClr val="CC0099"/>
                </a:solidFill>
                <a:effectLst/>
              </a:rPr>
              <a:t>Syngonium</a:t>
            </a:r>
            <a:r>
              <a:rPr lang="fr-FR" sz="2000" b="0" i="1" dirty="0">
                <a:solidFill>
                  <a:srgbClr val="CC0099"/>
                </a:solidFill>
                <a:effectLst/>
              </a:rPr>
              <a:t> </a:t>
            </a:r>
            <a:r>
              <a:rPr lang="fr-FR" sz="2000" b="0" i="1" dirty="0" err="1">
                <a:solidFill>
                  <a:srgbClr val="CC0099"/>
                </a:solidFill>
                <a:effectLst/>
              </a:rPr>
              <a:t>podophyllum</a:t>
            </a:r>
            <a:r>
              <a:rPr lang="fr-FR" sz="2000" b="0" i="1" dirty="0">
                <a:solidFill>
                  <a:srgbClr val="CC0099"/>
                </a:solidFill>
                <a:effectLst/>
              </a:rPr>
              <a:t>)</a:t>
            </a:r>
          </a:p>
        </p:txBody>
      </p:sp>
      <p:pic>
        <p:nvPicPr>
          <p:cNvPr id="8192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913" y="3357563"/>
            <a:ext cx="1589087" cy="1135062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26" name="Picture 6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2133600"/>
            <a:ext cx="1114425" cy="1333500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2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724400"/>
            <a:ext cx="1084263" cy="1444625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28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300" y="5373688"/>
            <a:ext cx="1155700" cy="1444625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29" name="Text Box 9"/>
          <p:cNvSpPr txBox="1">
            <a:spLocks noChangeArrowheads="1"/>
          </p:cNvSpPr>
          <p:nvPr/>
        </p:nvSpPr>
        <p:spPr bwMode="auto">
          <a:xfrm>
            <a:off x="100664" y="1988840"/>
            <a:ext cx="7023326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2300" b="1" dirty="0">
                <a:latin typeface="Trebuchet MS" pitchFamily="34" charset="0"/>
              </a:rPr>
              <a:t>80% of the invasive </a:t>
            </a:r>
            <a:r>
              <a:rPr lang="fr-FR" sz="2300" b="1" dirty="0" err="1">
                <a:latin typeface="Trebuchet MS" pitchFamily="34" charset="0"/>
              </a:rPr>
              <a:t>alien</a:t>
            </a:r>
            <a:r>
              <a:rPr lang="fr-FR" sz="2300" b="1" dirty="0">
                <a:latin typeface="Trebuchet MS" pitchFamily="34" charset="0"/>
              </a:rPr>
              <a:t> plants are </a:t>
            </a:r>
            <a:r>
              <a:rPr lang="fr-FR" sz="2300" b="1" dirty="0" err="1">
                <a:latin typeface="Trebuchet MS" pitchFamily="34" charset="0"/>
              </a:rPr>
              <a:t>imported</a:t>
            </a:r>
            <a:r>
              <a:rPr lang="fr-FR" sz="2300" b="1" dirty="0">
                <a:latin typeface="Trebuchet MS" pitchFamily="34" charset="0"/>
              </a:rPr>
              <a:t> for </a:t>
            </a:r>
            <a:r>
              <a:rPr lang="fr-FR" sz="2300" b="1" dirty="0" err="1">
                <a:latin typeface="Trebuchet MS" pitchFamily="34" charset="0"/>
              </a:rPr>
              <a:t>ornamental</a:t>
            </a:r>
            <a:r>
              <a:rPr lang="fr-FR" sz="2300" b="1" dirty="0">
                <a:latin typeface="Trebuchet MS" pitchFamily="34" charset="0"/>
              </a:rPr>
              <a:t> </a:t>
            </a:r>
            <a:r>
              <a:rPr lang="fr-FR" sz="2300" b="1" dirty="0" err="1" smtClean="0">
                <a:latin typeface="Trebuchet MS" pitchFamily="34" charset="0"/>
              </a:rPr>
              <a:t>purposes</a:t>
            </a:r>
            <a:r>
              <a:rPr lang="fr-FR" sz="2300" b="1" dirty="0" smtClean="0">
                <a:latin typeface="Trebuchet MS" pitchFamily="34" charset="0"/>
              </a:rPr>
              <a:t>.</a:t>
            </a:r>
            <a:endParaRPr lang="fr-FR" sz="2300" b="1" dirty="0">
              <a:latin typeface="Trebuchet MS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6" r="7675" b="71502"/>
          <a:stretch/>
        </p:blipFill>
        <p:spPr bwMode="auto">
          <a:xfrm>
            <a:off x="-2667" y="116632"/>
            <a:ext cx="8987532" cy="1499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7476220" y="4244132"/>
            <a:ext cx="13729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 dirty="0" err="1" smtClean="0">
                <a:solidFill>
                  <a:schemeClr val="bg1"/>
                </a:solidFill>
                <a:latin typeface="Trebuchet MS" pitchFamily="34" charset="0"/>
              </a:rPr>
              <a:t>Ludwigia</a:t>
            </a:r>
            <a:r>
              <a:rPr lang="fr-FR" sz="1000" i="1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fr-FR" sz="1000" i="1" dirty="0" err="1" smtClean="0">
                <a:solidFill>
                  <a:schemeClr val="bg1"/>
                </a:solidFill>
                <a:latin typeface="Trebuchet MS" pitchFamily="34" charset="0"/>
              </a:rPr>
              <a:t>peploides</a:t>
            </a:r>
            <a:endParaRPr lang="fr-FR" sz="1000" i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159483" y="3204956"/>
            <a:ext cx="13729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i="1" dirty="0" err="1" smtClean="0">
                <a:solidFill>
                  <a:schemeClr val="bg1"/>
                </a:solidFill>
                <a:latin typeface="Trebuchet MS" pitchFamily="34" charset="0"/>
              </a:rPr>
              <a:t>Eicchornia</a:t>
            </a:r>
            <a:r>
              <a:rPr lang="fr-FR" sz="900" i="1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fr-FR" sz="900" i="1" dirty="0" err="1" smtClean="0">
                <a:solidFill>
                  <a:schemeClr val="bg1"/>
                </a:solidFill>
                <a:latin typeface="Trebuchet MS" pitchFamily="34" charset="0"/>
              </a:rPr>
              <a:t>crassipes</a:t>
            </a:r>
            <a:endParaRPr lang="fr-FR" sz="900" i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988300" y="6418203"/>
            <a:ext cx="1372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 dirty="0" err="1" smtClean="0">
                <a:solidFill>
                  <a:schemeClr val="bg1"/>
                </a:solidFill>
                <a:latin typeface="Trebuchet MS" pitchFamily="34" charset="0"/>
              </a:rPr>
              <a:t>Alternanthera</a:t>
            </a:r>
            <a:r>
              <a:rPr lang="fr-FR" sz="1000" i="1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fr-FR" sz="1000" i="1" dirty="0" err="1" smtClean="0">
                <a:solidFill>
                  <a:schemeClr val="bg1"/>
                </a:solidFill>
                <a:latin typeface="Trebuchet MS" pitchFamily="34" charset="0"/>
              </a:rPr>
              <a:t>philoxeroides</a:t>
            </a:r>
            <a:endParaRPr lang="fr-FR" sz="1000" i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989917" y="4739053"/>
            <a:ext cx="1372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 dirty="0" err="1" smtClean="0">
                <a:solidFill>
                  <a:schemeClr val="bg1"/>
                </a:solidFill>
                <a:latin typeface="Trebuchet MS" pitchFamily="34" charset="0"/>
              </a:rPr>
              <a:t>Myriophyllum</a:t>
            </a:r>
            <a:r>
              <a:rPr lang="fr-FR" sz="1000" i="1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fr-FR" sz="1000" i="1" dirty="0" err="1" smtClean="0">
                <a:solidFill>
                  <a:schemeClr val="bg1"/>
                </a:solidFill>
                <a:latin typeface="Trebuchet MS" pitchFamily="34" charset="0"/>
              </a:rPr>
              <a:t>aquaticum</a:t>
            </a:r>
            <a:endParaRPr lang="fr-FR" sz="1000" i="1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06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epp_12041 REV SB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6" t="15600" r="12979" b="57267"/>
          <a:stretch/>
        </p:blipFill>
        <p:spPr>
          <a:xfrm>
            <a:off x="246976" y="1124744"/>
            <a:ext cx="8104011" cy="2376264"/>
          </a:xfrm>
          <a:prstGeom prst="rect">
            <a:avLst/>
          </a:prstGeom>
        </p:spPr>
      </p:pic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133350" y="44624"/>
            <a:ext cx="8970963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lnSpc>
                <a:spcPct val="85000"/>
              </a:lnSpc>
            </a:pPr>
            <a:r>
              <a:rPr lang="en-GB" sz="2800" b="1" dirty="0">
                <a:solidFill>
                  <a:schemeClr val="tx2"/>
                </a:solidFill>
              </a:rPr>
              <a:t/>
            </a:r>
            <a:br>
              <a:rPr lang="en-GB" sz="2800" b="1" dirty="0">
                <a:solidFill>
                  <a:schemeClr val="tx2"/>
                </a:solidFill>
              </a:rPr>
            </a:br>
            <a:r>
              <a:rPr lang="en-GB" sz="2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Recommendations for the management of invasive alien plants</a:t>
            </a:r>
            <a:endParaRPr lang="en-GB" sz="2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79512" y="3429000"/>
            <a:ext cx="84249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200" dirty="0" smtClean="0">
                <a:latin typeface="Trebuchet MS" pitchFamily="34" charset="0"/>
              </a:rPr>
              <a:t>- 34 </a:t>
            </a:r>
            <a:r>
              <a:rPr lang="fr-FR" sz="2200" dirty="0" err="1" smtClean="0">
                <a:latin typeface="Trebuchet MS" pitchFamily="34" charset="0"/>
              </a:rPr>
              <a:t>eradication</a:t>
            </a:r>
            <a:r>
              <a:rPr lang="fr-FR" sz="2200" dirty="0" smtClean="0">
                <a:latin typeface="Trebuchet MS" pitchFamily="34" charset="0"/>
              </a:rPr>
              <a:t> actions </a:t>
            </a:r>
            <a:r>
              <a:rPr lang="fr-FR" sz="2200" dirty="0" err="1">
                <a:latin typeface="Trebuchet MS" pitchFamily="34" charset="0"/>
              </a:rPr>
              <a:t>reported</a:t>
            </a:r>
            <a:r>
              <a:rPr lang="fr-FR" sz="2200" dirty="0">
                <a:latin typeface="Trebuchet MS" pitchFamily="34" charset="0"/>
              </a:rPr>
              <a:t>, 14 in Spain, 7 in </a:t>
            </a:r>
            <a:r>
              <a:rPr lang="fr-FR" sz="2200" dirty="0" err="1">
                <a:latin typeface="Trebuchet MS" pitchFamily="34" charset="0"/>
              </a:rPr>
              <a:t>Italy</a:t>
            </a:r>
            <a:r>
              <a:rPr lang="fr-FR" sz="2200" dirty="0">
                <a:latin typeface="Trebuchet MS" pitchFamily="34" charset="0"/>
              </a:rPr>
              <a:t>, 7 in France, 1 in Portugal, 1 in Malta, 1 in </a:t>
            </a:r>
            <a:r>
              <a:rPr lang="fr-FR" sz="2200" dirty="0" err="1">
                <a:latin typeface="Trebuchet MS" pitchFamily="34" charset="0"/>
              </a:rPr>
              <a:t>Israel</a:t>
            </a:r>
            <a:r>
              <a:rPr lang="fr-FR" sz="2200" dirty="0">
                <a:latin typeface="Trebuchet MS" pitchFamily="34" charset="0"/>
              </a:rPr>
              <a:t> and 1 in </a:t>
            </a:r>
            <a:r>
              <a:rPr lang="fr-FR" sz="2200" dirty="0" err="1" smtClean="0">
                <a:latin typeface="Trebuchet MS" pitchFamily="34" charset="0"/>
              </a:rPr>
              <a:t>Tunisia</a:t>
            </a:r>
            <a:r>
              <a:rPr lang="fr-FR" sz="2200" dirty="0" smtClean="0">
                <a:latin typeface="Trebuchet MS" pitchFamily="34" charset="0"/>
              </a:rPr>
              <a:t>.</a:t>
            </a:r>
            <a:endParaRPr lang="fr-FR" sz="2200" dirty="0">
              <a:latin typeface="Trebuchet MS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79512" y="4350841"/>
            <a:ext cx="84249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200" dirty="0" smtClean="0">
                <a:latin typeface="Trebuchet MS" pitchFamily="34" charset="0"/>
              </a:rPr>
              <a:t>- More </a:t>
            </a:r>
            <a:r>
              <a:rPr lang="fr-FR" sz="2200" dirty="0" err="1" smtClean="0">
                <a:latin typeface="Trebuchet MS" pitchFamily="34" charset="0"/>
              </a:rPr>
              <a:t>than</a:t>
            </a:r>
            <a:r>
              <a:rPr lang="fr-FR" sz="2200" dirty="0" smtClean="0">
                <a:latin typeface="Trebuchet MS" pitchFamily="34" charset="0"/>
              </a:rPr>
              <a:t> 90 management actions </a:t>
            </a:r>
            <a:r>
              <a:rPr lang="fr-FR" sz="2200" dirty="0" err="1" smtClean="0">
                <a:latin typeface="Trebuchet MS" pitchFamily="34" charset="0"/>
              </a:rPr>
              <a:t>undertaken</a:t>
            </a:r>
            <a:r>
              <a:rPr lang="fr-FR" sz="2200" dirty="0" smtClean="0">
                <a:latin typeface="Trebuchet MS" pitchFamily="34" charset="0"/>
              </a:rPr>
              <a:t>.</a:t>
            </a:r>
            <a:endParaRPr lang="fr-FR" sz="2200" dirty="0">
              <a:latin typeface="Trebuchet MS" pitchFamily="34" charset="0"/>
            </a:endParaRPr>
          </a:p>
        </p:txBody>
      </p:sp>
      <p:pic>
        <p:nvPicPr>
          <p:cNvPr id="7" name="Picture 15" descr="Fleur_carpo_l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5085184"/>
            <a:ext cx="1512168" cy="1039818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3563888" y="6093296"/>
            <a:ext cx="1800200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fr-FR" sz="1400" dirty="0" smtClean="0"/>
              <a:t>E</a:t>
            </a:r>
            <a:r>
              <a:rPr lang="fr-FR" sz="1200" dirty="0" smtClean="0"/>
              <a:t>radication of </a:t>
            </a:r>
            <a:r>
              <a:rPr lang="fr-FR" sz="1200" i="1" dirty="0" err="1" smtClean="0"/>
              <a:t>Carpobrotus</a:t>
            </a:r>
            <a:r>
              <a:rPr lang="fr-FR" sz="1200" i="1" dirty="0" smtClean="0"/>
              <a:t> </a:t>
            </a:r>
            <a:r>
              <a:rPr lang="fr-FR" sz="1200" dirty="0" err="1" smtClean="0"/>
              <a:t>spp</a:t>
            </a:r>
            <a:r>
              <a:rPr lang="fr-FR" sz="1200" dirty="0" smtClean="0"/>
              <a:t>. in areas in  France, Malta, Spain </a:t>
            </a:r>
            <a:endParaRPr lang="fr-FR" sz="1200" dirty="0"/>
          </a:p>
        </p:txBody>
      </p:sp>
      <p:pic>
        <p:nvPicPr>
          <p:cNvPr id="6146" name="Picture 2" descr="http://www.nazflora.org/Ailanthus%20altissima%2013June07%20fr%20fol%202%20908a%20700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60" y="5092511"/>
            <a:ext cx="1334380" cy="1000785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83544" y="6054387"/>
            <a:ext cx="153612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fr-FR" sz="1200" dirty="0" smtClean="0"/>
              <a:t>Eradication of </a:t>
            </a:r>
            <a:r>
              <a:rPr lang="fr-FR" sz="1200" i="1" dirty="0" err="1" smtClean="0"/>
              <a:t>Ailanthus</a:t>
            </a:r>
            <a:r>
              <a:rPr lang="fr-FR" sz="1200" i="1" dirty="0" smtClean="0"/>
              <a:t> </a:t>
            </a:r>
            <a:r>
              <a:rPr lang="fr-FR" sz="1200" i="1" dirty="0" err="1" smtClean="0"/>
              <a:t>altissima</a:t>
            </a:r>
            <a:r>
              <a:rPr lang="fr-FR" sz="1200" dirty="0" smtClean="0"/>
              <a:t> in areas in </a:t>
            </a:r>
            <a:r>
              <a:rPr lang="fr-FR" sz="1200" dirty="0" err="1" smtClean="0"/>
              <a:t>Italy</a:t>
            </a:r>
            <a:r>
              <a:rPr lang="fr-FR" sz="1200" dirty="0" smtClean="0"/>
              <a:t> and Spain </a:t>
            </a:r>
            <a:endParaRPr lang="fr-FR" sz="1200" dirty="0"/>
          </a:p>
        </p:txBody>
      </p:sp>
      <p:pic>
        <p:nvPicPr>
          <p:cNvPr id="6148" name="Picture 4" descr="http://toptropicals.com/pics/garden/m1/sinije/Eichhornia_crassipes04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6" b="5146"/>
          <a:stretch/>
        </p:blipFill>
        <p:spPr bwMode="auto">
          <a:xfrm>
            <a:off x="1835696" y="5100619"/>
            <a:ext cx="1471092" cy="1000785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1691680" y="6093296"/>
            <a:ext cx="174746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fr-FR" sz="1200" dirty="0" smtClean="0"/>
              <a:t>Eradication of </a:t>
            </a:r>
            <a:r>
              <a:rPr lang="fr-FR" sz="1200" i="1" dirty="0" err="1" smtClean="0"/>
              <a:t>Eichhornia</a:t>
            </a:r>
            <a:r>
              <a:rPr lang="fr-FR" sz="1200" i="1" dirty="0" smtClean="0"/>
              <a:t> </a:t>
            </a:r>
            <a:r>
              <a:rPr lang="fr-FR" sz="1200" i="1" dirty="0" err="1" smtClean="0"/>
              <a:t>crassipes</a:t>
            </a:r>
            <a:r>
              <a:rPr lang="fr-FR" sz="1200" dirty="0" smtClean="0"/>
              <a:t> in the </a:t>
            </a:r>
            <a:r>
              <a:rPr lang="fr-FR" sz="1200" dirty="0" err="1" smtClean="0"/>
              <a:t>Valencian</a:t>
            </a:r>
            <a:r>
              <a:rPr lang="fr-FR" sz="1200" dirty="0" smtClean="0"/>
              <a:t> </a:t>
            </a:r>
            <a:r>
              <a:rPr lang="fr-FR" sz="1200" dirty="0" err="1" smtClean="0"/>
              <a:t>region</a:t>
            </a:r>
            <a:r>
              <a:rPr lang="fr-FR" sz="1200" dirty="0" smtClean="0"/>
              <a:t> in Spain</a:t>
            </a:r>
            <a:endParaRPr lang="fr-FR" sz="1200" dirty="0"/>
          </a:p>
        </p:txBody>
      </p:sp>
      <p:pic>
        <p:nvPicPr>
          <p:cNvPr id="6150" name="Picture 6" descr="http://upload.wikimedia.org/wikipedia/commons/a/a5/Ludwigia_peploides_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092510"/>
            <a:ext cx="1440160" cy="1032491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5436096" y="6125002"/>
            <a:ext cx="1584176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fr-FR" sz="1400" dirty="0" smtClean="0"/>
              <a:t>E</a:t>
            </a:r>
            <a:r>
              <a:rPr lang="fr-FR" sz="1200" dirty="0" smtClean="0"/>
              <a:t>radication of </a:t>
            </a:r>
            <a:r>
              <a:rPr lang="fr-FR" sz="1200" i="1" dirty="0" err="1" smtClean="0"/>
              <a:t>Ludwigia</a:t>
            </a:r>
            <a:r>
              <a:rPr lang="fr-FR" sz="1200" i="1" dirty="0" smtClean="0"/>
              <a:t> </a:t>
            </a:r>
            <a:r>
              <a:rPr lang="fr-FR" sz="1200" i="1" dirty="0" err="1" smtClean="0"/>
              <a:t>peploides</a:t>
            </a:r>
            <a:r>
              <a:rPr lang="fr-FR" sz="1200" i="1" dirty="0" smtClean="0"/>
              <a:t> </a:t>
            </a:r>
            <a:r>
              <a:rPr lang="fr-FR" sz="1200" dirty="0" smtClean="0"/>
              <a:t>in</a:t>
            </a:r>
            <a:r>
              <a:rPr lang="fr-FR" sz="1200" i="1" dirty="0" smtClean="0"/>
              <a:t> </a:t>
            </a:r>
            <a:r>
              <a:rPr lang="fr-FR" sz="1200" dirty="0" smtClean="0"/>
              <a:t>areas in Spain</a:t>
            </a:r>
            <a:endParaRPr lang="fr-FR" sz="1200" dirty="0"/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7236296" y="6131331"/>
            <a:ext cx="1584176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fr-FR" sz="1400" dirty="0" smtClean="0"/>
              <a:t>E</a:t>
            </a:r>
            <a:r>
              <a:rPr lang="fr-FR" sz="1200" dirty="0" smtClean="0"/>
              <a:t>radication of </a:t>
            </a:r>
            <a:r>
              <a:rPr lang="fr-FR" sz="1200" i="1" dirty="0" smtClean="0"/>
              <a:t>Salvinia molesta </a:t>
            </a:r>
            <a:r>
              <a:rPr lang="fr-FR" sz="1200" dirty="0" smtClean="0"/>
              <a:t>in</a:t>
            </a:r>
            <a:r>
              <a:rPr lang="fr-FR" sz="1200" i="1" dirty="0" smtClean="0"/>
              <a:t> </a:t>
            </a:r>
            <a:r>
              <a:rPr lang="fr-FR" sz="1200" dirty="0" smtClean="0"/>
              <a:t>France, </a:t>
            </a:r>
            <a:r>
              <a:rPr lang="fr-FR" sz="1200" dirty="0" err="1" smtClean="0"/>
              <a:t>Italy</a:t>
            </a:r>
            <a:r>
              <a:rPr lang="fr-FR" sz="1200" dirty="0" smtClean="0"/>
              <a:t> and Portugal</a:t>
            </a:r>
            <a:endParaRPr lang="fr-FR" sz="1200" dirty="0"/>
          </a:p>
        </p:txBody>
      </p:sp>
      <p:pic>
        <p:nvPicPr>
          <p:cNvPr id="6152" name="Picture 8" descr="http://upload.wikimedia.org/wikipedia/commons/1/12/Salvinia_molesta_(Habitus)_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946" y="5092511"/>
            <a:ext cx="1385094" cy="1038820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03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-35488" y="2564904"/>
            <a:ext cx="9144000" cy="1728192"/>
          </a:xfrm>
          <a:prstGeom prst="rect">
            <a:avLst/>
          </a:prstGeom>
          <a:solidFill>
            <a:srgbClr val="8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fr-FR" sz="5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EPPO </a:t>
            </a:r>
            <a:endParaRPr lang="fr-FR" sz="5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fr-FR" sz="5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</a:t>
            </a:r>
            <a:r>
              <a:rPr lang="fr-FR" sz="5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ctivities</a:t>
            </a:r>
            <a:r>
              <a:rPr lang="fr-FR" sz="5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on communication</a:t>
            </a:r>
          </a:p>
        </p:txBody>
      </p:sp>
    </p:spTree>
    <p:extLst>
      <p:ext uri="{BB962C8B-B14F-4D97-AF65-F5344CB8AC3E}">
        <p14:creationId xmlns:p14="http://schemas.microsoft.com/office/powerpoint/2010/main" val="401541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3"/>
          <p:cNvSpPr>
            <a:spLocks noChangeArrowheads="1"/>
          </p:cNvSpPr>
          <p:nvPr/>
        </p:nvSpPr>
        <p:spPr bwMode="auto">
          <a:xfrm>
            <a:off x="133350" y="66675"/>
            <a:ext cx="8970963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>
              <a:lnSpc>
                <a:spcPct val="85000"/>
              </a:lnSpc>
            </a:pPr>
            <a:r>
              <a:rPr lang="en-GB" sz="2800" b="1" dirty="0">
                <a:solidFill>
                  <a:schemeClr val="tx2"/>
                </a:solidFill>
              </a:rPr>
              <a:t/>
            </a:r>
            <a:br>
              <a:rPr lang="en-GB" sz="2800" b="1" dirty="0">
                <a:solidFill>
                  <a:schemeClr val="tx2"/>
                </a:solidFill>
              </a:rPr>
            </a:br>
            <a:r>
              <a:rPr lang="en-GB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The EPPO Panel on Invasive Alien Plants</a:t>
            </a:r>
            <a:endParaRPr lang="en-GB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33350" y="1052736"/>
            <a:ext cx="8424936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fr-FR" sz="2300" dirty="0" smtClean="0">
                <a:latin typeface="Trebuchet MS" pitchFamily="34" charset="0"/>
              </a:rPr>
              <a:t> </a:t>
            </a:r>
            <a:r>
              <a:rPr lang="fr-FR" sz="2300" dirty="0" err="1" smtClean="0">
                <a:latin typeface="Trebuchet MS" pitchFamily="34" charset="0"/>
              </a:rPr>
              <a:t>Created</a:t>
            </a:r>
            <a:r>
              <a:rPr lang="fr-FR" sz="2300" dirty="0" smtClean="0">
                <a:latin typeface="Trebuchet MS" pitchFamily="34" charset="0"/>
              </a:rPr>
              <a:t> in 2002 </a:t>
            </a:r>
            <a:r>
              <a:rPr lang="fr-FR" sz="2300" dirty="0" err="1" smtClean="0">
                <a:latin typeface="Trebuchet MS" pitchFamily="34" charset="0"/>
              </a:rPr>
              <a:t>with</a:t>
            </a:r>
            <a:r>
              <a:rPr lang="fr-FR" sz="2300" dirty="0" smtClean="0">
                <a:latin typeface="Trebuchet MS" pitchFamily="34" charset="0"/>
              </a:rPr>
              <a:t> the </a:t>
            </a:r>
            <a:r>
              <a:rPr lang="fr-FR" sz="2300" dirty="0" err="1" smtClean="0">
                <a:latin typeface="Trebuchet MS" pitchFamily="34" charset="0"/>
              </a:rPr>
              <a:t>following</a:t>
            </a:r>
            <a:r>
              <a:rPr lang="fr-FR" sz="2300" dirty="0" smtClean="0">
                <a:latin typeface="Trebuchet MS" pitchFamily="34" charset="0"/>
              </a:rPr>
              <a:t>  </a:t>
            </a:r>
            <a:r>
              <a:rPr lang="fr-FR" sz="2300" dirty="0" err="1" smtClean="0">
                <a:latin typeface="Trebuchet MS" pitchFamily="34" charset="0"/>
              </a:rPr>
              <a:t>tasks</a:t>
            </a:r>
            <a:r>
              <a:rPr lang="fr-FR" sz="2300" dirty="0" smtClean="0">
                <a:latin typeface="Trebuchet MS" pitchFamily="34" charset="0"/>
              </a:rPr>
              <a:t>: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fr-FR" sz="2300" dirty="0">
                <a:latin typeface="Trebuchet MS" pitchFamily="34" charset="0"/>
              </a:rPr>
              <a:t> </a:t>
            </a:r>
            <a:r>
              <a:rPr lang="en-US" sz="2300" dirty="0">
                <a:latin typeface="Trebuchet MS" pitchFamily="34" charset="0"/>
              </a:rPr>
              <a:t>to collect data on invasive alien plants in the EPPO region</a:t>
            </a:r>
            <a:r>
              <a:rPr lang="en-US" sz="2300" dirty="0" smtClean="0">
                <a:latin typeface="Trebuchet MS" pitchFamily="34" charset="0"/>
              </a:rPr>
              <a:t>,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fr-FR" sz="2300" dirty="0">
                <a:latin typeface="Trebuchet MS" pitchFamily="34" charset="0"/>
              </a:rPr>
              <a:t> </a:t>
            </a:r>
            <a:r>
              <a:rPr lang="en-US" sz="2300" dirty="0">
                <a:latin typeface="Trebuchet MS" pitchFamily="34" charset="0"/>
              </a:rPr>
              <a:t>to collect information on official control measures existing in the EPPO region for invasive alien plants</a:t>
            </a:r>
            <a:r>
              <a:rPr lang="en-US" sz="2300" dirty="0" smtClean="0">
                <a:latin typeface="Trebuchet MS" pitchFamily="34" charset="0"/>
              </a:rPr>
              <a:t>,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fr-FR" sz="2300" dirty="0">
                <a:latin typeface="Trebuchet MS" pitchFamily="34" charset="0"/>
              </a:rPr>
              <a:t> </a:t>
            </a:r>
            <a:r>
              <a:rPr lang="en-US" sz="2300" dirty="0">
                <a:latin typeface="Trebuchet MS" pitchFamily="34" charset="0"/>
              </a:rPr>
              <a:t>to conduct pilot studies on pest risk assessment and pest risk management of specific invasive alien plants.</a:t>
            </a:r>
            <a:endParaRPr lang="fr-FR" sz="2300" dirty="0">
              <a:latin typeface="Trebuchet MS" pitchFamily="34" charset="0"/>
            </a:endParaRPr>
          </a:p>
          <a:p>
            <a:pPr lvl="1"/>
            <a:endParaRPr lang="fr-FR" dirty="0"/>
          </a:p>
          <a:p>
            <a:pPr marL="342900" indent="-342900">
              <a:buFont typeface="Arial" pitchFamily="34" charset="0"/>
              <a:buChar char="•"/>
            </a:pPr>
            <a:r>
              <a:rPr lang="fr-FR" sz="2300" dirty="0" smtClean="0">
                <a:latin typeface="Trebuchet MS" pitchFamily="34" charset="0"/>
              </a:rPr>
              <a:t>About </a:t>
            </a:r>
            <a:r>
              <a:rPr lang="fr-FR" sz="2300" dirty="0">
                <a:latin typeface="Trebuchet MS" pitchFamily="34" charset="0"/>
              </a:rPr>
              <a:t>20 Panel </a:t>
            </a:r>
            <a:r>
              <a:rPr lang="fr-FR" sz="2300" dirty="0" err="1">
                <a:latin typeface="Trebuchet MS" pitchFamily="34" charset="0"/>
              </a:rPr>
              <a:t>members</a:t>
            </a:r>
            <a:r>
              <a:rPr lang="fr-FR" sz="2300" dirty="0">
                <a:latin typeface="Trebuchet MS" pitchFamily="34" charset="0"/>
              </a:rPr>
              <a:t> </a:t>
            </a:r>
            <a:r>
              <a:rPr lang="fr-FR" sz="2300" dirty="0" err="1">
                <a:latin typeface="Trebuchet MS" pitchFamily="34" charset="0"/>
              </a:rPr>
              <a:t>nominated</a:t>
            </a:r>
            <a:r>
              <a:rPr lang="fr-FR" sz="2300" dirty="0">
                <a:latin typeface="Trebuchet MS" pitchFamily="34" charset="0"/>
              </a:rPr>
              <a:t> by the National Plant Protection </a:t>
            </a:r>
            <a:r>
              <a:rPr lang="fr-FR" sz="2300" dirty="0" err="1">
                <a:latin typeface="Trebuchet MS" pitchFamily="34" charset="0"/>
              </a:rPr>
              <a:t>Organization</a:t>
            </a:r>
            <a:r>
              <a:rPr lang="fr-FR" sz="2300" dirty="0">
                <a:latin typeface="Trebuchet MS" pitchFamily="34" charset="0"/>
              </a:rPr>
              <a:t> of </a:t>
            </a:r>
            <a:r>
              <a:rPr lang="fr-FR" sz="2300" dirty="0" err="1">
                <a:latin typeface="Trebuchet MS" pitchFamily="34" charset="0"/>
              </a:rPr>
              <a:t>their</a:t>
            </a:r>
            <a:r>
              <a:rPr lang="fr-FR" sz="2300" dirty="0">
                <a:latin typeface="Trebuchet MS" pitchFamily="34" charset="0"/>
              </a:rPr>
              <a:t> </a:t>
            </a:r>
            <a:r>
              <a:rPr lang="fr-FR" sz="2300" dirty="0" smtClean="0">
                <a:latin typeface="Trebuchet MS" pitchFamily="34" charset="0"/>
              </a:rPr>
              <a:t>countries.</a:t>
            </a:r>
          </a:p>
          <a:p>
            <a:endParaRPr lang="fr-FR" sz="2300" dirty="0">
              <a:latin typeface="Trebuchet MS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fr-FR" sz="2300" dirty="0" err="1" smtClean="0">
                <a:latin typeface="Trebuchet MS" pitchFamily="34" charset="0"/>
              </a:rPr>
              <a:t>Meets</a:t>
            </a:r>
            <a:r>
              <a:rPr lang="fr-FR" sz="2300" dirty="0" smtClean="0">
                <a:latin typeface="Trebuchet MS" pitchFamily="34" charset="0"/>
              </a:rPr>
              <a:t> </a:t>
            </a:r>
            <a:r>
              <a:rPr lang="fr-FR" sz="2300" dirty="0" err="1" smtClean="0">
                <a:latin typeface="Trebuchet MS" pitchFamily="34" charset="0"/>
              </a:rPr>
              <a:t>every</a:t>
            </a:r>
            <a:r>
              <a:rPr lang="fr-FR" sz="2300" dirty="0" smtClean="0">
                <a:latin typeface="Trebuchet MS" pitchFamily="34" charset="0"/>
              </a:rPr>
              <a:t> </a:t>
            </a:r>
            <a:r>
              <a:rPr lang="fr-FR" sz="2300" dirty="0" err="1" smtClean="0">
                <a:latin typeface="Trebuchet MS" pitchFamily="34" charset="0"/>
              </a:rPr>
              <a:t>year</a:t>
            </a:r>
            <a:r>
              <a:rPr lang="fr-FR" sz="2300" dirty="0" smtClean="0">
                <a:latin typeface="Trebuchet MS" pitchFamily="34" charset="0"/>
              </a:rPr>
              <a:t>.</a:t>
            </a:r>
            <a:endParaRPr lang="fr-FR" sz="2300" dirty="0">
              <a:latin typeface="Trebuchet MS" pitchFamily="34" charset="0"/>
            </a:endParaRPr>
          </a:p>
        </p:txBody>
      </p:sp>
      <p:pic>
        <p:nvPicPr>
          <p:cNvPr id="5" name="Picture 5" descr="Fleur_carpo_l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97500"/>
            <a:ext cx="2065338" cy="1549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Dsc00877_leg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5397500"/>
            <a:ext cx="2065338" cy="1549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pampa_detai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438" y="5399088"/>
            <a:ext cx="2058987" cy="15478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ambro_infl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3" b="11073"/>
          <a:stretch>
            <a:fillRect/>
          </a:stretch>
        </p:blipFill>
        <p:spPr bwMode="auto">
          <a:xfrm>
            <a:off x="7970838" y="5399088"/>
            <a:ext cx="1235075" cy="1547812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jussies_fleu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5399088"/>
            <a:ext cx="2065338" cy="15478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Line 22"/>
          <p:cNvSpPr>
            <a:spLocks noChangeShapeType="1"/>
          </p:cNvSpPr>
          <p:nvPr/>
        </p:nvSpPr>
        <p:spPr bwMode="auto">
          <a:xfrm>
            <a:off x="338039" y="886619"/>
            <a:ext cx="7086798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979" y="75037"/>
            <a:ext cx="1109898" cy="116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75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Invasive Alien Plants | Scoop.it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" t="8932" r="2280"/>
          <a:stretch/>
        </p:blipFill>
        <p:spPr>
          <a:xfrm>
            <a:off x="-125648" y="612608"/>
            <a:ext cx="8211312" cy="6245392"/>
          </a:xfrm>
          <a:prstGeom prst="rect">
            <a:avLst/>
          </a:prstGeom>
        </p:spPr>
      </p:pic>
      <p:pic>
        <p:nvPicPr>
          <p:cNvPr id="4" name="Image 3" descr="Communication and citizen sciences on pests and invasive alien species | Scoop.it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" t="9466" r="2173" b="9601"/>
          <a:stretch/>
        </p:blipFill>
        <p:spPr>
          <a:xfrm>
            <a:off x="1907704" y="3140968"/>
            <a:ext cx="8183881" cy="5550408"/>
          </a:xfrm>
          <a:prstGeom prst="rect">
            <a:avLst/>
          </a:prstGeom>
        </p:spPr>
      </p:pic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0" y="-27384"/>
            <a:ext cx="9144000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85000"/>
              </a:lnSpc>
            </a:pPr>
            <a:r>
              <a:rPr lang="en-GB" sz="2800" b="1" dirty="0">
                <a:solidFill>
                  <a:schemeClr val="tx2"/>
                </a:solidFill>
              </a:rPr>
              <a:t/>
            </a:r>
            <a:br>
              <a:rPr lang="en-GB" sz="2800" b="1" dirty="0">
                <a:solidFill>
                  <a:schemeClr val="tx2"/>
                </a:solidFill>
              </a:rPr>
            </a:br>
            <a:r>
              <a:rPr lang="en-GB" sz="3000" b="1" dirty="0" smtClean="0">
                <a:solidFill>
                  <a:srgbClr val="00B050"/>
                </a:solidFill>
                <a:latin typeface="Trebuchet MS" pitchFamily="34" charset="0"/>
              </a:rPr>
              <a:t>SCOOP IT Pages</a:t>
            </a:r>
            <a:endParaRPr lang="en-GB" sz="3000" b="1" dirty="0">
              <a:solidFill>
                <a:srgbClr val="00B050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3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76" t="8391" r="5677" b="4488"/>
          <a:stretch/>
        </p:blipFill>
        <p:spPr bwMode="auto">
          <a:xfrm>
            <a:off x="0" y="1556792"/>
            <a:ext cx="4703670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133350" y="116632"/>
            <a:ext cx="8903146" cy="5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85000"/>
              </a:lnSpc>
            </a:pPr>
            <a:r>
              <a:rPr lang="en-GB" sz="2800" b="1" dirty="0">
                <a:solidFill>
                  <a:schemeClr val="tx2"/>
                </a:solidFill>
              </a:rPr>
              <a:t/>
            </a:r>
            <a:br>
              <a:rPr lang="en-GB" sz="2800" b="1" dirty="0">
                <a:solidFill>
                  <a:schemeClr val="tx2"/>
                </a:solidFill>
              </a:rPr>
            </a:br>
            <a:r>
              <a:rPr lang="en-GB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How to communicate </a:t>
            </a:r>
          </a:p>
          <a:p>
            <a:pPr algn="ctr">
              <a:lnSpc>
                <a:spcPct val="85000"/>
              </a:lnSpc>
            </a:pPr>
            <a:r>
              <a:rPr lang="en-GB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on pests and invasive alien plants ?</a:t>
            </a:r>
            <a:endParaRPr lang="en-GB" sz="2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860032" y="1484784"/>
            <a:ext cx="403244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fr-FR" sz="2200" dirty="0">
                <a:latin typeface="Trebuchet MS" pitchFamily="34" charset="0"/>
              </a:rPr>
              <a:t>The first workshop on the </a:t>
            </a:r>
            <a:r>
              <a:rPr lang="fr-FR" sz="2200" dirty="0" smtClean="0">
                <a:latin typeface="Trebuchet MS" pitchFamily="34" charset="0"/>
              </a:rPr>
              <a:t>issue;</a:t>
            </a:r>
          </a:p>
          <a:p>
            <a:endParaRPr lang="fr-FR" sz="2200" dirty="0" smtClean="0">
              <a:latin typeface="Trebuchet MS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fr-FR" sz="2200" dirty="0" err="1" smtClean="0">
                <a:latin typeface="Trebuchet MS" pitchFamily="34" charset="0"/>
              </a:rPr>
              <a:t>Aimed</a:t>
            </a:r>
            <a:r>
              <a:rPr lang="fr-FR" sz="2200" dirty="0" smtClean="0">
                <a:latin typeface="Trebuchet MS" pitchFamily="34" charset="0"/>
              </a:rPr>
              <a:t> </a:t>
            </a:r>
            <a:r>
              <a:rPr lang="fr-FR" sz="2200" dirty="0" err="1" smtClean="0">
                <a:latin typeface="Trebuchet MS" pitchFamily="34" charset="0"/>
              </a:rPr>
              <a:t>at</a:t>
            </a:r>
            <a:r>
              <a:rPr lang="fr-FR" sz="2200" dirty="0" smtClean="0">
                <a:latin typeface="Trebuchet MS" pitchFamily="34" charset="0"/>
              </a:rPr>
              <a:t> </a:t>
            </a:r>
            <a:r>
              <a:rPr lang="fr-FR" sz="2200" dirty="0" err="1" smtClean="0">
                <a:latin typeface="Trebuchet MS" pitchFamily="34" charset="0"/>
              </a:rPr>
              <a:t>collecting</a:t>
            </a:r>
            <a:r>
              <a:rPr lang="fr-FR" sz="2200" dirty="0" smtClean="0">
                <a:latin typeface="Trebuchet MS" pitchFamily="34" charset="0"/>
              </a:rPr>
              <a:t> </a:t>
            </a:r>
            <a:r>
              <a:rPr lang="fr-FR" sz="2200" dirty="0" err="1" smtClean="0">
                <a:latin typeface="Trebuchet MS" pitchFamily="34" charset="0"/>
              </a:rPr>
              <a:t>experiences</a:t>
            </a:r>
            <a:r>
              <a:rPr lang="fr-FR" sz="2200" dirty="0" smtClean="0">
                <a:latin typeface="Trebuchet MS" pitchFamily="34" charset="0"/>
              </a:rPr>
              <a:t>, and </a:t>
            </a:r>
            <a:r>
              <a:rPr lang="fr-FR" sz="2200" dirty="0" err="1" smtClean="0">
                <a:latin typeface="Trebuchet MS" pitchFamily="34" charset="0"/>
              </a:rPr>
              <a:t>knowledge</a:t>
            </a:r>
            <a:r>
              <a:rPr lang="fr-FR" sz="2200" dirty="0" smtClean="0">
                <a:latin typeface="Trebuchet MS" pitchFamily="34" charset="0"/>
              </a:rPr>
              <a:t> on </a:t>
            </a:r>
            <a:r>
              <a:rPr lang="fr-FR" sz="2200" dirty="0" err="1" smtClean="0">
                <a:latin typeface="Trebuchet MS" pitchFamily="34" charset="0"/>
              </a:rPr>
              <a:t>what</a:t>
            </a:r>
            <a:r>
              <a:rPr lang="fr-FR" sz="2200" dirty="0" smtClean="0">
                <a:latin typeface="Trebuchet MS" pitchFamily="34" charset="0"/>
              </a:rPr>
              <a:t> </a:t>
            </a:r>
            <a:r>
              <a:rPr lang="fr-FR" sz="2200" dirty="0" err="1" smtClean="0">
                <a:latin typeface="Trebuchet MS" pitchFamily="34" charset="0"/>
              </a:rPr>
              <a:t>worked</a:t>
            </a:r>
            <a:r>
              <a:rPr lang="fr-FR" sz="2200" dirty="0" smtClean="0">
                <a:latin typeface="Trebuchet MS" pitchFamily="34" charset="0"/>
              </a:rPr>
              <a:t> and </a:t>
            </a:r>
            <a:r>
              <a:rPr lang="fr-FR" sz="2200" dirty="0" err="1" smtClean="0">
                <a:latin typeface="Trebuchet MS" pitchFamily="34" charset="0"/>
              </a:rPr>
              <a:t>what</a:t>
            </a:r>
            <a:r>
              <a:rPr lang="fr-FR" sz="2200" dirty="0" smtClean="0">
                <a:latin typeface="Trebuchet MS" pitchFamily="34" charset="0"/>
              </a:rPr>
              <a:t> </a:t>
            </a:r>
            <a:r>
              <a:rPr lang="fr-FR" sz="2200" dirty="0" err="1" smtClean="0">
                <a:latin typeface="Trebuchet MS" pitchFamily="34" charset="0"/>
              </a:rPr>
              <a:t>did</a:t>
            </a:r>
            <a:r>
              <a:rPr lang="fr-FR" sz="2200" dirty="0" smtClean="0">
                <a:latin typeface="Trebuchet MS" pitchFamily="34" charset="0"/>
              </a:rPr>
              <a:t> not </a:t>
            </a:r>
            <a:r>
              <a:rPr lang="fr-FR" sz="2200" dirty="0" err="1" smtClean="0">
                <a:latin typeface="Trebuchet MS" pitchFamily="34" charset="0"/>
              </a:rPr>
              <a:t>work</a:t>
            </a:r>
            <a:r>
              <a:rPr lang="fr-FR" sz="2200" dirty="0" smtClean="0">
                <a:latin typeface="Trebuchet MS" pitchFamily="34" charset="0"/>
              </a:rPr>
              <a:t>;</a:t>
            </a:r>
          </a:p>
          <a:p>
            <a:endParaRPr lang="fr-FR" sz="2200" dirty="0" smtClean="0">
              <a:latin typeface="Trebuchet MS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fr-FR" sz="2200" dirty="0" err="1" smtClean="0">
                <a:latin typeface="Trebuchet MS" pitchFamily="34" charset="0"/>
              </a:rPr>
              <a:t>Oriented</a:t>
            </a:r>
            <a:r>
              <a:rPr lang="fr-FR" sz="2200" dirty="0" smtClean="0">
                <a:latin typeface="Trebuchet MS" pitchFamily="34" charset="0"/>
              </a:rPr>
              <a:t> </a:t>
            </a:r>
            <a:r>
              <a:rPr lang="fr-FR" sz="2200" dirty="0" err="1" smtClean="0">
                <a:latin typeface="Trebuchet MS" pitchFamily="34" charset="0"/>
              </a:rPr>
              <a:t>toward</a:t>
            </a:r>
            <a:r>
              <a:rPr lang="fr-FR" sz="2200" dirty="0" smtClean="0">
                <a:latin typeface="Trebuchet MS" pitchFamily="34" charset="0"/>
              </a:rPr>
              <a:t> </a:t>
            </a:r>
            <a:r>
              <a:rPr lang="fr-FR" sz="2200" dirty="0" err="1" smtClean="0">
                <a:latin typeface="Trebuchet MS" pitchFamily="34" charset="0"/>
              </a:rPr>
              <a:t>interdisciplinarity</a:t>
            </a:r>
            <a:r>
              <a:rPr lang="fr-FR" sz="2200" dirty="0" smtClean="0">
                <a:latin typeface="Trebuchet MS" pitchFamily="34" charset="0"/>
              </a:rPr>
              <a:t>.</a:t>
            </a:r>
            <a:endParaRPr lang="fr-FR" sz="2200" dirty="0">
              <a:latin typeface="Trebuchet MS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fr-FR" dirty="0" smtClean="0"/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51520" y="6018093"/>
            <a:ext cx="8784976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100" b="1" dirty="0">
                <a:latin typeface="Trebuchet MS" pitchFamily="34" charset="0"/>
              </a:rPr>
              <a:t>Registrations </a:t>
            </a:r>
            <a:r>
              <a:rPr lang="fr-FR" sz="2100" b="1" dirty="0" err="1">
                <a:latin typeface="Trebuchet MS" pitchFamily="34" charset="0"/>
              </a:rPr>
              <a:t>still</a:t>
            </a:r>
            <a:r>
              <a:rPr lang="fr-FR" sz="2100" b="1" dirty="0">
                <a:latin typeface="Trebuchet MS" pitchFamily="34" charset="0"/>
              </a:rPr>
              <a:t> open: </a:t>
            </a:r>
            <a:r>
              <a:rPr lang="fr-FR" sz="2000" b="1" dirty="0">
                <a:hlinkClick r:id="rId3"/>
              </a:rPr>
              <a:t>http://archives.eppo.int/MEETINGS/2013_conferences/communication_pt.htm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334902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3995936" y="2420888"/>
            <a:ext cx="2939864" cy="1470025"/>
          </a:xfrm>
        </p:spPr>
        <p:txBody>
          <a:bodyPr>
            <a:noAutofit/>
          </a:bodyPr>
          <a:lstStyle/>
          <a:p>
            <a:pPr algn="ctr"/>
            <a:r>
              <a:rPr lang="en-GB" sz="3800" dirty="0" smtClean="0"/>
              <a:t>Thank You</a:t>
            </a:r>
            <a:br>
              <a:rPr lang="en-GB" sz="3800" dirty="0" smtClean="0"/>
            </a:br>
            <a:r>
              <a:rPr lang="en-GB" sz="3800" dirty="0" smtClean="0">
                <a:hlinkClick r:id="rId5"/>
              </a:rPr>
              <a:t>www.eppo.int</a:t>
            </a:r>
            <a:r>
              <a:rPr lang="en-GB" sz="3800" dirty="0" smtClean="0"/>
              <a:t/>
            </a:r>
            <a:br>
              <a:rPr lang="en-GB" sz="3800" dirty="0" smtClean="0"/>
            </a:br>
            <a:r>
              <a:rPr lang="en-GB" sz="3800" dirty="0" smtClean="0">
                <a:hlinkClick r:id="rId6"/>
              </a:rPr>
              <a:t>sb@eppo.int</a:t>
            </a:r>
            <a:r>
              <a:rPr lang="en-GB" sz="3800" dirty="0" smtClean="0"/>
              <a:t> </a:t>
            </a:r>
            <a:endParaRPr lang="fr-FR" sz="3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4465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-35488" y="2708920"/>
            <a:ext cx="9144000" cy="1728192"/>
          </a:xfrm>
          <a:prstGeom prst="rect">
            <a:avLst/>
          </a:prstGeom>
          <a:solidFill>
            <a:srgbClr val="8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fr-FR" sz="5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EPPO </a:t>
            </a:r>
            <a:endParaRPr lang="fr-FR" sz="5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fr-FR" sz="5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Lists</a:t>
            </a:r>
            <a:r>
              <a:rPr lang="fr-FR" sz="5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of Invasive </a:t>
            </a:r>
            <a:r>
              <a:rPr lang="fr-FR" sz="5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Alien</a:t>
            </a:r>
            <a:r>
              <a:rPr lang="fr-FR" sz="5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Plants</a:t>
            </a:r>
          </a:p>
        </p:txBody>
      </p:sp>
    </p:spTree>
    <p:extLst>
      <p:ext uri="{BB962C8B-B14F-4D97-AF65-F5344CB8AC3E}">
        <p14:creationId xmlns:p14="http://schemas.microsoft.com/office/powerpoint/2010/main" val="329557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9"/>
          <p:cNvSpPr>
            <a:spLocks noChangeShapeType="1"/>
          </p:cNvSpPr>
          <p:nvPr/>
        </p:nvSpPr>
        <p:spPr bwMode="auto">
          <a:xfrm>
            <a:off x="704850" y="1041400"/>
            <a:ext cx="7035502" cy="1588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133350" y="66675"/>
            <a:ext cx="81248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>
              <a:lnSpc>
                <a:spcPct val="85000"/>
              </a:lnSpc>
            </a:pPr>
            <a:r>
              <a:rPr lang="en-GB" sz="2800" b="1" dirty="0">
                <a:solidFill>
                  <a:schemeClr val="tx2"/>
                </a:solidFill>
              </a:rPr>
              <a:t/>
            </a:r>
            <a:br>
              <a:rPr lang="en-GB" sz="2800" b="1" dirty="0">
                <a:solidFill>
                  <a:schemeClr val="tx2"/>
                </a:solidFill>
              </a:rPr>
            </a:br>
            <a:r>
              <a:rPr lang="en-GB" sz="2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The </a:t>
            </a:r>
            <a:r>
              <a:rPr lang="en-GB" sz="2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EPPO prioritization </a:t>
            </a:r>
            <a:r>
              <a:rPr lang="en-GB" sz="2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process for IAP</a:t>
            </a:r>
            <a:br>
              <a:rPr lang="en-GB" sz="2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2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General principles</a:t>
            </a:r>
            <a:r>
              <a:rPr lang="en-GB" sz="2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</a:p>
        </p:txBody>
      </p:sp>
      <p:pic>
        <p:nvPicPr>
          <p:cNvPr id="7" name="Picture 11" descr="prio pour BULL rev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9"/>
          <a:stretch>
            <a:fillRect/>
          </a:stretch>
        </p:blipFill>
        <p:spPr bwMode="auto">
          <a:xfrm>
            <a:off x="301625" y="1235075"/>
            <a:ext cx="3468688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756102" y="1304300"/>
            <a:ext cx="4285456" cy="476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190500" indent="-190500" eaLnBrk="0" hangingPunct="0">
              <a:defRPr sz="1400">
                <a:solidFill>
                  <a:srgbClr val="FF9900"/>
                </a:solidFill>
                <a:latin typeface="Tahoma" pitchFamily="34" charset="0"/>
              </a:defRPr>
            </a:lvl1pPr>
            <a:lvl2pPr marL="742950" indent="-285750" eaLnBrk="0" hangingPunct="0">
              <a:defRPr sz="1400">
                <a:solidFill>
                  <a:srgbClr val="FF9900"/>
                </a:solidFill>
                <a:latin typeface="Tahoma" pitchFamily="34" charset="0"/>
              </a:defRPr>
            </a:lvl2pPr>
            <a:lvl3pPr marL="1143000" indent="-228600" eaLnBrk="0" hangingPunct="0">
              <a:defRPr sz="1400">
                <a:solidFill>
                  <a:srgbClr val="FF9900"/>
                </a:solidFill>
                <a:latin typeface="Tahoma" pitchFamily="34" charset="0"/>
              </a:defRPr>
            </a:lvl3pPr>
            <a:lvl4pPr marL="1600200" indent="-228600" eaLnBrk="0" hangingPunct="0">
              <a:defRPr sz="1400">
                <a:solidFill>
                  <a:srgbClr val="FF9900"/>
                </a:solidFill>
                <a:latin typeface="Tahoma" pitchFamily="34" charset="0"/>
              </a:defRPr>
            </a:lvl4pPr>
            <a:lvl5pPr marL="2057400" indent="-228600" eaLnBrk="0" hangingPunct="0">
              <a:defRPr sz="1400">
                <a:solidFill>
                  <a:srgbClr val="FF9900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9900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9900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9900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9900"/>
                </a:solidFill>
                <a:latin typeface="Tahoma" pitchFamily="34" charset="0"/>
              </a:defRPr>
            </a:lvl9pPr>
          </a:lstStyle>
          <a:p>
            <a:pPr algn="l" eaLnBrk="1" hangingPunct="1">
              <a:lnSpc>
                <a:spcPct val="120000"/>
              </a:lnSpc>
              <a:spcBef>
                <a:spcPct val="50000"/>
              </a:spcBef>
            </a:pPr>
            <a:r>
              <a:rPr lang="en-GB" sz="2300" dirty="0">
                <a:solidFill>
                  <a:schemeClr val="tx1"/>
                </a:solidFill>
                <a:latin typeface="Trebuchet MS" pitchFamily="34" charset="0"/>
              </a:rPr>
              <a:t>The EPPO process is designed: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AU" sz="2300" dirty="0" smtClean="0">
                <a:solidFill>
                  <a:schemeClr val="tx1"/>
                </a:solidFill>
                <a:latin typeface="Trebuchet MS" pitchFamily="34" charset="0"/>
              </a:rPr>
              <a:t>A. to </a:t>
            </a:r>
            <a:r>
              <a:rPr lang="en-AU" sz="2300" dirty="0">
                <a:solidFill>
                  <a:schemeClr val="tx1"/>
                </a:solidFill>
                <a:latin typeface="Trebuchet MS" pitchFamily="34" charset="0"/>
              </a:rPr>
              <a:t>produce a </a:t>
            </a:r>
            <a:r>
              <a:rPr lang="en-AU" sz="2300" u="sng" dirty="0">
                <a:solidFill>
                  <a:schemeClr val="tx1"/>
                </a:solidFill>
                <a:latin typeface="Trebuchet MS" pitchFamily="34" charset="0"/>
              </a:rPr>
              <a:t>reference list of IAP</a:t>
            </a:r>
            <a:r>
              <a:rPr lang="en-AU" sz="2300" dirty="0">
                <a:solidFill>
                  <a:schemeClr val="tx1"/>
                </a:solidFill>
                <a:latin typeface="Trebuchet MS" pitchFamily="34" charset="0"/>
              </a:rPr>
              <a:t> that are established or could potentially establish in the EPPO region.</a:t>
            </a:r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en-AU" sz="2300" dirty="0" smtClean="0">
                <a:solidFill>
                  <a:schemeClr val="tx1"/>
                </a:solidFill>
                <a:latin typeface="Trebuchet MS" pitchFamily="34" charset="0"/>
              </a:rPr>
              <a:t>B. to </a:t>
            </a:r>
            <a:r>
              <a:rPr lang="en-AU" sz="2300" dirty="0">
                <a:solidFill>
                  <a:schemeClr val="tx1"/>
                </a:solidFill>
                <a:latin typeface="Trebuchet MS" pitchFamily="34" charset="0"/>
              </a:rPr>
              <a:t>determine which Invasive Alien Plants (IAP) have the highest priority for an EPPO </a:t>
            </a:r>
            <a:r>
              <a:rPr lang="en-AU" sz="2300" u="sng" dirty="0">
                <a:solidFill>
                  <a:schemeClr val="tx1"/>
                </a:solidFill>
                <a:latin typeface="Trebuchet MS" pitchFamily="34" charset="0"/>
              </a:rPr>
              <a:t>pest risk analysis</a:t>
            </a:r>
            <a:r>
              <a:rPr lang="en-AU" sz="2300" dirty="0">
                <a:solidFill>
                  <a:schemeClr val="tx1"/>
                </a:solidFill>
                <a:latin typeface="Trebuchet MS" pitchFamily="34" charset="0"/>
              </a:rPr>
              <a:t> (= quick screening tool to identify potential quarantine organisms</a:t>
            </a:r>
            <a:r>
              <a:rPr lang="en-AU" sz="2300" dirty="0" smtClean="0">
                <a:solidFill>
                  <a:schemeClr val="tx1"/>
                </a:solidFill>
                <a:latin typeface="Trebuchet MS" pitchFamily="34" charset="0"/>
              </a:rPr>
              <a:t>);</a:t>
            </a:r>
            <a:endParaRPr lang="en-AU" sz="2300" dirty="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33350" y="6237312"/>
            <a:ext cx="883113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b="1" dirty="0" smtClean="0">
                <a:latin typeface="Trebuchet MS" pitchFamily="34" charset="0"/>
              </a:rPr>
              <a:t>EPPO Standard </a:t>
            </a:r>
            <a:r>
              <a:rPr lang="fr-FR" sz="2600" b="1" dirty="0" err="1" smtClean="0">
                <a:latin typeface="Trebuchet MS" pitchFamily="34" charset="0"/>
              </a:rPr>
              <a:t>freely</a:t>
            </a:r>
            <a:r>
              <a:rPr lang="fr-FR" sz="2600" b="1" dirty="0" smtClean="0">
                <a:latin typeface="Trebuchet MS" pitchFamily="34" charset="0"/>
              </a:rPr>
              <a:t> </a:t>
            </a:r>
            <a:r>
              <a:rPr lang="fr-FR" sz="2600" b="1" dirty="0" err="1" smtClean="0">
                <a:latin typeface="Trebuchet MS" pitchFamily="34" charset="0"/>
              </a:rPr>
              <a:t>available</a:t>
            </a:r>
            <a:r>
              <a:rPr lang="fr-FR" sz="2600" b="1" dirty="0" smtClean="0">
                <a:latin typeface="Trebuchet MS" pitchFamily="34" charset="0"/>
              </a:rPr>
              <a:t> online</a:t>
            </a:r>
            <a:endParaRPr lang="fr-FR" sz="2600" b="1" dirty="0">
              <a:latin typeface="Trebuchet MS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979" y="75037"/>
            <a:ext cx="1109898" cy="116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79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107950" y="378720"/>
            <a:ext cx="860425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3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EPPO </a:t>
            </a:r>
            <a:r>
              <a:rPr lang="fr-FR" sz="34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Alert</a:t>
            </a:r>
            <a:r>
              <a:rPr lang="fr-FR" sz="3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List</a:t>
            </a:r>
            <a:endParaRPr lang="fr-FR" sz="3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107504" y="1211268"/>
            <a:ext cx="872930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/>
              <a:t>Species included in the Alert List have been selected by </a:t>
            </a:r>
            <a:r>
              <a:rPr lang="en-US" sz="2400" b="1" dirty="0" smtClean="0"/>
              <a:t>the </a:t>
            </a:r>
            <a:r>
              <a:rPr lang="en-US" sz="2400" b="1" dirty="0"/>
              <a:t>EPPO Secretariat or proposed by EPPO member countries, because they may present a risk to the EPPO region. Most species are still of limited distribution, or absent from the EPPO region. </a:t>
            </a:r>
            <a:endParaRPr lang="fr-FR" sz="2400" b="1" dirty="0"/>
          </a:p>
        </p:txBody>
      </p:sp>
      <p:sp>
        <p:nvSpPr>
          <p:cNvPr id="87050" name="Text Box 10"/>
          <p:cNvSpPr txBox="1">
            <a:spLocks noChangeArrowheads="1"/>
          </p:cNvSpPr>
          <p:nvPr/>
        </p:nvSpPr>
        <p:spPr bwMode="auto">
          <a:xfrm>
            <a:off x="35496" y="4476477"/>
            <a:ext cx="2808312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fr-FR" sz="1500" i="1" dirty="0" smtClean="0"/>
              <a:t>Andropogon </a:t>
            </a:r>
            <a:r>
              <a:rPr lang="fr-FR" sz="1500" i="1" dirty="0" err="1" smtClean="0"/>
              <a:t>virginicus</a:t>
            </a:r>
            <a:endParaRPr lang="fr-FR" sz="1500" i="1" dirty="0"/>
          </a:p>
        </p:txBody>
      </p:sp>
      <p:sp>
        <p:nvSpPr>
          <p:cNvPr id="87051" name="Text Box 11"/>
          <p:cNvSpPr txBox="1">
            <a:spLocks noChangeArrowheads="1"/>
          </p:cNvSpPr>
          <p:nvPr/>
        </p:nvSpPr>
        <p:spPr bwMode="auto">
          <a:xfrm>
            <a:off x="35496" y="6562219"/>
            <a:ext cx="208972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1500" i="1" dirty="0" smtClean="0"/>
              <a:t>Miscanthus </a:t>
            </a:r>
            <a:r>
              <a:rPr lang="fr-FR" sz="1500" i="1" dirty="0" err="1" smtClean="0"/>
              <a:t>sinensis</a:t>
            </a:r>
            <a:endParaRPr lang="fr-FR" sz="1500" i="1" dirty="0"/>
          </a:p>
        </p:txBody>
      </p:sp>
      <p:sp>
        <p:nvSpPr>
          <p:cNvPr id="87052" name="Text Box 12"/>
          <p:cNvSpPr txBox="1">
            <a:spLocks noChangeArrowheads="1"/>
          </p:cNvSpPr>
          <p:nvPr/>
        </p:nvSpPr>
        <p:spPr bwMode="auto">
          <a:xfrm>
            <a:off x="1979712" y="4473987"/>
            <a:ext cx="2304256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1500" b="1" i="1" dirty="0" smtClean="0">
                <a:solidFill>
                  <a:schemeClr val="accent6">
                    <a:lumMod val="75000"/>
                  </a:schemeClr>
                </a:solidFill>
              </a:rPr>
              <a:t>Asparagus </a:t>
            </a:r>
            <a:r>
              <a:rPr lang="fr-FR" sz="1500" b="1" i="1" dirty="0" err="1" smtClean="0">
                <a:solidFill>
                  <a:schemeClr val="accent6">
                    <a:lumMod val="75000"/>
                  </a:schemeClr>
                </a:solidFill>
              </a:rPr>
              <a:t>asparagoides</a:t>
            </a:r>
            <a:endParaRPr lang="fr-FR" sz="15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4164182" y="4459178"/>
            <a:ext cx="2640066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1500" b="1" i="1" dirty="0" err="1" smtClean="0">
                <a:solidFill>
                  <a:srgbClr val="FF0000"/>
                </a:solidFill>
              </a:rPr>
              <a:t>Cardiospermum</a:t>
            </a:r>
            <a:r>
              <a:rPr lang="fr-FR" sz="1500" b="1" i="1" dirty="0" smtClean="0">
                <a:solidFill>
                  <a:srgbClr val="FF0000"/>
                </a:solidFill>
              </a:rPr>
              <a:t> </a:t>
            </a:r>
            <a:r>
              <a:rPr lang="fr-FR" sz="1500" b="1" i="1" dirty="0" err="1" smtClean="0">
                <a:solidFill>
                  <a:srgbClr val="FF0000"/>
                </a:solidFill>
              </a:rPr>
              <a:t>grandiflorum</a:t>
            </a:r>
            <a:endParaRPr lang="fr-FR" sz="1500" b="1" i="1" dirty="0">
              <a:solidFill>
                <a:srgbClr val="FF0000"/>
              </a:solidFill>
            </a:endParaRPr>
          </a:p>
        </p:txBody>
      </p:sp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6667127" y="4459178"/>
            <a:ext cx="2441377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500" b="1" i="1" dirty="0" err="1">
                <a:solidFill>
                  <a:schemeClr val="accent6">
                    <a:lumMod val="75000"/>
                  </a:schemeClr>
                </a:solidFill>
              </a:rPr>
              <a:t>Limnophila</a:t>
            </a:r>
            <a:r>
              <a:rPr lang="fr-FR" sz="15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1500" b="1" i="1" dirty="0" err="1">
                <a:solidFill>
                  <a:schemeClr val="accent6">
                    <a:lumMod val="75000"/>
                  </a:schemeClr>
                </a:solidFill>
              </a:rPr>
              <a:t>sessiliflora</a:t>
            </a:r>
            <a:endParaRPr lang="fr-FR" sz="15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979" y="75037"/>
            <a:ext cx="1109898" cy="1161365"/>
          </a:xfrm>
          <a:prstGeom prst="rect">
            <a:avLst/>
          </a:prstGeom>
        </p:spPr>
      </p:pic>
      <p:pic>
        <p:nvPicPr>
          <p:cNvPr id="3074" name="Picture 2" descr="http://www.eppo.int/QUARANTINE/Alert_List/invasive_plants/images/andropog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14048"/>
            <a:ext cx="1057445" cy="1406177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eppo.int/QUARANTINE/Alert_List/invasive_plants/images/asparagus_asparagoide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66"/>
          <a:stretch/>
        </p:blipFill>
        <p:spPr bwMode="auto">
          <a:xfrm>
            <a:off x="2077319" y="2996952"/>
            <a:ext cx="1846609" cy="1445542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eppo.int/QUARANTINE/Alert_List/invasive_plants/images/Limnophila_sessiliflora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1" t="26428" b="8775"/>
          <a:stretch/>
        </p:blipFill>
        <p:spPr bwMode="auto">
          <a:xfrm rot="5400000">
            <a:off x="6916637" y="2821309"/>
            <a:ext cx="1411809" cy="1819797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eppo.int/QUARANTINE/Alert_List/invasive_plants/images/miscanthus_sinensis0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938624"/>
            <a:ext cx="1057445" cy="1583340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2" descr="data:image/jpeg;base64,/9j/4AAQSkZJRgABAQAAAQABAAD/2wCEAAkGBhQSERQUEhQWFRQWGB0aGBgYGRcXGBshHh8XHhwcGh0aGyYfGh4lGh0cHzIgIycpLCwtHB4yNTAqNSYsLCkBCQoKDgwOGg8PGiokHiQwMiwsNTIqLCwsNCksLC8sKio1LCwpKiwsLiw0KSwtLCwsLCwsLCwsKSwuLCwsLSwsLf/AABEIAHsAuAMBIgACEQEDEQH/xAAcAAABBAMBAAAAAAAAAAAAAAAGAAQFCAIDBwH/xABGEAACAQIEAwUEBQkGBQUAAAABAhEAAwQSITEFQVEGEyJhcQcygZEUobHB0RcjQlRik9Ph8BZSkqLS8VNygqOyJDM0Q0T/xAAZAQACAwEAAAAAAAAAAAAAAAACAwEEBQD/xAAtEQACAgEDAgUCBwEBAAAAAAABAgARAwQSITFBIlFhcfATgQWRobHB0eFCFP/aAAwDAQACEQMRAD8A7jSpUq6dPDVUPyxcW/XG/wAFr/RVsKo8G8q6dOh8H9rHEy+a9jH7sCTCWvutzFaMf7XuJBgbWOchtcpt2hkk6LOU5oHOg63jSLbjm0Ceo6RWizhy0mRp1NLAO4sTOPHWHVn2ocYcwmNM8gVsgn/JW3C+0rjDMVbFXA2wGWyNfQ29qE8JcKkFRqPKfhUwvEjeYyFUuANNSAAeZ0pGTK46DiVy5j7He1jiitCY1yF0JyWdTzI8G1PuDe1PiN222bFvnX9m1qD5ZKCb9lRAUkk7DT64pxwmwEi47BdSMo1ZuRHlUu14+DIZrSFOJ9qHEx/+y4P+iz/Dpifa5xXX/wBa8D9iz/Dpp2is24VrZgRBU6MOfxofv4fKFBOrjN8OX412DJuWzOxE1yYU2Pa/xUsAcY4B/Ys/w6mL/tK4gUzJj3Vh7yMlk/FT3e3rXNRhWJgCTUrYwlzZ4+8UeU1RDVCyGuQYW4X2lcVaZx7CBPu2f4dNrvtW4oHK/TWMdFs/w6HVtxusk7Dr8aKuGeyXv7S3ji0QMNghb68wkzvpS/rKvLtIRiepjX8rXFeeMf8AwWf4de/lY4p+u3IG/gs6f9uhXjfCDYvtZD96QQAVB1J5QdZqW4b2RuriRZuaXCQIB5HUnzo2yKq7r9YZ45Jkljvaxxa05Q4x5H7FmOv/AA60J7X+LkwMW5J2At2if/Cuh4bszYtJlcK3izeIAn4zv61zLEYu1h8eWS2AguRuTA2JHnzqvg1n1bAHIhBu0er7XuLBgHxlxRz/ADdnN8AUr3F+2fihaUxTKuwGW0T6k5Nz5aVCdrONLibmZdAshf7xHU9PSoWy5Bld/nV1bIDEcwhDSz7XOLsf/mN65LX+ivKH0w5VTmEQdT1pUBck8RTM18S5lKlSp0dFVIDbq79UlA0B3qCZBNTdg8AWknwqu5P2CkL4GwrHOX0UHbbf41OcO7NkIGdgukktso/Gq+RwnLxTnzkaEzQTIg9fuqV4fw45VKSRO3UzsCBoPWojiGMAfLabMAYmNG+FFPC8Rct4dssG5c/9tQfEvU+k660jOWCAjvIHA8XSYPgAt4IVy6wSNx6Rua8x2AWy2gGY6mQJMc5qcTB2voyXFXOApzjNrmUeJZoX4zjxiVUKWBA1NwAN0IBB8Ww18qpYWbI3oODIYCLHYpbiZbjAAGdxNQl5JYtnVwdNNCOmlMsRhmQ6j48qwtvBmtbHiCDwmGqUODJbAOofxtlUAk+cbCvLnEDlU5Dm/S3j4dNK04LFrPiWVGpiM316U8GNt8m+YigYUelxDiv+bmXD3e6RlT7TRZw7GPg8MvewcwkLsQehOszWzhFpu/Wwj50W2Wbu11YAZvqP1U57W4y9inBsqWKwuQousgQpEaHQkdZNZWZ/qsEIAU8/DDAUrY4g52Xvd9xFblzxEBm+I2+U0Rcbu3BikuoyhogBhp6TzPlWfDuzTYebzqi3spEWtcsjUwTlzR0qJNjFYpAcLfW6kRuEcHmGEeH4ULsMmSwQABXPT+pJUkCN+0fal08IM3Dv0X+flyoMu4lnZmcksdyedFt32ZY0KWK2wOmYkn/LQtisC6EgjUGNNa1NMuFBtQi4YPYxm51rKzeKmRvWE1N4buXKWgsaZS8T4mKgN8KtO20ciNE08SxPgAGmfWOdKse0N0fSLioIVTlHWBpSqMQpRBAqXPpUqVMhTyqTW7ZMDYGDV2TVOsDYDoM2oiIpeR9ouCxqNMNdZQwa2W6GYj7Z+NbQly5qxjoN/wDaiHAcMsut1bt0WmKg2Z2ZgTmB68topicMVFxmgC2AWPIzOUKeZMGPQ1W+qGPA5icl3YEjhhilsXDALyE03jdvQHQdTTzgVxlIYkBQwmBvEb/CmbNcvmWkMAAsa6DZYH21KYPBm2Alzwudcux8qjMfCQesXmPh4hBxcmy3ggW7tuCo90xIk+eu9bW7MriMPZZSFIEMYBPr5xWnF31uYa3nEFWy5hsunPyOlbOz2FvK4UXCNC65YIkAkAA7z+NY1sEBBog/nK6+JqkLwXs5ebNs6HMChaAf7pnWAfLUaUsV7OyGY98qWwJ8QJKjziJooxPEHsu9xbBFkKucopIXQZiY8zTPH8Xt3h4LmYfogKTmPQ/hTRqdSW3LwD6X/lyyzsk5zdsqpIDZhOhjKSOscqzwWFFy4qk5VJ1PQdae8Vwjd6FYQ5gfcKlL/AjhkzEk5ucaem9a7ZwFHPJ6Qjl8Nw99kNnCrdvXB47liCC3hhXlZHImQR18Qrp+P4GXJyEAEyTEtyhTqJG43kTQR7OOBWHsNbzqWuFbmYe7mXYAeR++iTBcQvYfGNhsU1tLF0TYYaFogMCSfe1BI8xWcyjKCHur8+8sINqgGacRwm0uGbEXVJBUt3RlGHlprMwJrjfYzjiDitzIAtu+WAE5o56GBPPWif2u9rCbjJaeUsAoHn3nue9BG4AG3UGuP4XFNbdXQwyEMp8wZFPw6VTjZVHUV95Ao9JYXtVddMOj22ChTJbYkQRl865Bct5iTz50e4/jQxnDcydQSOYjcfCgl/r+X+9VNOavsekp5uTB7iuFynNGh39ab4R8jAzpvUzivD4tNtyJioF7xJJOs71s4jvWjLGJtyxZszEsd9TXtaytKnx0vDSpUq6dPDVSrXZ273KXbTAhkGxkjTmORq2tVCwuOdbItgwrAEgc9BvVXUb6G0xGZqqPMPiLTNbNxSY0YAxoOYJkee2tG1js9axDaibFs/mgOZPvEnYk9fLSgbhfBrt/O1q2XW3BfLEgGdY3Ox2BrpHASBh1AOgGxgFegj76xte5xgFDzEqSRcxv2Es6IqqB0G59fKhbimBW5buQCzJmdTOoM+JJ6Nv5EUR3+KIXCtbLyYERz+ytV/C2zckK3dAEXARkI8tYNUMDsh3EHzh41DXARsO6qGLkqwy5WDBVJA1JPTr61NX+KXAq28KLLd1oLxEBjHiAM6kGIMR8qn+G9m7V9Fu5SWWYRnLAEiOQCkx5U64f2aRALS2oXXX3gDvEk7mZFXMusxnqLI9q/wBqEqso6cyOtYZFNvDvbt3WKiCzGWEqZaSQ5IGoG9OeLez+yhu37LG2oBYIgm2SNiobUDymnVrhtweC5ZRbYWE7p5ZY5DMAAI6Vp7rExcKYi6LR8GXIrMuUbZmIAOuu+wpCZWJ4evPm/wC5Fkghpz/FYcu9x3EsYjyOk1CYzEXUJDNodRrO32UW8UwN0QtgIQzHxHU7AQx/RIGp9aHMRhAHPi7w7ZiND1gdK3NPkUi+Pn7QF8Btp0TsHx9Tgns2WZL6iQ4AB8ROhB3Gh1HWtuA4xdvKbN9g7Wy3d5o0GmaOcQV+qhTDdj8YqLftoRBDLB8fkQPxqU4hgsXbazeNkm5JzqnimQAZCzEgfOKoZwHJAYc+vN/1CLk+0E+1qMotKZghn15yYB+QFQlvCkgHqYqRe3exNwq85lJAUiI1Phg6iDRTd7OrZw4kmY8Ua61onMunVUPWGz7FodpF9mOJHA3IvCbN3Rolo6MBz8x0qd4oLNxMtlwxsEkjmQ2U5h1A68qBsffZSB8day4biSHzhirAzI6QZHnNDk0u8/Vuj+h+dJFb1toUDgt1/wBBhI3I0iN6E2UCQeWhro/B+3du4iWcSuSBlFwe55AjcCgbtJwT6PiLiT4ZzL6HUR9lDpWbcUcV5SEUAcGQ1xYPlSpFgd/hSrTlmXfpUqVdOiql3C7/AOj8RV0KpPasnQjoNqBwCKMB13CpO4G4Q+jZZEEkkAjmG0Oh6RRvgLtu4sLqVIIcMZ1LEqv7BOnwFBmBw3eqSu4ExO39Cal18Cm2pIHJ1mW0PLkJ61jald/F8yom4CjCr84V8KgHqdT9X86aYfiL3AbbKDEmHUmevl+FNMLxEpbEuzmdenpJqd7q8ttrt0pCqSo6CRmY7aAaeZrJK7OCB6RyN5XJLCDIpW2Mi7DMZLRI0JmJHMzUV2d4/cGKNi9bFv3sq6sZhYGYnUQuh86mOE48NlEQAMpBHynqR99R3HbyLi7cgBt7bzIZToynoynaq+PkspHUfcH+YeUkAMDCTFpOoGlROK4lbsKzXmAt+YM+vnTbDdr7a3Tbu6LMZz7q+TfV863cSw9u9ct2/CxEXNRmEfPn8aQmMo4OQGv4g71bkSLPDwbl8orOGWBAYIYnTPtOp21GlQeE4Xh8HcFzEOSJAUATkO/5wjQHkOR1o44xjhaTz5UADH58daWMyPNq6CJVsx28yN/nWnpmdw1WBXPnxFnbdGGFntPh0tjLdRkXwg5hy5HziDFM8b7SMPb/AEg3Pwgn7q3L2Xs2LL2gmZGYsQYJBgDQ78qCX7LrcLi4e7VWi2Fgs4gFixnYGOhqMGLTsx3FqHtCs36Rzxjt/Zve7hxmEw1xVgea5Tv61D4vtfKEH3gIHME1H4zCW7Wbc8vInktOe0PZJrV+2qtK3YiQMymJhuvr5VtJg060Pyv06yVVX5g3eus7FmOYncmpJcEE0DZtvSpvgPZhRds3tL9j3rg9024mC+/hkb7GtHFShd2tghZkdBNWWzqTtWdmaqAkXcMDWm2L4gXCgmcgyr5Dp6Ur90EmSduQpkTT0TuYWNKHM8pUqVNjpeOlSpV06eVSssMqhZ2E1dSqWWbgUAgZjpPQUDQHE2rijbXwmDMiNDP4UW4PiVtszMcxIAGcjKNjKyOvOZ1qKw3BVxKZzaa0Bsw2b0zb+tPk4LqSQAOSjWPjWbmfG3B4IlctXbmFHZDBJeIvvJyTAgBBOshY+sk0XISQ5MB3GVA22n28jHrQTgeMDB4aQAz3GJVZ0ULAlvU7CmOP4u9xrbMTIUPpvLczHOABpWHk0+TNkLf89vnvGDKFE6BisABb7tXKl5BIgEk6k+RJrn3G+/sxbvknUMs6gkaSrfbRH2Px7uWzARI31Maz8an+0PDlvYdgylo8axqZHT7IqumQ6bLtfkEwcmP6q7hOQ3rd1r05WZGQNIByqTMyduu9Gns/wl1HvG8pCBE7uWVhHizRBMcvlQumKL3rIuLmsqwU22MLBI8R6xqY5x510HjHFVt2XdPGpXQrrP8AKtPW5G2DEAPFx+v7yNoHi7yH47inuM4SJERMwJMCfIATWKcNW3dUQTkYHUjfTXT7Z6VBcL7To2DYSTfElp5lydRO4A+WgppwXtP3UpeBZNw27L89xQ/+XKFZFHTj39YB4au861iEzCRuP6igvtHgyPziEgjeOfqOdEnBuPWr6TacNEZgNx6jlWHFMIGHrWZjdsb+IUR1hOLE5zwfs82IxtlUIFsS4ZiAiMNZYnkDBjnEV0vinYpkwzXnNi7dKn8+okRHveIwqxpArnGJ4Y9y1cS2IdIkblgskDrIPz1rq/ZzBXeIcLAGa1au2iDJDMzaagAkBImAdTOsVvveUCu3l1/2+b9o7DTCBnZvhgtC6U/NHK3eEI2W4IhgVIOg3EdT1oN4z2kw4tCzhwSskliNeg33rqXBcU+GsdyttndXZO+XUFcxIfrMGI8q4x20wjW8bezIqZmzAL7pB5j1Mn1mj0eMOxLG/nz2htjB6yJQ5jXl9Iry08Gtl+7Na/eRzumg0q8pUUOXjpUqVdOnhqqvZTsfbv2w126Cun5u0QXOk+Mjb0Guu9WqNVzUvhotWrYYRJBB8RgANpAiNI+us7X5WVQqGif4kEgdY5ucDspctC3ZORRmZizoMpzAgqpUllIX3p0ZqjeIdo8P7oewCQYFsP8ADNcdioEdBM86m8Nir9gs+WMOyk3iyy6Ee9J3PPn03mua3Oz/AHWK7i9sD72oDKfddfIjX51R0yLkJORroe/nc5ytTfdzOY67Dl8KIbGDzES0ZUALbgAaCR16Ct+A7Cohlbj7aDdfUzTziPDO7t21UyhJkj9Jup9OQ6UOTVY2IVD+ko7SOe0a2uPpa7sizcQW3fMxHve6Fy6wxAkkkRtXSsBihcVXU6MAfgedct4jYZrZBM5NRPQ8vqFTtrgt0JhrmCvk90CAGyksrMrFSRoYiIgVQ1eLFkVSTRs+ZHn8/wAlhGP2gvx1rNm5dV7rG+14qysB4V/vMdum3KnvGONLawr23ebuUFCrBpzTA00BEGR6UN9t8Rbv453sSc8ZwQRDgQ0TrGnPzprfwDImQKS/MEQRzkzW2unV1xl7vg18/KESqkRtg7oRNPfkz0iBH1zWVy6WMxW3BYZkKs1rOOYmCCIgj+e9TT9n++ZTbBtpcYhg0ZkjU+RHT1qzkyorWfzgMATuE0cG4RfS39LV8gB01gkDYxzE6Qd6P+zHawYoG3cAW4AD5N5rP2edCHaHiouFbVrw2k0EbGPuqDwmOa1cW4ujIwI56is7LgOqQs4o9vQdhE7yWvtOi9p7D2Va/a8LBTry9PwqA4b7VcVYwpsAeJnzFwQIBMtkUDQnnT/iHaBsWlzDkAMbZuL+2o10/aGvwoEuXlHMVOhxFUpxz/HvGbihoCGWK9o2XWypMbKRAB8586A+KXmuHO5liSTP9bVk+LWawN1W89DWlixjH0EYGZiCZlaQBZpvZMkzTiZXQ/Om1oZSQaaO8gd5jetxSpzcEilRBoavxLqUqVKjjJ4a4mL6qMxdAY6zp0I3iu21Dt2PwZUqcLZKncZFg/VWdrdGdTto1V/rUgi5yPF8YSyly6xZrLxm1VlB0AAnkepnWKc8R4WbxtJewyOgUFXD+NP2R4dQNOZHlXUP7EYHu+7+iWO73yd2uXrtEb09HBLAAHdJA20FU2/DMgA2ML+/26d5xBIozk3D7T2xkvoMkwjSux2B1mfSm3FjbtwbiEoOQJEGuwPwDDmJsoY28IrC/wBmcK858PaaRBlQdqSv4Pk3biw9auAyWKE5XwvBZlY5MisQQGOY1twnBRYbNbIVMsOkeExqCOjef1V1ROB2AABaQAcsopNwSwRBtIR/yilt+D5yT4xR95KrU4nieAL9NXFIuWAQyAKc5PMkkAafGozj/A7Jc3bUrm9/mqtIjMN0kT4j4dPn3wdnsMP/AKbf+EVr/sthMwf6PazAZQ2QSAeU9PKreP8AD86kEv0Fd+kFk3CjK44ns+1t0DFYYE5ifCsdTsOgNalxTYW8EYK2b3knlG+mx5VZf+zmG1HcW4O/hFNLnYfAs+c4SwX/ALxtrPzirS6XIRWQgxI023kGV+/s0LlsXbZIzEhEylmO5/RHQcpqG4nwFrQRjBV5ysNRIiQem/21aSx2awyZMli2vdklIUDKTuR0rA9lcIVdPo1nLcbO65FhmmcxEamedEmnzKeWFQ/oivWVjN3PbVGEPZ911OuVt0PWDsfUUM8UjvCBy0q26ez/AIcNsFhx6WkH3Vj+Tvhv6jhv3SfhVnHi2HrDTGVNkyn9SODwRgk8xtVr/wAnXDf1HDfuk/Csj7PeHfqOG/dJ+FNYE9ITAkUJUdJtsVbb+ta2XcNOx1q2Z9nfDf1HDfuk/CvPydcN/UcN+6T8Kjb3kFe8qQjmYalVt/ydcN/UcN+6T8KVTtklL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AutoShape 14" descr="data:image/jpeg;base64,/9j/4AAQSkZJRgABAQAAAQABAAD/2wCEAAkGBhQSERQUEhQWFRQWGB0aGBgYGRcXGBshHh8XHhwcGh0aGyYfGh4lGh0cHzIgIycpLCwtHB4yNTAqNSYsLCkBCQoKDgwOGg8PGiokHiQwMiwsNTIqLCwsNCksLC8sKio1LCwpKiwsLiw0KSwtLCwsLCwsLCwsKSwuLCwsLSwsLf/AABEIAHsAuAMBIgACEQEDEQH/xAAcAAABBAMBAAAAAAAAAAAAAAAGAAQFCAIDBwH/xABGEAACAQIEAwUEBQkGBQUAAAABAhEAAwQSITEFQVEGEyJhcQcygZEUobHB0RcjQlRik9Ph8BZSkqLS8VNygqOyJDM0Q0T/xAAZAQACAwEAAAAAAAAAAAAAAAACAwEEBQD/xAAtEQACAgEDAgUCBwEBAAAAAAABAgARAwQSITFBIlFhcfATgQWRobHB0eFCFP/aAAwDAQACEQMRAD8A7jSpUq6dPDVUPyxcW/XG/wAFr/RVsKo8G8q6dOh8H9rHEy+a9jH7sCTCWvutzFaMf7XuJBgbWOchtcpt2hkk6LOU5oHOg63jSLbjm0Ceo6RWizhy0mRp1NLAO4sTOPHWHVn2ocYcwmNM8gVsgn/JW3C+0rjDMVbFXA2wGWyNfQ29qE8JcKkFRqPKfhUwvEjeYyFUuANNSAAeZ0pGTK46DiVy5j7He1jiitCY1yF0JyWdTzI8G1PuDe1PiN222bFvnX9m1qD5ZKCb9lRAUkk7DT64pxwmwEi47BdSMo1ZuRHlUu14+DIZrSFOJ9qHEx/+y4P+iz/Dpifa5xXX/wBa8D9iz/Dpp2is24VrZgRBU6MOfxofv4fKFBOrjN8OX412DJuWzOxE1yYU2Pa/xUsAcY4B/Ys/w6mL/tK4gUzJj3Vh7yMlk/FT3e3rXNRhWJgCTUrYwlzZ4+8UeU1RDVCyGuQYW4X2lcVaZx7CBPu2f4dNrvtW4oHK/TWMdFs/w6HVtxusk7Dr8aKuGeyXv7S3ji0QMNghb68wkzvpS/rKvLtIRiepjX8rXFeeMf8AwWf4de/lY4p+u3IG/gs6f9uhXjfCDYvtZD96QQAVB1J5QdZqW4b2RuriRZuaXCQIB5HUnzo2yKq7r9YZ45Jkljvaxxa05Q4x5H7FmOv/AA60J7X+LkwMW5J2At2if/Cuh4bszYtJlcK3izeIAn4zv61zLEYu1h8eWS2AguRuTA2JHnzqvg1n1bAHIhBu0er7XuLBgHxlxRz/ADdnN8AUr3F+2fihaUxTKuwGW0T6k5Nz5aVCdrONLibmZdAshf7xHU9PSoWy5Bld/nV1bIDEcwhDSz7XOLsf/mN65LX+ivKH0w5VTmEQdT1pUBck8RTM18S5lKlSp0dFVIDbq79UlA0B3qCZBNTdg8AWknwqu5P2CkL4GwrHOX0UHbbf41OcO7NkIGdgukktso/Gq+RwnLxTnzkaEzQTIg9fuqV4fw45VKSRO3UzsCBoPWojiGMAfLabMAYmNG+FFPC8Rct4dssG5c/9tQfEvU+k660jOWCAjvIHA8XSYPgAt4IVy6wSNx6Rua8x2AWy2gGY6mQJMc5qcTB2voyXFXOApzjNrmUeJZoX4zjxiVUKWBA1NwAN0IBB8Ww18qpYWbI3oODIYCLHYpbiZbjAAGdxNQl5JYtnVwdNNCOmlMsRhmQ6j48qwtvBmtbHiCDwmGqUODJbAOofxtlUAk+cbCvLnEDlU5Dm/S3j4dNK04LFrPiWVGpiM316U8GNt8m+YigYUelxDiv+bmXD3e6RlT7TRZw7GPg8MvewcwkLsQehOszWzhFpu/Wwj50W2Wbu11YAZvqP1U57W4y9inBsqWKwuQousgQpEaHQkdZNZWZ/qsEIAU8/DDAUrY4g52Xvd9xFblzxEBm+I2+U0Rcbu3BikuoyhogBhp6TzPlWfDuzTYebzqi3spEWtcsjUwTlzR0qJNjFYpAcLfW6kRuEcHmGEeH4ULsMmSwQABXPT+pJUkCN+0fal08IM3Dv0X+flyoMu4lnZmcksdyedFt32ZY0KWK2wOmYkn/LQtisC6EgjUGNNa1NMuFBtQi4YPYxm51rKzeKmRvWE1N4buXKWgsaZS8T4mKgN8KtO20ciNE08SxPgAGmfWOdKse0N0fSLioIVTlHWBpSqMQpRBAqXPpUqVMhTyqTW7ZMDYGDV2TVOsDYDoM2oiIpeR9ouCxqNMNdZQwa2W6GYj7Z+NbQly5qxjoN/wDaiHAcMsut1bt0WmKg2Z2ZgTmB68topicMVFxmgC2AWPIzOUKeZMGPQ1W+qGPA5icl3YEjhhilsXDALyE03jdvQHQdTTzgVxlIYkBQwmBvEb/CmbNcvmWkMAAsa6DZYH21KYPBm2Alzwudcux8qjMfCQesXmPh4hBxcmy3ggW7tuCo90xIk+eu9bW7MriMPZZSFIEMYBPr5xWnF31uYa3nEFWy5hsunPyOlbOz2FvK4UXCNC65YIkAkAA7z+NY1sEBBog/nK6+JqkLwXs5ebNs6HMChaAf7pnWAfLUaUsV7OyGY98qWwJ8QJKjziJooxPEHsu9xbBFkKucopIXQZiY8zTPH8Xt3h4LmYfogKTmPQ/hTRqdSW3LwD6X/lyyzsk5zdsqpIDZhOhjKSOscqzwWFFy4qk5VJ1PQdae8Vwjd6FYQ5gfcKlL/AjhkzEk5ucaem9a7ZwFHPJ6Qjl8Nw99kNnCrdvXB47liCC3hhXlZHImQR18Qrp+P4GXJyEAEyTEtyhTqJG43kTQR7OOBWHsNbzqWuFbmYe7mXYAeR++iTBcQvYfGNhsU1tLF0TYYaFogMCSfe1BI8xWcyjKCHur8+8sINqgGacRwm0uGbEXVJBUt3RlGHlprMwJrjfYzjiDitzIAtu+WAE5o56GBPPWif2u9rCbjJaeUsAoHn3nue9BG4AG3UGuP4XFNbdXQwyEMp8wZFPw6VTjZVHUV95Ao9JYXtVddMOj22ChTJbYkQRl865Bct5iTz50e4/jQxnDcydQSOYjcfCgl/r+X+9VNOavsekp5uTB7iuFynNGh39ab4R8jAzpvUzivD4tNtyJioF7xJJOs71s4jvWjLGJtyxZszEsd9TXtaytKnx0vDSpUq6dPDVSrXZ273KXbTAhkGxkjTmORq2tVCwuOdbItgwrAEgc9BvVXUb6G0xGZqqPMPiLTNbNxSY0YAxoOYJkee2tG1js9axDaibFs/mgOZPvEnYk9fLSgbhfBrt/O1q2XW3BfLEgGdY3Ox2BrpHASBh1AOgGxgFegj76xte5xgFDzEqSRcxv2Es6IqqB0G59fKhbimBW5buQCzJmdTOoM+JJ6Nv5EUR3+KIXCtbLyYERz+ytV/C2zckK3dAEXARkI8tYNUMDsh3EHzh41DXARsO6qGLkqwy5WDBVJA1JPTr61NX+KXAq28KLLd1oLxEBjHiAM6kGIMR8qn+G9m7V9Fu5SWWYRnLAEiOQCkx5U64f2aRALS2oXXX3gDvEk7mZFXMusxnqLI9q/wBqEqso6cyOtYZFNvDvbt3WKiCzGWEqZaSQ5IGoG9OeLez+yhu37LG2oBYIgm2SNiobUDymnVrhtweC5ZRbYWE7p5ZY5DMAAI6Vp7rExcKYi6LR8GXIrMuUbZmIAOuu+wpCZWJ4evPm/wC5Fkghpz/FYcu9x3EsYjyOk1CYzEXUJDNodRrO32UW8UwN0QtgIQzHxHU7AQx/RIGp9aHMRhAHPi7w7ZiND1gdK3NPkUi+Pn7QF8Btp0TsHx9Tgns2WZL6iQ4AB8ROhB3Gh1HWtuA4xdvKbN9g7Wy3d5o0GmaOcQV+qhTDdj8YqLftoRBDLB8fkQPxqU4hgsXbazeNkm5JzqnimQAZCzEgfOKoZwHJAYc+vN/1CLk+0E+1qMotKZghn15yYB+QFQlvCkgHqYqRe3exNwq85lJAUiI1Phg6iDRTd7OrZw4kmY8Ua61onMunVUPWGz7FodpF9mOJHA3IvCbN3Rolo6MBz8x0qd4oLNxMtlwxsEkjmQ2U5h1A68qBsffZSB8day4biSHzhirAzI6QZHnNDk0u8/Vuj+h+dJFb1toUDgt1/wBBhI3I0iN6E2UCQeWhro/B+3du4iWcSuSBlFwe55AjcCgbtJwT6PiLiT4ZzL6HUR9lDpWbcUcV5SEUAcGQ1xYPlSpFgd/hSrTlmXfpUqVdOiql3C7/AOj8RV0KpPasnQjoNqBwCKMB13CpO4G4Q+jZZEEkkAjmG0Oh6RRvgLtu4sLqVIIcMZ1LEqv7BOnwFBmBw3eqSu4ExO39Cal18Cm2pIHJ1mW0PLkJ61jald/F8yom4CjCr84V8KgHqdT9X86aYfiL3AbbKDEmHUmevl+FNMLxEpbEuzmdenpJqd7q8ttrt0pCqSo6CRmY7aAaeZrJK7OCB6RyN5XJLCDIpW2Mi7DMZLRI0JmJHMzUV2d4/cGKNi9bFv3sq6sZhYGYnUQuh86mOE48NlEQAMpBHynqR99R3HbyLi7cgBt7bzIZToynoynaq+PkspHUfcH+YeUkAMDCTFpOoGlROK4lbsKzXmAt+YM+vnTbDdr7a3Tbu6LMZz7q+TfV863cSw9u9ct2/CxEXNRmEfPn8aQmMo4OQGv4g71bkSLPDwbl8orOGWBAYIYnTPtOp21GlQeE4Xh8HcFzEOSJAUATkO/5wjQHkOR1o44xjhaTz5UADH58daWMyPNq6CJVsx28yN/nWnpmdw1WBXPnxFnbdGGFntPh0tjLdRkXwg5hy5HziDFM8b7SMPb/AEg3Pwgn7q3L2Xs2LL2gmZGYsQYJBgDQ78qCX7LrcLi4e7VWi2Fgs4gFixnYGOhqMGLTsx3FqHtCs36Rzxjt/Zve7hxmEw1xVgea5Tv61D4vtfKEH3gIHME1H4zCW7Wbc8vInktOe0PZJrV+2qtK3YiQMymJhuvr5VtJg060Pyv06yVVX5g3eus7FmOYncmpJcEE0DZtvSpvgPZhRds3tL9j3rg9024mC+/hkb7GtHFShd2tghZkdBNWWzqTtWdmaqAkXcMDWm2L4gXCgmcgyr5Dp6Ur90EmSduQpkTT0TuYWNKHM8pUqVNjpeOlSpV06eVSssMqhZ2E1dSqWWbgUAgZjpPQUDQHE2rijbXwmDMiNDP4UW4PiVtszMcxIAGcjKNjKyOvOZ1qKw3BVxKZzaa0Bsw2b0zb+tPk4LqSQAOSjWPjWbmfG3B4IlctXbmFHZDBJeIvvJyTAgBBOshY+sk0XISQ5MB3GVA22n28jHrQTgeMDB4aQAz3GJVZ0ULAlvU7CmOP4u9xrbMTIUPpvLczHOABpWHk0+TNkLf89vnvGDKFE6BisABb7tXKl5BIgEk6k+RJrn3G+/sxbvknUMs6gkaSrfbRH2Px7uWzARI31Maz8an+0PDlvYdgylo8axqZHT7IqumQ6bLtfkEwcmP6q7hOQ3rd1r05WZGQNIByqTMyduu9Gns/wl1HvG8pCBE7uWVhHizRBMcvlQumKL3rIuLmsqwU22MLBI8R6xqY5x510HjHFVt2XdPGpXQrrP8AKtPW5G2DEAPFx+v7yNoHi7yH47inuM4SJERMwJMCfIATWKcNW3dUQTkYHUjfTXT7Z6VBcL7To2DYSTfElp5lydRO4A+WgppwXtP3UpeBZNw27L89xQ/+XKFZFHTj39YB4au861iEzCRuP6igvtHgyPziEgjeOfqOdEnBuPWr6TacNEZgNx6jlWHFMIGHrWZjdsb+IUR1hOLE5zwfs82IxtlUIFsS4ZiAiMNZYnkDBjnEV0vinYpkwzXnNi7dKn8+okRHveIwqxpArnGJ4Y9y1cS2IdIkblgskDrIPz1rq/ZzBXeIcLAGa1au2iDJDMzaagAkBImAdTOsVvveUCu3l1/2+b9o7DTCBnZvhgtC6U/NHK3eEI2W4IhgVIOg3EdT1oN4z2kw4tCzhwSskliNeg33rqXBcU+GsdyttndXZO+XUFcxIfrMGI8q4x20wjW8bezIqZmzAL7pB5j1Mn1mj0eMOxLG/nz2htjB6yJQ5jXl9Iry08Gtl+7Na/eRzumg0q8pUUOXjpUqVdOnhqqvZTsfbv2w126Cun5u0QXOk+Mjb0Guu9WqNVzUvhotWrYYRJBB8RgANpAiNI+us7X5WVQqGif4kEgdY5ucDspctC3ZORRmZizoMpzAgqpUllIX3p0ZqjeIdo8P7oewCQYFsP8ADNcdioEdBM86m8Nir9gs+WMOyk3iyy6Ee9J3PPn03mua3Oz/AHWK7i9sD72oDKfddfIjX51R0yLkJORroe/nc5ytTfdzOY67Dl8KIbGDzES0ZUALbgAaCR16Ct+A7Cohlbj7aDdfUzTziPDO7t21UyhJkj9Jup9OQ6UOTVY2IVD+ko7SOe0a2uPpa7sizcQW3fMxHve6Fy6wxAkkkRtXSsBihcVXU6MAfgedct4jYZrZBM5NRPQ8vqFTtrgt0JhrmCvk90CAGyksrMrFSRoYiIgVQ1eLFkVSTRs+ZHn8/wAlhGP2gvx1rNm5dV7rG+14qysB4V/vMdum3KnvGONLawr23ebuUFCrBpzTA00BEGR6UN9t8Rbv453sSc8ZwQRDgQ0TrGnPzprfwDImQKS/MEQRzkzW2unV1xl7vg18/KESqkRtg7oRNPfkz0iBH1zWVy6WMxW3BYZkKs1rOOYmCCIgj+e9TT9n++ZTbBtpcYhg0ZkjU+RHT1qzkyorWfzgMATuE0cG4RfS39LV8gB01gkDYxzE6Qd6P+zHawYoG3cAW4AD5N5rP2edCHaHiouFbVrw2k0EbGPuqDwmOa1cW4ujIwI56is7LgOqQs4o9vQdhE7yWvtOi9p7D2Va/a8LBTry9PwqA4b7VcVYwpsAeJnzFwQIBMtkUDQnnT/iHaBsWlzDkAMbZuL+2o10/aGvwoEuXlHMVOhxFUpxz/HvGbihoCGWK9o2XWypMbKRAB8586A+KXmuHO5liSTP9bVk+LWawN1W89DWlixjH0EYGZiCZlaQBZpvZMkzTiZXQ/Om1oZSQaaO8gd5jetxSpzcEilRBoavxLqUqVKjjJ4a4mL6qMxdAY6zp0I3iu21Dt2PwZUqcLZKncZFg/VWdrdGdTto1V/rUgi5yPF8YSyly6xZrLxm1VlB0AAnkepnWKc8R4WbxtJewyOgUFXD+NP2R4dQNOZHlXUP7EYHu+7+iWO73yd2uXrtEb09HBLAAHdJA20FU2/DMgA2ML+/26d5xBIozk3D7T2xkvoMkwjSux2B1mfSm3FjbtwbiEoOQJEGuwPwDDmJsoY28IrC/wBmcK858PaaRBlQdqSv4Pk3biw9auAyWKE5XwvBZlY5MisQQGOY1twnBRYbNbIVMsOkeExqCOjef1V1ROB2AABaQAcsopNwSwRBtIR/yilt+D5yT4xR95KrU4nieAL9NXFIuWAQyAKc5PMkkAafGozj/A7Jc3bUrm9/mqtIjMN0kT4j4dPn3wdnsMP/AKbf+EVr/sthMwf6PazAZQ2QSAeU9PKreP8AD86kEv0Fd+kFk3CjK44ns+1t0DFYYE5ifCsdTsOgNalxTYW8EYK2b3knlG+mx5VZf+zmG1HcW4O/hFNLnYfAs+c4SwX/ALxtrPzirS6XIRWQgxI023kGV+/s0LlsXbZIzEhEylmO5/RHQcpqG4nwFrQRjBV5ysNRIiQem/21aSx2awyZMli2vdklIUDKTuR0rA9lcIVdPo1nLcbO65FhmmcxEamedEmnzKeWFQ/oivWVjN3PbVGEPZ911OuVt0PWDsfUUM8UjvCBy0q26ez/AIcNsFhx6WkH3Vj+Tvhv6jhv3SfhVnHi2HrDTGVNkyn9SODwRgk8xtVr/wAnXDf1HDfuk/Csj7PeHfqOG/dJ+FNYE9ITAkUJUdJtsVbb+ta2XcNOx1q2Z9nfDf1HDfuk/CvPydcN/UcN+6T8Kjb3kFe8qQjmYalVt/ydcN/UcN+6T8KVTtklLn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7" name="Picture 36" descr="ver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260449" y="5418894"/>
            <a:ext cx="1148801" cy="864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e 27"/>
          <p:cNvGrpSpPr>
            <a:grpSpLocks/>
          </p:cNvGrpSpPr>
          <p:nvPr/>
        </p:nvGrpSpPr>
        <p:grpSpPr bwMode="auto">
          <a:xfrm>
            <a:off x="4716015" y="4938624"/>
            <a:ext cx="3171799" cy="1862164"/>
            <a:chOff x="5684158" y="5050932"/>
            <a:chExt cx="3082215" cy="1749856"/>
          </a:xfrm>
        </p:grpSpPr>
        <p:pic>
          <p:nvPicPr>
            <p:cNvPr id="29" name="Picture 14" descr="screen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4045" y="5472577"/>
              <a:ext cx="1892328" cy="125122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3" descr="Cover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4158" y="5050932"/>
              <a:ext cx="1231221" cy="1749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88" name="Picture 16" descr="http://www.eppo.int/QUARANTINE/Alert_List/invasive_plants/images/Cardiospermum_grandiflorum1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4" t="1931" b="2972"/>
          <a:stretch/>
        </p:blipFill>
        <p:spPr bwMode="auto">
          <a:xfrm>
            <a:off x="4266988" y="2994365"/>
            <a:ext cx="1889188" cy="1442747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88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733425" y="1268760"/>
            <a:ext cx="6646887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51521" y="175295"/>
            <a:ext cx="7776863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lnSpc>
                <a:spcPct val="85000"/>
              </a:lnSpc>
            </a:pPr>
            <a:r>
              <a:rPr lang="en-GB" sz="2800" b="1" dirty="0">
                <a:solidFill>
                  <a:schemeClr val="tx2"/>
                </a:solidFill>
              </a:rPr>
              <a:t/>
            </a:r>
            <a:br>
              <a:rPr lang="en-GB" sz="2800" b="1" dirty="0">
                <a:solidFill>
                  <a:schemeClr val="tx2"/>
                </a:solidFill>
              </a:rPr>
            </a:br>
            <a:r>
              <a:rPr lang="en-US" sz="2800" b="1" dirty="0">
                <a:solidFill>
                  <a:schemeClr val="tx2"/>
                </a:solidFill>
              </a:rPr>
              <a:t>Outcome of the first stage of the </a:t>
            </a:r>
            <a:r>
              <a:rPr lang="en-US" sz="2800" b="1" dirty="0" smtClean="0">
                <a:solidFill>
                  <a:schemeClr val="tx2"/>
                </a:solidFill>
              </a:rPr>
              <a:t>process:</a:t>
            </a:r>
            <a:endParaRPr lang="en-US" sz="2800" b="1" dirty="0">
              <a:solidFill>
                <a:schemeClr val="tx2"/>
              </a:solidFill>
            </a:endParaRPr>
          </a:p>
          <a:p>
            <a:pPr algn="l">
              <a:lnSpc>
                <a:spcPct val="85000"/>
              </a:lnSpc>
            </a:pPr>
            <a:r>
              <a:rPr lang="en-GB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Invasiveness categories </a:t>
            </a:r>
            <a:r>
              <a:rPr lang="en-GB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(Combination of spread and impacts)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601623" y="2072478"/>
            <a:ext cx="19623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400">
                <a:solidFill>
                  <a:srgbClr val="FF9900"/>
                </a:solidFill>
                <a:latin typeface="Tahoma" pitchFamily="34" charset="0"/>
              </a:defRPr>
            </a:lvl1pPr>
            <a:lvl2pPr marL="742950" indent="-285750" eaLnBrk="0" hangingPunct="0">
              <a:defRPr sz="1400">
                <a:solidFill>
                  <a:srgbClr val="FF9900"/>
                </a:solidFill>
                <a:latin typeface="Tahoma" pitchFamily="34" charset="0"/>
              </a:defRPr>
            </a:lvl2pPr>
            <a:lvl3pPr marL="1143000" indent="-228600" eaLnBrk="0" hangingPunct="0">
              <a:defRPr sz="1400">
                <a:solidFill>
                  <a:srgbClr val="FF9900"/>
                </a:solidFill>
                <a:latin typeface="Tahoma" pitchFamily="34" charset="0"/>
              </a:defRPr>
            </a:lvl3pPr>
            <a:lvl4pPr marL="1600200" indent="-228600" eaLnBrk="0" hangingPunct="0">
              <a:defRPr sz="1400">
                <a:solidFill>
                  <a:srgbClr val="FF9900"/>
                </a:solidFill>
                <a:latin typeface="Tahoma" pitchFamily="34" charset="0"/>
              </a:defRPr>
            </a:lvl4pPr>
            <a:lvl5pPr marL="2057400" indent="-228600" eaLnBrk="0" hangingPunct="0">
              <a:defRPr sz="1400">
                <a:solidFill>
                  <a:srgbClr val="FF9900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9900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9900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9900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9900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fr-BE" sz="2400" b="1" dirty="0" err="1">
                <a:solidFill>
                  <a:schemeClr val="tx1"/>
                </a:solidFill>
                <a:latin typeface="Trebuchet MS" pitchFamily="34" charset="0"/>
              </a:rPr>
              <a:t>Invasiveness</a:t>
            </a:r>
            <a:endParaRPr lang="fr-BE" sz="2400" b="1" dirty="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6407511" y="2702156"/>
            <a:ext cx="352425" cy="352425"/>
          </a:xfrm>
          <a:prstGeom prst="rect">
            <a:avLst/>
          </a:prstGeom>
          <a:solidFill>
            <a:srgbClr val="FF0000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6407511" y="3167294"/>
            <a:ext cx="352425" cy="352425"/>
          </a:xfrm>
          <a:prstGeom prst="rect">
            <a:avLst/>
          </a:prstGeom>
          <a:solidFill>
            <a:srgbClr val="FF6600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6407511" y="3632431"/>
            <a:ext cx="352425" cy="352425"/>
          </a:xfrm>
          <a:prstGeom prst="rect">
            <a:avLst/>
          </a:prstGeom>
          <a:solidFill>
            <a:srgbClr val="FFFF00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6788511" y="2721636"/>
            <a:ext cx="2392001" cy="128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400">
                <a:solidFill>
                  <a:srgbClr val="FF9900"/>
                </a:solidFill>
                <a:latin typeface="Tahoma" pitchFamily="34" charset="0"/>
              </a:defRPr>
            </a:lvl1pPr>
            <a:lvl2pPr marL="742950" indent="-285750" eaLnBrk="0" hangingPunct="0">
              <a:defRPr sz="1400">
                <a:solidFill>
                  <a:srgbClr val="FF9900"/>
                </a:solidFill>
                <a:latin typeface="Tahoma" pitchFamily="34" charset="0"/>
              </a:defRPr>
            </a:lvl2pPr>
            <a:lvl3pPr marL="1143000" indent="-228600" eaLnBrk="0" hangingPunct="0">
              <a:defRPr sz="1400">
                <a:solidFill>
                  <a:srgbClr val="FF9900"/>
                </a:solidFill>
                <a:latin typeface="Tahoma" pitchFamily="34" charset="0"/>
              </a:defRPr>
            </a:lvl3pPr>
            <a:lvl4pPr marL="1600200" indent="-228600" eaLnBrk="0" hangingPunct="0">
              <a:defRPr sz="1400">
                <a:solidFill>
                  <a:srgbClr val="FF9900"/>
                </a:solidFill>
                <a:latin typeface="Tahoma" pitchFamily="34" charset="0"/>
              </a:defRPr>
            </a:lvl4pPr>
            <a:lvl5pPr marL="2057400" indent="-228600" eaLnBrk="0" hangingPunct="0">
              <a:defRPr sz="1400">
                <a:solidFill>
                  <a:srgbClr val="FF9900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9900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9900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9900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9900"/>
                </a:solidFill>
                <a:latin typeface="Tahoma" pitchFamily="34" charset="0"/>
              </a:defRPr>
            </a:lvl9pPr>
          </a:lstStyle>
          <a:p>
            <a:pPr algn="l" eaLnBrk="1" hangingPunct="1">
              <a:spcBef>
                <a:spcPct val="65000"/>
              </a:spcBef>
            </a:pPr>
            <a:r>
              <a:rPr lang="fr-BE" sz="1800" dirty="0">
                <a:solidFill>
                  <a:schemeClr val="tx1"/>
                </a:solidFill>
                <a:latin typeface="Trebuchet MS" pitchFamily="34" charset="0"/>
              </a:rPr>
              <a:t>High (</a:t>
            </a:r>
            <a:r>
              <a:rPr lang="fr-BE" sz="1800" dirty="0" err="1">
                <a:solidFill>
                  <a:schemeClr val="tx1"/>
                </a:solidFill>
                <a:latin typeface="Trebuchet MS" pitchFamily="34" charset="0"/>
              </a:rPr>
              <a:t>list</a:t>
            </a:r>
            <a:r>
              <a:rPr lang="fr-BE" sz="1800" dirty="0">
                <a:solidFill>
                  <a:schemeClr val="tx1"/>
                </a:solidFill>
                <a:latin typeface="Trebuchet MS" pitchFamily="34" charset="0"/>
              </a:rPr>
              <a:t> of IAP)</a:t>
            </a:r>
          </a:p>
          <a:p>
            <a:pPr algn="l" eaLnBrk="1" hangingPunct="1">
              <a:spcBef>
                <a:spcPct val="65000"/>
              </a:spcBef>
            </a:pPr>
            <a:r>
              <a:rPr lang="fr-BE" sz="1800" dirty="0">
                <a:solidFill>
                  <a:schemeClr val="tx1"/>
                </a:solidFill>
                <a:latin typeface="Trebuchet MS" pitchFamily="34" charset="0"/>
              </a:rPr>
              <a:t>Medium </a:t>
            </a:r>
            <a:r>
              <a:rPr lang="fr-BE" sz="1800" dirty="0" smtClean="0">
                <a:solidFill>
                  <a:schemeClr val="tx1"/>
                </a:solidFill>
                <a:latin typeface="Trebuchet MS" pitchFamily="34" charset="0"/>
              </a:rPr>
              <a:t>(</a:t>
            </a:r>
            <a:r>
              <a:rPr lang="fr-BE" sz="1800" dirty="0" err="1">
                <a:solidFill>
                  <a:schemeClr val="tx1"/>
                </a:solidFill>
                <a:latin typeface="Trebuchet MS" pitchFamily="34" charset="0"/>
              </a:rPr>
              <a:t>O</a:t>
            </a:r>
            <a:r>
              <a:rPr lang="fr-BE" sz="1800" dirty="0" err="1" smtClean="0">
                <a:solidFill>
                  <a:schemeClr val="tx1"/>
                </a:solidFill>
                <a:latin typeface="Trebuchet MS" pitchFamily="34" charset="0"/>
              </a:rPr>
              <a:t>bserv</a:t>
            </a:r>
            <a:r>
              <a:rPr lang="fr-BE" sz="1800" dirty="0">
                <a:solidFill>
                  <a:schemeClr val="tx1"/>
                </a:solidFill>
                <a:latin typeface="Trebuchet MS" pitchFamily="34" charset="0"/>
              </a:rPr>
              <a:t>. </a:t>
            </a:r>
            <a:r>
              <a:rPr lang="fr-BE" sz="1800" dirty="0" err="1">
                <a:solidFill>
                  <a:schemeClr val="tx1"/>
                </a:solidFill>
                <a:latin typeface="Trebuchet MS" pitchFamily="34" charset="0"/>
              </a:rPr>
              <a:t>list</a:t>
            </a:r>
            <a:r>
              <a:rPr lang="fr-BE" sz="1800" dirty="0">
                <a:solidFill>
                  <a:schemeClr val="tx1"/>
                </a:solidFill>
                <a:latin typeface="Trebuchet MS" pitchFamily="34" charset="0"/>
              </a:rPr>
              <a:t>)</a:t>
            </a:r>
          </a:p>
          <a:p>
            <a:pPr algn="l" eaLnBrk="1" hangingPunct="1">
              <a:spcBef>
                <a:spcPct val="65000"/>
              </a:spcBef>
            </a:pPr>
            <a:r>
              <a:rPr lang="fr-BE" sz="1800" dirty="0" err="1">
                <a:solidFill>
                  <a:schemeClr val="tx1"/>
                </a:solidFill>
                <a:latin typeface="Trebuchet MS" pitchFamily="34" charset="0"/>
              </a:rPr>
              <a:t>Low</a:t>
            </a:r>
            <a:r>
              <a:rPr lang="fr-BE" sz="1800" dirty="0">
                <a:solidFill>
                  <a:schemeClr val="tx1"/>
                </a:solidFill>
                <a:latin typeface="Trebuchet MS" pitchFamily="34" charset="0"/>
              </a:rPr>
              <a:t>  </a:t>
            </a:r>
            <a:r>
              <a:rPr lang="fr-BE" sz="1800" dirty="0" smtClean="0">
                <a:solidFill>
                  <a:schemeClr val="tx1"/>
                </a:solidFill>
                <a:latin typeface="Trebuchet MS" pitchFamily="34" charset="0"/>
              </a:rPr>
              <a:t>(</a:t>
            </a:r>
            <a:r>
              <a:rPr lang="fr-BE" sz="1800" dirty="0" err="1">
                <a:solidFill>
                  <a:schemeClr val="tx1"/>
                </a:solidFill>
                <a:latin typeface="Trebuchet MS" pitchFamily="34" charset="0"/>
              </a:rPr>
              <a:t>M</a:t>
            </a:r>
            <a:r>
              <a:rPr lang="fr-BE" sz="1800" dirty="0" err="1" smtClean="0">
                <a:solidFill>
                  <a:schemeClr val="tx1"/>
                </a:solidFill>
                <a:latin typeface="Trebuchet MS" pitchFamily="34" charset="0"/>
              </a:rPr>
              <a:t>inor</a:t>
            </a:r>
            <a:r>
              <a:rPr lang="fr-BE" sz="1800" dirty="0" smtClean="0">
                <a:solidFill>
                  <a:schemeClr val="tx1"/>
                </a:solidFill>
                <a:latin typeface="Trebuchet MS" pitchFamily="34" charset="0"/>
              </a:rPr>
              <a:t> </a:t>
            </a:r>
            <a:r>
              <a:rPr lang="fr-BE" sz="1800" dirty="0" err="1">
                <a:solidFill>
                  <a:schemeClr val="tx1"/>
                </a:solidFill>
                <a:latin typeface="Trebuchet MS" pitchFamily="34" charset="0"/>
              </a:rPr>
              <a:t>concern</a:t>
            </a:r>
            <a:r>
              <a:rPr lang="fr-BE" sz="1800" dirty="0">
                <a:solidFill>
                  <a:schemeClr val="tx1"/>
                </a:solidFill>
                <a:latin typeface="Trebuchet MS" pitchFamily="34" charset="0"/>
              </a:rPr>
              <a:t>)</a:t>
            </a:r>
          </a:p>
        </p:txBody>
      </p:sp>
      <p:sp>
        <p:nvSpPr>
          <p:cNvPr id="19" name="Rectangle 17" descr="Grand damier"/>
          <p:cNvSpPr>
            <a:spLocks noChangeArrowheads="1"/>
          </p:cNvSpPr>
          <p:nvPr/>
        </p:nvSpPr>
        <p:spPr bwMode="auto">
          <a:xfrm>
            <a:off x="4752160" y="5337352"/>
            <a:ext cx="1260000" cy="1260000"/>
          </a:xfrm>
          <a:prstGeom prst="rect">
            <a:avLst/>
          </a:prstGeom>
          <a:solidFill>
            <a:srgbClr val="FFFF00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871539" y="2935766"/>
            <a:ext cx="2116285" cy="322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400">
                <a:solidFill>
                  <a:srgbClr val="FF9900"/>
                </a:solidFill>
                <a:latin typeface="Tahoma" pitchFamily="34" charset="0"/>
              </a:defRPr>
            </a:lvl1pPr>
            <a:lvl2pPr marL="742950" indent="-285750" eaLnBrk="0" hangingPunct="0">
              <a:defRPr sz="1400">
                <a:solidFill>
                  <a:srgbClr val="FF9900"/>
                </a:solidFill>
                <a:latin typeface="Tahoma" pitchFamily="34" charset="0"/>
              </a:defRPr>
            </a:lvl2pPr>
            <a:lvl3pPr marL="1143000" indent="-228600" eaLnBrk="0" hangingPunct="0">
              <a:defRPr sz="1400">
                <a:solidFill>
                  <a:srgbClr val="FF9900"/>
                </a:solidFill>
                <a:latin typeface="Tahoma" pitchFamily="34" charset="0"/>
              </a:defRPr>
            </a:lvl3pPr>
            <a:lvl4pPr marL="1600200" indent="-228600" eaLnBrk="0" hangingPunct="0">
              <a:defRPr sz="1400">
                <a:solidFill>
                  <a:srgbClr val="FF9900"/>
                </a:solidFill>
                <a:latin typeface="Tahoma" pitchFamily="34" charset="0"/>
              </a:defRPr>
            </a:lvl4pPr>
            <a:lvl5pPr marL="2057400" indent="-228600" eaLnBrk="0" hangingPunct="0">
              <a:defRPr sz="1400">
                <a:solidFill>
                  <a:srgbClr val="FF9900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9900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9900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9900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9900"/>
                </a:solidFill>
                <a:latin typeface="Tahoma" pitchFamily="34" charset="0"/>
              </a:defRPr>
            </a:lvl9pPr>
          </a:lstStyle>
          <a:p>
            <a:pPr eaLnBrk="1" hangingPunct="1">
              <a:lnSpc>
                <a:spcPct val="330000"/>
              </a:lnSpc>
            </a:pPr>
            <a:r>
              <a:rPr lang="fr-BE" sz="2200" dirty="0">
                <a:solidFill>
                  <a:schemeClr val="tx1"/>
                </a:solidFill>
                <a:latin typeface="Trebuchet MS" pitchFamily="34" charset="0"/>
              </a:rPr>
              <a:t>High  </a:t>
            </a:r>
          </a:p>
          <a:p>
            <a:pPr eaLnBrk="1" hangingPunct="1">
              <a:lnSpc>
                <a:spcPct val="330000"/>
              </a:lnSpc>
            </a:pPr>
            <a:r>
              <a:rPr lang="fr-BE" sz="2200" dirty="0">
                <a:solidFill>
                  <a:schemeClr val="tx1"/>
                </a:solidFill>
                <a:latin typeface="Trebuchet MS" pitchFamily="34" charset="0"/>
              </a:rPr>
              <a:t>Medium	 </a:t>
            </a:r>
          </a:p>
          <a:p>
            <a:pPr eaLnBrk="1" hangingPunct="1">
              <a:lnSpc>
                <a:spcPct val="330000"/>
              </a:lnSpc>
            </a:pPr>
            <a:r>
              <a:rPr lang="fr-BE" sz="2200" dirty="0" err="1">
                <a:solidFill>
                  <a:schemeClr val="tx1"/>
                </a:solidFill>
                <a:latin typeface="Trebuchet MS" pitchFamily="34" charset="0"/>
              </a:rPr>
              <a:t>Low</a:t>
            </a:r>
            <a:endParaRPr lang="fr-BE" sz="2200" b="1" dirty="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 rot="16200000">
            <a:off x="-2085849" y="3814042"/>
            <a:ext cx="4977645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400">
                <a:solidFill>
                  <a:srgbClr val="FF9900"/>
                </a:solidFill>
                <a:latin typeface="Tahoma" pitchFamily="34" charset="0"/>
              </a:defRPr>
            </a:lvl1pPr>
            <a:lvl2pPr marL="742950" indent="-285750" eaLnBrk="0" hangingPunct="0">
              <a:defRPr sz="1400">
                <a:solidFill>
                  <a:srgbClr val="FF9900"/>
                </a:solidFill>
                <a:latin typeface="Tahoma" pitchFamily="34" charset="0"/>
              </a:defRPr>
            </a:lvl2pPr>
            <a:lvl3pPr marL="1143000" indent="-228600" eaLnBrk="0" hangingPunct="0">
              <a:defRPr sz="1400">
                <a:solidFill>
                  <a:srgbClr val="FF9900"/>
                </a:solidFill>
                <a:latin typeface="Tahoma" pitchFamily="34" charset="0"/>
              </a:defRPr>
            </a:lvl3pPr>
            <a:lvl4pPr marL="1600200" indent="-228600" eaLnBrk="0" hangingPunct="0">
              <a:defRPr sz="1400">
                <a:solidFill>
                  <a:srgbClr val="FF9900"/>
                </a:solidFill>
                <a:latin typeface="Tahoma" pitchFamily="34" charset="0"/>
              </a:defRPr>
            </a:lvl4pPr>
            <a:lvl5pPr marL="2057400" indent="-228600" eaLnBrk="0" hangingPunct="0">
              <a:defRPr sz="1400">
                <a:solidFill>
                  <a:srgbClr val="FF9900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9900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9900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9900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9900"/>
                </a:solidFill>
                <a:latin typeface="Tahoma" pitchFamily="34" charset="0"/>
              </a:defRPr>
            </a:lvl9pPr>
          </a:lstStyle>
          <a:p>
            <a:pPr eaLnBrk="1" hangingPunct="1">
              <a:lnSpc>
                <a:spcPct val="135000"/>
              </a:lnSpc>
            </a:pPr>
            <a:r>
              <a:rPr lang="fr-BE" sz="2400" b="1" dirty="0" smtClean="0">
                <a:solidFill>
                  <a:schemeClr val="tx1"/>
                </a:solidFill>
                <a:latin typeface="Trebuchet MS" pitchFamily="34" charset="0"/>
              </a:rPr>
              <a:t>Impacts</a:t>
            </a:r>
            <a:r>
              <a:rPr lang="fr-BE" sz="2400" dirty="0" smtClean="0">
                <a:solidFill>
                  <a:schemeClr val="tx1"/>
                </a:solidFill>
                <a:latin typeface="Trebuchet MS" pitchFamily="34" charset="0"/>
              </a:rPr>
              <a:t> (</a:t>
            </a:r>
            <a:r>
              <a:rPr lang="fr-BE" sz="2400" dirty="0" err="1" smtClean="0">
                <a:solidFill>
                  <a:schemeClr val="tx1"/>
                </a:solidFill>
                <a:latin typeface="Trebuchet MS" pitchFamily="34" charset="0"/>
              </a:rPr>
              <a:t>highest</a:t>
            </a:r>
            <a:r>
              <a:rPr lang="fr-BE" sz="2400" dirty="0" smtClean="0">
                <a:solidFill>
                  <a:schemeClr val="tx1"/>
                </a:solidFill>
                <a:latin typeface="Trebuchet MS" pitchFamily="34" charset="0"/>
              </a:rPr>
              <a:t> impact </a:t>
            </a:r>
            <a:r>
              <a:rPr lang="fr-BE" sz="2400" dirty="0" err="1" smtClean="0">
                <a:solidFill>
                  <a:schemeClr val="tx1"/>
                </a:solidFill>
                <a:latin typeface="Trebuchet MS" pitchFamily="34" charset="0"/>
              </a:rPr>
              <a:t>recorded</a:t>
            </a:r>
            <a:r>
              <a:rPr lang="fr-BE" sz="2400" dirty="0" smtClean="0">
                <a:solidFill>
                  <a:schemeClr val="tx1"/>
                </a:solidFill>
                <a:latin typeface="Trebuchet MS" pitchFamily="34" charset="0"/>
              </a:rPr>
              <a:t>)</a:t>
            </a:r>
            <a:endParaRPr lang="fr-BE" sz="2000" b="1" dirty="0">
              <a:solidFill>
                <a:schemeClr val="tx1"/>
              </a:solidFill>
            </a:endParaRPr>
          </a:p>
        </p:txBody>
      </p:sp>
      <p:sp>
        <p:nvSpPr>
          <p:cNvPr id="24" name="Rectangle 17" descr="Grand damier"/>
          <p:cNvSpPr>
            <a:spLocks noChangeArrowheads="1"/>
          </p:cNvSpPr>
          <p:nvPr/>
        </p:nvSpPr>
        <p:spPr bwMode="auto">
          <a:xfrm>
            <a:off x="3420152" y="5337352"/>
            <a:ext cx="1260000" cy="1260000"/>
          </a:xfrm>
          <a:prstGeom prst="rect">
            <a:avLst/>
          </a:prstGeom>
          <a:solidFill>
            <a:srgbClr val="FFFF00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5" name="Rectangle 17" descr="Grand damier"/>
          <p:cNvSpPr>
            <a:spLocks noChangeArrowheads="1"/>
          </p:cNvSpPr>
          <p:nvPr/>
        </p:nvSpPr>
        <p:spPr bwMode="auto">
          <a:xfrm>
            <a:off x="2087864" y="5337352"/>
            <a:ext cx="1260000" cy="1260000"/>
          </a:xfrm>
          <a:prstGeom prst="rect">
            <a:avLst/>
          </a:prstGeom>
          <a:solidFill>
            <a:srgbClr val="FFFF00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6" name="Rectangle 17" descr="Grand damier"/>
          <p:cNvSpPr>
            <a:spLocks noChangeArrowheads="1"/>
          </p:cNvSpPr>
          <p:nvPr/>
        </p:nvSpPr>
        <p:spPr bwMode="auto">
          <a:xfrm>
            <a:off x="4752160" y="4001426"/>
            <a:ext cx="1260000" cy="1260000"/>
          </a:xfrm>
          <a:prstGeom prst="rect">
            <a:avLst/>
          </a:prstGeom>
          <a:solidFill>
            <a:srgbClr val="FF6600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7" name="Rectangle 17" descr="Grand damier"/>
          <p:cNvSpPr>
            <a:spLocks noChangeArrowheads="1"/>
          </p:cNvSpPr>
          <p:nvPr/>
        </p:nvSpPr>
        <p:spPr bwMode="auto">
          <a:xfrm>
            <a:off x="3420152" y="4001426"/>
            <a:ext cx="1260000" cy="1260000"/>
          </a:xfrm>
          <a:prstGeom prst="rect">
            <a:avLst/>
          </a:prstGeom>
          <a:solidFill>
            <a:srgbClr val="FF6600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8" name="Rectangle 17" descr="Grand damier"/>
          <p:cNvSpPr>
            <a:spLocks noChangeArrowheads="1"/>
          </p:cNvSpPr>
          <p:nvPr/>
        </p:nvSpPr>
        <p:spPr bwMode="auto">
          <a:xfrm>
            <a:off x="2087864" y="4001426"/>
            <a:ext cx="1260000" cy="1260000"/>
          </a:xfrm>
          <a:prstGeom prst="rect">
            <a:avLst/>
          </a:prstGeom>
          <a:solidFill>
            <a:srgbClr val="FFFF00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9" name="Rectangle 17" descr="Grand damier"/>
          <p:cNvSpPr>
            <a:spLocks noChangeArrowheads="1"/>
          </p:cNvSpPr>
          <p:nvPr/>
        </p:nvSpPr>
        <p:spPr bwMode="auto">
          <a:xfrm>
            <a:off x="4752160" y="2669138"/>
            <a:ext cx="1260000" cy="1260000"/>
          </a:xfrm>
          <a:prstGeom prst="rect">
            <a:avLst/>
          </a:prstGeom>
          <a:solidFill>
            <a:srgbClr val="FF0000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0" name="Rectangle 17" descr="Grand damier"/>
          <p:cNvSpPr>
            <a:spLocks noChangeArrowheads="1"/>
          </p:cNvSpPr>
          <p:nvPr/>
        </p:nvSpPr>
        <p:spPr bwMode="auto">
          <a:xfrm>
            <a:off x="3420152" y="2669138"/>
            <a:ext cx="1260000" cy="1260000"/>
          </a:xfrm>
          <a:prstGeom prst="rect">
            <a:avLst/>
          </a:prstGeom>
          <a:solidFill>
            <a:srgbClr val="FF6600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1" name="Rectangle 17" descr="Grand damier"/>
          <p:cNvSpPr>
            <a:spLocks noChangeArrowheads="1"/>
          </p:cNvSpPr>
          <p:nvPr/>
        </p:nvSpPr>
        <p:spPr bwMode="auto">
          <a:xfrm>
            <a:off x="2093775" y="2659232"/>
            <a:ext cx="1260000" cy="1260000"/>
          </a:xfrm>
          <a:prstGeom prst="rect">
            <a:avLst/>
          </a:prstGeom>
          <a:solidFill>
            <a:srgbClr val="FF6600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2644867" y="1432179"/>
            <a:ext cx="33672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1400">
                <a:solidFill>
                  <a:srgbClr val="FF9900"/>
                </a:solidFill>
                <a:latin typeface="Tahoma" pitchFamily="34" charset="0"/>
              </a:defRPr>
            </a:lvl1pPr>
            <a:lvl2pPr marL="742950" indent="-285750" eaLnBrk="0" hangingPunct="0">
              <a:defRPr sz="1400">
                <a:solidFill>
                  <a:srgbClr val="FF9900"/>
                </a:solidFill>
                <a:latin typeface="Tahoma" pitchFamily="34" charset="0"/>
              </a:defRPr>
            </a:lvl2pPr>
            <a:lvl3pPr marL="1143000" indent="-228600" eaLnBrk="0" hangingPunct="0">
              <a:defRPr sz="1400">
                <a:solidFill>
                  <a:srgbClr val="FF9900"/>
                </a:solidFill>
                <a:latin typeface="Tahoma" pitchFamily="34" charset="0"/>
              </a:defRPr>
            </a:lvl3pPr>
            <a:lvl4pPr marL="1600200" indent="-228600" eaLnBrk="0" hangingPunct="0">
              <a:defRPr sz="1400">
                <a:solidFill>
                  <a:srgbClr val="FF9900"/>
                </a:solidFill>
                <a:latin typeface="Tahoma" pitchFamily="34" charset="0"/>
              </a:defRPr>
            </a:lvl4pPr>
            <a:lvl5pPr marL="2057400" indent="-228600" eaLnBrk="0" hangingPunct="0">
              <a:defRPr sz="1400">
                <a:solidFill>
                  <a:srgbClr val="FF9900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9900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9900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9900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9900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fr-BE" sz="2400" b="1" dirty="0" err="1" smtClean="0">
                <a:solidFill>
                  <a:schemeClr val="tx1"/>
                </a:solidFill>
                <a:latin typeface="Trebuchet MS" pitchFamily="34" charset="0"/>
              </a:rPr>
              <a:t>Spread</a:t>
            </a:r>
            <a:r>
              <a:rPr lang="fr-BE" sz="2400" b="1" dirty="0" smtClean="0">
                <a:solidFill>
                  <a:schemeClr val="tx1"/>
                </a:solidFill>
                <a:latin typeface="Trebuchet MS" pitchFamily="34" charset="0"/>
              </a:rPr>
              <a:t> </a:t>
            </a:r>
            <a:r>
              <a:rPr lang="fr-BE" sz="2400" b="1" dirty="0" err="1" smtClean="0">
                <a:solidFill>
                  <a:schemeClr val="tx1"/>
                </a:solidFill>
                <a:latin typeface="Trebuchet MS" pitchFamily="34" charset="0"/>
              </a:rPr>
              <a:t>capacity</a:t>
            </a:r>
            <a:endParaRPr lang="fr-BE" sz="2400" b="1" dirty="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195736" y="2114476"/>
            <a:ext cx="39437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 err="1" smtClean="0">
                <a:latin typeface="Trebuchet MS" pitchFamily="34" charset="0"/>
              </a:rPr>
              <a:t>Low</a:t>
            </a:r>
            <a:r>
              <a:rPr lang="fr-FR" sz="2200" dirty="0" smtClean="0">
                <a:latin typeface="Trebuchet MS" pitchFamily="34" charset="0"/>
              </a:rPr>
              <a:t>  	    Medium      High</a:t>
            </a:r>
            <a:endParaRPr lang="fr-FR" sz="2200" dirty="0">
              <a:latin typeface="Trebuchet MS" pitchFamily="34" charset="0"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979" y="75037"/>
            <a:ext cx="1109898" cy="116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96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107950" y="116632"/>
            <a:ext cx="860425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3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EPPO </a:t>
            </a:r>
            <a:r>
              <a:rPr lang="fr-FR" sz="3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Observation List </a:t>
            </a:r>
            <a:r>
              <a:rPr lang="fr-FR" sz="3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 </a:t>
            </a:r>
            <a:r>
              <a:rPr lang="fr-FR" sz="3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Invasive </a:t>
            </a:r>
            <a:r>
              <a:rPr lang="fr-FR" sz="3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Alien</a:t>
            </a:r>
            <a:r>
              <a:rPr lang="fr-FR" sz="3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Plants</a:t>
            </a:r>
            <a:endParaRPr lang="fr-FR" sz="3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179388" y="1211268"/>
            <a:ext cx="867568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/>
              <a:t>This list contains plant species (absent or present in the EPPO region) which present a medium risk or for which information currently available is not sufficient to make an accurate assessment.</a:t>
            </a:r>
            <a:endParaRPr lang="fr-FR" sz="1800" b="1" dirty="0"/>
          </a:p>
        </p:txBody>
      </p:sp>
      <p:sp>
        <p:nvSpPr>
          <p:cNvPr id="87050" name="Text Box 10"/>
          <p:cNvSpPr txBox="1">
            <a:spLocks noChangeArrowheads="1"/>
          </p:cNvSpPr>
          <p:nvPr/>
        </p:nvSpPr>
        <p:spPr bwMode="auto">
          <a:xfrm>
            <a:off x="179388" y="4170784"/>
            <a:ext cx="2017712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1500" i="1" dirty="0" err="1" smtClean="0"/>
              <a:t>Akebia</a:t>
            </a:r>
            <a:r>
              <a:rPr lang="fr-FR" sz="1500" i="1" dirty="0" smtClean="0"/>
              <a:t> </a:t>
            </a:r>
            <a:r>
              <a:rPr lang="fr-FR" sz="1500" i="1" dirty="0" err="1" smtClean="0"/>
              <a:t>quinata</a:t>
            </a:r>
            <a:endParaRPr lang="fr-FR" sz="1500" i="1" dirty="0"/>
          </a:p>
        </p:txBody>
      </p:sp>
      <p:sp>
        <p:nvSpPr>
          <p:cNvPr id="87051" name="Text Box 11"/>
          <p:cNvSpPr txBox="1">
            <a:spLocks noChangeArrowheads="1"/>
          </p:cNvSpPr>
          <p:nvPr/>
        </p:nvSpPr>
        <p:spPr bwMode="auto">
          <a:xfrm>
            <a:off x="178024" y="6562219"/>
            <a:ext cx="1657672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1500" i="1" dirty="0" smtClean="0"/>
              <a:t>Sesbania </a:t>
            </a:r>
            <a:r>
              <a:rPr lang="fr-FR" sz="1500" i="1" dirty="0" err="1" smtClean="0"/>
              <a:t>punicea</a:t>
            </a:r>
            <a:endParaRPr lang="fr-FR" sz="1500" i="1" dirty="0"/>
          </a:p>
        </p:txBody>
      </p:sp>
      <p:sp>
        <p:nvSpPr>
          <p:cNvPr id="87052" name="Text Box 12"/>
          <p:cNvSpPr txBox="1">
            <a:spLocks noChangeArrowheads="1"/>
          </p:cNvSpPr>
          <p:nvPr/>
        </p:nvSpPr>
        <p:spPr bwMode="auto">
          <a:xfrm>
            <a:off x="2699792" y="4204196"/>
            <a:ext cx="2017713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1500" i="1" dirty="0" err="1" smtClean="0"/>
              <a:t>Araujia</a:t>
            </a:r>
            <a:r>
              <a:rPr lang="fr-FR" sz="1500" i="1" dirty="0" smtClean="0"/>
              <a:t> </a:t>
            </a:r>
            <a:r>
              <a:rPr lang="fr-FR" sz="1500" i="1" dirty="0" err="1" smtClean="0"/>
              <a:t>sericifera</a:t>
            </a:r>
            <a:endParaRPr lang="fr-FR" sz="1500" i="1" dirty="0"/>
          </a:p>
        </p:txBody>
      </p:sp>
      <p:sp>
        <p:nvSpPr>
          <p:cNvPr id="87053" name="Text Box 13"/>
          <p:cNvSpPr txBox="1">
            <a:spLocks noChangeArrowheads="1"/>
          </p:cNvSpPr>
          <p:nvPr/>
        </p:nvSpPr>
        <p:spPr bwMode="auto">
          <a:xfrm>
            <a:off x="1979712" y="6564709"/>
            <a:ext cx="1872952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1500" i="1" dirty="0" smtClean="0"/>
              <a:t>Stipa </a:t>
            </a:r>
            <a:r>
              <a:rPr lang="fr-FR" sz="1500" i="1" dirty="0" err="1" smtClean="0"/>
              <a:t>neesiana</a:t>
            </a:r>
            <a:endParaRPr lang="fr-FR" sz="1500" i="1" dirty="0"/>
          </a:p>
        </p:txBody>
      </p:sp>
      <p:sp>
        <p:nvSpPr>
          <p:cNvPr id="87055" name="Text Box 15"/>
          <p:cNvSpPr txBox="1">
            <a:spLocks noChangeArrowheads="1"/>
          </p:cNvSpPr>
          <p:nvPr/>
        </p:nvSpPr>
        <p:spPr bwMode="auto">
          <a:xfrm>
            <a:off x="4644008" y="6492701"/>
            <a:ext cx="201612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1500" i="1" dirty="0" err="1" smtClean="0"/>
              <a:t>Verbesina</a:t>
            </a:r>
            <a:r>
              <a:rPr lang="fr-FR" sz="1500" i="1" dirty="0" smtClean="0"/>
              <a:t> </a:t>
            </a:r>
            <a:r>
              <a:rPr lang="fr-FR" sz="1500" i="1" dirty="0" err="1" smtClean="0"/>
              <a:t>encelioides</a:t>
            </a:r>
            <a:endParaRPr lang="fr-FR" sz="1500" i="1" dirty="0"/>
          </a:p>
        </p:txBody>
      </p:sp>
      <p:sp>
        <p:nvSpPr>
          <p:cNvPr id="87058" name="Text Box 18"/>
          <p:cNvSpPr txBox="1">
            <a:spLocks noChangeArrowheads="1"/>
          </p:cNvSpPr>
          <p:nvPr/>
        </p:nvSpPr>
        <p:spPr bwMode="auto">
          <a:xfrm>
            <a:off x="7380288" y="5212259"/>
            <a:ext cx="122396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32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Etc.</a:t>
            </a:r>
          </a:p>
        </p:txBody>
      </p:sp>
      <p:pic>
        <p:nvPicPr>
          <p:cNvPr id="8194" name="Picture 2" descr="Akebia quin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03" y="2753770"/>
            <a:ext cx="2167503" cy="1447892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rnzih.org.nz/images/aras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53770"/>
            <a:ext cx="1985639" cy="1461064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upload.wikimedia.org/wikipedia/commons/thumb/a/a0/Azollafiliculoides.jpg/230px-Azollafiliculoid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767937"/>
            <a:ext cx="1830710" cy="1432730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5076057" y="4203427"/>
            <a:ext cx="1902718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1500" i="1" dirty="0" err="1" smtClean="0"/>
              <a:t>Azolla</a:t>
            </a:r>
            <a:r>
              <a:rPr lang="fr-FR" sz="1500" i="1" dirty="0" smtClean="0"/>
              <a:t> </a:t>
            </a:r>
            <a:r>
              <a:rPr lang="fr-FR" sz="1500" i="1" dirty="0" err="1" smtClean="0"/>
              <a:t>filiculoides</a:t>
            </a:r>
            <a:endParaRPr lang="fr-FR" sz="1500" i="1" dirty="0"/>
          </a:p>
        </p:txBody>
      </p:sp>
      <p:pic>
        <p:nvPicPr>
          <p:cNvPr id="8200" name="Picture 8" descr="Gymnocoronis spilanthoid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436663"/>
            <a:ext cx="1151930" cy="1766764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7308304" y="4171146"/>
            <a:ext cx="164928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1500" i="1" dirty="0" err="1" smtClean="0"/>
              <a:t>Gymnocoronis</a:t>
            </a:r>
            <a:r>
              <a:rPr lang="fr-FR" sz="1500" i="1" dirty="0" smtClean="0"/>
              <a:t> </a:t>
            </a:r>
            <a:r>
              <a:rPr lang="fr-FR" sz="1500" i="1" dirty="0" err="1" smtClean="0"/>
              <a:t>spilanthoides</a:t>
            </a:r>
            <a:endParaRPr lang="fr-FR" sz="1500" i="1" dirty="0"/>
          </a:p>
        </p:txBody>
      </p:sp>
      <p:pic>
        <p:nvPicPr>
          <p:cNvPr id="8202" name="Picture 10" descr="http://www.eppo.int/INVASIVE_PLANTS/observation_list/images/sesbania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04570"/>
            <a:ext cx="1152128" cy="1892782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://keyserver.lucidcentral.org/weeds/data/03030800-0b07-490a-8d04-0605030c0f01/media/Images/Nassella_tenuissima/nassella%20tenuissima4%20-%20RF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406" y="5129816"/>
            <a:ext cx="2117546" cy="1411697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Verbesina encelioide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701498"/>
            <a:ext cx="1383691" cy="1840015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979" y="75037"/>
            <a:ext cx="1109898" cy="116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01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945312" y="90676"/>
            <a:ext cx="62905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3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EPPO List of Invasive </a:t>
            </a:r>
            <a:r>
              <a:rPr lang="fr-FR" sz="3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Alien</a:t>
            </a:r>
            <a:r>
              <a:rPr lang="fr-FR" sz="3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Plants</a:t>
            </a:r>
            <a:endParaRPr lang="fr-FR" sz="3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107504" y="834678"/>
            <a:ext cx="7885111" cy="11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fr-FR" sz="2300" b="1" dirty="0"/>
              <a:t>40 </a:t>
            </a:r>
            <a:r>
              <a:rPr lang="fr-FR" sz="2300" b="1" dirty="0" err="1"/>
              <a:t>terrestrial</a:t>
            </a:r>
            <a:r>
              <a:rPr lang="fr-FR" sz="2300" b="1" dirty="0"/>
              <a:t> and </a:t>
            </a:r>
            <a:r>
              <a:rPr lang="fr-FR" sz="2300" b="1" dirty="0" err="1"/>
              <a:t>aquatic</a:t>
            </a:r>
            <a:r>
              <a:rPr lang="fr-FR" sz="2300" b="1" dirty="0"/>
              <a:t> </a:t>
            </a:r>
            <a:r>
              <a:rPr lang="fr-FR" sz="2300" b="1" dirty="0" err="1"/>
              <a:t>species</a:t>
            </a:r>
            <a:r>
              <a:rPr lang="fr-FR" sz="2300" b="1" dirty="0"/>
              <a:t> for </a:t>
            </a:r>
            <a:r>
              <a:rPr lang="fr-FR" sz="2300" b="1" dirty="0" err="1"/>
              <a:t>which</a:t>
            </a:r>
            <a:r>
              <a:rPr lang="fr-FR" sz="2300" b="1" dirty="0"/>
              <a:t> EPPO </a:t>
            </a:r>
            <a:r>
              <a:rPr lang="fr-FR" sz="2300" b="1" dirty="0" err="1" smtClean="0"/>
              <a:t>strongly</a:t>
            </a:r>
            <a:r>
              <a:rPr lang="fr-FR" sz="2300" b="1" dirty="0" smtClean="0"/>
              <a:t> </a:t>
            </a:r>
            <a:r>
              <a:rPr lang="fr-FR" sz="2300" b="1" dirty="0" err="1"/>
              <a:t>recommends</a:t>
            </a:r>
            <a:r>
              <a:rPr lang="fr-FR" sz="2300" b="1" dirty="0"/>
              <a:t> countries to </a:t>
            </a:r>
            <a:r>
              <a:rPr lang="fr-FR" sz="2300" b="1" dirty="0" err="1"/>
              <a:t>take</a:t>
            </a:r>
            <a:r>
              <a:rPr lang="fr-FR" sz="2300" b="1" dirty="0"/>
              <a:t> </a:t>
            </a:r>
            <a:r>
              <a:rPr lang="fr-FR" sz="2300" b="1" dirty="0" err="1"/>
              <a:t>measures</a:t>
            </a:r>
            <a:r>
              <a:rPr lang="fr-FR" sz="2300" b="1" dirty="0"/>
              <a:t> to </a:t>
            </a:r>
            <a:r>
              <a:rPr lang="fr-FR" sz="2300" b="1" dirty="0" err="1"/>
              <a:t>prevent</a:t>
            </a:r>
            <a:r>
              <a:rPr lang="fr-FR" sz="2300" b="1" dirty="0"/>
              <a:t> </a:t>
            </a:r>
            <a:r>
              <a:rPr lang="fr-FR" sz="2300" b="1" dirty="0" err="1"/>
              <a:t>their</a:t>
            </a:r>
            <a:r>
              <a:rPr lang="fr-FR" sz="2300" b="1" dirty="0"/>
              <a:t> introduction and </a:t>
            </a:r>
            <a:r>
              <a:rPr lang="fr-FR" sz="2300" b="1" dirty="0" err="1"/>
              <a:t>spread</a:t>
            </a:r>
            <a:r>
              <a:rPr lang="fr-FR" sz="2300" b="1" dirty="0"/>
              <a:t> or to manage </a:t>
            </a:r>
            <a:r>
              <a:rPr lang="fr-FR" sz="2300" b="1" dirty="0" err="1"/>
              <a:t>unwanted</a:t>
            </a:r>
            <a:r>
              <a:rPr lang="fr-FR" sz="2300" b="1" dirty="0"/>
              <a:t> populations</a:t>
            </a:r>
            <a:r>
              <a:rPr lang="fr-FR" sz="1800" b="1" dirty="0"/>
              <a:t> </a:t>
            </a:r>
          </a:p>
        </p:txBody>
      </p:sp>
      <p:pic>
        <p:nvPicPr>
          <p:cNvPr id="87044" name="Picture 4" descr="pampa_detai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30" y="2027262"/>
            <a:ext cx="2017713" cy="1514475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6" name="Picture 6" descr="reno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363" y="2027262"/>
            <a:ext cx="1363662" cy="1793875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7" name="Picture 7" descr="Fleur_carpo_l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027262"/>
            <a:ext cx="1944687" cy="1458913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8" name="Picture 8" descr="ambrosia_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4116412"/>
            <a:ext cx="1187450" cy="1784350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7049" name="Picture 9" descr="Ailanthus_altissima_05_tree%20of%20heav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403750"/>
            <a:ext cx="2016125" cy="1512887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7050" name="Text Box 10"/>
          <p:cNvSpPr txBox="1">
            <a:spLocks noChangeArrowheads="1"/>
          </p:cNvSpPr>
          <p:nvPr/>
        </p:nvSpPr>
        <p:spPr bwMode="auto">
          <a:xfrm>
            <a:off x="35496" y="3717032"/>
            <a:ext cx="2017712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1500" i="1" dirty="0" err="1"/>
              <a:t>Cortaderia</a:t>
            </a:r>
            <a:r>
              <a:rPr lang="fr-FR" sz="1500" i="1" dirty="0"/>
              <a:t> </a:t>
            </a:r>
            <a:r>
              <a:rPr lang="fr-FR" sz="1500" i="1" dirty="0" err="1"/>
              <a:t>selloana</a:t>
            </a:r>
            <a:endParaRPr lang="fr-FR" sz="1500" i="1" dirty="0"/>
          </a:p>
        </p:txBody>
      </p:sp>
      <p:sp>
        <p:nvSpPr>
          <p:cNvPr id="87052" name="Text Box 12"/>
          <p:cNvSpPr txBox="1">
            <a:spLocks noChangeArrowheads="1"/>
          </p:cNvSpPr>
          <p:nvPr/>
        </p:nvSpPr>
        <p:spPr bwMode="auto">
          <a:xfrm>
            <a:off x="2771775" y="3468712"/>
            <a:ext cx="20177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1500" i="1" dirty="0" err="1"/>
              <a:t>Carpobrotus</a:t>
            </a:r>
            <a:r>
              <a:rPr lang="fr-FR" sz="1500" i="1" dirty="0"/>
              <a:t> </a:t>
            </a:r>
            <a:r>
              <a:rPr lang="fr-FR" sz="1500" i="1" dirty="0" err="1"/>
              <a:t>edulis</a:t>
            </a:r>
            <a:r>
              <a:rPr lang="fr-FR" sz="1500" i="1" dirty="0"/>
              <a:t> &amp; </a:t>
            </a:r>
            <a:r>
              <a:rPr lang="fr-FR" sz="1500" i="1" dirty="0" err="1"/>
              <a:t>acinaciformis</a:t>
            </a:r>
            <a:endParaRPr lang="fr-FR" sz="1500" i="1" dirty="0"/>
          </a:p>
        </p:txBody>
      </p:sp>
      <p:sp>
        <p:nvSpPr>
          <p:cNvPr id="87053" name="Text Box 13"/>
          <p:cNvSpPr txBox="1">
            <a:spLocks noChangeArrowheads="1"/>
          </p:cNvSpPr>
          <p:nvPr/>
        </p:nvSpPr>
        <p:spPr bwMode="auto">
          <a:xfrm>
            <a:off x="2573337" y="5916637"/>
            <a:ext cx="2142679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1500" i="1" dirty="0" err="1"/>
              <a:t>Ambrosia</a:t>
            </a:r>
            <a:r>
              <a:rPr lang="fr-FR" sz="1500" i="1" dirty="0"/>
              <a:t> </a:t>
            </a:r>
            <a:r>
              <a:rPr lang="fr-FR" sz="1500" i="1" dirty="0" err="1"/>
              <a:t>artemisiifolia</a:t>
            </a:r>
            <a:endParaRPr lang="fr-FR" sz="1500" i="1" dirty="0"/>
          </a:p>
        </p:txBody>
      </p:sp>
      <p:sp>
        <p:nvSpPr>
          <p:cNvPr id="87054" name="Text Box 14"/>
          <p:cNvSpPr txBox="1">
            <a:spLocks noChangeArrowheads="1"/>
          </p:cNvSpPr>
          <p:nvPr/>
        </p:nvSpPr>
        <p:spPr bwMode="auto">
          <a:xfrm>
            <a:off x="5364163" y="3827487"/>
            <a:ext cx="158432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1500" i="1" dirty="0" err="1"/>
              <a:t>Fallopia</a:t>
            </a:r>
            <a:r>
              <a:rPr lang="fr-FR" sz="1500" i="1" dirty="0"/>
              <a:t> </a:t>
            </a:r>
            <a:r>
              <a:rPr lang="fr-FR" sz="1500" i="1" dirty="0" err="1"/>
              <a:t>spp</a:t>
            </a:r>
            <a:r>
              <a:rPr lang="fr-FR" sz="1500" i="1" dirty="0"/>
              <a:t>.</a:t>
            </a:r>
          </a:p>
        </p:txBody>
      </p:sp>
      <p:sp>
        <p:nvSpPr>
          <p:cNvPr id="87055" name="Text Box 15"/>
          <p:cNvSpPr txBox="1">
            <a:spLocks noChangeArrowheads="1"/>
          </p:cNvSpPr>
          <p:nvPr/>
        </p:nvSpPr>
        <p:spPr bwMode="auto">
          <a:xfrm>
            <a:off x="4716016" y="5916637"/>
            <a:ext cx="201612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1500" i="1" dirty="0" err="1"/>
              <a:t>Ailanthus</a:t>
            </a:r>
            <a:r>
              <a:rPr lang="fr-FR" sz="1500" i="1" dirty="0"/>
              <a:t> </a:t>
            </a:r>
            <a:r>
              <a:rPr lang="fr-FR" sz="1500" i="1" dirty="0" err="1"/>
              <a:t>altissima</a:t>
            </a:r>
            <a:endParaRPr lang="fr-FR" sz="1500" i="1" dirty="0"/>
          </a:p>
        </p:txBody>
      </p:sp>
      <p:pic>
        <p:nvPicPr>
          <p:cNvPr id="87056" name="Picture 16" descr="Amorpha fructicos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2027262"/>
            <a:ext cx="1657350" cy="1247775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7057" name="Text Box 17"/>
          <p:cNvSpPr txBox="1">
            <a:spLocks noChangeArrowheads="1"/>
          </p:cNvSpPr>
          <p:nvPr/>
        </p:nvSpPr>
        <p:spPr bwMode="auto">
          <a:xfrm>
            <a:off x="7092950" y="3356992"/>
            <a:ext cx="190817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1500" i="1" dirty="0"/>
              <a:t>Amorpha </a:t>
            </a:r>
            <a:r>
              <a:rPr lang="fr-FR" sz="1500" i="1" dirty="0" err="1"/>
              <a:t>fruticosa</a:t>
            </a:r>
            <a:endParaRPr lang="fr-FR" sz="1500" i="1" dirty="0"/>
          </a:p>
        </p:txBody>
      </p:sp>
      <p:sp>
        <p:nvSpPr>
          <p:cNvPr id="87058" name="Text Box 18"/>
          <p:cNvSpPr txBox="1">
            <a:spLocks noChangeArrowheads="1"/>
          </p:cNvSpPr>
          <p:nvPr/>
        </p:nvSpPr>
        <p:spPr bwMode="auto">
          <a:xfrm>
            <a:off x="7380288" y="4476775"/>
            <a:ext cx="122396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32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Etc.</a:t>
            </a:r>
          </a:p>
        </p:txBody>
      </p:sp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107504" y="5915694"/>
            <a:ext cx="2142679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1500" i="1" dirty="0" err="1" smtClean="0"/>
              <a:t>Baccharis</a:t>
            </a:r>
            <a:r>
              <a:rPr lang="fr-FR" sz="1500" i="1" dirty="0" smtClean="0"/>
              <a:t> </a:t>
            </a:r>
            <a:r>
              <a:rPr lang="fr-FR" sz="1500" i="1" dirty="0" err="1" smtClean="0"/>
              <a:t>halimifolia</a:t>
            </a:r>
            <a:endParaRPr lang="fr-FR" sz="1500" i="1" dirty="0"/>
          </a:p>
        </p:txBody>
      </p:sp>
      <p:pic>
        <p:nvPicPr>
          <p:cNvPr id="6146" name="Picture 2" descr="http://t1.gstatic.com/images?q=tbn:ANd9GcRd4ZKTnI1bnhjNqVqwoxZSATSNwAwm2VaYXR5mGhGBjirPBcr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76" y="4256723"/>
            <a:ext cx="2214811" cy="1658971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979" y="75037"/>
            <a:ext cx="1109898" cy="1161365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971600" y="6295092"/>
            <a:ext cx="77406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300" b="1" dirty="0" err="1">
                <a:latin typeface="Trebuchet MS" pitchFamily="34" charset="0"/>
              </a:rPr>
              <a:t>Visit</a:t>
            </a:r>
            <a:r>
              <a:rPr lang="fr-FR" sz="2300" b="1" dirty="0">
                <a:latin typeface="Trebuchet MS" pitchFamily="34" charset="0"/>
              </a:rPr>
              <a:t>: </a:t>
            </a:r>
            <a:r>
              <a:rPr lang="fr-FR" sz="2300" b="1" dirty="0">
                <a:hlinkClick r:id="rId10"/>
              </a:rPr>
              <a:t>http://www.eppo.int/INVASIVE_PLANTS/ias_lists.htm</a:t>
            </a:r>
            <a:endParaRPr lang="fr-FR" sz="2300" b="1" dirty="0"/>
          </a:p>
        </p:txBody>
      </p:sp>
      <p:sp>
        <p:nvSpPr>
          <p:cNvPr id="23" name="Line 9"/>
          <p:cNvSpPr>
            <a:spLocks noChangeShapeType="1"/>
          </p:cNvSpPr>
          <p:nvPr/>
        </p:nvSpPr>
        <p:spPr bwMode="auto">
          <a:xfrm>
            <a:off x="704850" y="764704"/>
            <a:ext cx="6675438" cy="1588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486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I2DOt6RzRcU51QxdhNew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I2DOt6RzRcU51QxdhNew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1151</TotalTime>
  <Words>1525</Words>
  <Application>Microsoft Office PowerPoint</Application>
  <PresentationFormat>On-screen Show (4:3)</PresentationFormat>
  <Paragraphs>224</Paragraphs>
  <Slides>32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Thème Office</vt:lpstr>
      <vt:lpstr>The European and Mediterranean Plant Protection Organization (EPPO)  activities  on Invasive Alien Plants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EPPO Early warning on invasive alien plants</vt:lpstr>
      <vt:lpstr>EPPO Reporting Service</vt:lpstr>
      <vt:lpstr>The EPPO Bulletin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Organizing Training Workshops</vt:lpstr>
      <vt:lpstr>PowerPoint Presentation</vt:lpstr>
      <vt:lpstr>Organizing Workshops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www.eppo.int sb@eppo.int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Sarah Brunel</dc:creator>
  <cp:lastModifiedBy>Ringolds Arnitis</cp:lastModifiedBy>
  <cp:revision>115</cp:revision>
  <cp:lastPrinted>2013-06-12T12:48:48Z</cp:lastPrinted>
  <dcterms:created xsi:type="dcterms:W3CDTF">2011-05-17T09:30:58Z</dcterms:created>
  <dcterms:modified xsi:type="dcterms:W3CDTF">2013-08-26T12:32:53Z</dcterms:modified>
</cp:coreProperties>
</file>