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5" r:id="rId4"/>
    <p:sldId id="264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01F8D-ADDC-B948-B72F-CC0903DB5EEA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89177-F3F6-A64C-84B1-00530A14F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30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7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3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9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0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5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8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F1A1-E631-F54A-9F16-0CF9BCD530E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25D7-1FC6-924F-A8A2-07BFDB97A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3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1677" y="23351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ippc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66" y="1785222"/>
            <a:ext cx="8546284" cy="11438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098" y="409677"/>
            <a:ext cx="8357418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Challenges with the Data Review and Evaluation Process</a:t>
            </a:r>
          </a:p>
          <a:p>
            <a:pPr algn="ctr"/>
            <a:endParaRPr lang="en-US" sz="3600" i="1" dirty="0"/>
          </a:p>
          <a:p>
            <a:pPr algn="ctr"/>
            <a:endParaRPr lang="en-US" sz="3600" i="1" dirty="0" smtClean="0"/>
          </a:p>
          <a:p>
            <a:pPr algn="ctr"/>
            <a:endParaRPr lang="en-US" sz="3600" i="1" dirty="0"/>
          </a:p>
          <a:p>
            <a:pPr algn="ctr"/>
            <a:r>
              <a:rPr lang="en-US" sz="3600" dirty="0" smtClean="0"/>
              <a:t>Expert Consultation on Cold Treatments</a:t>
            </a:r>
          </a:p>
          <a:p>
            <a:pPr algn="ctr"/>
            <a:r>
              <a:rPr lang="en-US" sz="3600" dirty="0" smtClean="0"/>
              <a:t>Buenos Aires</a:t>
            </a:r>
          </a:p>
          <a:p>
            <a:pPr algn="ctr"/>
            <a:r>
              <a:rPr lang="en-US" sz="3600" dirty="0" smtClean="0"/>
              <a:t>2-6 December 2013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Guy J. Hallman</a:t>
            </a:r>
          </a:p>
          <a:p>
            <a:pPr algn="ctr"/>
            <a:r>
              <a:rPr lang="en-US" sz="3600" dirty="0" smtClean="0"/>
              <a:t>USDA-ARS Manhattan, Kansas USA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4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581" y="491613"/>
            <a:ext cx="8013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Some reviewers may demand that probit 9 efficacy (~93,000 insects treated with no survivors) be achieved for tephritids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2064775"/>
            <a:ext cx="9144000" cy="47932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290" y="409677"/>
            <a:ext cx="78903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Questions on whether the most tolerant life stage was adequately used in the confirmatory research may be raised.</a:t>
            </a:r>
            <a:endParaRPr lang="en-US" sz="2800" dirty="0"/>
          </a:p>
        </p:txBody>
      </p:sp>
      <p:pic>
        <p:nvPicPr>
          <p:cNvPr id="3" name="Picture 2" descr="medfly eg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69" y="1878029"/>
            <a:ext cx="2912807" cy="1753510"/>
          </a:xfrm>
          <a:prstGeom prst="rect">
            <a:avLst/>
          </a:prstGeom>
        </p:spPr>
      </p:pic>
      <p:pic>
        <p:nvPicPr>
          <p:cNvPr id="4" name="Picture 3" descr="Fruit fly larva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992" y="1868038"/>
            <a:ext cx="1931106" cy="17635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965677"/>
            <a:ext cx="9144000" cy="2892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355" y="540774"/>
            <a:ext cx="7554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 challenge to this ECCT is </a:t>
            </a:r>
            <a:r>
              <a:rPr lang="en-US" sz="2800" smtClean="0"/>
              <a:t>to recommend </a:t>
            </a:r>
            <a:r>
              <a:rPr lang="en-US" sz="2800" dirty="0" smtClean="0"/>
              <a:t>supporting evidence that should be provided and how it should be evaluated</a:t>
            </a:r>
            <a:endParaRPr lang="en-US" sz="2800" dirty="0"/>
          </a:p>
        </p:txBody>
      </p:sp>
      <p:pic>
        <p:nvPicPr>
          <p:cNvPr id="3" name="Picture 2" descr="challenge-accepted?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6525"/>
          <a:stretch/>
        </p:blipFill>
        <p:spPr>
          <a:xfrm>
            <a:off x="2531807" y="2067642"/>
            <a:ext cx="3934321" cy="28906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58319"/>
            <a:ext cx="9144000" cy="18996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130" y="688258"/>
            <a:ext cx="7914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A</a:t>
            </a:r>
            <a:r>
              <a:rPr lang="en-US" sz="2800" dirty="0" smtClean="0"/>
              <a:t> basic challenge is that it has been difficult to agree on specific standards for data presentation and evaluation, so each new treatment proposal may seem a new challenge.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It has been difficult to agree because contracting parties may not wish to set precedents that could be interpreted to cover unpredicted circumstances.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However, harmonization is happening and this ECCT has among its objectives suggest harmonized approaches.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7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065" y="3703666"/>
            <a:ext cx="78412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It may be challenging evaluating a treatment proposal based on the supporting evidence provided by the exporting party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The importing PPO may challenge the supporting evidence supplied</a:t>
            </a:r>
            <a:endParaRPr lang="en-US" sz="2800" dirty="0"/>
          </a:p>
        </p:txBody>
      </p:sp>
      <p:pic>
        <p:nvPicPr>
          <p:cNvPr id="3" name="Picture 2" descr="Challenges rubics cub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429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774" y="1081548"/>
            <a:ext cx="44982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rise from both directions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935" y="532581"/>
            <a:ext cx="7693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Challenges by the exporting party are mainly due to insufficient methodology, raw data, or analysis provided by the exporting party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Clarification is required as a first step to solving these types of challenges</a:t>
            </a:r>
            <a:endParaRPr lang="en-US" sz="2800" dirty="0"/>
          </a:p>
        </p:txBody>
      </p:sp>
      <p:pic>
        <p:nvPicPr>
          <p:cNvPr id="3" name="Picture 2" descr="clarific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129" y="2794000"/>
            <a:ext cx="3207774" cy="32077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69935"/>
            <a:ext cx="9144000" cy="11880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194" y="639097"/>
            <a:ext cx="8046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Challenges of the supporting evidence by the permitting PPO may vary greatly, and harmonization of methodology and analysis could help</a:t>
            </a:r>
            <a:endParaRPr lang="en-US" sz="2800" dirty="0"/>
          </a:p>
        </p:txBody>
      </p:sp>
      <p:pic>
        <p:nvPicPr>
          <p:cNvPr id="3" name="Picture 2" descr="harmonizatio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t="6266" r="7389" b="7713"/>
          <a:stretch/>
        </p:blipFill>
        <p:spPr>
          <a:xfrm>
            <a:off x="1655095" y="2072968"/>
            <a:ext cx="5620776" cy="30555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481484"/>
            <a:ext cx="9144000" cy="13765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968" y="344129"/>
            <a:ext cx="78576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In the review of data too much emphasis may be given to statistical analyses of dose-response data when the models used (probit, logistic and others) cannot accurately predict the extreme levels of efficacy required of phytosanitary treatments without very large sample sizes.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Or it be be thought that mortality in the control is excessive.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4572001"/>
            <a:ext cx="9144000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774" y="532581"/>
            <a:ext cx="8103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Another challenge is that reviewers may question the relevancy of laboratory colonies used in the research.</a:t>
            </a:r>
            <a:endParaRPr lang="en-US" sz="2800" dirty="0"/>
          </a:p>
        </p:txBody>
      </p:sp>
      <p:pic>
        <p:nvPicPr>
          <p:cNvPr id="3" name="Picture 2" descr="Fruit fly rearing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68"/>
          <a:stretch/>
        </p:blipFill>
        <p:spPr>
          <a:xfrm>
            <a:off x="2589161" y="1582584"/>
            <a:ext cx="3662107" cy="21788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211485"/>
            <a:ext cx="9144000" cy="26465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806" y="540774"/>
            <a:ext cx="7579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 challenge is if treatments are applicable across different cultivars of the same host used in the research.</a:t>
            </a:r>
          </a:p>
          <a:p>
            <a:pPr algn="just"/>
            <a:r>
              <a:rPr lang="en-US" sz="2800" dirty="0" smtClean="0"/>
              <a:t>E.g., does the size and shape of the host affect efficacy or the relationship of the quarantine pest to the host in a way that could affect efficacy?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3580581"/>
            <a:ext cx="9144000" cy="3277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194" y="622710"/>
            <a:ext cx="74151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Challenges may be raised if hosts are hybrids of of species for which a treatment has not been developed for one of the parents</a:t>
            </a:r>
            <a:endParaRPr lang="en-US" sz="2800" dirty="0"/>
          </a:p>
        </p:txBody>
      </p:sp>
      <p:pic>
        <p:nvPicPr>
          <p:cNvPr id="3" name="Picture 2" descr="citrus hybr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748" y="2138802"/>
            <a:ext cx="3578123" cy="2273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3935"/>
            <a:ext cx="9144000" cy="22040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393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Hallman</dc:creator>
  <cp:lastModifiedBy>Artur Shamilov (AGPM)</cp:lastModifiedBy>
  <cp:revision>19</cp:revision>
  <cp:lastPrinted>2013-11-30T16:29:58Z</cp:lastPrinted>
  <dcterms:created xsi:type="dcterms:W3CDTF">2013-11-29T21:42:04Z</dcterms:created>
  <dcterms:modified xsi:type="dcterms:W3CDTF">2013-12-02T15:24:45Z</dcterms:modified>
</cp:coreProperties>
</file>