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4" r:id="rId3"/>
    <p:sldId id="268" r:id="rId4"/>
    <p:sldId id="269" r:id="rId5"/>
    <p:sldId id="270" r:id="rId6"/>
    <p:sldId id="271" r:id="rId7"/>
    <p:sldId id="274" r:id="rId8"/>
    <p:sldId id="275" r:id="rId9"/>
    <p:sldId id="272" r:id="rId10"/>
    <p:sldId id="273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70D55F2D-583B-4FB8-BD47-11CF19EA916C}">
          <p14:sldIdLst>
            <p14:sldId id="262"/>
            <p14:sldId id="264"/>
            <p14:sldId id="268"/>
            <p14:sldId id="269"/>
            <p14:sldId id="270"/>
            <p14:sldId id="271"/>
            <p14:sldId id="274"/>
            <p14:sldId id="275"/>
            <p14:sldId id="272"/>
            <p14:sldId id="273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A62"/>
    <a:srgbClr val="0079AD"/>
    <a:srgbClr val="00863D"/>
    <a:srgbClr val="008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10" d="100"/>
          <a:sy n="110" d="100"/>
        </p:scale>
        <p:origin x="9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65E0B-F44C-40FA-B600-4EB74919D1DC}" type="datetimeFigureOut">
              <a:rPr lang="fr-FR" smtClean="0"/>
              <a:t>04/11/2014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65BDD-C9AD-4F07-8F9E-92B862543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283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AECA0-FD60-4602-B1AF-871CFCF7D6F4}" type="datetimeFigureOut">
              <a:rPr lang="fr-FR" smtClean="0"/>
              <a:t>04/11/2014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0AFD8-160E-4D2E-BD97-2831A876C2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10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C59E-8301-4320-8D5F-CF7674E9201E}" type="datetime4">
              <a:rPr lang="fr-FR" smtClean="0"/>
              <a:t>4 novembre 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13019"/>
          <a:stretch/>
        </p:blipFill>
        <p:spPr bwMode="auto">
          <a:xfrm>
            <a:off x="0" y="0"/>
            <a:ext cx="64917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Neppo-logo-intitulé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4169" y="5013176"/>
            <a:ext cx="2520000" cy="1381376"/>
          </a:xfrm>
          <a:prstGeom prst="rect">
            <a:avLst/>
          </a:prstGeom>
        </p:spPr>
      </p:pic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3923928" y="2780928"/>
            <a:ext cx="468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AD"/>
                </a:solidFill>
              </a:defRPr>
            </a:lvl1pPr>
          </a:lstStyle>
          <a:p>
            <a:fld id="{F0357F8F-5B2A-4EA3-A307-90BA08D7AFE8}" type="datetime4">
              <a:rPr lang="fr-FR" smtClean="0"/>
              <a:t>4 novembre 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18520" y="6376243"/>
            <a:ext cx="2133600" cy="365125"/>
          </a:xfrm>
        </p:spPr>
        <p:txBody>
          <a:bodyPr/>
          <a:lstStyle>
            <a:lvl1pPr algn="ctr">
              <a:defRPr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FE9EF8-0ED0-40B1-890C-3D11DC4217F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8" b="56365"/>
          <a:stretch/>
        </p:blipFill>
        <p:spPr bwMode="auto">
          <a:xfrm rot="16200000">
            <a:off x="5282563" y="1874791"/>
            <a:ext cx="5736231" cy="198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Neppo-logo-intitulé.jpg"/>
          <p:cNvPicPr>
            <a:picLocks noChangeAspect="1"/>
          </p:cNvPicPr>
          <p:nvPr userDrawn="1"/>
        </p:nvPicPr>
        <p:blipFill rotWithShape="1">
          <a:blip r:embed="rId3"/>
          <a:srcRect b="26019"/>
          <a:stretch/>
        </p:blipFill>
        <p:spPr>
          <a:xfrm>
            <a:off x="7236296" y="6013377"/>
            <a:ext cx="1440000" cy="583975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750" y="1340768"/>
            <a:ext cx="6696546" cy="439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79" y="0"/>
            <a:ext cx="1577721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600" cy="171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AD"/>
                </a:solidFill>
              </a:defRPr>
            </a:lvl1pPr>
          </a:lstStyle>
          <a:p>
            <a:fld id="{2E4F94E3-632B-4FFC-960D-A72DB351640A}" type="datetime4">
              <a:rPr lang="fr-FR" smtClean="0"/>
              <a:t>4 novembre 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18520" y="6376243"/>
            <a:ext cx="2133600" cy="365125"/>
          </a:xfrm>
        </p:spPr>
        <p:txBody>
          <a:bodyPr/>
          <a:lstStyle>
            <a:lvl1pPr algn="ctr">
              <a:defRPr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FE9EF8-0ED0-40B1-890C-3D11DC4217F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Neppo-logo-intitulé.jpg"/>
          <p:cNvPicPr>
            <a:picLocks noChangeAspect="1"/>
          </p:cNvPicPr>
          <p:nvPr userDrawn="1"/>
        </p:nvPicPr>
        <p:blipFill rotWithShape="1">
          <a:blip r:embed="rId4"/>
          <a:srcRect b="26019"/>
          <a:stretch/>
        </p:blipFill>
        <p:spPr>
          <a:xfrm>
            <a:off x="7236296" y="6013377"/>
            <a:ext cx="1440000" cy="583975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749" y="1340768"/>
            <a:ext cx="7063041" cy="439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54820" y="260649"/>
            <a:ext cx="7113524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899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6"/>
          <a:stretch/>
        </p:blipFill>
        <p:spPr bwMode="auto">
          <a:xfrm>
            <a:off x="0" y="5373217"/>
            <a:ext cx="5397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38" y="0"/>
            <a:ext cx="1522462" cy="508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AD"/>
                </a:solidFill>
              </a:defRPr>
            </a:lvl1pPr>
          </a:lstStyle>
          <a:p>
            <a:fld id="{D257FEC7-F98C-403A-AC01-68CD08644EED}" type="datetime4">
              <a:rPr lang="fr-FR" smtClean="0"/>
              <a:t>4 novembre 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18520" y="6376243"/>
            <a:ext cx="2133600" cy="365125"/>
          </a:xfrm>
        </p:spPr>
        <p:txBody>
          <a:bodyPr/>
          <a:lstStyle>
            <a:lvl1pPr algn="ctr">
              <a:defRPr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FE9EF8-0ED0-40B1-890C-3D11DC4217F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Neppo-logo-intitulé.jpg"/>
          <p:cNvPicPr>
            <a:picLocks noChangeAspect="1"/>
          </p:cNvPicPr>
          <p:nvPr userDrawn="1"/>
        </p:nvPicPr>
        <p:blipFill rotWithShape="1">
          <a:blip r:embed="rId4"/>
          <a:srcRect b="26019"/>
          <a:stretch/>
        </p:blipFill>
        <p:spPr>
          <a:xfrm>
            <a:off x="7236296" y="6013377"/>
            <a:ext cx="1440000" cy="583975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749" y="1340768"/>
            <a:ext cx="7063041" cy="439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54820" y="260649"/>
            <a:ext cx="7113524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35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13019"/>
          <a:stretch/>
        </p:blipFill>
        <p:spPr bwMode="auto">
          <a:xfrm>
            <a:off x="-1" y="0"/>
            <a:ext cx="64917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Neppo-logo-intitulé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0112" y="2276872"/>
            <a:ext cx="2520280" cy="1381529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5580112" y="4078907"/>
            <a:ext cx="30963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de-DE" sz="120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/ o ONSSA</a:t>
            </a:r>
          </a:p>
          <a:p>
            <a:pPr>
              <a:spcAft>
                <a:spcPts val="200"/>
              </a:spcAft>
            </a:pPr>
            <a:r>
              <a:rPr lang="de-DE" sz="120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Avenue </a:t>
            </a:r>
            <a:r>
              <a:rPr lang="de-DE" sz="1200" dirty="0" err="1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</a:t>
            </a:r>
            <a:r>
              <a:rPr lang="de-DE" sz="120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Ahmed </a:t>
            </a:r>
            <a:r>
              <a:rPr lang="de-DE" sz="1200" dirty="0" err="1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Cherkaoui</a:t>
            </a:r>
            <a:endParaRPr lang="de-DE" sz="120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de-DE" sz="120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10090 Rabat </a:t>
            </a:r>
            <a:r>
              <a:rPr lang="de-DE" sz="1200" dirty="0" err="1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Agdal</a:t>
            </a: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1200" baseline="0" dirty="0" err="1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Morocco</a:t>
            </a:r>
            <a:endParaRPr lang="de-DE" sz="1200" baseline="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endParaRPr lang="de-DE" sz="1200" baseline="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	+212 (0)6 73 99 78 08</a:t>
            </a:r>
          </a:p>
          <a:p>
            <a:pPr>
              <a:spcAft>
                <a:spcPts val="200"/>
              </a:spcAft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+212 (0)5 37 77 65 98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+212 (0)5 37 67 65 36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	+212 (0)5 37 77 65 98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	hq.neppo@gmail.com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198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Site:	www.neppo.org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 smtClean="0">
              <a:solidFill>
                <a:srgbClr val="198A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endParaRPr lang="fr-FR" sz="1200" dirty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4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898B7-93E8-4405-93B1-7C0C7A8E601E}" type="datetime4">
              <a:rPr lang="fr-FR" smtClean="0"/>
              <a:t>4 novembre 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9EF8-0ED0-40B1-890C-3D11DC4217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r" defTabSz="914400" rtl="0" eaLnBrk="1" latinLnBrk="0" hangingPunct="1">
        <a:spcBef>
          <a:spcPct val="0"/>
        </a:spcBef>
        <a:spcAft>
          <a:spcPts val="600"/>
        </a:spcAft>
        <a:buNone/>
        <a:defRPr sz="2800" b="1" kern="1200">
          <a:solidFill>
            <a:srgbClr val="0079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635896" y="2276872"/>
            <a:ext cx="4968552" cy="1647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Technical Consultation among regional </a:t>
            </a:r>
            <a:r>
              <a:rPr lang="en-US" dirty="0" smtClean="0"/>
              <a:t>Plant Protection </a:t>
            </a:r>
            <a:r>
              <a:rPr lang="en-US" dirty="0"/>
              <a:t>Organizations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 smtClean="0"/>
              <a:t>2014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5D25-ABD7-42EC-9425-A8562DDCB88D}" type="datetime4">
              <a:rPr lang="fr-FR" smtClean="0"/>
              <a:t>4 novembre 2014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776" y="573325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198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Mekki </a:t>
            </a:r>
            <a:r>
              <a:rPr lang="de-DE" sz="1600" dirty="0" err="1" smtClean="0">
                <a:solidFill>
                  <a:srgbClr val="198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Chouibani</a:t>
            </a:r>
            <a:endParaRPr lang="de-DE" sz="1600" dirty="0" smtClean="0">
              <a:solidFill>
                <a:srgbClr val="198A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55776" y="609329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www.neppo.org</a:t>
            </a:r>
            <a:endParaRPr lang="de-DE" sz="160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63888" y="432578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Antigua (Guatemala) 10-14 </a:t>
            </a:r>
            <a:r>
              <a:rPr lang="fr-FR" sz="2000" b="1" dirty="0" err="1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November</a:t>
            </a:r>
            <a:r>
              <a:rPr lang="fr-FR" sz="2000" b="1" dirty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2014</a:t>
            </a:r>
            <a:endParaRPr lang="fr-FR" sz="2000" b="1" dirty="0">
              <a:solidFill>
                <a:srgbClr val="0079A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4 novembre 2014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pests of concern for the NEPPO region (</a:t>
            </a:r>
            <a:r>
              <a:rPr lang="en-US" dirty="0" smtClean="0"/>
              <a:t>Continued</a:t>
            </a:r>
            <a:r>
              <a:rPr lang="en-US" dirty="0"/>
              <a:t>)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fr-FR" dirty="0" err="1" smtClean="0"/>
              <a:t>Huanglonging</a:t>
            </a:r>
            <a:r>
              <a:rPr lang="fr-FR" dirty="0" smtClean="0"/>
              <a:t> Citrus </a:t>
            </a:r>
            <a:r>
              <a:rPr lang="fr-FR" dirty="0" err="1" smtClean="0"/>
              <a:t>Disease</a:t>
            </a:r>
            <a:r>
              <a:rPr lang="fr-FR" dirty="0" smtClean="0"/>
              <a:t> (HLB). The </a:t>
            </a:r>
            <a:r>
              <a:rPr lang="fr-FR" dirty="0" err="1" smtClean="0"/>
              <a:t>Mediterranean</a:t>
            </a:r>
            <a:r>
              <a:rPr lang="fr-FR" dirty="0" smtClean="0"/>
              <a:t> and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Near</a:t>
            </a:r>
            <a:r>
              <a:rPr lang="fr-FR" dirty="0" smtClean="0"/>
              <a:t> East (</a:t>
            </a:r>
            <a:r>
              <a:rPr lang="fr-FR" dirty="0" err="1" smtClean="0"/>
              <a:t>Except</a:t>
            </a:r>
            <a:r>
              <a:rPr lang="fr-FR" dirty="0" smtClean="0"/>
              <a:t> Saudia </a:t>
            </a:r>
            <a:r>
              <a:rPr lang="fr-FR" dirty="0" err="1" smtClean="0"/>
              <a:t>Arabia</a:t>
            </a:r>
            <a:r>
              <a:rPr lang="fr-FR" dirty="0" smtClean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Yemen</a:t>
            </a:r>
            <a:r>
              <a:rPr lang="fr-FR" dirty="0" smtClean="0"/>
              <a:t>) area are free </a:t>
            </a:r>
            <a:r>
              <a:rPr lang="fr-FR" dirty="0" err="1" smtClean="0"/>
              <a:t>from</a:t>
            </a:r>
            <a:r>
              <a:rPr lang="fr-FR" dirty="0" smtClean="0"/>
              <a:t> HLB and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vectors</a:t>
            </a:r>
            <a:r>
              <a:rPr lang="fr-FR" dirty="0" smtClean="0"/>
              <a:t> (</a:t>
            </a:r>
            <a:r>
              <a:rPr lang="fr-FR" dirty="0" err="1" smtClean="0"/>
              <a:t>Except</a:t>
            </a:r>
            <a:r>
              <a:rPr lang="fr-FR" dirty="0" smtClean="0"/>
              <a:t> Iran). Important </a:t>
            </a:r>
            <a:r>
              <a:rPr lang="fr-FR" dirty="0" err="1" smtClean="0"/>
              <a:t>threat</a:t>
            </a:r>
            <a:r>
              <a:rPr lang="fr-FR" dirty="0" smtClean="0"/>
              <a:t> to Citrus </a:t>
            </a:r>
            <a:r>
              <a:rPr lang="fr-FR" dirty="0" err="1" smtClean="0"/>
              <a:t>Industry</a:t>
            </a:r>
            <a:r>
              <a:rPr lang="fr-FR" dirty="0" smtClean="0"/>
              <a:t>.</a:t>
            </a:r>
          </a:p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fr-FR" i="1" dirty="0" smtClean="0"/>
              <a:t>Tuta absoluta </a:t>
            </a:r>
            <a:r>
              <a:rPr lang="fr-FR" dirty="0" smtClean="0"/>
              <a:t>in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extent</a:t>
            </a:r>
            <a:r>
              <a:rPr lang="fr-FR" dirty="0" smtClean="0"/>
              <a:t> in the Middle </a:t>
            </a:r>
            <a:r>
              <a:rPr lang="fr-FR" dirty="0" smtClean="0"/>
              <a:t>East countries</a:t>
            </a:r>
          </a:p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fr-FR" dirty="0" err="1" smtClean="0"/>
              <a:t>Bayoud</a:t>
            </a:r>
            <a:r>
              <a:rPr lang="fr-FR" dirty="0" smtClean="0"/>
              <a:t>: </a:t>
            </a:r>
            <a:r>
              <a:rPr lang="fr-FR" i="1" dirty="0" smtClean="0"/>
              <a:t>Fusarium </a:t>
            </a:r>
            <a:r>
              <a:rPr lang="fr-FR" i="1" dirty="0" err="1" smtClean="0"/>
              <a:t>oxysposrum</a:t>
            </a:r>
            <a:r>
              <a:rPr lang="fr-FR" i="1" dirty="0" smtClean="0"/>
              <a:t> </a:t>
            </a:r>
            <a:r>
              <a:rPr lang="fr-FR" i="1" dirty="0" err="1" smtClean="0"/>
              <a:t>fsp</a:t>
            </a:r>
            <a:r>
              <a:rPr lang="fr-FR" i="1" dirty="0" smtClean="0"/>
              <a:t> </a:t>
            </a:r>
            <a:r>
              <a:rPr lang="fr-FR" i="1" dirty="0" err="1" smtClean="0"/>
              <a:t>albedenis</a:t>
            </a:r>
            <a:r>
              <a:rPr lang="fr-FR" i="1" dirty="0" smtClean="0"/>
              <a:t>, </a:t>
            </a:r>
            <a:r>
              <a:rPr lang="fr-FR" i="1" dirty="0" err="1" smtClean="0"/>
              <a:t>Big</a:t>
            </a:r>
            <a:r>
              <a:rPr lang="fr-FR" i="1" dirty="0" smtClean="0"/>
              <a:t> </a:t>
            </a:r>
            <a:r>
              <a:rPr lang="fr-FR" i="1" dirty="0" err="1" smtClean="0"/>
              <a:t>concern</a:t>
            </a:r>
            <a:r>
              <a:rPr lang="fr-FR" i="1" dirty="0" smtClean="0"/>
              <a:t> </a:t>
            </a:r>
            <a:r>
              <a:rPr lang="fr-FR" i="1" dirty="0" err="1" smtClean="0"/>
              <a:t>mainly</a:t>
            </a:r>
            <a:r>
              <a:rPr lang="fr-FR" i="1" dirty="0" smtClean="0"/>
              <a:t> in the Gulf</a:t>
            </a:r>
            <a:endParaRPr lang="ar-MA" i="1" dirty="0"/>
          </a:p>
        </p:txBody>
      </p:sp>
    </p:spTree>
    <p:extLst>
      <p:ext uri="{BB962C8B-B14F-4D97-AF65-F5344CB8AC3E}">
        <p14:creationId xmlns:p14="http://schemas.microsoft.com/office/powerpoint/2010/main" val="6680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5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6B45-D82E-40EA-BB6F-9DA22D06ABA2}" type="datetime4">
              <a:rPr lang="fr-FR" smtClean="0"/>
              <a:t>4 novembre 2014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r>
              <a:rPr lang="en-US" dirty="0" smtClean="0"/>
              <a:t>Established in 2009</a:t>
            </a:r>
          </a:p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r>
              <a:rPr lang="en-US" dirty="0" smtClean="0"/>
              <a:t>11 countries members (One on going process of adhesion: Oman)</a:t>
            </a:r>
          </a:p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r>
              <a:rPr lang="en-US" dirty="0" smtClean="0"/>
              <a:t>Algeria, Egypt, Jordan, Libya, Malta, Morocco, Pakistan, Syria, Sudan, Tunisia </a:t>
            </a:r>
          </a:p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r>
              <a:rPr lang="en-US" dirty="0" smtClean="0"/>
              <a:t>Adhesion of Iraq (December 6</a:t>
            </a:r>
            <a:r>
              <a:rPr lang="en-US" baseline="30000" dirty="0" smtClean="0"/>
              <a:t>th</a:t>
            </a:r>
            <a:r>
              <a:rPr lang="en-US" dirty="0" smtClean="0"/>
              <a:t>, 2013)</a:t>
            </a:r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NEPPO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2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4 novembre 2014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6" name="Espace réservé du contenu 6"/>
          <p:cNvSpPr>
            <a:spLocks noGrp="1"/>
          </p:cNvSpPr>
          <p:nvPr>
            <p:ph type="body" sz="quarter" idx="13"/>
          </p:nvPr>
        </p:nvSpPr>
        <p:spPr>
          <a:xfrm>
            <a:off x="539750" y="1052736"/>
            <a:ext cx="7056586" cy="4968552"/>
          </a:xfrm>
        </p:spPr>
        <p:txBody>
          <a:bodyPr>
            <a:normAutofit/>
          </a:bodyPr>
          <a:lstStyle/>
          <a:p>
            <a:pPr marL="177800" lvl="1" indent="-1778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r>
              <a:rPr lang="en-US" sz="1800" dirty="0" smtClean="0"/>
              <a:t> Contribution to the organization of the IPPC Regional </a:t>
            </a:r>
            <a:r>
              <a:rPr lang="en-US" sz="1800" dirty="0"/>
              <a:t>workshop </a:t>
            </a:r>
            <a:r>
              <a:rPr lang="en-US" sz="1800" dirty="0" smtClean="0"/>
              <a:t>for the Near east and North Africa held </a:t>
            </a:r>
            <a:r>
              <a:rPr lang="en-US" sz="1800" dirty="0" smtClean="0"/>
              <a:t>in </a:t>
            </a:r>
            <a:r>
              <a:rPr lang="en-US" sz="1800" dirty="0" smtClean="0"/>
              <a:t>Agadir, Morocco 28 October – 1st November 2013 </a:t>
            </a:r>
            <a:endParaRPr lang="en-US" sz="1800" dirty="0" smtClean="0"/>
          </a:p>
          <a:p>
            <a:pPr marL="177800" lvl="1" indent="-1778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r>
              <a:rPr lang="en-US" sz="1800" dirty="0" smtClean="0"/>
              <a:t> </a:t>
            </a:r>
            <a:r>
              <a:rPr lang="en-US" sz="1800" dirty="0" smtClean="0"/>
              <a:t>Participated </a:t>
            </a:r>
            <a:r>
              <a:rPr lang="en-US" sz="1800" dirty="0"/>
              <a:t>in the Meeting of the Commission on Phytosanitary Measures Standards Committee, 18-22 November 2013 and in 4-9 May 2014 in Rome (Italy). </a:t>
            </a:r>
            <a:endParaRPr lang="en-US" sz="1800" dirty="0"/>
          </a:p>
          <a:p>
            <a:pPr marL="285750" lvl="1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Wingdings" pitchFamily="2" charset="2"/>
              <a:buChar char="q"/>
            </a:pPr>
            <a:r>
              <a:rPr lang="en-US" sz="1800" dirty="0"/>
              <a:t>Participation </a:t>
            </a:r>
            <a:r>
              <a:rPr lang="en-US" sz="1800" dirty="0"/>
              <a:t>in the Moroccan Plant Protection Association Congress held in Rabat (Morocco) December 3, </a:t>
            </a:r>
            <a:r>
              <a:rPr lang="en-US" sz="1800" dirty="0"/>
              <a:t>2013 . </a:t>
            </a:r>
            <a:endParaRPr lang="en-US" sz="1800" dirty="0" smtClean="0"/>
          </a:p>
          <a:p>
            <a:pPr marL="0" lvl="1" indent="0" algn="ctr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None/>
            </a:pPr>
            <a:r>
              <a:rPr lang="en-US" sz="1800" dirty="0" smtClean="0"/>
              <a:t>“</a:t>
            </a:r>
            <a:r>
              <a:rPr lang="en-US" sz="1800" b="1" dirty="0" smtClean="0"/>
              <a:t>IPPC </a:t>
            </a:r>
            <a:r>
              <a:rPr lang="en-US" sz="1800" b="1" dirty="0"/>
              <a:t>and International </a:t>
            </a:r>
            <a:r>
              <a:rPr lang="en-US" sz="1800" b="1" dirty="0" smtClean="0"/>
              <a:t>trade”</a:t>
            </a: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5384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4 novembre 2014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sz="1800" dirty="0" smtClean="0"/>
              <a:t> Participated </a:t>
            </a:r>
            <a:r>
              <a:rPr lang="en-US" sz="1800" dirty="0"/>
              <a:t>in Global Forum for Food and </a:t>
            </a:r>
            <a:r>
              <a:rPr lang="en-US" sz="1800" dirty="0" smtClean="0"/>
              <a:t>Agriculture. Berlin </a:t>
            </a:r>
            <a:r>
              <a:rPr lang="en-US" sz="1800" dirty="0"/>
              <a:t>(Germany) </a:t>
            </a:r>
            <a:r>
              <a:rPr lang="en-US" sz="1800" dirty="0" smtClean="0"/>
              <a:t>, January </a:t>
            </a:r>
            <a:r>
              <a:rPr lang="en-US" sz="1800" dirty="0"/>
              <a:t>17, 2014 </a:t>
            </a:r>
            <a:r>
              <a:rPr lang="en-US" sz="1800" dirty="0" smtClean="0"/>
              <a:t>,</a:t>
            </a:r>
          </a:p>
          <a:p>
            <a:pPr marL="457200" lvl="2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F3D"/>
              </a:buClr>
              <a:buSzPct val="70000"/>
              <a:buNone/>
            </a:pPr>
            <a:r>
              <a:rPr lang="en-US" sz="1800" dirty="0" smtClean="0"/>
              <a:t>“</a:t>
            </a:r>
            <a:r>
              <a:rPr lang="en-US" sz="1800" dirty="0"/>
              <a:t>Impact of invasive species, harmful to plants, on food security and appropriate measures for crisis managements and </a:t>
            </a:r>
            <a:r>
              <a:rPr lang="en-US" sz="1800" dirty="0" smtClean="0"/>
              <a:t>to secure </a:t>
            </a:r>
            <a:r>
              <a:rPr lang="en-US" sz="1800" dirty="0"/>
              <a:t>sustainability of plants </a:t>
            </a:r>
            <a:r>
              <a:rPr lang="en-US" sz="1800" dirty="0" smtClean="0"/>
              <a:t>production”</a:t>
            </a:r>
            <a:endParaRPr lang="en-US" sz="1800" dirty="0"/>
          </a:p>
          <a:p>
            <a:pPr marL="28575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sz="1800" dirty="0"/>
              <a:t>Participated </a:t>
            </a:r>
            <a:r>
              <a:rPr lang="en-US" sz="1800" dirty="0"/>
              <a:t>in the 9th session of CPM, April </a:t>
            </a:r>
            <a:r>
              <a:rPr lang="en-US" sz="1800" dirty="0" smtClean="0"/>
              <a:t>2013</a:t>
            </a:r>
          </a:p>
          <a:p>
            <a:pPr marL="28575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sz="1800" dirty="0" smtClean="0"/>
              <a:t>Participation of the IPPC regional workshop. Cairo, Egypt. 26-31 October 2014</a:t>
            </a:r>
            <a:endParaRPr lang="en-US" sz="1800" dirty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(2)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57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4 novembre 2014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39750" y="980728"/>
            <a:ext cx="6696546" cy="475491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Creation</a:t>
            </a:r>
            <a:r>
              <a:rPr lang="fr-FR" dirty="0" smtClean="0"/>
              <a:t> of NEPPO </a:t>
            </a:r>
            <a:r>
              <a:rPr lang="en-US" dirty="0" smtClean="0"/>
              <a:t>website</a:t>
            </a:r>
            <a:r>
              <a:rPr lang="fr-FR" dirty="0" smtClean="0"/>
              <a:t> to </a:t>
            </a:r>
            <a:r>
              <a:rPr lang="en-US" dirty="0" smtClean="0"/>
              <a:t>facilitate</a:t>
            </a:r>
            <a:r>
              <a:rPr lang="fr-FR" dirty="0" smtClean="0"/>
              <a:t> exchange of information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(FAO-</a:t>
            </a:r>
            <a:r>
              <a:rPr lang="fr-FR" dirty="0" err="1" smtClean="0"/>
              <a:t>Subregional</a:t>
            </a:r>
            <a:r>
              <a:rPr lang="fr-FR" dirty="0" smtClean="0"/>
              <a:t> Office Tunis)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Exchange information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554461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4 novembre 2014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39552" y="1231565"/>
            <a:ext cx="7056586" cy="439487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dirty="0" smtClean="0"/>
              <a:t>Agadir, Morocco, November 1, 2013. </a:t>
            </a:r>
          </a:p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dirty="0" smtClean="0"/>
              <a:t>Awareness' meeting for the Near East NPPO,</a:t>
            </a:r>
          </a:p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dirty="0" smtClean="0"/>
              <a:t>In collaboration with FAO, COSAVE and OIRSA </a:t>
            </a:r>
          </a:p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dirty="0" smtClean="0"/>
              <a:t>Share experiences of COSAVE and OIRSA Region, Saudi Arabia, Iran and Spain 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Capacity</a:t>
            </a:r>
            <a:r>
              <a:rPr lang="fr-FR" dirty="0" smtClean="0"/>
              <a:t> building</a:t>
            </a:r>
            <a:br>
              <a:rPr lang="fr-FR" dirty="0" smtClean="0"/>
            </a:br>
            <a:r>
              <a:rPr lang="en-US" dirty="0"/>
              <a:t>Huanglongbing Citrus Disease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r="16984" b="18094"/>
          <a:stretch/>
        </p:blipFill>
        <p:spPr>
          <a:xfrm>
            <a:off x="2244123" y="3861048"/>
            <a:ext cx="4655754" cy="251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4 novembre 2014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39750" y="1052736"/>
            <a:ext cx="6696546" cy="468290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dirty="0"/>
              <a:t>Hammamet, Tunisia, on March 3-5, 2014 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dirty="0" smtClean="0"/>
              <a:t>Collaboration with IPPC Secretariat</a:t>
            </a:r>
          </a:p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dirty="0" smtClean="0"/>
              <a:t>Enhance skills of NPPOs</a:t>
            </a:r>
          </a:p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dirty="0" smtClean="0"/>
              <a:t>Examination of some relevant items of the 9</a:t>
            </a:r>
            <a:r>
              <a:rPr lang="en-US" baseline="30000" dirty="0" smtClean="0"/>
              <a:t>th</a:t>
            </a:r>
            <a:r>
              <a:rPr lang="en-US" dirty="0" smtClean="0"/>
              <a:t> CPM Agenda,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</a:t>
            </a:r>
            <a:r>
              <a:rPr lang="en-US" dirty="0"/>
              <a:t>practice for participation in IPPC meetings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t="12275" r="5238" b="16402"/>
          <a:stretch/>
        </p:blipFill>
        <p:spPr>
          <a:xfrm>
            <a:off x="2291264" y="3284984"/>
            <a:ext cx="4729008" cy="303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4 novembre 2014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39750" y="1052736"/>
            <a:ext cx="6696546" cy="504056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fr-FR" dirty="0" smtClean="0"/>
              <a:t>Workshop </a:t>
            </a:r>
            <a:r>
              <a:rPr lang="en-US" dirty="0"/>
              <a:t>in Rabat, </a:t>
            </a:r>
            <a:r>
              <a:rPr lang="en-US" dirty="0" smtClean="0"/>
              <a:t>Morocco. September </a:t>
            </a:r>
            <a:r>
              <a:rPr lang="en-US" dirty="0"/>
              <a:t>22-24, </a:t>
            </a:r>
            <a:r>
              <a:rPr lang="en-US" dirty="0" smtClean="0"/>
              <a:t>2014</a:t>
            </a:r>
          </a:p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dirty="0" smtClean="0"/>
              <a:t>Discussion of ISPM 6 and 4, 8, 17 and 26</a:t>
            </a:r>
          </a:p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r>
              <a:rPr lang="en-US" dirty="0" smtClean="0"/>
              <a:t>Discussion of two </a:t>
            </a:r>
            <a:r>
              <a:rPr lang="en-US" dirty="0"/>
              <a:t>surveillance </a:t>
            </a:r>
            <a:r>
              <a:rPr lang="en-US" dirty="0" smtClean="0"/>
              <a:t>programs prepared by participant on Red palm weevil and on Huanglongbing disease(with associated vectors)</a:t>
            </a:r>
          </a:p>
          <a:p>
            <a:pPr marL="285750" indent="-285750">
              <a:lnSpc>
                <a:spcPct val="150000"/>
              </a:lnSpc>
              <a:buClr>
                <a:srgbClr val="008F3D"/>
              </a:buClr>
              <a:buSzPct val="70000"/>
              <a:buFont typeface="Wingdings" pitchFamily="2" charset="2"/>
              <a:buChar char="q"/>
            </a:pP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est </a:t>
            </a:r>
            <a:r>
              <a:rPr lang="en-US" dirty="0"/>
              <a:t>surveillance and all related ISPMs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3" b="8360"/>
          <a:stretch/>
        </p:blipFill>
        <p:spPr>
          <a:xfrm>
            <a:off x="1855050" y="3450952"/>
            <a:ext cx="4878938" cy="277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4 novembre 2014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" pitchFamily="34" charset="0"/>
                <a:cs typeface="Arial" pitchFamily="34" charset="0"/>
              </a:rPr>
              <a:t>Emerging pests of concern for the NEPPO region</a:t>
            </a:r>
            <a:endParaRPr lang="fr-FR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r>
              <a:rPr lang="fr-FR" dirty="0" err="1" smtClean="0"/>
              <a:t>Red</a:t>
            </a:r>
            <a:r>
              <a:rPr lang="fr-FR" dirty="0" smtClean="0"/>
              <a:t> Palm </a:t>
            </a:r>
            <a:r>
              <a:rPr lang="fr-FR" dirty="0" err="1" smtClean="0"/>
              <a:t>Weevil</a:t>
            </a:r>
            <a:r>
              <a:rPr lang="fr-FR" dirty="0" smtClean="0"/>
              <a:t> : </a:t>
            </a:r>
            <a:r>
              <a:rPr lang="en-US" i="1" dirty="0" err="1"/>
              <a:t>Rhynchophorus</a:t>
            </a:r>
            <a:r>
              <a:rPr lang="en-US" i="1" dirty="0"/>
              <a:t> </a:t>
            </a:r>
            <a:r>
              <a:rPr lang="en-US" i="1" dirty="0" err="1"/>
              <a:t>ferrugineus</a:t>
            </a:r>
            <a:r>
              <a:rPr lang="en-US" dirty="0"/>
              <a:t> </a:t>
            </a:r>
            <a:r>
              <a:rPr lang="en-US" dirty="0" smtClean="0"/>
              <a:t>: Big concern and potential highly negative </a:t>
            </a:r>
            <a:r>
              <a:rPr lang="en-US" dirty="0"/>
              <a:t>environment and </a:t>
            </a:r>
            <a:r>
              <a:rPr lang="en-US" dirty="0" err="1" smtClean="0"/>
              <a:t>socioeconomical</a:t>
            </a:r>
            <a:r>
              <a:rPr lang="en-US" dirty="0" smtClean="0"/>
              <a:t> </a:t>
            </a:r>
            <a:r>
              <a:rPr lang="en-US" dirty="0" smtClean="0"/>
              <a:t>impact. Detected on </a:t>
            </a:r>
            <a:r>
              <a:rPr lang="en-US" dirty="0" smtClean="0"/>
              <a:t>ornamental </a:t>
            </a:r>
            <a:r>
              <a:rPr lang="en-US" dirty="0" smtClean="0"/>
              <a:t>palm trees in Morocco (Tangier, North) and Tunisia (Carthage), Not yet detected in Algeria,</a:t>
            </a:r>
          </a:p>
          <a:p>
            <a:pPr marL="285750" indent="-285750">
              <a:lnSpc>
                <a:spcPct val="150000"/>
              </a:lnSpc>
              <a:buSzPct val="70000"/>
              <a:buFont typeface="Wingdings" pitchFamily="2" charset="2"/>
              <a:buChar char="q"/>
            </a:pPr>
            <a:r>
              <a:rPr lang="en-US" dirty="0" smtClean="0"/>
              <a:t> Fruit flies: </a:t>
            </a:r>
            <a:r>
              <a:rPr lang="en-US" i="1" dirty="0" smtClean="0"/>
              <a:t>Bactrocera </a:t>
            </a:r>
            <a:r>
              <a:rPr lang="en-US" i="1" dirty="0" err="1" smtClean="0"/>
              <a:t>zonata</a:t>
            </a:r>
            <a:r>
              <a:rPr lang="en-US" i="1" dirty="0" smtClean="0"/>
              <a:t> and B, </a:t>
            </a:r>
            <a:r>
              <a:rPr lang="en-US" i="1" dirty="0" err="1" smtClean="0"/>
              <a:t>invadens</a:t>
            </a:r>
            <a:r>
              <a:rPr lang="en-US" i="1" dirty="0" smtClean="0"/>
              <a:t>, North Africa is surrounded by the both B. </a:t>
            </a:r>
            <a:r>
              <a:rPr lang="en-US" i="1" dirty="0" err="1" smtClean="0"/>
              <a:t>zonata</a:t>
            </a:r>
            <a:r>
              <a:rPr lang="en-US" i="1" dirty="0" smtClean="0"/>
              <a:t> in </a:t>
            </a:r>
            <a:r>
              <a:rPr lang="en-US" i="1" dirty="0" err="1" smtClean="0"/>
              <a:t>Lybia</a:t>
            </a:r>
            <a:r>
              <a:rPr lang="en-US" i="1" dirty="0" smtClean="0"/>
              <a:t> and </a:t>
            </a:r>
            <a:r>
              <a:rPr lang="en-US" i="1" dirty="0" err="1" smtClean="0"/>
              <a:t>B,invadens</a:t>
            </a:r>
            <a:r>
              <a:rPr lang="en-US" i="1" dirty="0" smtClean="0"/>
              <a:t> in </a:t>
            </a:r>
            <a:r>
              <a:rPr lang="en-US" i="1" dirty="0" err="1" smtClean="0"/>
              <a:t>Sénégal</a:t>
            </a:r>
            <a:r>
              <a:rPr lang="en-US" i="1" dirty="0" smtClean="0"/>
              <a:t> (Maybe in Mauritania).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6301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530</Words>
  <Application>Microsoft Office PowerPoint</Application>
  <PresentationFormat>Affichage à l'écran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26th Technical Consultation among regional Plant Protection Organizations 2014</vt:lpstr>
      <vt:lpstr>NEPPO</vt:lpstr>
      <vt:lpstr>Activities</vt:lpstr>
      <vt:lpstr>Activities (2)</vt:lpstr>
      <vt:lpstr>Exchange information </vt:lpstr>
      <vt:lpstr>Capacity building Huanglongbing Citrus Disease</vt:lpstr>
      <vt:lpstr>Good practice for participation in IPPC meetings </vt:lpstr>
      <vt:lpstr>Pest surveillance and all related ISPMs</vt:lpstr>
      <vt:lpstr>Emerging pests of concern for the NEPPO region</vt:lpstr>
      <vt:lpstr>Emerging pests of concern for the NEPPO region (Continued)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Chafiq</dc:creator>
  <cp:lastModifiedBy>pc</cp:lastModifiedBy>
  <cp:revision>39</cp:revision>
  <dcterms:created xsi:type="dcterms:W3CDTF">2014-07-17T14:36:08Z</dcterms:created>
  <dcterms:modified xsi:type="dcterms:W3CDTF">2014-11-04T09:32:34Z</dcterms:modified>
</cp:coreProperties>
</file>