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72" autoAdjust="0"/>
  </p:normalViewPr>
  <p:slideViewPr>
    <p:cSldViewPr>
      <p:cViewPr varScale="1">
        <p:scale>
          <a:sx n="67" d="100"/>
          <a:sy n="67" d="100"/>
        </p:scale>
        <p:origin x="-182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A005C8D-FC0A-4045-A47C-067D07855467}" type="datetimeFigureOut">
              <a:rPr lang="en-CA" smtClean="0"/>
              <a:t>2014-10-14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242D4E3-6637-4856-B005-7D2FF19BFC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17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340768"/>
            <a:ext cx="4724400" cy="3048000"/>
          </a:xfrm>
        </p:spPr>
        <p:txBody>
          <a:bodyPr anchor="ctr"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4752528" cy="1584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7633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333375"/>
            <a:ext cx="1962150" cy="621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734050" cy="621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1762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E084E8-5134-41C6-A41A-8FA816E56646}" type="datetimeFigureOut">
              <a:rPr lang="en-CA" smtClean="0"/>
              <a:t>2014-10-14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A17431-ABBC-4568-9CC9-188023B200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63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340768"/>
            <a:ext cx="4724400" cy="3048000"/>
          </a:xfrm>
        </p:spPr>
        <p:txBody>
          <a:bodyPr anchor="ctr"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4752528" cy="1584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35855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919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848100" cy="477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773238"/>
            <a:ext cx="3848100" cy="477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92167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435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843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6845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2935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0914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7848600" cy="47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Cambria" panose="02040503050406030204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333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60000"/>
        <a:buFontTx/>
        <a:buBlip>
          <a:blip r:embed="rId16"/>
        </a:buBlip>
        <a:defRPr sz="3000">
          <a:solidFill>
            <a:srgbClr val="000000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Tx/>
        <a:buBlip>
          <a:blip r:embed="rId16"/>
        </a:buBlip>
        <a:defRPr sz="3000">
          <a:solidFill>
            <a:srgbClr val="000000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60000"/>
        <a:buFontTx/>
        <a:buBlip>
          <a:blip r:embed="rId16"/>
        </a:buBlip>
        <a:defRPr sz="3000">
          <a:solidFill>
            <a:srgbClr val="000000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Tx/>
        <a:buBlip>
          <a:blip r:embed="rId16"/>
        </a:buBlip>
        <a:defRPr sz="3000">
          <a:solidFill>
            <a:srgbClr val="000000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60000"/>
        <a:buFontTx/>
        <a:buBlip>
          <a:blip r:embed="rId16"/>
        </a:buBlip>
        <a:defRPr sz="3000">
          <a:solidFill>
            <a:srgbClr val="000000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3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3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3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Monotype Sorts" pitchFamily="2" charset="2"/>
        <a:buChar char="l"/>
        <a:defRPr sz="3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chemeClr val="bg1">
                    <a:lumMod val="85000"/>
                  </a:schemeClr>
                </a:solidFill>
              </a:rPr>
              <a:t>Asia Pacific Plant Protection Commission (APPPC) – North American Plant Protection Organization (NAPPO) workshop </a:t>
            </a:r>
            <a:r>
              <a:rPr lang="en-CA" sz="3200" dirty="0">
                <a:solidFill>
                  <a:schemeClr val="bg1">
                    <a:lumMod val="85000"/>
                  </a:schemeClr>
                </a:solidFill>
              </a:rPr>
              <a:t>on ISPM 15</a:t>
            </a:r>
            <a:br>
              <a:rPr lang="en-CA" sz="3200" dirty="0">
                <a:solidFill>
                  <a:schemeClr val="bg1">
                    <a:lumMod val="85000"/>
                  </a:schemeClr>
                </a:solidFill>
              </a:rPr>
            </a:br>
            <a:endParaRPr lang="en-CA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4752528" cy="1800200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>
                <a:solidFill>
                  <a:schemeClr val="bg1">
                    <a:lumMod val="85000"/>
                  </a:schemeClr>
                </a:solidFill>
              </a:rPr>
              <a:t>Shane </a:t>
            </a:r>
            <a:r>
              <a:rPr lang="en-CA" sz="2400" dirty="0" err="1" smtClean="0">
                <a:solidFill>
                  <a:schemeClr val="bg1">
                    <a:lumMod val="85000"/>
                  </a:schemeClr>
                </a:solidFill>
              </a:rPr>
              <a:t>Sela</a:t>
            </a:r>
            <a:endParaRPr lang="en-CA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CA" sz="2400" dirty="0" smtClean="0">
                <a:solidFill>
                  <a:schemeClr val="bg1">
                    <a:lumMod val="85000"/>
                  </a:schemeClr>
                </a:solidFill>
              </a:rPr>
              <a:t>Canadian Food Inspection Agency</a:t>
            </a:r>
          </a:p>
          <a:p>
            <a:r>
              <a:rPr lang="en-CA" sz="2400" dirty="0" smtClean="0">
                <a:solidFill>
                  <a:schemeClr val="bg1">
                    <a:lumMod val="85000"/>
                  </a:schemeClr>
                </a:solidFill>
              </a:rPr>
              <a:t>NAPPO Annual Meeting, </a:t>
            </a:r>
            <a:r>
              <a:rPr lang="en-CA" sz="2400" dirty="0" err="1" smtClean="0">
                <a:solidFill>
                  <a:schemeClr val="bg1">
                    <a:lumMod val="85000"/>
                  </a:schemeClr>
                </a:solidFill>
              </a:rPr>
              <a:t>Huatulco</a:t>
            </a:r>
            <a:r>
              <a:rPr lang="en-CA" sz="2400" dirty="0" smtClean="0">
                <a:solidFill>
                  <a:schemeClr val="bg1">
                    <a:lumMod val="85000"/>
                  </a:schemeClr>
                </a:solidFill>
              </a:rPr>
              <a:t>, Mexico</a:t>
            </a:r>
          </a:p>
          <a:p>
            <a:r>
              <a:rPr lang="en-CA" sz="2400" dirty="0">
                <a:solidFill>
                  <a:schemeClr val="bg1">
                    <a:lumMod val="85000"/>
                  </a:schemeClr>
                </a:solidFill>
              </a:rPr>
              <a:t>October 20 - 24, 2014</a:t>
            </a:r>
            <a:endParaRPr lang="en-CA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CA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1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Recommendations – improved guidance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Increased sharing of technical information between NPPOs (e.g. use of the IPP)</a:t>
            </a:r>
          </a:p>
          <a:p>
            <a:pPr lvl="1"/>
            <a:r>
              <a:rPr lang="en-CA" dirty="0" smtClean="0"/>
              <a:t>Technical information of treatments and treatment supervision</a:t>
            </a:r>
          </a:p>
          <a:p>
            <a:pPr lvl="1"/>
            <a:r>
              <a:rPr lang="en-CA" dirty="0" smtClean="0"/>
              <a:t>Use of third parties</a:t>
            </a:r>
          </a:p>
          <a:p>
            <a:pPr lvl="1"/>
            <a:r>
              <a:rPr lang="en-CA" dirty="0" smtClean="0"/>
              <a:t>Protection of the mark</a:t>
            </a:r>
          </a:p>
          <a:p>
            <a:pPr lvl="1"/>
            <a:r>
              <a:rPr lang="en-CA" dirty="0" smtClean="0"/>
              <a:t>Approaches for enforcement </a:t>
            </a:r>
          </a:p>
          <a:p>
            <a:r>
              <a:rPr lang="en-CA" dirty="0" smtClean="0"/>
              <a:t>Improved technical guidance within existing implementation tools (improve explanatory documents)</a:t>
            </a:r>
          </a:p>
          <a:p>
            <a:r>
              <a:rPr lang="en-CA" dirty="0" smtClean="0"/>
              <a:t>Increased information on the risks of infestation after treatment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1638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Recommendations – harmonization of implementation practices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NPPO’s should: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mtClean="0"/>
              <a:t>Establish and communicate export oversight systems</a:t>
            </a:r>
          </a:p>
          <a:p>
            <a:r>
              <a:rPr lang="en-CA" smtClean="0"/>
              <a:t>Cooperate with FAO in registration of the symbol</a:t>
            </a:r>
          </a:p>
          <a:p>
            <a:r>
              <a:rPr lang="en-CA" smtClean="0"/>
              <a:t>Possess legislative or regulatory authorities for enforcement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mtClean="0"/>
              <a:t>Addition of additional traceability information to support more effective NNCs (e.g. batch numbers, date stamps, etc.)</a:t>
            </a:r>
          </a:p>
          <a:p>
            <a:r>
              <a:rPr lang="en-CA" smtClean="0"/>
              <a:t>Update info on the IPP regarding requirements</a:t>
            </a:r>
          </a:p>
          <a:p>
            <a:r>
              <a:rPr lang="en-CA" smtClean="0"/>
              <a:t>Provide NNCs within a month of detection</a:t>
            </a:r>
          </a:p>
          <a:p>
            <a:r>
              <a:rPr lang="en-CA" smtClean="0"/>
              <a:t>Cooperate on developing improved tools for sharing NNCs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8284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 – harmonization of implementation practices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NPPO’s should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Contact information on IPP is up-to-date</a:t>
            </a:r>
          </a:p>
          <a:p>
            <a:r>
              <a:rPr lang="en-CA" dirty="0" smtClean="0"/>
              <a:t>Include a minimum of  information on NNCs to allow effective tracing</a:t>
            </a:r>
          </a:p>
          <a:p>
            <a:pPr lvl="1"/>
            <a:r>
              <a:rPr lang="en-CA" dirty="0" smtClean="0"/>
              <a:t>General information on the shipment </a:t>
            </a:r>
          </a:p>
          <a:p>
            <a:pPr lvl="1"/>
            <a:r>
              <a:rPr lang="en-CA" dirty="0" smtClean="0"/>
              <a:t>Information on mark</a:t>
            </a:r>
          </a:p>
          <a:p>
            <a:pPr lvl="1"/>
            <a:r>
              <a:rPr lang="en-CA" dirty="0" smtClean="0"/>
              <a:t>Any other information on the WP or consignment</a:t>
            </a:r>
          </a:p>
          <a:p>
            <a:pPr lvl="1"/>
            <a:r>
              <a:rPr lang="en-CA" dirty="0" smtClean="0"/>
              <a:t>Photographs</a:t>
            </a:r>
          </a:p>
          <a:p>
            <a:pPr lvl="1"/>
            <a:r>
              <a:rPr lang="en-CA" dirty="0" smtClean="0"/>
              <a:t>Information on any pests detected</a:t>
            </a:r>
          </a:p>
          <a:p>
            <a:pPr lvl="1"/>
            <a:r>
              <a:rPr lang="en-CA" dirty="0" smtClean="0"/>
              <a:t>Shipping and export information</a:t>
            </a:r>
          </a:p>
          <a:p>
            <a:pPr lvl="1"/>
            <a:r>
              <a:rPr lang="en-CA" dirty="0" smtClean="0"/>
              <a:t>Date and description of actions taken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Avoid taking action on contaminating pests</a:t>
            </a:r>
          </a:p>
          <a:p>
            <a:r>
              <a:rPr lang="en-CA" dirty="0" smtClean="0"/>
              <a:t>Pay particular attention to how large size WP is treated</a:t>
            </a:r>
          </a:p>
          <a:p>
            <a:r>
              <a:rPr lang="en-CA" dirty="0" smtClean="0"/>
              <a:t>Undertake increased outreach </a:t>
            </a:r>
          </a:p>
          <a:p>
            <a:r>
              <a:rPr lang="en-CA" dirty="0" smtClean="0"/>
              <a:t>Cooperate and share resources to support outreach</a:t>
            </a:r>
          </a:p>
          <a:p>
            <a:r>
              <a:rPr lang="en-CA" dirty="0" smtClean="0"/>
              <a:t>Publicise enforcement actions</a:t>
            </a:r>
          </a:p>
          <a:p>
            <a:r>
              <a:rPr lang="en-CA" dirty="0" smtClean="0"/>
              <a:t>Strengthen cooperation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0639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recommendations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FAO should provide more detailed information on scope of use of the symbol</a:t>
            </a:r>
          </a:p>
          <a:p>
            <a:r>
              <a:rPr lang="en-CA" dirty="0" smtClean="0"/>
              <a:t>NPPOs should </a:t>
            </a:r>
          </a:p>
          <a:p>
            <a:pPr lvl="1"/>
            <a:r>
              <a:rPr lang="en-CA" dirty="0" smtClean="0"/>
              <a:t>Advocate revision of the standard to require increased traceability information</a:t>
            </a:r>
          </a:p>
          <a:p>
            <a:pPr lvl="1"/>
            <a:r>
              <a:rPr lang="en-CA" dirty="0" smtClean="0"/>
              <a:t>Advocate for an international workshop to address issues of implementation</a:t>
            </a:r>
          </a:p>
          <a:p>
            <a:pPr lvl="1"/>
            <a:r>
              <a:rPr lang="en-CA" dirty="0" smtClean="0"/>
              <a:t>Encourage the development of a secure web-portal for sharing NNC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307613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The IPPC Technical Panel on Forest Quarantine has proposed that the Standards Committee of CPM advocate for an IPPC Workshop</a:t>
            </a:r>
          </a:p>
          <a:p>
            <a:pPr lvl="1"/>
            <a:r>
              <a:rPr lang="en-CA" dirty="0" smtClean="0"/>
              <a:t>Goal: advance the recommendations arising from the regional workshop to harmonized standards</a:t>
            </a:r>
          </a:p>
          <a:p>
            <a:r>
              <a:rPr lang="en-CA" dirty="0" smtClean="0"/>
              <a:t>NPPOs in Quad countries have begun sharing technical information on oversight systems, technical standards, etc.</a:t>
            </a:r>
          </a:p>
          <a:p>
            <a:r>
              <a:rPr lang="en-CA" dirty="0"/>
              <a:t> International Forest Quarantine Research Group working on developing guidance on contaminant pests, infestation after treatment and HT probe </a:t>
            </a:r>
            <a:r>
              <a:rPr lang="en-CA" dirty="0" smtClean="0"/>
              <a:t>use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82282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International standard for phytosanitary </a:t>
            </a:r>
            <a:r>
              <a:rPr lang="en-CA" dirty="0"/>
              <a:t>measures (</a:t>
            </a:r>
            <a:r>
              <a:rPr lang="en-CA" dirty="0" smtClean="0"/>
              <a:t>ISPM)15 </a:t>
            </a:r>
            <a:r>
              <a:rPr lang="en-CA" i="1" dirty="0" smtClean="0"/>
              <a:t>Regulation of wood [packaging in international trade </a:t>
            </a:r>
            <a:r>
              <a:rPr lang="en-CA" dirty="0" smtClean="0"/>
              <a:t>provides a harmonized approach to regulation of  wood packaging material (WP)</a:t>
            </a:r>
          </a:p>
          <a:p>
            <a:pPr lvl="1"/>
            <a:r>
              <a:rPr lang="en-CA" dirty="0" smtClean="0"/>
              <a:t>Treatment </a:t>
            </a:r>
          </a:p>
          <a:p>
            <a:pPr lvl="1"/>
            <a:r>
              <a:rPr lang="en-CA" dirty="0" smtClean="0"/>
              <a:t>Certification by way of a mark </a:t>
            </a:r>
            <a:r>
              <a:rPr lang="en-US" dirty="0" smtClean="0"/>
              <a:t>acceptable to all NPPOs</a:t>
            </a:r>
          </a:p>
          <a:p>
            <a:r>
              <a:rPr lang="en-US" dirty="0" smtClean="0"/>
              <a:t>ISPM 15 was adopted by Commission on phytosanitary measures (CPM) in 2002. </a:t>
            </a:r>
          </a:p>
        </p:txBody>
      </p:sp>
    </p:spTree>
    <p:extLst>
      <p:ext uri="{BB962C8B-B14F-4D97-AF65-F5344CB8AC3E}">
        <p14:creationId xmlns:p14="http://schemas.microsoft.com/office/powerpoint/2010/main" val="28363116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North American countries adopted ISPM 15 in 2006</a:t>
            </a:r>
          </a:p>
          <a:p>
            <a:r>
              <a:rPr lang="en-US" dirty="0" smtClean="0"/>
              <a:t>Since adoption compliance has improved from about 75% of inspected consignments to more than 90%</a:t>
            </a:r>
          </a:p>
          <a:p>
            <a:r>
              <a:rPr lang="en-US" dirty="0" smtClean="0"/>
              <a:t>Much of the non-compliance continues to be associated with shipments from Asia</a:t>
            </a:r>
          </a:p>
          <a:p>
            <a:r>
              <a:rPr lang="en-US" dirty="0" smtClean="0"/>
              <a:t>How to improve further?</a:t>
            </a:r>
          </a:p>
          <a:p>
            <a:r>
              <a:rPr lang="en-US" dirty="0" smtClean="0"/>
              <a:t>NAPPO Forestry Panel proposed a workshop in cooperation with the APPPC as a starting point in developing NPPO and industry cooperation leading to increased compliance</a:t>
            </a:r>
          </a:p>
        </p:txBody>
      </p:sp>
    </p:spTree>
    <p:extLst>
      <p:ext uri="{BB962C8B-B14F-4D97-AF65-F5344CB8AC3E}">
        <p14:creationId xmlns:p14="http://schemas.microsoft.com/office/powerpoint/2010/main" val="28363116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APPPC-NAPPO workshop on ISPM 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600" cy="4779962"/>
          </a:xfrm>
        </p:spPr>
        <p:txBody>
          <a:bodyPr>
            <a:normAutofit fontScale="77500" lnSpcReduction="20000"/>
          </a:bodyPr>
          <a:lstStyle/>
          <a:p>
            <a:pPr marL="342900" lvl="1" indent="-342900"/>
            <a:r>
              <a:rPr lang="en-US" dirty="0" smtClean="0"/>
              <a:t>Meeting held in Beijing, June </a:t>
            </a:r>
            <a:r>
              <a:rPr lang="en-US" dirty="0"/>
              <a:t>10-14, </a:t>
            </a:r>
            <a:r>
              <a:rPr lang="en-US" dirty="0" smtClean="0"/>
              <a:t>2014</a:t>
            </a:r>
          </a:p>
          <a:p>
            <a:pPr marL="342900" lvl="1" indent="-342900"/>
            <a:r>
              <a:rPr lang="en-US" dirty="0" smtClean="0"/>
              <a:t>Hosted by:</a:t>
            </a:r>
          </a:p>
          <a:p>
            <a:pPr marL="342900" lvl="1" indent="-342900"/>
            <a:r>
              <a:rPr lang="en-US" dirty="0" smtClean="0"/>
              <a:t>Ministry </a:t>
            </a:r>
            <a:r>
              <a:rPr lang="en-US" dirty="0"/>
              <a:t>of Agriculture </a:t>
            </a:r>
            <a:endParaRPr lang="en-US" dirty="0" smtClean="0"/>
          </a:p>
          <a:p>
            <a:pPr marL="342900" lvl="1" indent="-342900"/>
            <a:r>
              <a:rPr lang="en-US" dirty="0" smtClean="0"/>
              <a:t>General </a:t>
            </a:r>
            <a:r>
              <a:rPr lang="en-US" dirty="0"/>
              <a:t>Administration of Quality Supervision, Inspection and Quarantine of the People’s Republic of </a:t>
            </a:r>
            <a:r>
              <a:rPr lang="en-US" dirty="0" smtClean="0"/>
              <a:t>China (AQSIQ) </a:t>
            </a:r>
            <a:endParaRPr lang="en-US" dirty="0"/>
          </a:p>
          <a:p>
            <a:r>
              <a:rPr lang="en-US" dirty="0" smtClean="0"/>
              <a:t>APPPC &amp; NAPPO developed the agenda</a:t>
            </a:r>
          </a:p>
          <a:p>
            <a:pPr lvl="1"/>
            <a:r>
              <a:rPr lang="en-US" dirty="0" smtClean="0"/>
              <a:t>Context and background of ISPM 15</a:t>
            </a:r>
          </a:p>
          <a:p>
            <a:pPr lvl="1"/>
            <a:r>
              <a:rPr lang="en-US" dirty="0" smtClean="0"/>
              <a:t>Existing </a:t>
            </a:r>
            <a:r>
              <a:rPr lang="en-US" dirty="0"/>
              <a:t>practical </a:t>
            </a:r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Country experiences in implementation, </a:t>
            </a:r>
          </a:p>
          <a:p>
            <a:pPr lvl="1"/>
            <a:r>
              <a:rPr lang="en-US" dirty="0" smtClean="0"/>
              <a:t>Country experiences in dealing with non-compliance</a:t>
            </a:r>
          </a:p>
          <a:p>
            <a:pPr lvl="1"/>
            <a:r>
              <a:rPr lang="en-US" dirty="0" smtClean="0"/>
              <a:t>Recommendations and best practices for improving implementation and reducing non-compliance</a:t>
            </a:r>
          </a:p>
          <a:p>
            <a:r>
              <a:rPr lang="en-US" dirty="0" smtClean="0"/>
              <a:t>Field </a:t>
            </a:r>
            <a:r>
              <a:rPr lang="en-US" dirty="0"/>
              <a:t>trip to Chinese wood packaging facilities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116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Participants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mtClean="0"/>
              <a:t>Australia</a:t>
            </a:r>
          </a:p>
          <a:p>
            <a:r>
              <a:rPr lang="en-CA" smtClean="0"/>
              <a:t>Cambodia</a:t>
            </a:r>
          </a:p>
          <a:p>
            <a:r>
              <a:rPr lang="en-CA" smtClean="0"/>
              <a:t>Canada</a:t>
            </a:r>
          </a:p>
          <a:p>
            <a:r>
              <a:rPr lang="en-CA" smtClean="0"/>
              <a:t>China</a:t>
            </a:r>
          </a:p>
          <a:p>
            <a:r>
              <a:rPr lang="en-CA" smtClean="0"/>
              <a:t>India</a:t>
            </a:r>
          </a:p>
          <a:p>
            <a:r>
              <a:rPr lang="en-CA" smtClean="0"/>
              <a:t>Japan</a:t>
            </a:r>
          </a:p>
          <a:p>
            <a:r>
              <a:rPr lang="en-CA" smtClean="0"/>
              <a:t>Laos</a:t>
            </a:r>
          </a:p>
          <a:p>
            <a:r>
              <a:rPr lang="en-CA" smtClean="0"/>
              <a:t>Malaysia</a:t>
            </a:r>
          </a:p>
          <a:p>
            <a:r>
              <a:rPr lang="en-CA" smtClean="0"/>
              <a:t>New Zealand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Philippines</a:t>
            </a:r>
          </a:p>
          <a:p>
            <a:r>
              <a:rPr lang="en-CA" dirty="0" smtClean="0"/>
              <a:t>Republic of Korea</a:t>
            </a:r>
          </a:p>
          <a:p>
            <a:r>
              <a:rPr lang="en-CA" dirty="0" smtClean="0"/>
              <a:t>Singapore</a:t>
            </a:r>
          </a:p>
          <a:p>
            <a:r>
              <a:rPr lang="en-CA" dirty="0" smtClean="0"/>
              <a:t>Thailand</a:t>
            </a:r>
          </a:p>
          <a:p>
            <a:r>
              <a:rPr lang="en-CA" dirty="0" smtClean="0"/>
              <a:t>United States</a:t>
            </a:r>
          </a:p>
          <a:p>
            <a:r>
              <a:rPr lang="en-CA" dirty="0" smtClean="0"/>
              <a:t>Vietnam</a:t>
            </a:r>
          </a:p>
          <a:p>
            <a:endParaRPr lang="en-CA" dirty="0" smtClean="0"/>
          </a:p>
          <a:p>
            <a:r>
              <a:rPr lang="en-CA" dirty="0" smtClean="0"/>
              <a:t>APPPC</a:t>
            </a:r>
          </a:p>
          <a:p>
            <a:r>
              <a:rPr lang="en-CA" dirty="0" smtClean="0"/>
              <a:t>NAPPO</a:t>
            </a:r>
          </a:p>
          <a:p>
            <a:r>
              <a:rPr lang="en-CA" dirty="0" smtClean="0"/>
              <a:t>International Plant Protection Convention Secretariat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63116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Reports on implementation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Most have implemented the export components of ISPM 15</a:t>
            </a:r>
          </a:p>
          <a:p>
            <a:r>
              <a:rPr lang="en-CA" dirty="0"/>
              <a:t>Great deal of variability in </a:t>
            </a:r>
            <a:r>
              <a:rPr lang="en-CA" dirty="0" smtClean="0"/>
              <a:t>structure of implementation </a:t>
            </a:r>
            <a:r>
              <a:rPr lang="en-CA" dirty="0"/>
              <a:t>of export </a:t>
            </a:r>
            <a:r>
              <a:rPr lang="en-CA" dirty="0" smtClean="0"/>
              <a:t>components (direct oversight, third parties, technical monitoring, etc.)</a:t>
            </a:r>
            <a:endParaRPr lang="en-CA" dirty="0"/>
          </a:p>
          <a:p>
            <a:r>
              <a:rPr lang="en-CA" dirty="0" smtClean="0"/>
              <a:t>Sufficient facilities registered to produce compliant wood packaging</a:t>
            </a:r>
          </a:p>
          <a:p>
            <a:r>
              <a:rPr lang="en-CA" dirty="0" smtClean="0"/>
              <a:t>A few have chosen not to implement the import components</a:t>
            </a:r>
          </a:p>
          <a:p>
            <a:r>
              <a:rPr lang="en-CA" dirty="0" smtClean="0"/>
              <a:t>A </a:t>
            </a:r>
            <a:r>
              <a:rPr lang="en-CA" dirty="0"/>
              <a:t>number of countries indicated insufficient resources to adequately monitor imports and supervise exports. Many expressed interest in understanding the use of third party systems used by other </a:t>
            </a:r>
            <a:r>
              <a:rPr lang="en-CA" dirty="0" smtClean="0"/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7759282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Reports on implementation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</a:t>
            </a:r>
            <a:r>
              <a:rPr lang="en-CA" dirty="0" smtClean="0"/>
              <a:t>hallenges to identify high risk imports </a:t>
            </a:r>
          </a:p>
          <a:p>
            <a:r>
              <a:rPr lang="en-CA" dirty="0" smtClean="0"/>
              <a:t>Concerns about the possibility of infestation after treatment and advocated additional measures to protect WP after treatment</a:t>
            </a:r>
          </a:p>
          <a:p>
            <a:r>
              <a:rPr lang="en-CA" dirty="0" smtClean="0"/>
              <a:t>Forgery or fraudulent uses of marks was a concern</a:t>
            </a:r>
          </a:p>
          <a:p>
            <a:pPr lvl="1"/>
            <a:r>
              <a:rPr lang="en-CA" dirty="0" smtClean="0"/>
              <a:t>Ownership of the mark and ability </a:t>
            </a:r>
            <a:r>
              <a:rPr lang="en-CA" dirty="0"/>
              <a:t>to stop unauthorized uses </a:t>
            </a:r>
            <a:r>
              <a:rPr lang="en-CA" dirty="0" smtClean="0"/>
              <a:t>was unclear</a:t>
            </a:r>
          </a:p>
        </p:txBody>
      </p:sp>
    </p:spTree>
    <p:extLst>
      <p:ext uri="{BB962C8B-B14F-4D97-AF65-F5344CB8AC3E}">
        <p14:creationId xmlns:p14="http://schemas.microsoft.com/office/powerpoint/2010/main" val="7759282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Reports on non-compliance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Non-compliances have reduced over time but continue to be recorded</a:t>
            </a:r>
          </a:p>
          <a:p>
            <a:r>
              <a:rPr lang="en-CA" dirty="0" smtClean="0"/>
              <a:t>Non-compliance was &lt; 5% of inspected shipments</a:t>
            </a:r>
          </a:p>
          <a:p>
            <a:r>
              <a:rPr lang="en-CA" dirty="0" smtClean="0"/>
              <a:t>Notifications of non-compliances (NNCs) provided by the NPPO’s of the importing country contain insufficient information or are not provided in adequate time to permit effective follow-up. </a:t>
            </a:r>
          </a:p>
          <a:p>
            <a:r>
              <a:rPr lang="en-CA" dirty="0" smtClean="0"/>
              <a:t>Volumes in trade tend to be directly proportional to non-compliances</a:t>
            </a:r>
          </a:p>
        </p:txBody>
      </p:sp>
    </p:spTree>
    <p:extLst>
      <p:ext uri="{BB962C8B-B14F-4D97-AF65-F5344CB8AC3E}">
        <p14:creationId xmlns:p14="http://schemas.microsoft.com/office/powerpoint/2010/main" val="5035314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Reports on non-compliance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</a:t>
            </a:r>
            <a:r>
              <a:rPr lang="en-CA" dirty="0" smtClean="0"/>
              <a:t>majority of non-compliances reported were lack of marks. </a:t>
            </a:r>
          </a:p>
          <a:p>
            <a:r>
              <a:rPr lang="en-CA" dirty="0" smtClean="0"/>
              <a:t>Detection of infested material was less frequent (e.g. &lt; 10% of non-compliant shipments)</a:t>
            </a:r>
            <a:endParaRPr lang="en-CA" dirty="0"/>
          </a:p>
          <a:p>
            <a:r>
              <a:rPr lang="en-CA" dirty="0" smtClean="0"/>
              <a:t>Often non-compliances  are associated with lack awareness by traders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0353140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e1">
  <a:themeElements>
    <a:clrScheme name="">
      <a:dk1>
        <a:srgbClr val="4D4D4D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843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Asia Pacific Plant Protection Commission (APPPC) – North American Plant Protection Organization (NAPPO) workshop on ISPM 15 </vt:lpstr>
      <vt:lpstr>Background</vt:lpstr>
      <vt:lpstr>Background</vt:lpstr>
      <vt:lpstr>APPPC-NAPPO workshop on ISPM 15</vt:lpstr>
      <vt:lpstr>Participants</vt:lpstr>
      <vt:lpstr>Reports on implementation</vt:lpstr>
      <vt:lpstr>Reports on implementation</vt:lpstr>
      <vt:lpstr>Reports on non-compliance</vt:lpstr>
      <vt:lpstr>Reports on non-compliance</vt:lpstr>
      <vt:lpstr>Recommendations – improved guidance </vt:lpstr>
      <vt:lpstr>Recommendations – harmonization of implementation practices</vt:lpstr>
      <vt:lpstr>Recommendations – harmonization of implementation practices</vt:lpstr>
      <vt:lpstr>Other recommendations</vt:lpstr>
      <vt:lpstr>Next steps</vt:lpstr>
    </vt:vector>
  </TitlesOfParts>
  <Company>AAFC-AAC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ISPM 15 &amp; Canada</dc:title>
  <dc:creator>Sela, Shane</dc:creator>
  <cp:lastModifiedBy>Sela, Shane</cp:lastModifiedBy>
  <cp:revision>48</cp:revision>
  <cp:lastPrinted>2014-05-29T23:20:45Z</cp:lastPrinted>
  <dcterms:created xsi:type="dcterms:W3CDTF">2014-05-26T21:45:06Z</dcterms:created>
  <dcterms:modified xsi:type="dcterms:W3CDTF">2014-10-14T17:36:21Z</dcterms:modified>
</cp:coreProperties>
</file>