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863" r:id="rId3"/>
    <p:sldMasterId id="2147483870" r:id="rId4"/>
    <p:sldMasterId id="2147483902" r:id="rId5"/>
  </p:sldMasterIdLst>
  <p:notesMasterIdLst>
    <p:notesMasterId r:id="rId19"/>
  </p:notesMasterIdLst>
  <p:handoutMasterIdLst>
    <p:handoutMasterId r:id="rId20"/>
  </p:handoutMasterIdLst>
  <p:sldIdLst>
    <p:sldId id="423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7" r:id="rId17"/>
    <p:sldId id="436" r:id="rId18"/>
  </p:sldIdLst>
  <p:sldSz cx="9144000" cy="6858000" type="screen4x3"/>
  <p:notesSz cx="6805613" cy="99441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9AF0C5-CE18-4757-BB2A-0AF2307DEAF9}">
          <p14:sldIdLst/>
        </p14:section>
        <p14:section name="Untitled Section" id="{2447C5AE-2183-46C3-887E-B478836A3673}">
          <p14:sldIdLst/>
        </p14:section>
        <p14:section name="Untitled Section" id="{EAED8837-043E-4974-A844-A1ECBF4A9220}">
          <p14:sldIdLst/>
        </p14:section>
        <p14:section name="Untitled Section" id="{57A7BB55-BA3D-4D65-BCD6-54E38312CFA7}">
          <p14:sldIdLst>
            <p14:sldId id="423"/>
          </p14:sldIdLst>
        </p14:section>
        <p14:section name="Untitled Section" id="{10C18039-8663-4B4F-9EF8-8E354C6D2F83}">
          <p14:sldIdLst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7"/>
            <p14:sldId id="43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66FF66"/>
    <a:srgbClr val="FFFFCC"/>
    <a:srgbClr val="DDDDDD"/>
    <a:srgbClr val="FF0066"/>
    <a:srgbClr val="FFFF99"/>
    <a:srgbClr val="F2800E"/>
    <a:srgbClr val="CDDA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 showGuides="1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84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302" cy="496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790" y="0"/>
            <a:ext cx="2949302" cy="496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81C9B044-D521-43E7-9471-8A9FFA7AF7F0}" type="datetimeFigureOut">
              <a:rPr lang="fr-FR"/>
              <a:pPr>
                <a:defRPr/>
              </a:pPr>
              <a:t>12/11/2014</a:t>
            </a:fld>
            <a:endParaRPr lang="fr-FR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893"/>
            <a:ext cx="2949302" cy="496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790" y="9445893"/>
            <a:ext cx="2949302" cy="496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F4DD4658-AF7F-4710-B738-A9BD589C83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825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790" y="0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893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790" y="9445893"/>
            <a:ext cx="2949302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E31B060-0351-454C-8860-4388424353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722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E49FC-253F-4666-852C-5E5CABA3602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05F04-C111-46A3-9B5E-A8415132E04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05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05F04-C111-46A3-9B5E-A8415132E04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0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405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05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4896" cy="10849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ADE3F-55C8-428D-BEA3-4EAE411EAC49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11F2E7-4A5E-488B-9D75-A6E39581C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2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280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7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206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49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822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47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 hasCustomPrompt="1"/>
          </p:nvPr>
        </p:nvSpPr>
        <p:spPr>
          <a:xfrm>
            <a:off x="755576" y="1844824"/>
            <a:ext cx="7702624" cy="25922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800" b="1" kern="1200" cap="none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704856" cy="1371600"/>
          </a:xfrm>
        </p:spPr>
        <p:txBody>
          <a:bodyPr/>
          <a:lstStyle>
            <a:lvl1pPr marL="0" indent="0" algn="l">
              <a:buNone/>
              <a:defRPr lang="fr-FR" sz="3200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72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12289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cap="none" baseline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238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Connecteur droit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5638800" cy="575158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04F7-9F69-4C4A-8BA8-54A2A3400D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205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04B9-1171-4263-83D0-1CE2E6ADE3CA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0837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B380-72EC-4C30-8455-EF8E6F7114F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texte 1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216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82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8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543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9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6AF-2719-47E5-9122-C5A3E3FD56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88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48" cy="1084982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0765-1B30-4C49-9F40-A8B9D3A9A8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93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18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C5B0-C197-4B0C-9DE5-1B42DF5C1C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25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 hasCustomPrompt="1"/>
          </p:nvPr>
        </p:nvSpPr>
        <p:spPr>
          <a:xfrm>
            <a:off x="755576" y="1844824"/>
            <a:ext cx="7702624" cy="25922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800" b="1" kern="1200" cap="none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704856" cy="1371600"/>
          </a:xfrm>
        </p:spPr>
        <p:txBody>
          <a:bodyPr/>
          <a:lstStyle>
            <a:lvl1pPr marL="0" indent="0" algn="l">
              <a:buNone/>
              <a:defRPr lang="fr-FR" sz="3200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58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12289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cap="none" baseline="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Connecteur droit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5638800" cy="575158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04F7-9F69-4C4A-8BA8-54A2A3400D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586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4" y="4941168"/>
            <a:ext cx="1691680" cy="16916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1" r:id="rId2"/>
    <p:sldLayoutId id="2147483852" r:id="rId3"/>
    <p:sldLayoutId id="2147483853" r:id="rId4"/>
    <p:sldLayoutId id="2147483854" r:id="rId5"/>
    <p:sldLayoutId id="2147483856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5" name="Espace réservé de la date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0A5AEA-A185-4DFE-927E-3A6ABFBA51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27" name="Espace réservé du pied de page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7384"/>
            <a:ext cx="92011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4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941168"/>
            <a:ext cx="1691680" cy="16916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1" r:id="rId2"/>
    <p:sldLayoutId id="2147483862" r:id="rId3"/>
    <p:sldLayoutId id="2147483888" r:id="rId4"/>
    <p:sldLayoutId id="2147483889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54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5" name="Espace réservé de la date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0A5AEA-A185-4DFE-927E-3A6ABFBA51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27" name="Espace réservé du pied de page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7384"/>
            <a:ext cx="92011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5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4896" cy="10849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  <p:sp>
        <p:nvSpPr>
          <p:cNvPr id="103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579711"/>
            <a:ext cx="80752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26288" y="-6350"/>
            <a:ext cx="25558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19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rgbClr val="92D050"/>
        </a:buClr>
        <a:buSzPct val="15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eaLnBrk="1" fontAlgn="base" hangingPunct="1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eaLnBrk="1" fontAlgn="base" hangingPunct="1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eaLnBrk="1" fontAlgn="base" hangingPunct="1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eaLnBrk="1" fontAlgn="base" hangingPunct="1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Some Current Pest Concerns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For TC26 in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6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0" y="-18558"/>
            <a:ext cx="5806015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3600" b="1" i="1" dirty="0" err="1" smtClean="0">
                <a:solidFill>
                  <a:prstClr val="black"/>
                </a:solidFill>
              </a:rPr>
              <a:t>Parthenium</a:t>
            </a:r>
            <a:r>
              <a:rPr lang="en-US" sz="3600" b="1" i="1" dirty="0" smtClean="0">
                <a:solidFill>
                  <a:prstClr val="black"/>
                </a:solidFill>
              </a:rPr>
              <a:t> </a:t>
            </a:r>
            <a:r>
              <a:rPr lang="en-US" sz="3600" b="1" i="1" dirty="0" err="1" smtClean="0">
                <a:solidFill>
                  <a:prstClr val="black"/>
                </a:solidFill>
              </a:rPr>
              <a:t>hysterophorus</a:t>
            </a:r>
            <a:r>
              <a:rPr lang="en-US" sz="3600" b="1" i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8352928" cy="3456384"/>
          </a:xfrm>
        </p:spPr>
        <p:txBody>
          <a:bodyPr>
            <a:normAutofit fontScale="25000" lnSpcReduction="20000"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fr-FR" sz="8000" dirty="0" err="1" smtClean="0"/>
              <a:t>Annual</a:t>
            </a:r>
            <a:r>
              <a:rPr lang="fr-FR" sz="8000" dirty="0" smtClean="0"/>
              <a:t> plant native to the </a:t>
            </a:r>
            <a:r>
              <a:rPr lang="fr-FR" sz="8000" dirty="0" err="1" smtClean="0"/>
              <a:t>subtropics</a:t>
            </a:r>
            <a:r>
              <a:rPr lang="fr-FR" sz="8000" dirty="0" smtClean="0"/>
              <a:t> of </a:t>
            </a:r>
            <a:r>
              <a:rPr lang="fr-FR" sz="8000" dirty="0" err="1" smtClean="0"/>
              <a:t>North</a:t>
            </a:r>
            <a:r>
              <a:rPr lang="fr-FR" sz="8000" dirty="0" smtClean="0"/>
              <a:t> and South </a:t>
            </a:r>
            <a:r>
              <a:rPr lang="fr-FR" sz="8000" dirty="0" err="1" smtClean="0"/>
              <a:t>America</a:t>
            </a:r>
            <a:r>
              <a:rPr lang="fr-FR" sz="8000" dirty="0" smtClean="0"/>
              <a:t>. </a:t>
            </a:r>
            <a:r>
              <a:rPr lang="fr-FR" sz="8000" dirty="0" err="1" smtClean="0"/>
              <a:t>Weed</a:t>
            </a:r>
            <a:r>
              <a:rPr lang="fr-FR" sz="8000" dirty="0" smtClean="0"/>
              <a:t> of </a:t>
            </a:r>
            <a:r>
              <a:rPr lang="fr-FR" sz="8000" dirty="0" err="1" smtClean="0"/>
              <a:t>crops</a:t>
            </a:r>
            <a:r>
              <a:rPr lang="fr-FR" sz="8000" dirty="0" smtClean="0"/>
              <a:t> and </a:t>
            </a:r>
            <a:r>
              <a:rPr lang="fr-FR" sz="8000" dirty="0" err="1" smtClean="0"/>
              <a:t>pastures</a:t>
            </a:r>
            <a:r>
              <a:rPr lang="fr-FR" sz="8000" dirty="0" smtClean="0"/>
              <a:t> in </a:t>
            </a:r>
            <a:r>
              <a:rPr lang="fr-FR" sz="8000" dirty="0" err="1" smtClean="0"/>
              <a:t>several</a:t>
            </a:r>
            <a:r>
              <a:rPr lang="fr-FR" sz="8000" dirty="0" smtClean="0"/>
              <a:t> countries in </a:t>
            </a:r>
            <a:r>
              <a:rPr lang="fr-FR" sz="8000" dirty="0" err="1" smtClean="0"/>
              <a:t>Africa</a:t>
            </a:r>
            <a:r>
              <a:rPr lang="fr-FR" sz="8000" dirty="0" smtClean="0"/>
              <a:t>, in </a:t>
            </a:r>
            <a:r>
              <a:rPr lang="fr-FR" sz="8000" dirty="0" err="1" smtClean="0"/>
              <a:t>India</a:t>
            </a:r>
            <a:r>
              <a:rPr lang="fr-FR" sz="8000" dirty="0" smtClean="0"/>
              <a:t>, in </a:t>
            </a:r>
            <a:r>
              <a:rPr lang="fr-FR" sz="8000" dirty="0" err="1" smtClean="0"/>
              <a:t>Australia</a:t>
            </a:r>
            <a:r>
              <a:rPr lang="fr-FR" sz="8000" dirty="0" smtClean="0"/>
              <a:t>, etc.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fr-FR" sz="8000" dirty="0" smtClean="0"/>
              <a:t>In EPPO </a:t>
            </a:r>
            <a:r>
              <a:rPr lang="fr-FR" sz="8000" dirty="0" err="1" smtClean="0"/>
              <a:t>only</a:t>
            </a:r>
            <a:r>
              <a:rPr lang="fr-FR" sz="8000" dirty="0" smtClean="0"/>
              <a:t> </a:t>
            </a:r>
            <a:r>
              <a:rPr lang="fr-FR" sz="8000" dirty="0" err="1" smtClean="0"/>
              <a:t>recorded</a:t>
            </a:r>
            <a:r>
              <a:rPr lang="fr-FR" sz="8000" dirty="0" smtClean="0"/>
              <a:t> in </a:t>
            </a:r>
            <a:r>
              <a:rPr lang="fr-FR" sz="8000" dirty="0" err="1" smtClean="0"/>
              <a:t>Israel</a:t>
            </a:r>
            <a:r>
              <a:rPr lang="fr-FR" sz="8000" dirty="0" smtClean="0"/>
              <a:t>.</a:t>
            </a:r>
          </a:p>
          <a:p>
            <a:pPr lvl="0" algn="just">
              <a:spcAft>
                <a:spcPts val="600"/>
              </a:spcAft>
            </a:pPr>
            <a:r>
              <a:rPr lang="en-US" sz="8000" dirty="0" smtClean="0"/>
              <a:t>Endangered area </a:t>
            </a:r>
            <a:r>
              <a:rPr lang="en-GB" sz="8000" dirty="0" smtClean="0"/>
              <a:t>whole </a:t>
            </a:r>
            <a:r>
              <a:rPr lang="en-GB" sz="8000" dirty="0"/>
              <a:t>Mediterranean basin as well as the surroundings of the Black sea and eastern </a:t>
            </a:r>
            <a:r>
              <a:rPr lang="en-GB" sz="8000" dirty="0" smtClean="0"/>
              <a:t>Asia. </a:t>
            </a:r>
          </a:p>
          <a:p>
            <a:pPr>
              <a:spcAft>
                <a:spcPts val="600"/>
              </a:spcAft>
            </a:pPr>
            <a:r>
              <a:rPr lang="en-US" sz="8000" dirty="0"/>
              <a:t>Impacts on crops and </a:t>
            </a:r>
            <a:r>
              <a:rPr lang="en-US" sz="8000" dirty="0" smtClean="0"/>
              <a:t>pastures  </a:t>
            </a:r>
            <a:r>
              <a:rPr lang="en-US" sz="8000" dirty="0"/>
              <a:t>moderate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to high, depending </a:t>
            </a:r>
            <a:r>
              <a:rPr lang="en-US" sz="8000" dirty="0"/>
              <a:t>on </a:t>
            </a:r>
            <a:r>
              <a:rPr lang="en-US" sz="8000" dirty="0" smtClean="0"/>
              <a:t>the production</a:t>
            </a:r>
            <a:br>
              <a:rPr lang="en-US" sz="8000" dirty="0" smtClean="0"/>
            </a:br>
            <a:r>
              <a:rPr lang="en-US" sz="8000" dirty="0" smtClean="0"/>
              <a:t>techniques</a:t>
            </a:r>
            <a:r>
              <a:rPr lang="en-US" sz="8000" dirty="0"/>
              <a:t>. 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GB" sz="8000" i="1" dirty="0" smtClean="0"/>
              <a:t>In addition: </a:t>
            </a:r>
            <a:r>
              <a:rPr lang="en-GB" sz="8000" dirty="0" smtClean="0"/>
              <a:t>major impacts </a:t>
            </a:r>
            <a:r>
              <a:rPr lang="en-GB" sz="8000" dirty="0"/>
              <a:t>on human and </a:t>
            </a:r>
            <a:r>
              <a:rPr lang="en-GB" sz="8000" dirty="0" smtClean="0"/>
              <a:t/>
            </a:r>
            <a:br>
              <a:rPr lang="en-GB" sz="8000" dirty="0" smtClean="0"/>
            </a:br>
            <a:r>
              <a:rPr lang="en-GB" sz="8000" dirty="0" smtClean="0"/>
              <a:t>animal health </a:t>
            </a:r>
            <a:r>
              <a:rPr lang="en-GB" sz="8000" dirty="0"/>
              <a:t>through allergies and </a:t>
            </a:r>
            <a:r>
              <a:rPr lang="en-GB" sz="8000" dirty="0" smtClean="0"/>
              <a:t/>
            </a:r>
            <a:br>
              <a:rPr lang="en-GB" sz="8000" dirty="0" smtClean="0"/>
            </a:br>
            <a:r>
              <a:rPr lang="en-GB" sz="8000" dirty="0" smtClean="0"/>
              <a:t>dermatitis (worse than A </a:t>
            </a:r>
            <a:r>
              <a:rPr lang="en-GB" sz="8000" dirty="0" err="1" smtClean="0"/>
              <a:t>artemisifolia</a:t>
            </a:r>
            <a:r>
              <a:rPr lang="en-GB" sz="8000" dirty="0" smtClean="0"/>
              <a:t>)</a:t>
            </a:r>
            <a:endParaRPr lang="en-GB" sz="8000" dirty="0"/>
          </a:p>
          <a:p>
            <a:pPr algn="just">
              <a:spcAft>
                <a:spcPts val="600"/>
              </a:spcAft>
            </a:pPr>
            <a:r>
              <a:rPr lang="en-GB" sz="5000" dirty="0" smtClean="0"/>
              <a:t>  </a:t>
            </a:r>
            <a:r>
              <a:rPr lang="en-GB" sz="8000" dirty="0"/>
              <a:t>Measures recommended for </a:t>
            </a:r>
          </a:p>
          <a:p>
            <a:pPr lvl="1" algn="just">
              <a:spcAft>
                <a:spcPts val="600"/>
              </a:spcAft>
            </a:pPr>
            <a:r>
              <a:rPr lang="en-US" sz="7700" dirty="0" smtClean="0"/>
              <a:t>Used </a:t>
            </a:r>
            <a:r>
              <a:rPr lang="en-US" sz="7700" dirty="0"/>
              <a:t>machinery</a:t>
            </a:r>
            <a:endParaRPr lang="en-GB" sz="7700" dirty="0"/>
          </a:p>
          <a:p>
            <a:pPr lvl="1" algn="just">
              <a:spcAft>
                <a:spcPts val="600"/>
              </a:spcAft>
            </a:pPr>
            <a:r>
              <a:rPr lang="en-GB" sz="7700" dirty="0" smtClean="0"/>
              <a:t>Growing </a:t>
            </a:r>
            <a:r>
              <a:rPr lang="en-GB" sz="7700" dirty="0"/>
              <a:t>medium adherent to plants for planting</a:t>
            </a:r>
          </a:p>
          <a:p>
            <a:pPr lvl="1" algn="just">
              <a:spcAft>
                <a:spcPts val="600"/>
              </a:spcAft>
            </a:pPr>
            <a:r>
              <a:rPr lang="en-GB" sz="7700" dirty="0"/>
              <a:t>Grain</a:t>
            </a:r>
          </a:p>
          <a:p>
            <a:pPr lvl="1" algn="just">
              <a:spcAft>
                <a:spcPts val="600"/>
              </a:spcAft>
            </a:pPr>
            <a:r>
              <a:rPr lang="fr-FR" sz="7700" dirty="0" err="1" smtClean="0"/>
              <a:t>Travelers</a:t>
            </a:r>
            <a:endParaRPr lang="en-GB" sz="7700" dirty="0"/>
          </a:p>
          <a:p>
            <a:pPr marL="0" lvl="0" indent="0" algn="just">
              <a:buNone/>
            </a:pPr>
            <a:endParaRPr lang="en-GB" sz="5000" dirty="0" smtClean="0"/>
          </a:p>
        </p:txBody>
      </p:sp>
      <p:pic>
        <p:nvPicPr>
          <p:cNvPr id="9" name="Picture 11" descr="Fig 3 - Parthenium Composite Irrigated EI 1975H Global and Europe .tif"/>
          <p:cNvPicPr/>
          <p:nvPr/>
        </p:nvPicPr>
        <p:blipFill rotWithShape="1">
          <a:blip r:embed="rId2" cstate="print"/>
          <a:srcRect t="61286"/>
          <a:stretch/>
        </p:blipFill>
        <p:spPr bwMode="auto">
          <a:xfrm>
            <a:off x="5220072" y="2831450"/>
            <a:ext cx="3456384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83844" y="4523347"/>
            <a:ext cx="3292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Climate suitability for </a:t>
            </a:r>
            <a:r>
              <a:rPr lang="en-GB" sz="1200" i="1" dirty="0" err="1">
                <a:solidFill>
                  <a:prstClr val="black"/>
                </a:solidFill>
              </a:rPr>
              <a:t>Parthenium</a:t>
            </a:r>
            <a:r>
              <a:rPr lang="en-GB" sz="1200" i="1" dirty="0">
                <a:solidFill>
                  <a:prstClr val="black"/>
                </a:solidFill>
              </a:rPr>
              <a:t> </a:t>
            </a:r>
            <a:r>
              <a:rPr lang="en-GB" sz="1200" i="1" dirty="0" err="1" smtClean="0">
                <a:solidFill>
                  <a:prstClr val="black"/>
                </a:solidFill>
              </a:rPr>
              <a:t>hysterophorus</a:t>
            </a:r>
            <a:r>
              <a:rPr lang="en-GB" sz="1200" dirty="0" smtClean="0">
                <a:solidFill>
                  <a:prstClr val="black"/>
                </a:solidFill>
              </a:rPr>
              <a:t>  </a:t>
            </a:r>
            <a:r>
              <a:rPr lang="en-GB" sz="1200" dirty="0">
                <a:solidFill>
                  <a:prstClr val="black"/>
                </a:solidFill>
              </a:rPr>
              <a:t>in the EPPO region modelled using CLIMEX </a:t>
            </a:r>
            <a:endParaRPr lang="fr-FR" sz="1200" dirty="0">
              <a:solidFill>
                <a:prstClr val="black"/>
              </a:solidFill>
            </a:endParaRPr>
          </a:p>
        </p:txBody>
      </p:sp>
      <p:pic>
        <p:nvPicPr>
          <p:cNvPr id="7" name="Image 6" descr="Parthenium hysterophorus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208" y="5260754"/>
            <a:ext cx="2391334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185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720080"/>
            <a:ext cx="8077200" cy="692696"/>
          </a:xfrm>
        </p:spPr>
        <p:txBody>
          <a:bodyPr/>
          <a:lstStyle/>
          <a:p>
            <a:r>
              <a:rPr lang="en-US" altLang="en-US" sz="3600" i="1" dirty="0" err="1" smtClean="0"/>
              <a:t>Agrilus</a:t>
            </a:r>
            <a:r>
              <a:rPr lang="en-US" altLang="en-US" sz="3600" i="1" dirty="0" smtClean="0"/>
              <a:t> </a:t>
            </a:r>
            <a:r>
              <a:rPr lang="en-US" altLang="en-US" sz="3600" i="1" dirty="0" err="1" smtClean="0"/>
              <a:t>anxius</a:t>
            </a:r>
            <a:endParaRPr lang="en-US" altLang="en-US" sz="3600" i="1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39179"/>
            <a:ext cx="8077200" cy="259387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i="0" u="none" dirty="0" err="1" smtClean="0"/>
              <a:t>Coleoptera</a:t>
            </a:r>
            <a:r>
              <a:rPr lang="en-US" sz="2000" i="0" u="none" dirty="0" smtClean="0"/>
              <a:t>: </a:t>
            </a:r>
            <a:r>
              <a:rPr lang="en-US" sz="2000" b="1" i="0" u="none" dirty="0" err="1" smtClean="0"/>
              <a:t>Buprestidae</a:t>
            </a:r>
            <a:endParaRPr lang="en-US" sz="2000" b="1" i="0" u="none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000" i="0" u="none" dirty="0" smtClean="0"/>
              <a:t>Wood </a:t>
            </a:r>
            <a:r>
              <a:rPr sz="2000" i="0" u="none" dirty="0" err="1" smtClean="0"/>
              <a:t>borer</a:t>
            </a:r>
            <a:r>
              <a:rPr sz="2000" i="0" u="none" dirty="0" smtClean="0"/>
              <a:t> of </a:t>
            </a:r>
            <a:r>
              <a:rPr sz="2000" i="0" u="none" dirty="0" err="1" smtClean="0"/>
              <a:t>birch</a:t>
            </a:r>
            <a:r>
              <a:rPr sz="2000" i="0" u="none" dirty="0" smtClean="0"/>
              <a:t> (</a:t>
            </a:r>
            <a:r>
              <a:rPr sz="2000" u="none" dirty="0" err="1" smtClean="0"/>
              <a:t>Betula</a:t>
            </a:r>
            <a:r>
              <a:rPr sz="2000" i="0" u="none" dirty="0" smtClean="0"/>
              <a:t> </a:t>
            </a:r>
            <a:r>
              <a:rPr sz="2000" i="0" u="none" dirty="0" err="1" smtClean="0"/>
              <a:t>spp</a:t>
            </a:r>
            <a:r>
              <a:rPr sz="2000" i="0" u="none" dirty="0" smtClean="0"/>
              <a:t>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i="0" u="none" dirty="0"/>
              <a:t>Present in North America (Canada, USA)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000" i="0" u="none" dirty="0" smtClean="0"/>
              <a:t>European and Asian birch species more susceptible than American species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 i="0" u="none" dirty="0" smtClean="0">
                <a:solidFill>
                  <a:srgbClr val="00B050"/>
                </a:solidFill>
              </a:rPr>
              <a:t>Added on EPPO A1 list in 2011. Measures strengthened </a:t>
            </a:r>
            <a:r>
              <a:rPr lang="en-GB" sz="2000" i="0" u="none" dirty="0">
                <a:solidFill>
                  <a:srgbClr val="00B050"/>
                </a:solidFill>
              </a:rPr>
              <a:t>to be in line with those recommended for </a:t>
            </a:r>
            <a:r>
              <a:rPr lang="en-GB" sz="2000" u="none" dirty="0">
                <a:solidFill>
                  <a:srgbClr val="00B050"/>
                </a:solidFill>
              </a:rPr>
              <a:t>A. planipennis. </a:t>
            </a:r>
            <a:endParaRPr lang="en-US" sz="2000" i="0" u="none" dirty="0">
              <a:solidFill>
                <a:srgbClr val="00B05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-444" r="21959" b="25452"/>
          <a:stretch>
            <a:fillRect/>
          </a:stretch>
        </p:blipFill>
        <p:spPr bwMode="auto">
          <a:xfrm>
            <a:off x="5630314" y="1052736"/>
            <a:ext cx="1642494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56" y="1052736"/>
            <a:ext cx="1165398" cy="174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27384"/>
            <a:ext cx="8892480" cy="720080"/>
          </a:xfrm>
          <a:prstGeom prst="rect">
            <a:avLst/>
          </a:prstGeom>
          <a:noFill/>
        </p:spPr>
        <p:txBody>
          <a:bodyPr>
            <a:normAutofit fontScale="97500"/>
          </a:bodyPr>
          <a:lstStyle/>
          <a:p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Revised risk management options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09867" y="3864157"/>
            <a:ext cx="8532812" cy="71697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400" b="1" i="1">
                <a:latin typeface="+mj-lt"/>
                <a:ea typeface="+mj-ea"/>
                <a:cs typeface="+mj-cs"/>
              </a:defRPr>
            </a:lvl1pPr>
            <a:lvl2pPr eaLnBrk="1" hangingPunct="1">
              <a:defRPr sz="3400">
                <a:solidFill>
                  <a:schemeClr val="tx2"/>
                </a:solidFill>
                <a:latin typeface="Calibri" pitchFamily="34" charset="0"/>
              </a:defRPr>
            </a:lvl2pPr>
            <a:lvl3pPr eaLnBrk="1" hangingPunct="1">
              <a:defRPr sz="3400">
                <a:solidFill>
                  <a:schemeClr val="tx2"/>
                </a:solidFill>
                <a:latin typeface="Calibri" pitchFamily="34" charset="0"/>
              </a:defRPr>
            </a:lvl3pPr>
            <a:lvl4pPr eaLnBrk="1" hangingPunct="1">
              <a:defRPr sz="3400">
                <a:solidFill>
                  <a:schemeClr val="tx2"/>
                </a:solidFill>
                <a:latin typeface="Calibri" pitchFamily="34" charset="0"/>
              </a:defRPr>
            </a:lvl4pPr>
            <a:lvl5pPr eaLnBrk="1" hangingPunct="1">
              <a:defRPr sz="3400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GB" sz="3600" dirty="0" err="1">
                <a:solidFill>
                  <a:prstClr val="black"/>
                </a:solidFill>
              </a:rPr>
              <a:t>Oemona</a:t>
            </a:r>
            <a:r>
              <a:rPr lang="en-GB" sz="3600" dirty="0">
                <a:solidFill>
                  <a:prstClr val="black"/>
                </a:solidFill>
              </a:rPr>
              <a:t> </a:t>
            </a:r>
            <a:r>
              <a:rPr lang="en-GB" sz="3600" dirty="0" err="1">
                <a:solidFill>
                  <a:prstClr val="black"/>
                </a:solidFill>
              </a:rPr>
              <a:t>hirta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109867" y="4568007"/>
            <a:ext cx="8077200" cy="50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92D050"/>
              </a:buClr>
              <a:buSzPct val="15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+mn-lt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07F93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+mn-lt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EC7D0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+mn-lt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5pPr>
            <a:lvl6pPr marL="19192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6pPr>
            <a:lvl7pPr marL="23764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7pPr>
            <a:lvl8pPr marL="28336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8pPr>
            <a:lvl9pPr marL="32908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dirty="0" err="1" smtClean="0">
                <a:solidFill>
                  <a:prstClr val="black"/>
                </a:solidFill>
              </a:rPr>
              <a:t>Coleoptera</a:t>
            </a:r>
            <a:r>
              <a:rPr lang="en-US" sz="2000" kern="0" dirty="0" smtClean="0">
                <a:solidFill>
                  <a:prstClr val="black"/>
                </a:solidFill>
              </a:rPr>
              <a:t>: </a:t>
            </a:r>
            <a:r>
              <a:rPr lang="en-US" sz="2000" kern="0" dirty="0" err="1" smtClean="0">
                <a:solidFill>
                  <a:prstClr val="black"/>
                </a:solidFill>
              </a:rPr>
              <a:t>Cerambycidae</a:t>
            </a:r>
            <a:r>
              <a:rPr lang="en-US" sz="2000" kern="0" dirty="0" smtClean="0">
                <a:solidFill>
                  <a:prstClr val="black"/>
                </a:solidFill>
              </a:rPr>
              <a:t> (Wood borer)</a:t>
            </a: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Highly </a:t>
            </a:r>
            <a:r>
              <a:rPr lang="en-US" sz="2000" dirty="0" err="1">
                <a:solidFill>
                  <a:prstClr val="black"/>
                </a:solidFill>
              </a:rPr>
              <a:t>polyphagous</a:t>
            </a:r>
            <a:r>
              <a:rPr lang="en-US" sz="2000" kern="0" dirty="0" smtClean="0">
                <a:solidFill>
                  <a:prstClr val="black"/>
                </a:solidFill>
              </a:rPr>
              <a:t> </a:t>
            </a:r>
            <a:r>
              <a:rPr lang="en-GB" sz="2000" kern="0" dirty="0" smtClean="0">
                <a:solidFill>
                  <a:prstClr val="black"/>
                </a:solidFill>
              </a:rPr>
              <a:t>200 plant species, mostly trees, </a:t>
            </a:r>
          </a:p>
          <a:p>
            <a:pPr>
              <a:defRPr/>
            </a:pPr>
            <a:r>
              <a:rPr lang="fr-FR" sz="2000" kern="0" dirty="0" err="1" smtClean="0">
                <a:solidFill>
                  <a:prstClr val="black"/>
                </a:solidFill>
              </a:rPr>
              <a:t>Only</a:t>
            </a:r>
            <a:r>
              <a:rPr lang="fr-FR" sz="2000" kern="0" dirty="0" smtClean="0">
                <a:solidFill>
                  <a:prstClr val="black"/>
                </a:solidFill>
              </a:rPr>
              <a:t> </a:t>
            </a:r>
            <a:r>
              <a:rPr lang="fr-FR" sz="2000" kern="0" dirty="0" err="1" smtClean="0">
                <a:solidFill>
                  <a:prstClr val="black"/>
                </a:solidFill>
              </a:rPr>
              <a:t>occurs</a:t>
            </a:r>
            <a:r>
              <a:rPr lang="fr-FR" sz="2000" kern="0" dirty="0" smtClean="0">
                <a:solidFill>
                  <a:prstClr val="black"/>
                </a:solidFill>
              </a:rPr>
              <a:t> in New-</a:t>
            </a:r>
            <a:r>
              <a:rPr lang="fr-FR" sz="2000" kern="0" dirty="0" err="1" smtClean="0">
                <a:solidFill>
                  <a:prstClr val="black"/>
                </a:solidFill>
              </a:rPr>
              <a:t>Zealand</a:t>
            </a:r>
            <a:endParaRPr lang="fr-FR" sz="2000" kern="0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fr-FR" sz="2000" kern="0" dirty="0" err="1" smtClean="0">
                <a:solidFill>
                  <a:srgbClr val="00B050"/>
                </a:solidFill>
              </a:rPr>
              <a:t>Added</a:t>
            </a:r>
            <a:r>
              <a:rPr lang="fr-FR" sz="2000" kern="0" dirty="0" smtClean="0">
                <a:solidFill>
                  <a:srgbClr val="00B050"/>
                </a:solidFill>
              </a:rPr>
              <a:t> to EPPO A1 </a:t>
            </a:r>
            <a:r>
              <a:rPr lang="fr-FR" sz="2000" kern="0" dirty="0" err="1" smtClean="0">
                <a:solidFill>
                  <a:srgbClr val="00B050"/>
                </a:solidFill>
              </a:rPr>
              <a:t>list</a:t>
            </a:r>
            <a:r>
              <a:rPr lang="fr-FR" sz="2000" kern="0" dirty="0" smtClean="0">
                <a:solidFill>
                  <a:srgbClr val="00B050"/>
                </a:solidFill>
              </a:rPr>
              <a:t> in 2013, </a:t>
            </a:r>
            <a:r>
              <a:rPr lang="fr-FR" sz="2000" kern="0" dirty="0" err="1" smtClean="0">
                <a:solidFill>
                  <a:srgbClr val="00B050"/>
                </a:solidFill>
              </a:rPr>
              <a:t>measures</a:t>
            </a:r>
            <a:r>
              <a:rPr lang="fr-FR" sz="2000" kern="0" dirty="0" smtClean="0">
                <a:solidFill>
                  <a:srgbClr val="00B050"/>
                </a:solidFill>
              </a:rPr>
              <a:t> for </a:t>
            </a:r>
            <a:r>
              <a:rPr lang="en-GB" sz="2000" kern="0" dirty="0" smtClean="0">
                <a:solidFill>
                  <a:srgbClr val="00B050"/>
                </a:solidFill>
              </a:rPr>
              <a:t>wood, wood chips and wood waste  added (in line with </a:t>
            </a:r>
            <a:r>
              <a:rPr lang="en-GB" sz="2000" i="1" kern="0" dirty="0" err="1" smtClean="0">
                <a:solidFill>
                  <a:srgbClr val="00B050"/>
                </a:solidFill>
              </a:rPr>
              <a:t>Aromia</a:t>
            </a:r>
            <a:r>
              <a:rPr lang="en-GB" sz="2000" i="1" kern="0" dirty="0" smtClean="0">
                <a:solidFill>
                  <a:srgbClr val="00B050"/>
                </a:solidFill>
              </a:rPr>
              <a:t> </a:t>
            </a:r>
            <a:r>
              <a:rPr lang="en-GB" sz="2000" i="1" kern="0" dirty="0" err="1" smtClean="0">
                <a:solidFill>
                  <a:srgbClr val="00B050"/>
                </a:solidFill>
              </a:rPr>
              <a:t>bungii</a:t>
            </a:r>
            <a:r>
              <a:rPr lang="en-GB" sz="2000" kern="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endParaRPr lang="en-US" sz="1600" kern="0" dirty="0" smtClean="0">
              <a:solidFill>
                <a:prstClr val="black"/>
              </a:solidFill>
            </a:endParaRPr>
          </a:p>
        </p:txBody>
      </p:sp>
      <p:pic>
        <p:nvPicPr>
          <p:cNvPr id="9" name="Image 8" descr="OEMOHI 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56" y="4005064"/>
            <a:ext cx="1217930" cy="144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4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770332"/>
            <a:ext cx="8075240" cy="4873625"/>
          </a:xfrm>
        </p:spPr>
        <p:txBody>
          <a:bodyPr/>
          <a:lstStyle/>
          <a:p>
            <a:r>
              <a:rPr lang="en-GB" dirty="0" err="1" smtClean="0"/>
              <a:t>Xylella</a:t>
            </a:r>
            <a:r>
              <a:rPr lang="en-GB" dirty="0" smtClean="0"/>
              <a:t> </a:t>
            </a:r>
            <a:r>
              <a:rPr lang="en-GB" dirty="0" err="1" smtClean="0"/>
              <a:t>fastidiosa</a:t>
            </a:r>
            <a:endParaRPr lang="en-GB" dirty="0" smtClean="0"/>
          </a:p>
          <a:p>
            <a:pPr lvl="1"/>
            <a:r>
              <a:rPr lang="en-GB" dirty="0" smtClean="0"/>
              <a:t>on EPPO A1 list since 1981</a:t>
            </a:r>
          </a:p>
          <a:p>
            <a:pPr lvl="1"/>
            <a:r>
              <a:rPr lang="en-GB" dirty="0" smtClean="0"/>
              <a:t>reported from Italy in Oct 2013</a:t>
            </a:r>
          </a:p>
          <a:p>
            <a:pPr lvl="1"/>
            <a:r>
              <a:rPr lang="en-GB" dirty="0" smtClean="0"/>
              <a:t>wide host range</a:t>
            </a:r>
          </a:p>
          <a:p>
            <a:pPr lvl="1"/>
            <a:r>
              <a:rPr lang="en-GB" dirty="0" smtClean="0"/>
              <a:t>pathway of introduction not known</a:t>
            </a:r>
          </a:p>
          <a:p>
            <a:r>
              <a:rPr lang="en-GB" dirty="0" smtClean="0"/>
              <a:t>Thousand Cankers Disease of Walnut</a:t>
            </a:r>
          </a:p>
          <a:p>
            <a:pPr lvl="1"/>
            <a:r>
              <a:rPr lang="en-GB" i="1" dirty="0" err="1" smtClean="0"/>
              <a:t>Geosmithia</a:t>
            </a:r>
            <a:r>
              <a:rPr lang="en-GB" i="1" dirty="0" smtClean="0"/>
              <a:t> </a:t>
            </a:r>
            <a:r>
              <a:rPr lang="en-GB" i="1" dirty="0" err="1" smtClean="0"/>
              <a:t>morbida</a:t>
            </a:r>
            <a:r>
              <a:rPr lang="en-GB" i="1" dirty="0" smtClean="0"/>
              <a:t> /</a:t>
            </a:r>
            <a:r>
              <a:rPr lang="en-GB" dirty="0" smtClean="0"/>
              <a:t> </a:t>
            </a:r>
            <a:r>
              <a:rPr lang="en-GB" i="1" dirty="0" err="1" smtClean="0"/>
              <a:t>Pityophthorus</a:t>
            </a:r>
            <a:r>
              <a:rPr lang="en-GB" i="1" dirty="0" smtClean="0"/>
              <a:t> </a:t>
            </a:r>
            <a:r>
              <a:rPr lang="en-GB" i="1" dirty="0" err="1" smtClean="0"/>
              <a:t>juglandis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2013 reported from Italy</a:t>
            </a:r>
          </a:p>
          <a:p>
            <a:pPr lvl="1"/>
            <a:r>
              <a:rPr lang="en-GB" dirty="0" smtClean="0"/>
              <a:t>PRA Expert Working Group in August</a:t>
            </a:r>
          </a:p>
          <a:p>
            <a:r>
              <a:rPr lang="en-GB" i="1" dirty="0" err="1" smtClean="0"/>
              <a:t>Heterobasidion</a:t>
            </a:r>
            <a:r>
              <a:rPr lang="en-GB" i="1" dirty="0" smtClean="0"/>
              <a:t> </a:t>
            </a:r>
            <a:r>
              <a:rPr lang="en-GB" i="1" dirty="0" err="1" smtClean="0"/>
              <a:t>irregulare</a:t>
            </a:r>
            <a:endParaRPr lang="en-GB" i="1" dirty="0" smtClean="0"/>
          </a:p>
          <a:p>
            <a:pPr lvl="1"/>
            <a:r>
              <a:rPr lang="en-GB" dirty="0" smtClean="0"/>
              <a:t>Coastal areas near Rome </a:t>
            </a:r>
          </a:p>
          <a:p>
            <a:pPr lvl="1"/>
            <a:r>
              <a:rPr lang="en-GB" dirty="0" smtClean="0"/>
              <a:t>From southern USA?</a:t>
            </a:r>
          </a:p>
          <a:p>
            <a:pPr lvl="1"/>
            <a:r>
              <a:rPr lang="en-GB" dirty="0" smtClean="0"/>
              <a:t>Slow spread</a:t>
            </a:r>
          </a:p>
          <a:p>
            <a:pPr lvl="1"/>
            <a:r>
              <a:rPr lang="en-GB" dirty="0" smtClean="0"/>
              <a:t>EPPO Alert List since 2013</a:t>
            </a:r>
          </a:p>
          <a:p>
            <a:pPr lvl="1"/>
            <a:r>
              <a:rPr lang="en-GB" dirty="0" smtClean="0"/>
              <a:t>PRA Expert Working Group in December</a:t>
            </a:r>
          </a:p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8620"/>
            <a:ext cx="8064896" cy="648072"/>
          </a:xfrm>
        </p:spPr>
        <p:txBody>
          <a:bodyPr/>
          <a:lstStyle/>
          <a:p>
            <a:r>
              <a:rPr lang="en-GB" sz="4000" dirty="0" smtClean="0"/>
              <a:t>Also of concern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70" y="332656"/>
            <a:ext cx="2748539" cy="182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14562"/>
            <a:ext cx="1790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11" y="4869160"/>
            <a:ext cx="2667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78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Standard on “Generic Elements for Contingency Plans”</a:t>
            </a:r>
          </a:p>
          <a:p>
            <a:r>
              <a:rPr lang="en-GB" dirty="0" smtClean="0"/>
              <a:t>Council Colloquium on Contingency Planning 2013</a:t>
            </a:r>
          </a:p>
          <a:p>
            <a:r>
              <a:rPr lang="en-GB" dirty="0" smtClean="0"/>
              <a:t>EPPO Inspectors Workshop – Kew, November 2014</a:t>
            </a:r>
          </a:p>
          <a:p>
            <a:r>
              <a:rPr lang="en-GB" dirty="0" smtClean="0"/>
              <a:t>Focus on generic elements – pest specific detail later</a:t>
            </a:r>
          </a:p>
          <a:p>
            <a:r>
              <a:rPr lang="en-GB" dirty="0" smtClean="0"/>
              <a:t>Encourage learning from others’ experience</a:t>
            </a:r>
          </a:p>
          <a:p>
            <a:r>
              <a:rPr lang="en-GB" dirty="0" smtClean="0"/>
              <a:t>Potential database of eradication expertise?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concern remains “Pest X”!</a:t>
            </a:r>
            <a:endParaRPr lang="en-US" dirty="0"/>
          </a:p>
        </p:txBody>
      </p:sp>
      <p:sp>
        <p:nvSpPr>
          <p:cNvPr id="4" name="AutoShape 2" descr="data:image/jpeg;base64,/9j/4AAQSkZJRgABAQAAAQABAAD/2wCEAAkGBxQREhUUEhQWFBUXFhcWFxcYGBUUGBoVFhQXFhgYFRcYHCggGBolHBUUITEhJSkrLi4uFx8zODMsNygtLisBCgoKDg0OGhAQGywkICQsLCwsLCwuLCwsLCwsLCwsLCwsLCwsLCwvNCwsLCwsLC8sLCwsLCwsLCwsLCwsLCwsLP/AABEIAMIBAwMBIgACEQEDEQH/xAAbAAABBQEBAAAAAAAAAAAAAAAFAAEDBAYCB//EAEEQAAEDAgQEBAMFBQcDBQAAAAEAAhEDBAUSITEGQVFhEyJxgTKRoRRCscHRByNSkvAVFmJyguHxU6LiMzRUssL/xAAaAQADAQEBAQAAAAAAAAAAAAAAAQIDBAUG/8QALBEAAgIBAwMCBQQDAAAAAAAAAAECEQMSITEEQVETIjJhcZHwBUKB0SOh4f/aAAwDAQACEQMRAD8A9eBTyog5dArUyO1yUpTFAhFcp0kxDQlCdOgDmE8J0kANCeE6SAGhKE6SAGhKF0kgDmEoTpIA5hKF0kgZxCULpJMDmE0LpJAjiEoXSSAOITwnTIAcJwuU4QBICu2lRAroFICeUlHmSQMqtK7BULSpGlIZICnXIToEJJJOgBJJJ0AJOkkgBJJ4SQAySdJADJJ0kAMk4aE9BKrXt82lE6k7NG5Vhz8wE6Dp+qhTUm0uxo8bik33A1rixfOYZY5c1IMUI3Ejsq3ENxRYC+QHt2jn2PVYOpxnFUCPLzXnZX1UZ+x2j0MUcE4+6NHptPFKZiTE6aq4sUctVszou8Hxw0zlc/OJgA/EP1WnS9b6ianyR1HRqO8DZJKC1vG1B5T6jmPZTr0FJPdHBKLi6YyZdJkyRkydMUAMkkkgBwV0CuF0CgDuUlzKdICo0qRpUDCpmlKxkoTrkLpFgOnCZOgB0kydKwHTpk6LASSSSBjpJlWub+nTgOeATsJ1Q3StglbpFlULm+82SmJd15D1KGYrjRiKYhvN36IPcYu8MDaYhxHzPrzXDPqVLh0vPn6f2d+PpnHdq348fU0Fa4ZbguJz1Ov5Dog1zjz6xys0P0CHfY3v81V0D8fRGsMwYv5eGzr9536BYrPLJ7MK/pGrxQx+/K9wAMKqVHQCar/+0eqKngKj4Ls+tUgnMNIMbDstda2raYysAA/rdTLsw4FDdu2+5yZeoc9o7I8bZi1Sgzw30nh4EAwSDymVFY2lXKHxLiZ7tMr15+HUyZLec9pVe+wWnU1jK7q3RRPpqt49mXDqu0+DJYdjTXQ2t5H7CoNP5lrMMrVIPiFrm/dc3mO6yXEHD72NLiA5oE5hoQO4WfwTiirbuyg56c7HXTsnhnJOpqmPLFSX+N2vB68CkgVvxBQNPxPEDOrSear4bxhTrVxRa1wJBIJBAMdJ3XYtziao0iZOmQIZcrpclAh0gmSQB1KdcpIApsKmaVWplTsKgsnau1E0qQFAjpJMo69w1glxhAEydDbjFGtgDc7D3hW7S5FRocEWOiwnXKeUCHSTSgPFeOfZqcM1qu0aO50kqZzUFbLhBzelD47jjKJ8x8o3jcu5NWKr3JuarXZcubQD6qo1oY9rq4c4vOpGoDjMEj5rQXNs0mm8kNDJPTcQvF6nrm6S4Z7GDpIw37hGysWAA1CXEfd5KSvU8RwbTYC4bRs31KVhaPrgEnJT/wC536BaG0t2UxlYAB/W6vB0mXMk8uy8d2ZZuqhjdY93/pFLD8HDTmqHO/6D0CKJSlK9eEIwWmKpHmTnKbuTHTJJKiBJJJJgRXFEPaWu1BEH0K8o4u4OdRrUvspgVCRDtgd9/mvW0B4xozQzj4qThUH+k6/SUfUabXB5QzCbqjULnUHuezzTGZuiuV+MXV/Ddkax1N0gjQ9x+K0/HHENTJSo2589ZsyOYPILzGvZOpvLKjSx43B/EdUuDWDTfuR7tw3jrLynmZuNHDnKLrzj9ltjWaXVCIpuAAnnHRejJ2ZSST2EuSnTFFkjJJJkwHSTJJDKNMqdpVamVOwqRlhpXYKiauwUgJFnuJrmWgMOs6+3RHisxiO5BGhJ6jXfRTJ7FR5IXBzmBzhB0E9zpp/XJFOHnuaS3lP4fqh4qjI0HqdOYyn/AMgjOG04ZoIM+8IXI2FpSlcgoBxDiH2SbgyRlgt7Zht3VkpBy6uBTYXHYCV51cXLrm6Be0+XQdJ/4Kqu48+0u8Pw3gPc35DefZG8FpgvJdoIPzOy8v8AUctJQ/PB6PQ46uX55HxWi3IJ28Sf5Wz+arUKPikF8hggtHv95W8Xg+AwmAS959AQF3RpENJ5HUc1HSdOmozl2Sorqc7Vwj53LVHEjPk+FoU1liHmLs2gER0KD0fge4dxA6ALvBjlJnnqvSUmcDSNtSfIB6hdyhdlf535YgRp6hEpWtmdHSS5lPKYh0lzKaUAdKG7pB7HNOxBH0UsppQB4FjBr0q7XPDslJ2VjiCBDToAfZbjiK3pYhaUqzCGVo8p6kDVpWr4qwJt5QdTOjt2no4bLyZtlXoVBQrgtaCS3fKT1aQlKWxcUmzcfszxF5Y6jUny6iei3GZeY8LYxUpv1YXMHlD8pj3PNF7rjcNqZMgI6gyojktbhONPY26YoLhfENOtGsEowHLQzEkmJTSgB5TrhJFjB9JysMKEi8YyS9zWjuVdtrpj/hcD6GVNjCDSpAVXa5dsqA7FICpidy5hbl9+iG4rfU8rTVOXMQG9c3aEbuXgNkgkdhKy/EdfMHMZTeHNIcyoGEhrgZkabcj6qHOKdNlxhJ8Is2lMmq4R8LQCPUnX5AI7bud6LJ2WKupGXMeScu7T8LeW3qiDeL6Ydlcx4mI8pI10Caa8g4S8GoBXn3FuO13U6lGpbOpsJA8SQREn8Q0rT2fElCoQM+Rx5O8v+3IrJccY424tKga0tLKuSesB+o7S1NvYSi74Mlh1mGOq1M7iGyGOkQDqPM3uI16hb3Annw5dv+iwnD1IPEESHuyu/wAobP4kfJFqeJvoB1vUdJcYY/nBIBB76g+/ZeJ+or1ZOEeVX2/4ev0nsgnLh2WONbgEMzOewZAJZBIl5J+ioOpVGW/j212+qG/E1249Qr2OYcK1QUyTlhswSNgs7bPdS8eiCczWlo/xZXRB9QSu79PyOeBNnH1kYxzNL6m2wS9Na3zbZtffmPmjVG2JLQ3cb+iyXAtzNM03TLKkDsHa/jK3xvKVBvnOUdTzXZRytlq2tMpBnZWy5VLfEadQAse0g91MH6qyCeU8qLMnlFgdSmLwN1FUrBoJJAAWC4g4l8V4ZSMAEj1Q3QjfUrxjgSHCAY35qbMvOLcuyBjQQ4mSepHRG8MxmsamV4aGN0JO+nRGoDVlyEcQsADKsAljhv0OhUdxi5B8gHqVTu8QfUblcAQoeSIKSCuKMZ9nf91uUnQdl41XAJJbJOq9Mur59RhpmACI06LOjhykDOvzUvIgBODuzNa1s5p9vovVrHSm0TyCw9tastvMDAGuuqqWX7TKfjljxLNg4DmqjKwo9JJXJKzzOMLZxAzx6qyOIbcifGZ8wrsdBjMmWedxdbA/GEkh0eO3dd51cdB1KlwnG61B2amSPqqsve0ZocOWkFdM8usAct1yWy3i32N1/fWr4bRoHHc7/irT+MX0QBAdImYO6xLLuplDfK0TM7rt12XHzOk8vT0R6sqK9H5nqOD4u6rSzvOrhpGg1PJEG3jupWatqopUWmRAA7BWKWJgzt7OaV831EpZJOV92e5ixxjFKjQC8d1TU7s67b9AqNpUZUgF7W89TGsRCYVACRmBgnUHuuRvJGOrsaaIN0Exddm/ILirWaWkGmwju0f1zVEVO6d75CldRLyP0UefYpj7Laq4Nps8xdG4AE9vZBKuJm4vKAfl0cyMu0Tzn1XqD8HoHV1Jh9QD+KyuPYZb0rmmWUmseHMcCNBq6CCNu69bpurxPbS9VPcxy4pPvta2O8cxhtvXzOO+aPaFmKGItfUqVC2Z5dnS3X5j5KrxleeJXHQF/wD9o/JD8PqFjw4bggj5r2Ogg4dNFPk8rrGpZ2/oarhDGBRruL5yuAJjXX+iiXGGPCu8NaTlA2316j2WVsCXVi7ISI1AnmZ5LvEKgLszWkTy3W05/tOaa3NNgrKrqeanDgNN4PoiFC7uWHMZ0/xDZAcLxB1KmWt+8Zn2jZQi7qAOzEmRBlZyy18JMV5NI3jasx8GI2jdErvi+vTZmcxoB2K80q3MncJ7i9cYa4mOUbJwyTrdhQYvOIald7sz4aeQJhQsrhpDgRpt6rLXFY5iG7K1hPmdD3eXmm0+bEbrCcb8zXO2Egn1XFWoHPbFZ7WlxmDrGsIELNgM5yRyCtX7mMYx4zAjcmMu2kIWTai4wT5KGOYlWouhld59eiDu4juv+q5HqPDb6zM5ILniR5gIPKeyFYrgNSjBdliY0MqY9Rj1abVnRLpcsY3pdFOrxFdNJHiu+a5/vNdf9VynsMAq3T3+HEDqeytv4IuROjNP8SqXU4YvTKSTGukyy3jFtFGni1esHB7yWgagoc+s0GMnyJVy1olmcEa7e46KubQrVSVnOrjaoL4djgpgA02O/wAwk/NFaXGtNm1tSHz/AEWVpsIjRRVKXZFKzW3Rtf77U/8A49L+vZJYxtvpt9UyKiFyCH2jUH4hsP62CJNdSq5WmBqJKpXFjLZa0xHVQ4WHtdGSRzMxA9eaxdNWXw6YbvLcUnAUw1zSN5JPvyVxloMueoGsgT3I7DkqNSzcWyHlsnaZgeiKC0mlnc4NaBqd3EdzsFi2XRDRwm4uxlDnso7y8iNNolAMSw+nROSnWfUqzHkAy6HYwtJYXLHeXOXtGuTOYjuBv6LK41cGvW8OmAxoOUBvlknrC0xJ3XCJnK15ZHf0KtICahmJInUfIrvDq1R0zcNpx/E4ifqrN3Y0rYtptYK9YiXZpyt9lQrXFVpH7ukNYH7tq15RHAZq1gzUYjSPoXg/KUJ/vPcNcQ19R0HcFxBg7jspPEutvK30YwT22UR+1n77vw/AKVGHen9v6KuXZv8AP5Cdjxzc03A1GVKjRu0uc301A01QvEeI61d+Yl2/lnUgAyBIAmFxUsLg/ef7klcsw2uObvqmoYU7UV9hOWV7WzS0eBr6tlqxRcHa61I316InS/Z3cQ5z3sokDRoPiA+/zWSpUrlo0qVB2Bd+CnpX161wLa1Qx11HyKTb4Ul9h0uWjV0sEqWcy7O52z2xljoRuu6DXH46WUzoYjT0Ky39oXmfMXAuiOY0mYiYCu3WP3L6YbVpgR98E5o6ayspQb7jfFGidQbzDfouRSHQBDsHtrcjxTVqB2vlcM2UjoQrlLEGucGiTO2i55wkn7TNwl5OnWrD91p9k4s2fwCFZLiADlgHYrjOPVZe8hxkVzYU5+AfJL7DTH3G/JWDdJU6usQNecwE16j4F7iIWrP4UA4prgt8IQMpnvqt7Z2DXa1KrG9gQSsFxtQa2q/IcwEQV0YoZE7kXFSbV/mxmKFzUaCGvcPc7KepiBLYcXOI+EkzCo1A6JMx1SY2QNdTyXZpV2V6jqrO23T2OORzmk7wSFKcRuDp4lQ/6iUzLUvfk0B7ovhGHGm/NMiESUPCLWSdUm1/IOsGuy1MwO3Nc0xotJi7QWkxrELOsUp2cWSNMrncBRVVM8ecKCqtEbL4UdN2TrgJ1RVBulS07epVqjR/wj5qsMRYNIACIYaWVnQHa9FxybOhUWaVOW5consorijLS0kkfwzI+SMUsJaOequ22Bt5CSstRVGUphzQYbB7Qh1GzqNrCoAYkEyF6nbcLl3KETbwVmGsKlkaIcUeN3bH+OamR5a4AaAmI/JNf53FgbTeYM7EExyAXtDeDDyMD5KvS4Raaha6oBGvcnt0V+s/AtCfc8rqPdUAAov5A8i09TKunAn5M3iPJAnKSIMbhek3/DlKmwmrW8Ecoykkd+vyWNoYraUWPzsNapmOVzvgyzpoEa2+ClFGXbi2hHh1CW8uZ9EQtXPqU3OZSqucCBlAk95nb/YohTuqdXLUFMHzHytiRrHuNkeouZbszPJZnMZdiOYLo9PonrfgWkxAunZsuSoO5aQAehPI7LW4Nwcbil4zqz6Y1AiCDHY99N0Vp3JDH1Q4ADQiA5rp01BkHf6rvCuImCl4boa2CBlB09ipk2/hHFLuAcU4VqUaZqNeKonWfK766FZmtULhlyO17L0LGMSbVt3MpuzPLhLdvKdz8lTw3BGPMOc0Pgw10iQByO0qIzlW5coxvYxwf4YDRB5kLk3YGuvb19lq3WtuJDmefqNvfquqeE5yG06YJO4MAfVNutwRnW3uYbEDnrz6qdjxyDj6SVqW8LVBo1rJ58o9TCo4jgNSgwPeYBOzS1wHuFnqKewKY48g75JeI/mI9E5t4gy7XZT1bB42g894+hRZDlSuioHvnmZ9EfqcG0qzAXVXtJE6Nbz9d1l7qwrve3wyWnYgOjfnovWeFrYW1FrapNR8CSQCR2U5LaWl0EXaujw3GMMNI1KLQ52UwHERIQ3wnNY0ZTIO8L2z9peGU/s/j0WtZVJAnaZ6jqvHXX9yHZSyM2kxI9V2Y5NowlFLsR0rvKQfD1neFfqYsGAZW6xrIOi9X4OFqymGhjXPAEuc0Zi7shPEHEjaVVzQyk/q0tGnbZZPNvVGsMVo84oYwXNfmhxIjbb0VW0ecplaXFfAqg1aFINP36Y09ws9VLmvBayBygT9Vqnq4LhP0W7VkDbRxIMQOq5+wtBOd49tSirqrnRuk+2JMjTtAP1T9QwSjQLFuzo4/JJGBQd/EPokj1B7ACowxK2P7OLQOLnOaY9D0W7o8DZNjRZ/oQjiZz7IBrK2Y84AAHYALNy1bDSp2H7W0a8zkMN2nr1Rm0sm7gAd15hY4pXqNHiVMjP4QPM71VrFOInNbGZwHQaQPZTpKbPRr/G2UCGiHO+nugeLcUXQbNPI1vMgSQvOX405xBJ0/r6rWYPmqUzocpG6meqJUVFoOcPce5vJXgvG0CJ/3U+KXNO4k0tBEO5ebnIXi13cOZXcNQWuOmo0nRel8N0apAqkOLXAS2ND0KrIkkmyYbvYyeP4k5ryHSYOXXXbaOyHW+GAOzXQq5C3MBSiT1ku0AhazF21HVXtLGidPhIJEfUKLCMf8Og6k6k+o9jjle2IHVrs2nZGtpbFKN8kGF4ha0WuFGi9sgw8uDyNN5KDYRiVs+o/7a90OALXS4jfUQ3XRaT+2bW4a4utqkHQg+Gwba6TPyQupZWrG5KLYGXeoRUIPaUk+bTG14J8Rxi3p2r6VOqHy4FvxSWF0g6jos9RxQOcA0kHaNpnoZ+i6xHDzkyeG1zvuuE7Hvp8lscPsmfYpLaYdSiIA1ECZnY6/wDCrUoxBxbZPZtp0WNa9oLnES6JIPLXpBWjp4axzA1tSllcZnUlrvWJ9isVTxVgAJMLUMpU2Uw6owvc4SRtAj13WNb2PVaov4vwdbnJmrtol3lbr8TiNMpcd1Fc4bStGBr65LuoA8wGkzOhnusbjtb7S5jBU8tOMh8uYAH4TrrGyvYRc0Gue53nJ8pzHnz3H4KpK0KKp7sZ2M1hcCm2o7wyYaTEn1jl6FVeLMVhwZSAGkvI+8fRS0balRDjTirPmDKm4d/gIAIHYyg7OGbi7qyxraMnMQQ4QDvlBEEhEKi9ypPUtjizxosgk6jluQO7SNlfGLiq9z5kbmAAfbkh99wvXbWLGUDlAAD3TmceZaWaR6yqVe1uLbyuY+nmcBLmlgcOYzHQ+ytuL4IUfJvcArMa8GoDJHlnUTy15Fa+yYT6rz3DACwQ4k8x37K3/a9WiRDna8gZ+hWbhvbKjLajcY54T2eFWALY3OgB5a9V5PfPNBzqZLXQfI4Q7Q7ao5UxgVWmnXEtd8UOzH1hZ+pgYpPAc+WEy2BqW7jnuiLpuxSidcL40PtLQ476d5VfiBj7e8c5wLgTMRMg8u6t4ng9Kq8vFLKNILSQ+R6I8GMNFhe99V4gNBaCR/q0TfOpFQfYzjKs1RUNN9KnGugA/lIlXqeHiofIPL/Fs33KNV7usxvna4MjfIXx/myzCKUbYXNoDTAABlzdge4kSVKdBLdGSZYszEBwcQJhgc78VWe0HSD8h+q3NLCfCpOqMDQ57Q0co7/10WYxTDfDImo155xpCdmVUUQ5o0g/IJKs5uu/1CZGpEajZDFXVRnkzy12QfFrfO0uHxbyVxZ40zLDRlbyG59XHqrjsQohhlwEjn+S0sujzx+LlriNTB15f8KG8xk1YaBHYbk9+qt4haHM52jGkyOp7lXOEMLpF5eTmI5lW5xS1NAoO6TL3DPD+Yh9wYG4YP8A9H8lt6t6xjYaYAEAcoQz+1aQOXRD61TM/wAp0/rb9VEc17tCnBLuXaFnRe81n0xnOjSRy6wjrMcqNZ4dNo6TzWYuMTYNDH5ohgl42ZLtY0CNalyiUn2ZJxC9zfDfUdnqDYdOy4tKr2z+6yucJIIHz0QXjK9EsJPP6KgcfDzObUd0KNorhhrGuEalZviU6QpucDrJDHdDoDr7KjhfBN5TDXPFF+RwJbnJ09xzRnhPiCo/O2nVBgCKb5I01lp29leo31xUqHYF+mgg/KdQobktjWPFsCU+G7xtw94Zltz5g0vzOb1jlG+nooLik6X0m5mMqNOm5LtJPbTktniNxVpsLS+Kobofuvae3Ijqs1huKVQP3jKb3AD42HMB0kOHzU7sd0VMO4XZSLC8OeSQTmgRzBA33WlvKrXac+UzPaFSrXraxDsoY8Hdpfr2hxI+St3Fq927HaCQcrtD19E3Jomk+5nrPAa91VfAYGZvvjN2JaRqAY2Wzwrg6hTbkrNFTo6SI+SH8PCrQkfH0GVzfy3R+rjB50nzMbOP4BS1ZVvhGa4l4UoUMrqVWqD0Dg6ByMHcKXBK7oc1zi4kAidCRsdOoV66tXV6oOR7DEbOyn1kaITxBwddVDTdQeWGm+SWOIcGkQY019FNNuuxacVH5hdt0KcZiACQGzpLjsPVK7pOqyyo0PY7droIQu84UqVQBXaKuXUOc+o17SNnANOh7hXm4dd5Mprte3nMNfH+YNE+5S0fMFP5GHtn5H1GscIY4gajUAxA7hRcQ3RZAbOYjV3NaXE8FpU3sApM7umNf9JQnHMEYXB0u20ywG/Vap26IW1siwTAc1E3VRpe1v8ACefV3OFYo2lCPFfWaHHZrv3bW/5TJB94K7wjigW9RlJw/dHyulsDpKGcXcM1qVYut3sNF/nYKhc2OeVrjIP0Qo3KmDntYdqWLgA5mSoOjXQZ9CBKDYjd3FF7f3bwDzyyPohVPFru2M1aD2g7Ob5mH/U2Qp6PFRrDI+o5gnXQOBHc7rXQ0jLXbs2jb1zqYzTqN9RqrnBGI0wx7ZAhxEfoqFGyo3NAZKjmvA0InK7s5p/VCsGa+3qHNSgHQxvPUggLnSauzWU06QY4/wAUqsyMY4MYdQ78gsnaNJ+MucT95aXHq5qMa1oLjM/CdPogptyTBpkTz0b+GipS23M50nRx9mH8X4JK9TsBHxn5f7pJaURUQXhd6wyDHZoGnqVnMdtj44ex401JJ8o/UrRYDhFKoPjLjzjQBPxTZ29sGta0F7tdeQXSpe7YrTsijheGOrNzP2PM7n25BFWYSWthmg/FDqWK6ADkrtvixG5WU2zVRKFww03eb26KqbmXaH6o9itPx2eQenqspc2bqPxHU/RPHUueTHJGnYYoV27xJ7q3ZX4pkkjUiB2WeZViBKm+19P69FegjVuU72o65rHO6A0xHZaLAbK3ES0uEn195Wcp2tZ1Rz6YJ9B+a0lrbPp06fkyvJOZ3Y8u6qXg0jvuGsb4ntrdobTpQQI+EgfPmrH7P8XNc1apHlYIb3cdY+SAs4fa4uFeq5zSdARpO+61fD1g23twxoAlxdpznRQ0lEadsvY9eeZrvLqzZ2vPl3Wfq4gGuBMPg6jYEdCYXXFdxFRrOjQfY9kBdWZOoJEen5JRjsTJ+41VxjdMBpZRYx/MeZ2h3GhhRDiV+rhUgfwjQCOx2Pos4+qIgGZ5AnRD69zkM6RsRmg+p6qlBBqPScN4vcBLyHjrsY7HZHbDFm1g4g6yO51Eax6Lx23ui4AeWOwAd23RG0xF7DDHGmMsyJBMHZwkyUpQKi13PZmVxpz7/wDKVa8DXNkgT5dT8l5nT4qrARmLj1LGH5wrH96S8AVGhxBBBHlg+hU6ZIXtZ6Q29a7fTWNRBnshN9ftDtNdY0E6n8kBurltZrYqNb5g7cDblomxW8yNkaaa67/MKJOy4xSOeIsZbTaSZn+EAb8jtosKcbdVc4SQdwIABjcDvCr8UY03Mxrj8U8/zWcuLsjygwZDg7UxHotYQtBKVGsumsI8+sgFpBnfoAQUe4XuRdW7rKq85wC6i8gSI5azssVh+Ntkh7Wnq4EjXr29wrX2wlxc0ugbFoE+xH+yU4tESlW4aoNq03+G+q0AaOhha755i0/yqS5w61fq5rHmOgp/Von3QBtYu82YkdSST89VcvbcAjLVklocNDv0kbKNTI1/IMYTb/Zj5HhzDvTPmy+jp1CNW2I5yc5pu1iABmA9HESsLTLh8UkdW7qWniBZBAkTz/FGpthrPRBdBpGXKfXeFBXv6ZGV0A7xED+aAsrhuKuq1Wtf8I2do0fqpsahz8u7exP66qrLpVYQqYxRBIyt+ZP1TKhQtGBoEN/lJSU2g/gA8JuImNEG4sqE3Jkk68zKSS3j8bF+1EVodVfpbpJKJm0TR2p8iyfEjj4x1KSSjB8Qs/wgx51UhcddUkl2HIegYVpQZGnlZtpuiVvq7XXRqSS5nydHYsYturNl/wCkz0/NOklLgImc4v8A/cH/ACt/BAcxzb8k6SqPBlLkVwPI71CF3409ikkrXJJXtXeRnuPaUXt3EkSSdD+KZJU+5SJc5BMEjVLOZGp/ohJJS+AfJavHFugMa8tFDhlVxqGSTA5klJJTL4TSHIn0muq1AQCAJggETAXFzTBpagb9EkkilyZm5MO001Ri3aIbpzb+KSS0lwjP9zDmJ0w0nKA3XkAOXZc4q0CmyBHlSSXLLsW+GCcOeSDJJVpzjCSSl8nKXKI8zfRX2hMkp7m0Ss95ncpJJJ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REhUUEhQWFBUXFhcWFxcYGBUUGBoVFhQXFhgYFRcYHCggGBolHBUUITEhJSkrLi4uFx8zODMsNygtLisBCgoKDg0OGhAQGywkICQsLCwsLCwuLCwsLCwsLCwsLCwsLCwsLCwvNCwsLCwsLC8sLCwsLCwsLCwsLCwsLCwsLP/AABEIAMIBAwMBIgACEQEDEQH/xAAbAAABBQEBAAAAAAAAAAAAAAAFAAEDBAYCB//EAEEQAAEDAgQEBAMFBQcDBQAAAAEAAhEDBAUSITEGQVFhEyJxgTKRoRRCscHRByNSkvAVFmJyguHxU6LiMzRUssL/xAAaAQADAQEBAQAAAAAAAAAAAAAAAQIDBAUG/8QALBEAAgIBAwMCBQQDAAAAAAAAAAECEQMSITEEQVETIjJhcZHwBUKB0SOh4f/aAAwDAQACEQMRAD8A9eBTyog5dArUyO1yUpTFAhFcp0kxDQlCdOgDmE8J0kANCeE6SAGhKE6SAGhKF0kgDmEoTpIA5hKF0kgZxCULpJMDmE0LpJAjiEoXSSAOITwnTIAcJwuU4QBICu2lRAroFICeUlHmSQMqtK7BULSpGlIZICnXIToEJJJOgBJJJ0AJOkkgBJJ4SQAySdJADJJ0kAMk4aE9BKrXt82lE6k7NG5Vhz8wE6Dp+qhTUm0uxo8bik33A1rixfOYZY5c1IMUI3Ejsq3ENxRYC+QHt2jn2PVYOpxnFUCPLzXnZX1UZ+x2j0MUcE4+6NHptPFKZiTE6aq4sUctVszou8Hxw0zlc/OJgA/EP1WnS9b6ianyR1HRqO8DZJKC1vG1B5T6jmPZTr0FJPdHBKLi6YyZdJkyRkydMUAMkkkgBwV0CuF0CgDuUlzKdICo0qRpUDCpmlKxkoTrkLpFgOnCZOgB0kydKwHTpk6LASSSSBjpJlWub+nTgOeATsJ1Q3StglbpFlULm+82SmJd15D1KGYrjRiKYhvN36IPcYu8MDaYhxHzPrzXDPqVLh0vPn6f2d+PpnHdq348fU0Fa4ZbguJz1Ov5Dog1zjz6xys0P0CHfY3v81V0D8fRGsMwYv5eGzr9536BYrPLJ7MK/pGrxQx+/K9wAMKqVHQCar/+0eqKngKj4Ls+tUgnMNIMbDstda2raYysAA/rdTLsw4FDdu2+5yZeoc9o7I8bZi1Sgzw30nh4EAwSDymVFY2lXKHxLiZ7tMr15+HUyZLec9pVe+wWnU1jK7q3RRPpqt49mXDqu0+DJYdjTXQ2t5H7CoNP5lrMMrVIPiFrm/dc3mO6yXEHD72NLiA5oE5hoQO4WfwTiirbuyg56c7HXTsnhnJOpqmPLFSX+N2vB68CkgVvxBQNPxPEDOrSear4bxhTrVxRa1wJBIJBAMdJ3XYtziao0iZOmQIZcrpclAh0gmSQB1KdcpIApsKmaVWplTsKgsnau1E0qQFAjpJMo69w1glxhAEydDbjFGtgDc7D3hW7S5FRocEWOiwnXKeUCHSTSgPFeOfZqcM1qu0aO50kqZzUFbLhBzelD47jjKJ8x8o3jcu5NWKr3JuarXZcubQD6qo1oY9rq4c4vOpGoDjMEj5rQXNs0mm8kNDJPTcQvF6nrm6S4Z7GDpIw37hGysWAA1CXEfd5KSvU8RwbTYC4bRs31KVhaPrgEnJT/wC536BaG0t2UxlYAB/W6vB0mXMk8uy8d2ZZuqhjdY93/pFLD8HDTmqHO/6D0CKJSlK9eEIwWmKpHmTnKbuTHTJJKiBJJJJgRXFEPaWu1BEH0K8o4u4OdRrUvspgVCRDtgd9/mvW0B4xozQzj4qThUH+k6/SUfUabXB5QzCbqjULnUHuezzTGZuiuV+MXV/Ddkax1N0gjQ9x+K0/HHENTJSo2589ZsyOYPILzGvZOpvLKjSx43B/EdUuDWDTfuR7tw3jrLynmZuNHDnKLrzj9ltjWaXVCIpuAAnnHRejJ2ZSST2EuSnTFFkjJJJkwHSTJJDKNMqdpVamVOwqRlhpXYKiauwUgJFnuJrmWgMOs6+3RHisxiO5BGhJ6jXfRTJ7FR5IXBzmBzhB0E9zpp/XJFOHnuaS3lP4fqh4qjI0HqdOYyn/AMgjOG04ZoIM+8IXI2FpSlcgoBxDiH2SbgyRlgt7Zht3VkpBy6uBTYXHYCV51cXLrm6Be0+XQdJ/4Kqu48+0u8Pw3gPc35DefZG8FpgvJdoIPzOy8v8AUctJQ/PB6PQ46uX55HxWi3IJ28Sf5Wz+arUKPikF8hggtHv95W8Xg+AwmAS959AQF3RpENJ5HUc1HSdOmozl2Sorqc7Vwj53LVHEjPk+FoU1liHmLs2gER0KD0fge4dxA6ALvBjlJnnqvSUmcDSNtSfIB6hdyhdlf535YgRp6hEpWtmdHSS5lPKYh0lzKaUAdKG7pB7HNOxBH0UsppQB4FjBr0q7XPDslJ2VjiCBDToAfZbjiK3pYhaUqzCGVo8p6kDVpWr4qwJt5QdTOjt2no4bLyZtlXoVBQrgtaCS3fKT1aQlKWxcUmzcfszxF5Y6jUny6iei3GZeY8LYxUpv1YXMHlD8pj3PNF7rjcNqZMgI6gyojktbhONPY26YoLhfENOtGsEowHLQzEkmJTSgB5TrhJFjB9JysMKEi8YyS9zWjuVdtrpj/hcD6GVNjCDSpAVXa5dsqA7FICpidy5hbl9+iG4rfU8rTVOXMQG9c3aEbuXgNkgkdhKy/EdfMHMZTeHNIcyoGEhrgZkabcj6qHOKdNlxhJ8Is2lMmq4R8LQCPUnX5AI7bud6LJ2WKupGXMeScu7T8LeW3qiDeL6Ydlcx4mI8pI10Caa8g4S8GoBXn3FuO13U6lGpbOpsJA8SQREn8Q0rT2fElCoQM+Rx5O8v+3IrJccY424tKga0tLKuSesB+o7S1NvYSi74Mlh1mGOq1M7iGyGOkQDqPM3uI16hb3Annw5dv+iwnD1IPEESHuyu/wAobP4kfJFqeJvoB1vUdJcYY/nBIBB76g+/ZeJ+or1ZOEeVX2/4ev0nsgnLh2WONbgEMzOewZAJZBIl5J+ioOpVGW/j212+qG/E1249Qr2OYcK1QUyTlhswSNgs7bPdS8eiCczWlo/xZXRB9QSu79PyOeBNnH1kYxzNL6m2wS9Na3zbZtffmPmjVG2JLQ3cb+iyXAtzNM03TLKkDsHa/jK3xvKVBvnOUdTzXZRytlq2tMpBnZWy5VLfEadQAse0g91MH6qyCeU8qLMnlFgdSmLwN1FUrBoJJAAWC4g4l8V4ZSMAEj1Q3QjfUrxjgSHCAY35qbMvOLcuyBjQQ4mSepHRG8MxmsamV4aGN0JO+nRGoDVlyEcQsADKsAljhv0OhUdxi5B8gHqVTu8QfUblcAQoeSIKSCuKMZ9nf91uUnQdl41XAJJbJOq9Mur59RhpmACI06LOjhykDOvzUvIgBODuzNa1s5p9vovVrHSm0TyCw9tastvMDAGuuqqWX7TKfjljxLNg4DmqjKwo9JJXJKzzOMLZxAzx6qyOIbcifGZ8wrsdBjMmWedxdbA/GEkh0eO3dd51cdB1KlwnG61B2amSPqqsve0ZocOWkFdM8usAct1yWy3i32N1/fWr4bRoHHc7/irT+MX0QBAdImYO6xLLuplDfK0TM7rt12XHzOk8vT0R6sqK9H5nqOD4u6rSzvOrhpGg1PJEG3jupWatqopUWmRAA7BWKWJgzt7OaV831EpZJOV92e5ixxjFKjQC8d1TU7s67b9AqNpUZUgF7W89TGsRCYVACRmBgnUHuuRvJGOrsaaIN0Exddm/ILirWaWkGmwju0f1zVEVO6d75CldRLyP0UefYpj7Laq4Nps8xdG4AE9vZBKuJm4vKAfl0cyMu0Tzn1XqD8HoHV1Jh9QD+KyuPYZb0rmmWUmseHMcCNBq6CCNu69bpurxPbS9VPcxy4pPvta2O8cxhtvXzOO+aPaFmKGItfUqVC2Z5dnS3X5j5KrxleeJXHQF/wD9o/JD8PqFjw4bggj5r2Ogg4dNFPk8rrGpZ2/oarhDGBRruL5yuAJjXX+iiXGGPCu8NaTlA2316j2WVsCXVi7ISI1AnmZ5LvEKgLszWkTy3W05/tOaa3NNgrKrqeanDgNN4PoiFC7uWHMZ0/xDZAcLxB1KmWt+8Zn2jZQi7qAOzEmRBlZyy18JMV5NI3jasx8GI2jdErvi+vTZmcxoB2K80q3MncJ7i9cYa4mOUbJwyTrdhQYvOIald7sz4aeQJhQsrhpDgRpt6rLXFY5iG7K1hPmdD3eXmm0+bEbrCcb8zXO2Egn1XFWoHPbFZ7WlxmDrGsIELNgM5yRyCtX7mMYx4zAjcmMu2kIWTai4wT5KGOYlWouhld59eiDu4juv+q5HqPDb6zM5ILniR5gIPKeyFYrgNSjBdliY0MqY9Rj1abVnRLpcsY3pdFOrxFdNJHiu+a5/vNdf9VynsMAq3T3+HEDqeytv4IuROjNP8SqXU4YvTKSTGukyy3jFtFGni1esHB7yWgagoc+s0GMnyJVy1olmcEa7e46KubQrVSVnOrjaoL4djgpgA02O/wAwk/NFaXGtNm1tSHz/AEWVpsIjRRVKXZFKzW3Rtf77U/8A49L+vZJYxtvpt9UyKiFyCH2jUH4hsP62CJNdSq5WmBqJKpXFjLZa0xHVQ4WHtdGSRzMxA9eaxdNWXw6YbvLcUnAUw1zSN5JPvyVxloMueoGsgT3I7DkqNSzcWyHlsnaZgeiKC0mlnc4NaBqd3EdzsFi2XRDRwm4uxlDnso7y8iNNolAMSw+nROSnWfUqzHkAy6HYwtJYXLHeXOXtGuTOYjuBv6LK41cGvW8OmAxoOUBvlknrC0xJ3XCJnK15ZHf0KtICahmJInUfIrvDq1R0zcNpx/E4ifqrN3Y0rYtptYK9YiXZpyt9lQrXFVpH7ukNYH7tq15RHAZq1gzUYjSPoXg/KUJ/vPcNcQ19R0HcFxBg7jspPEutvK30YwT22UR+1n77vw/AKVGHen9v6KuXZv8AP5Cdjxzc03A1GVKjRu0uc301A01QvEeI61d+Yl2/lnUgAyBIAmFxUsLg/ef7klcsw2uObvqmoYU7UV9hOWV7WzS0eBr6tlqxRcHa61I316InS/Z3cQ5z3sokDRoPiA+/zWSpUrlo0qVB2Bd+CnpX161wLa1Qx11HyKTb4Ul9h0uWjV0sEqWcy7O52z2xljoRuu6DXH46WUzoYjT0Ky39oXmfMXAuiOY0mYiYCu3WP3L6YbVpgR98E5o6ayspQb7jfFGidQbzDfouRSHQBDsHtrcjxTVqB2vlcM2UjoQrlLEGucGiTO2i55wkn7TNwl5OnWrD91p9k4s2fwCFZLiADlgHYrjOPVZe8hxkVzYU5+AfJL7DTH3G/JWDdJU6usQNecwE16j4F7iIWrP4UA4prgt8IQMpnvqt7Z2DXa1KrG9gQSsFxtQa2q/IcwEQV0YoZE7kXFSbV/mxmKFzUaCGvcPc7KepiBLYcXOI+EkzCo1A6JMx1SY2QNdTyXZpV2V6jqrO23T2OORzmk7wSFKcRuDp4lQ/6iUzLUvfk0B7ovhGHGm/NMiESUPCLWSdUm1/IOsGuy1MwO3Nc0xotJi7QWkxrELOsUp2cWSNMrncBRVVM8ecKCqtEbL4UdN2TrgJ1RVBulS07epVqjR/wj5qsMRYNIACIYaWVnQHa9FxybOhUWaVOW5consorijLS0kkfwzI+SMUsJaOequ22Bt5CSstRVGUphzQYbB7Qh1GzqNrCoAYkEyF6nbcLl3KETbwVmGsKlkaIcUeN3bH+OamR5a4AaAmI/JNf53FgbTeYM7EExyAXtDeDDyMD5KvS4Raaha6oBGvcnt0V+s/AtCfc8rqPdUAAov5A8i09TKunAn5M3iPJAnKSIMbhek3/DlKmwmrW8Ecoykkd+vyWNoYraUWPzsNapmOVzvgyzpoEa2+ClFGXbi2hHh1CW8uZ9EQtXPqU3OZSqucCBlAk95nb/YohTuqdXLUFMHzHytiRrHuNkeouZbszPJZnMZdiOYLo9PonrfgWkxAunZsuSoO5aQAehPI7LW4Nwcbil4zqz6Y1AiCDHY99N0Vp3JDH1Q4ADQiA5rp01BkHf6rvCuImCl4boa2CBlB09ipk2/hHFLuAcU4VqUaZqNeKonWfK766FZmtULhlyO17L0LGMSbVt3MpuzPLhLdvKdz8lTw3BGPMOc0Pgw10iQByO0qIzlW5coxvYxwf4YDRB5kLk3YGuvb19lq3WtuJDmefqNvfquqeE5yG06YJO4MAfVNutwRnW3uYbEDnrz6qdjxyDj6SVqW8LVBo1rJ58o9TCo4jgNSgwPeYBOzS1wHuFnqKewKY48g75JeI/mI9E5t4gy7XZT1bB42g894+hRZDlSuioHvnmZ9EfqcG0qzAXVXtJE6Nbz9d1l7qwrve3wyWnYgOjfnovWeFrYW1FrapNR8CSQCR2U5LaWl0EXaujw3GMMNI1KLQ52UwHERIQ3wnNY0ZTIO8L2z9peGU/s/j0WtZVJAnaZ6jqvHXX9yHZSyM2kxI9V2Y5NowlFLsR0rvKQfD1neFfqYsGAZW6xrIOi9X4OFqymGhjXPAEuc0Zi7shPEHEjaVVzQyk/q0tGnbZZPNvVGsMVo84oYwXNfmhxIjbb0VW0ecplaXFfAqg1aFINP36Y09ws9VLmvBayBygT9Vqnq4LhP0W7VkDbRxIMQOq5+wtBOd49tSirqrnRuk+2JMjTtAP1T9QwSjQLFuzo4/JJGBQd/EPokj1B7ACowxK2P7OLQOLnOaY9D0W7o8DZNjRZ/oQjiZz7IBrK2Y84AAHYALNy1bDSp2H7W0a8zkMN2nr1Rm0sm7gAd15hY4pXqNHiVMjP4QPM71VrFOInNbGZwHQaQPZTpKbPRr/G2UCGiHO+nugeLcUXQbNPI1vMgSQvOX405xBJ0/r6rWYPmqUzocpG6meqJUVFoOcPce5vJXgvG0CJ/3U+KXNO4k0tBEO5ebnIXi13cOZXcNQWuOmo0nRel8N0apAqkOLXAS2ND0KrIkkmyYbvYyeP4k5ryHSYOXXXbaOyHW+GAOzXQq5C3MBSiT1ku0AhazF21HVXtLGidPhIJEfUKLCMf8Og6k6k+o9jjle2IHVrs2nZGtpbFKN8kGF4ha0WuFGi9sgw8uDyNN5KDYRiVs+o/7a90OALXS4jfUQ3XRaT+2bW4a4utqkHQg+Gwba6TPyQupZWrG5KLYGXeoRUIPaUk+bTG14J8Rxi3p2r6VOqHy4FvxSWF0g6jos9RxQOcA0kHaNpnoZ+i6xHDzkyeG1zvuuE7Hvp8lscPsmfYpLaYdSiIA1ECZnY6/wDCrUoxBxbZPZtp0WNa9oLnES6JIPLXpBWjp4axzA1tSllcZnUlrvWJ9isVTxVgAJMLUMpU2Uw6owvc4SRtAj13WNb2PVaov4vwdbnJmrtol3lbr8TiNMpcd1Fc4bStGBr65LuoA8wGkzOhnusbjtb7S5jBU8tOMh8uYAH4TrrGyvYRc0Gue53nJ8pzHnz3H4KpK0KKp7sZ2M1hcCm2o7wyYaTEn1jl6FVeLMVhwZSAGkvI+8fRS0balRDjTirPmDKm4d/gIAIHYyg7OGbi7qyxraMnMQQ4QDvlBEEhEKi9ypPUtjizxosgk6jluQO7SNlfGLiq9z5kbmAAfbkh99wvXbWLGUDlAAD3TmceZaWaR6yqVe1uLbyuY+nmcBLmlgcOYzHQ+ytuL4IUfJvcArMa8GoDJHlnUTy15Fa+yYT6rz3DACwQ4k8x37K3/a9WiRDna8gZ+hWbhvbKjLajcY54T2eFWALY3OgB5a9V5PfPNBzqZLXQfI4Q7Q7ao5UxgVWmnXEtd8UOzH1hZ+pgYpPAc+WEy2BqW7jnuiLpuxSidcL40PtLQ476d5VfiBj7e8c5wLgTMRMg8u6t4ng9Kq8vFLKNILSQ+R6I8GMNFhe99V4gNBaCR/q0TfOpFQfYzjKs1RUNN9KnGugA/lIlXqeHiofIPL/Fs33KNV7usxvna4MjfIXx/myzCKUbYXNoDTAABlzdge4kSVKdBLdGSZYszEBwcQJhgc78VWe0HSD8h+q3NLCfCpOqMDQ57Q0co7/10WYxTDfDImo155xpCdmVUUQ5o0g/IJKs5uu/1CZGpEajZDFXVRnkzy12QfFrfO0uHxbyVxZ40zLDRlbyG59XHqrjsQohhlwEjn+S0sujzx+LlriNTB15f8KG8xk1YaBHYbk9+qt4haHM52jGkyOp7lXOEMLpF5eTmI5lW5xS1NAoO6TL3DPD+Yh9wYG4YP8A9H8lt6t6xjYaYAEAcoQz+1aQOXRD61TM/wAp0/rb9VEc17tCnBLuXaFnRe81n0xnOjSRy6wjrMcqNZ4dNo6TzWYuMTYNDH5ohgl42ZLtY0CNalyiUn2ZJxC9zfDfUdnqDYdOy4tKr2z+6yucJIIHz0QXjK9EsJPP6KgcfDzObUd0KNorhhrGuEalZviU6QpucDrJDHdDoDr7KjhfBN5TDXPFF+RwJbnJ09xzRnhPiCo/O2nVBgCKb5I01lp29leo31xUqHYF+mgg/KdQobktjWPFsCU+G7xtw94Zltz5g0vzOb1jlG+nooLik6X0m5mMqNOm5LtJPbTktniNxVpsLS+Kobofuvae3Ijqs1huKVQP3jKb3AD42HMB0kOHzU7sd0VMO4XZSLC8OeSQTmgRzBA33WlvKrXac+UzPaFSrXraxDsoY8Hdpfr2hxI+St3Fq927HaCQcrtD19E3Jomk+5nrPAa91VfAYGZvvjN2JaRqAY2Wzwrg6hTbkrNFTo6SI+SH8PCrQkfH0GVzfy3R+rjB50nzMbOP4BS1ZVvhGa4l4UoUMrqVWqD0Dg6ByMHcKXBK7oc1zi4kAidCRsdOoV66tXV6oOR7DEbOyn1kaITxBwddVDTdQeWGm+SWOIcGkQY019FNNuuxacVH5hdt0KcZiACQGzpLjsPVK7pOqyyo0PY7droIQu84UqVQBXaKuXUOc+o17SNnANOh7hXm4dd5Mprte3nMNfH+YNE+5S0fMFP5GHtn5H1GscIY4gajUAxA7hRcQ3RZAbOYjV3NaXE8FpU3sApM7umNf9JQnHMEYXB0u20ywG/Vap26IW1siwTAc1E3VRpe1v8ACefV3OFYo2lCPFfWaHHZrv3bW/5TJB94K7wjigW9RlJw/dHyulsDpKGcXcM1qVYut3sNF/nYKhc2OeVrjIP0Qo3KmDntYdqWLgA5mSoOjXQZ9CBKDYjd3FF7f3bwDzyyPohVPFru2M1aD2g7Ob5mH/U2Qp6PFRrDI+o5gnXQOBHc7rXQ0jLXbs2jb1zqYzTqN9RqrnBGI0wx7ZAhxEfoqFGyo3NAZKjmvA0InK7s5p/VCsGa+3qHNSgHQxvPUggLnSauzWU06QY4/wAUqsyMY4MYdQ78gsnaNJ+MucT95aXHq5qMa1oLjM/CdPogptyTBpkTz0b+GipS23M50nRx9mH8X4JK9TsBHxn5f7pJaURUQXhd6wyDHZoGnqVnMdtj44ex401JJ8o/UrRYDhFKoPjLjzjQBPxTZ29sGta0F7tdeQXSpe7YrTsijheGOrNzP2PM7n25BFWYSWthmg/FDqWK6ADkrtvixG5WU2zVRKFww03eb26KqbmXaH6o9itPx2eQenqspc2bqPxHU/RPHUueTHJGnYYoV27xJ7q3ZX4pkkjUiB2WeZViBKm+19P69FegjVuU72o65rHO6A0xHZaLAbK3ES0uEn195Wcp2tZ1Rz6YJ9B+a0lrbPp06fkyvJOZ3Y8u6qXg0jvuGsb4ntrdobTpQQI+EgfPmrH7P8XNc1apHlYIb3cdY+SAs4fa4uFeq5zSdARpO+61fD1g23twxoAlxdpznRQ0lEadsvY9eeZrvLqzZ2vPl3Wfq4gGuBMPg6jYEdCYXXFdxFRrOjQfY9kBdWZOoJEen5JRjsTJ+41VxjdMBpZRYx/MeZ2h3GhhRDiV+rhUgfwjQCOx2Pos4+qIgGZ5AnRD69zkM6RsRmg+p6qlBBqPScN4vcBLyHjrsY7HZHbDFm1g4g6yO51Eax6Lx23ui4AeWOwAd23RG0xF7DDHGmMsyJBMHZwkyUpQKi13PZmVxpz7/wDKVa8DXNkgT5dT8l5nT4qrARmLj1LGH5wrH96S8AVGhxBBBHlg+hU6ZIXtZ6Q29a7fTWNRBnshN9ftDtNdY0E6n8kBurltZrYqNb5g7cDblomxW8yNkaaa67/MKJOy4xSOeIsZbTaSZn+EAb8jtosKcbdVc4SQdwIABjcDvCr8UY03Mxrj8U8/zWcuLsjygwZDg7UxHotYQtBKVGsumsI8+sgFpBnfoAQUe4XuRdW7rKq85wC6i8gSI5azssVh+Ntkh7Wnq4EjXr29wrX2wlxc0ugbFoE+xH+yU4tESlW4aoNq03+G+q0AaOhha755i0/yqS5w61fq5rHmOgp/Von3QBtYu82YkdSST89VcvbcAjLVklocNDv0kbKNTI1/IMYTb/Zj5HhzDvTPmy+jp1CNW2I5yc5pu1iABmA9HESsLTLh8UkdW7qWniBZBAkTz/FGpthrPRBdBpGXKfXeFBXv6ZGV0A7xED+aAsrhuKuq1Wtf8I2do0fqpsahz8u7exP66qrLpVYQqYxRBIyt+ZP1TKhQtGBoEN/lJSU2g/gA8JuImNEG4sqE3Jkk68zKSS3j8bF+1EVodVfpbpJKJm0TR2p8iyfEjj4x1KSSjB8Qs/wgx51UhcddUkl2HIegYVpQZGnlZtpuiVvq7XXRqSS5nydHYsYturNl/wCkz0/NOklLgImc4v8A/cH/ACt/BAcxzb8k6SqPBlLkVwPI71CF3409ikkrXJJXtXeRnuPaUXt3EkSSdD+KZJU+5SJc5BMEjVLOZGp/ohJJS+AfJavHFugMa8tFDhlVxqGSTA5klJJTL4TSHIn0muq1AQCAJggETAXFzTBpagb9EkkilyZm5MO001Ri3aIbpzb+KSS0lwjP9zDmJ0w0nKA3XkAOXZc4q0CmyBHlSSXLLsW+GCcOeSDJJVpzjCSSl8nKXKI8zfRX2hMkp7m0Ss95ncpJJJk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REhUUEhQWFBUXFhcWFxcYGBUUGBoVFhQXFhgYFRcYHCggGBolHBUUITEhJSkrLi4uFx8zODMsNygtLisBCgoKDg0OGhAQGywkICQsLCwsLCwuLCwsLCwsLCwsLCwsLCwsLCwvNCwsLCwsLC8sLCwsLCwsLCwsLCwsLCwsLP/AABEIAMIBAwMBIgACEQEDEQH/xAAbAAABBQEBAAAAAAAAAAAAAAAFAAEDBAYCB//EAEEQAAEDAgQEBAMFBQcDBQAAAAEAAhEDBAUSITEGQVFhEyJxgTKRoRRCscHRByNSkvAVFmJyguHxU6LiMzRUssL/xAAaAQADAQEBAQAAAAAAAAAAAAAAAQIDBAUG/8QALBEAAgIBAwMCBQQDAAAAAAAAAAECEQMSITEEQVETIjJhcZHwBUKB0SOh4f/aAAwDAQACEQMRAD8A9eBTyog5dArUyO1yUpTFAhFcp0kxDQlCdOgDmE8J0kANCeE6SAGhKE6SAGhKF0kgDmEoTpIA5hKF0kgZxCULpJMDmE0LpJAjiEoXSSAOITwnTIAcJwuU4QBICu2lRAroFICeUlHmSQMqtK7BULSpGlIZICnXIToEJJJOgBJJJ0AJOkkgBJJ4SQAySdJADJJ0kAMk4aE9BKrXt82lE6k7NG5Vhz8wE6Dp+qhTUm0uxo8bik33A1rixfOYZY5c1IMUI3Ejsq3ENxRYC+QHt2jn2PVYOpxnFUCPLzXnZX1UZ+x2j0MUcE4+6NHptPFKZiTE6aq4sUctVszou8Hxw0zlc/OJgA/EP1WnS9b6ianyR1HRqO8DZJKC1vG1B5T6jmPZTr0FJPdHBKLi6YyZdJkyRkydMUAMkkkgBwV0CuF0CgDuUlzKdICo0qRpUDCpmlKxkoTrkLpFgOnCZOgB0kydKwHTpk6LASSSSBjpJlWub+nTgOeATsJ1Q3StglbpFlULm+82SmJd15D1KGYrjRiKYhvN36IPcYu8MDaYhxHzPrzXDPqVLh0vPn6f2d+PpnHdq348fU0Fa4ZbguJz1Ov5Dog1zjz6xys0P0CHfY3v81V0D8fRGsMwYv5eGzr9536BYrPLJ7MK/pGrxQx+/K9wAMKqVHQCar/+0eqKngKj4Ls+tUgnMNIMbDstda2raYysAA/rdTLsw4FDdu2+5yZeoc9o7I8bZi1Sgzw30nh4EAwSDymVFY2lXKHxLiZ7tMr15+HUyZLec9pVe+wWnU1jK7q3RRPpqt49mXDqu0+DJYdjTXQ2t5H7CoNP5lrMMrVIPiFrm/dc3mO6yXEHD72NLiA5oE5hoQO4WfwTiirbuyg56c7HXTsnhnJOpqmPLFSX+N2vB68CkgVvxBQNPxPEDOrSear4bxhTrVxRa1wJBIJBAMdJ3XYtziao0iZOmQIZcrpclAh0gmSQB1KdcpIApsKmaVWplTsKgsnau1E0qQFAjpJMo69w1glxhAEydDbjFGtgDc7D3hW7S5FRocEWOiwnXKeUCHSTSgPFeOfZqcM1qu0aO50kqZzUFbLhBzelD47jjKJ8x8o3jcu5NWKr3JuarXZcubQD6qo1oY9rq4c4vOpGoDjMEj5rQXNs0mm8kNDJPTcQvF6nrm6S4Z7GDpIw37hGysWAA1CXEfd5KSvU8RwbTYC4bRs31KVhaPrgEnJT/wC536BaG0t2UxlYAB/W6vB0mXMk8uy8d2ZZuqhjdY93/pFLD8HDTmqHO/6D0CKJSlK9eEIwWmKpHmTnKbuTHTJJKiBJJJJgRXFEPaWu1BEH0K8o4u4OdRrUvspgVCRDtgd9/mvW0B4xozQzj4qThUH+k6/SUfUabXB5QzCbqjULnUHuezzTGZuiuV+MXV/Ddkax1N0gjQ9x+K0/HHENTJSo2589ZsyOYPILzGvZOpvLKjSx43B/EdUuDWDTfuR7tw3jrLynmZuNHDnKLrzj9ltjWaXVCIpuAAnnHRejJ2ZSST2EuSnTFFkjJJJkwHSTJJDKNMqdpVamVOwqRlhpXYKiauwUgJFnuJrmWgMOs6+3RHisxiO5BGhJ6jXfRTJ7FR5IXBzmBzhB0E9zpp/XJFOHnuaS3lP4fqh4qjI0HqdOYyn/AMgjOG04ZoIM+8IXI2FpSlcgoBxDiH2SbgyRlgt7Zht3VkpBy6uBTYXHYCV51cXLrm6Be0+XQdJ/4Kqu48+0u8Pw3gPc35DefZG8FpgvJdoIPzOy8v8AUctJQ/PB6PQ46uX55HxWi3IJ28Sf5Wz+arUKPikF8hggtHv95W8Xg+AwmAS959AQF3RpENJ5HUc1HSdOmozl2Sorqc7Vwj53LVHEjPk+FoU1liHmLs2gER0KD0fge4dxA6ALvBjlJnnqvSUmcDSNtSfIB6hdyhdlf535YgRp6hEpWtmdHSS5lPKYh0lzKaUAdKG7pB7HNOxBH0UsppQB4FjBr0q7XPDslJ2VjiCBDToAfZbjiK3pYhaUqzCGVo8p6kDVpWr4qwJt5QdTOjt2no4bLyZtlXoVBQrgtaCS3fKT1aQlKWxcUmzcfszxF5Y6jUny6iei3GZeY8LYxUpv1YXMHlD8pj3PNF7rjcNqZMgI6gyojktbhONPY26YoLhfENOtGsEowHLQzEkmJTSgB5TrhJFjB9JysMKEi8YyS9zWjuVdtrpj/hcD6GVNjCDSpAVXa5dsqA7FICpidy5hbl9+iG4rfU8rTVOXMQG9c3aEbuXgNkgkdhKy/EdfMHMZTeHNIcyoGEhrgZkabcj6qHOKdNlxhJ8Is2lMmq4R8LQCPUnX5AI7bud6LJ2WKupGXMeScu7T8LeW3qiDeL6Ydlcx4mI8pI10Caa8g4S8GoBXn3FuO13U6lGpbOpsJA8SQREn8Q0rT2fElCoQM+Rx5O8v+3IrJccY424tKga0tLKuSesB+o7S1NvYSi74Mlh1mGOq1M7iGyGOkQDqPM3uI16hb3Annw5dv+iwnD1IPEESHuyu/wAobP4kfJFqeJvoB1vUdJcYY/nBIBB76g+/ZeJ+or1ZOEeVX2/4ev0nsgnLh2WONbgEMzOewZAJZBIl5J+ioOpVGW/j212+qG/E1249Qr2OYcK1QUyTlhswSNgs7bPdS8eiCczWlo/xZXRB9QSu79PyOeBNnH1kYxzNL6m2wS9Na3zbZtffmPmjVG2JLQ3cb+iyXAtzNM03TLKkDsHa/jK3xvKVBvnOUdTzXZRytlq2tMpBnZWy5VLfEadQAse0g91MH6qyCeU8qLMnlFgdSmLwN1FUrBoJJAAWC4g4l8V4ZSMAEj1Q3QjfUrxjgSHCAY35qbMvOLcuyBjQQ4mSepHRG8MxmsamV4aGN0JO+nRGoDVlyEcQsADKsAljhv0OhUdxi5B8gHqVTu8QfUblcAQoeSIKSCuKMZ9nf91uUnQdl41XAJJbJOq9Mur59RhpmACI06LOjhykDOvzUvIgBODuzNa1s5p9vovVrHSm0TyCw9tastvMDAGuuqqWX7TKfjljxLNg4DmqjKwo9JJXJKzzOMLZxAzx6qyOIbcifGZ8wrsdBjMmWedxdbA/GEkh0eO3dd51cdB1KlwnG61B2amSPqqsve0ZocOWkFdM8usAct1yWy3i32N1/fWr4bRoHHc7/irT+MX0QBAdImYO6xLLuplDfK0TM7rt12XHzOk8vT0R6sqK9H5nqOD4u6rSzvOrhpGg1PJEG3jupWatqopUWmRAA7BWKWJgzt7OaV831EpZJOV92e5ixxjFKjQC8d1TU7s67b9AqNpUZUgF7W89TGsRCYVACRmBgnUHuuRvJGOrsaaIN0Exddm/ILirWaWkGmwju0f1zVEVO6d75CldRLyP0UefYpj7Laq4Nps8xdG4AE9vZBKuJm4vKAfl0cyMu0Tzn1XqD8HoHV1Jh9QD+KyuPYZb0rmmWUmseHMcCNBq6CCNu69bpurxPbS9VPcxy4pPvta2O8cxhtvXzOO+aPaFmKGItfUqVC2Z5dnS3X5j5KrxleeJXHQF/wD9o/JD8PqFjw4bggj5r2Ogg4dNFPk8rrGpZ2/oarhDGBRruL5yuAJjXX+iiXGGPCu8NaTlA2316j2WVsCXVi7ISI1AnmZ5LvEKgLszWkTy3W05/tOaa3NNgrKrqeanDgNN4PoiFC7uWHMZ0/xDZAcLxB1KmWt+8Zn2jZQi7qAOzEmRBlZyy18JMV5NI3jasx8GI2jdErvi+vTZmcxoB2K80q3MncJ7i9cYa4mOUbJwyTrdhQYvOIald7sz4aeQJhQsrhpDgRpt6rLXFY5iG7K1hPmdD3eXmm0+bEbrCcb8zXO2Egn1XFWoHPbFZ7WlxmDrGsIELNgM5yRyCtX7mMYx4zAjcmMu2kIWTai4wT5KGOYlWouhld59eiDu4juv+q5HqPDb6zM5ILniR5gIPKeyFYrgNSjBdliY0MqY9Rj1abVnRLpcsY3pdFOrxFdNJHiu+a5/vNdf9VynsMAq3T3+HEDqeytv4IuROjNP8SqXU4YvTKSTGukyy3jFtFGni1esHB7yWgagoc+s0GMnyJVy1olmcEa7e46KubQrVSVnOrjaoL4djgpgA02O/wAwk/NFaXGtNm1tSHz/AEWVpsIjRRVKXZFKzW3Rtf77U/8A49L+vZJYxtvpt9UyKiFyCH2jUH4hsP62CJNdSq5WmBqJKpXFjLZa0xHVQ4WHtdGSRzMxA9eaxdNWXw6YbvLcUnAUw1zSN5JPvyVxloMueoGsgT3I7DkqNSzcWyHlsnaZgeiKC0mlnc4NaBqd3EdzsFi2XRDRwm4uxlDnso7y8iNNolAMSw+nROSnWfUqzHkAy6HYwtJYXLHeXOXtGuTOYjuBv6LK41cGvW8OmAxoOUBvlknrC0xJ3XCJnK15ZHf0KtICahmJInUfIrvDq1R0zcNpx/E4ifqrN3Y0rYtptYK9YiXZpyt9lQrXFVpH7ukNYH7tq15RHAZq1gzUYjSPoXg/KUJ/vPcNcQ19R0HcFxBg7jspPEutvK30YwT22UR+1n77vw/AKVGHen9v6KuXZv8AP5Cdjxzc03A1GVKjRu0uc301A01QvEeI61d+Yl2/lnUgAyBIAmFxUsLg/ef7klcsw2uObvqmoYU7UV9hOWV7WzS0eBr6tlqxRcHa61I316InS/Z3cQ5z3sokDRoPiA+/zWSpUrlo0qVB2Bd+CnpX161wLa1Qx11HyKTb4Ul9h0uWjV0sEqWcy7O52z2xljoRuu6DXH46WUzoYjT0Ky39oXmfMXAuiOY0mYiYCu3WP3L6YbVpgR98E5o6ayspQb7jfFGidQbzDfouRSHQBDsHtrcjxTVqB2vlcM2UjoQrlLEGucGiTO2i55wkn7TNwl5OnWrD91p9k4s2fwCFZLiADlgHYrjOPVZe8hxkVzYU5+AfJL7DTH3G/JWDdJU6usQNecwE16j4F7iIWrP4UA4prgt8IQMpnvqt7Z2DXa1KrG9gQSsFxtQa2q/IcwEQV0YoZE7kXFSbV/mxmKFzUaCGvcPc7KepiBLYcXOI+EkzCo1A6JMx1SY2QNdTyXZpV2V6jqrO23T2OORzmk7wSFKcRuDp4lQ/6iUzLUvfk0B7ovhGHGm/NMiESUPCLWSdUm1/IOsGuy1MwO3Nc0xotJi7QWkxrELOsUp2cWSNMrncBRVVM8ecKCqtEbL4UdN2TrgJ1RVBulS07epVqjR/wj5qsMRYNIACIYaWVnQHa9FxybOhUWaVOW5consorijLS0kkfwzI+SMUsJaOequ22Bt5CSstRVGUphzQYbB7Qh1GzqNrCoAYkEyF6nbcLl3KETbwVmGsKlkaIcUeN3bH+OamR5a4AaAmI/JNf53FgbTeYM7EExyAXtDeDDyMD5KvS4Raaha6oBGvcnt0V+s/AtCfc8rqPdUAAov5A8i09TKunAn5M3iPJAnKSIMbhek3/DlKmwmrW8Ecoykkd+vyWNoYraUWPzsNapmOVzvgyzpoEa2+ClFGXbi2hHh1CW8uZ9EQtXPqU3OZSqucCBlAk95nb/YohTuqdXLUFMHzHytiRrHuNkeouZbszPJZnMZdiOYLo9PonrfgWkxAunZsuSoO5aQAehPI7LW4Nwcbil4zqz6Y1AiCDHY99N0Vp3JDH1Q4ADQiA5rp01BkHf6rvCuImCl4boa2CBlB09ipk2/hHFLuAcU4VqUaZqNeKonWfK766FZmtULhlyO17L0LGMSbVt3MpuzPLhLdvKdz8lTw3BGPMOc0Pgw10iQByO0qIzlW5coxvYxwf4YDRB5kLk3YGuvb19lq3WtuJDmefqNvfquqeE5yG06YJO4MAfVNutwRnW3uYbEDnrz6qdjxyDj6SVqW8LVBo1rJ58o9TCo4jgNSgwPeYBOzS1wHuFnqKewKY48g75JeI/mI9E5t4gy7XZT1bB42g894+hRZDlSuioHvnmZ9EfqcG0qzAXVXtJE6Nbz9d1l7qwrve3wyWnYgOjfnovWeFrYW1FrapNR8CSQCR2U5LaWl0EXaujw3GMMNI1KLQ52UwHERIQ3wnNY0ZTIO8L2z9peGU/s/j0WtZVJAnaZ6jqvHXX9yHZSyM2kxI9V2Y5NowlFLsR0rvKQfD1neFfqYsGAZW6xrIOi9X4OFqymGhjXPAEuc0Zi7shPEHEjaVVzQyk/q0tGnbZZPNvVGsMVo84oYwXNfmhxIjbb0VW0ecplaXFfAqg1aFINP36Y09ws9VLmvBayBygT9Vqnq4LhP0W7VkDbRxIMQOq5+wtBOd49tSirqrnRuk+2JMjTtAP1T9QwSjQLFuzo4/JJGBQd/EPokj1B7ACowxK2P7OLQOLnOaY9D0W7o8DZNjRZ/oQjiZz7IBrK2Y84AAHYALNy1bDSp2H7W0a8zkMN2nr1Rm0sm7gAd15hY4pXqNHiVMjP4QPM71VrFOInNbGZwHQaQPZTpKbPRr/G2UCGiHO+nugeLcUXQbNPI1vMgSQvOX405xBJ0/r6rWYPmqUzocpG6meqJUVFoOcPce5vJXgvG0CJ/3U+KXNO4k0tBEO5ebnIXi13cOZXcNQWuOmo0nRel8N0apAqkOLXAS2ND0KrIkkmyYbvYyeP4k5ryHSYOXXXbaOyHW+GAOzXQq5C3MBSiT1ku0AhazF21HVXtLGidPhIJEfUKLCMf8Og6k6k+o9jjle2IHVrs2nZGtpbFKN8kGF4ha0WuFGi9sgw8uDyNN5KDYRiVs+o/7a90OALXS4jfUQ3XRaT+2bW4a4utqkHQg+Gwba6TPyQupZWrG5KLYGXeoRUIPaUk+bTG14J8Rxi3p2r6VOqHy4FvxSWF0g6jos9RxQOcA0kHaNpnoZ+i6xHDzkyeG1zvuuE7Hvp8lscPsmfYpLaYdSiIA1ECZnY6/wDCrUoxBxbZPZtp0WNa9oLnES6JIPLXpBWjp4axzA1tSllcZnUlrvWJ9isVTxVgAJMLUMpU2Uw6owvc4SRtAj13WNb2PVaov4vwdbnJmrtol3lbr8TiNMpcd1Fc4bStGBr65LuoA8wGkzOhnusbjtb7S5jBU8tOMh8uYAH4TrrGyvYRc0Gue53nJ8pzHnz3H4KpK0KKp7sZ2M1hcCm2o7wyYaTEn1jl6FVeLMVhwZSAGkvI+8fRS0balRDjTirPmDKm4d/gIAIHYyg7OGbi7qyxraMnMQQ4QDvlBEEhEKi9ypPUtjizxosgk6jluQO7SNlfGLiq9z5kbmAAfbkh99wvXbWLGUDlAAD3TmceZaWaR6yqVe1uLbyuY+nmcBLmlgcOYzHQ+ytuL4IUfJvcArMa8GoDJHlnUTy15Fa+yYT6rz3DACwQ4k8x37K3/a9WiRDna8gZ+hWbhvbKjLajcY54T2eFWALY3OgB5a9V5PfPNBzqZLXQfI4Q7Q7ao5UxgVWmnXEtd8UOzH1hZ+pgYpPAc+WEy2BqW7jnuiLpuxSidcL40PtLQ476d5VfiBj7e8c5wLgTMRMg8u6t4ng9Kq8vFLKNILSQ+R6I8GMNFhe99V4gNBaCR/q0TfOpFQfYzjKs1RUNN9KnGugA/lIlXqeHiofIPL/Fs33KNV7usxvna4MjfIXx/myzCKUbYXNoDTAABlzdge4kSVKdBLdGSZYszEBwcQJhgc78VWe0HSD8h+q3NLCfCpOqMDQ57Q0co7/10WYxTDfDImo155xpCdmVUUQ5o0g/IJKs5uu/1CZGpEajZDFXVRnkzy12QfFrfO0uHxbyVxZ40zLDRlbyG59XHqrjsQohhlwEjn+S0sujzx+LlriNTB15f8KG8xk1YaBHYbk9+qt4haHM52jGkyOp7lXOEMLpF5eTmI5lW5xS1NAoO6TL3DPD+Yh9wYG4YP8A9H8lt6t6xjYaYAEAcoQz+1aQOXRD61TM/wAp0/rb9VEc17tCnBLuXaFnRe81n0xnOjSRy6wjrMcqNZ4dNo6TzWYuMTYNDH5ohgl42ZLtY0CNalyiUn2ZJxC9zfDfUdnqDYdOy4tKr2z+6yucJIIHz0QXjK9EsJPP6KgcfDzObUd0KNorhhrGuEalZviU6QpucDrJDHdDoDr7KjhfBN5TDXPFF+RwJbnJ09xzRnhPiCo/O2nVBgCKb5I01lp29leo31xUqHYF+mgg/KdQobktjWPFsCU+G7xtw94Zltz5g0vzOb1jlG+nooLik6X0m5mMqNOm5LtJPbTktniNxVpsLS+Kobofuvae3Ijqs1huKVQP3jKb3AD42HMB0kOHzU7sd0VMO4XZSLC8OeSQTmgRzBA33WlvKrXac+UzPaFSrXraxDsoY8Hdpfr2hxI+St3Fq927HaCQcrtD19E3Jomk+5nrPAa91VfAYGZvvjN2JaRqAY2Wzwrg6hTbkrNFTo6SI+SH8PCrQkfH0GVzfy3R+rjB50nzMbOP4BS1ZVvhGa4l4UoUMrqVWqD0Dg6ByMHcKXBK7oc1zi4kAidCRsdOoV66tXV6oOR7DEbOyn1kaITxBwddVDTdQeWGm+SWOIcGkQY019FNNuuxacVH5hdt0KcZiACQGzpLjsPVK7pOqyyo0PY7droIQu84UqVQBXaKuXUOc+o17SNnANOh7hXm4dd5Mprte3nMNfH+YNE+5S0fMFP5GHtn5H1GscIY4gajUAxA7hRcQ3RZAbOYjV3NaXE8FpU3sApM7umNf9JQnHMEYXB0u20ywG/Vap26IW1siwTAc1E3VRpe1v8ACefV3OFYo2lCPFfWaHHZrv3bW/5TJB94K7wjigW9RlJw/dHyulsDpKGcXcM1qVYut3sNF/nYKhc2OeVrjIP0Qo3KmDntYdqWLgA5mSoOjXQZ9CBKDYjd3FF7f3bwDzyyPohVPFru2M1aD2g7Ob5mH/U2Qp6PFRrDI+o5gnXQOBHc7rXQ0jLXbs2jb1zqYzTqN9RqrnBGI0wx7ZAhxEfoqFGyo3NAZKjmvA0InK7s5p/VCsGa+3qHNSgHQxvPUggLnSauzWU06QY4/wAUqsyMY4MYdQ78gsnaNJ+MucT95aXHq5qMa1oLjM/CdPogptyTBpkTz0b+GipS23M50nRx9mH8X4JK9TsBHxn5f7pJaURUQXhd6wyDHZoGnqVnMdtj44ex401JJ8o/UrRYDhFKoPjLjzjQBPxTZ29sGta0F7tdeQXSpe7YrTsijheGOrNzP2PM7n25BFWYSWthmg/FDqWK6ADkrtvixG5WU2zVRKFww03eb26KqbmXaH6o9itPx2eQenqspc2bqPxHU/RPHUueTHJGnYYoV27xJ7q3ZX4pkkjUiB2WeZViBKm+19P69FegjVuU72o65rHO6A0xHZaLAbK3ES0uEn195Wcp2tZ1Rz6YJ9B+a0lrbPp06fkyvJOZ3Y8u6qXg0jvuGsb4ntrdobTpQQI+EgfPmrH7P8XNc1apHlYIb3cdY+SAs4fa4uFeq5zSdARpO+61fD1g23twxoAlxdpznRQ0lEadsvY9eeZrvLqzZ2vPl3Wfq4gGuBMPg6jYEdCYXXFdxFRrOjQfY9kBdWZOoJEen5JRjsTJ+41VxjdMBpZRYx/MeZ2h3GhhRDiV+rhUgfwjQCOx2Pos4+qIgGZ5AnRD69zkM6RsRmg+p6qlBBqPScN4vcBLyHjrsY7HZHbDFm1g4g6yO51Eax6Lx23ui4AeWOwAd23RG0xF7DDHGmMsyJBMHZwkyUpQKi13PZmVxpz7/wDKVa8DXNkgT5dT8l5nT4qrARmLj1LGH5wrH96S8AVGhxBBBHlg+hU6ZIXtZ6Q29a7fTWNRBnshN9ftDtNdY0E6n8kBurltZrYqNb5g7cDblomxW8yNkaaa67/MKJOy4xSOeIsZbTaSZn+EAb8jtosKcbdVc4SQdwIABjcDvCr8UY03Mxrj8U8/zWcuLsjygwZDg7UxHotYQtBKVGsumsI8+sgFpBnfoAQUe4XuRdW7rKq85wC6i8gSI5azssVh+Ntkh7Wnq4EjXr29wrX2wlxc0ugbFoE+xH+yU4tESlW4aoNq03+G+q0AaOhha755i0/yqS5w61fq5rHmOgp/Von3QBtYu82YkdSST89VcvbcAjLVklocNDv0kbKNTI1/IMYTb/Zj5HhzDvTPmy+jp1CNW2I5yc5pu1iABmA9HESsLTLh8UkdW7qWniBZBAkTz/FGpthrPRBdBpGXKfXeFBXv6ZGV0A7xED+aAsrhuKuq1Wtf8I2do0fqpsahz8u7exP66qrLpVYQqYxRBIyt+ZP1TKhQtGBoEN/lJSU2g/gA8JuImNEG4sqE3Jkk68zKSS3j8bF+1EVodVfpbpJKJm0TR2p8iyfEjj4x1KSSjB8Qs/wgx51UhcddUkl2HIegYVpQZGnlZtpuiVvq7XXRqSS5nydHYsYturNl/wCkz0/NOklLgImc4v8A/cH/ACt/BAcxzb8k6SqPBlLkVwPI71CF3409ikkrXJJXtXeRnuPaUXt3EkSSdD+KZJU+5SJc5BMEjVLOZGp/ohJJS+AfJavHFugMa8tFDhlVxqGSTA5klJJTL4TSHIn0muq1AQCAJggETAXFzTBpagb9EkkilyZm5MO001Ri3aIbpzb+KSS0lwjP9zDmJ0w0nKA3XkAOXZc4q0CmyBHlSSXLLsW+GCcOeSDJJVpzjCSSl8nKXKI8zfRX2hMkp7m0Ss95ncpJJJk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C:\Users\mw.EPPO\Documents\PUBLIC DOCUMENTS\contingen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w.EPPO\Documents\PUBLIC DOCUMENTS\6a00d8341c5f6d53ef0168eb99c4e4970c-580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69160"/>
            <a:ext cx="295656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w.EPPO\Documents\PUBLIC DOCUMENTS\Long Island Longho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48" y="4869160"/>
            <a:ext cx="30797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4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79512" y="1556792"/>
            <a:ext cx="8424936" cy="2016224"/>
          </a:xfrm>
          <a:prstGeom prst="rect">
            <a:avLst/>
          </a:prstGeom>
          <a:solidFill>
            <a:srgbClr val="99CC00"/>
          </a:solidFill>
        </p:spPr>
        <p:txBody>
          <a:bodyPr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z="3600" kern="0" dirty="0" smtClean="0">
                <a:solidFill>
                  <a:prstClr val="black"/>
                </a:solidFill>
              </a:rPr>
              <a:t>Submitted for approval to the Council 2014:</a:t>
            </a:r>
            <a:br>
              <a:rPr lang="en-US" sz="3600" kern="0" dirty="0" smtClean="0">
                <a:solidFill>
                  <a:prstClr val="black"/>
                </a:solidFill>
              </a:rPr>
            </a:br>
            <a:r>
              <a:rPr lang="en-US" sz="3600" kern="0" dirty="0" smtClean="0">
                <a:solidFill>
                  <a:prstClr val="black"/>
                </a:solidFill>
              </a:rPr>
              <a:t/>
            </a:r>
            <a:br>
              <a:rPr lang="en-US" sz="3600" kern="0" dirty="0" smtClean="0">
                <a:solidFill>
                  <a:prstClr val="black"/>
                </a:solidFill>
              </a:rPr>
            </a:br>
            <a:r>
              <a:rPr lang="fr-FR" sz="3600" kern="0" dirty="0" err="1" smtClean="0">
                <a:solidFill>
                  <a:prstClr val="black"/>
                </a:solidFill>
              </a:rPr>
              <a:t>Pests</a:t>
            </a:r>
            <a:r>
              <a:rPr lang="fr-FR" sz="3600" kern="0" dirty="0" smtClean="0">
                <a:solidFill>
                  <a:prstClr val="black"/>
                </a:solidFill>
              </a:rPr>
              <a:t> </a:t>
            </a:r>
            <a:r>
              <a:rPr lang="fr-FR" sz="3600" kern="0" dirty="0" err="1" smtClean="0">
                <a:solidFill>
                  <a:prstClr val="black"/>
                </a:solidFill>
              </a:rPr>
              <a:t>recommended</a:t>
            </a:r>
            <a:r>
              <a:rPr lang="fr-FR" sz="3600" kern="0" dirty="0" smtClean="0">
                <a:solidFill>
                  <a:prstClr val="black"/>
                </a:solidFill>
              </a:rPr>
              <a:t> for </a:t>
            </a:r>
            <a:r>
              <a:rPr lang="fr-FR" sz="3600" kern="0" dirty="0" err="1" smtClean="0">
                <a:solidFill>
                  <a:prstClr val="black"/>
                </a:solidFill>
              </a:rPr>
              <a:t>regulation</a:t>
            </a:r>
            <a:endParaRPr lang="en-US" sz="36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1341"/>
            <a:ext cx="8532812" cy="1095375"/>
          </a:xfrm>
        </p:spPr>
        <p:txBody>
          <a:bodyPr/>
          <a:lstStyle/>
          <a:p>
            <a:r>
              <a:rPr lang="en-GB" altLang="en-US" sz="4000" i="1" dirty="0" err="1" smtClean="0"/>
              <a:t>Polygraphus</a:t>
            </a:r>
            <a:r>
              <a:rPr lang="en-GB" altLang="en-US" sz="4000" i="1" dirty="0" smtClean="0"/>
              <a:t> </a:t>
            </a:r>
            <a:r>
              <a:rPr lang="en-GB" altLang="en-US" sz="4000" i="1" dirty="0" err="1" smtClean="0"/>
              <a:t>proximus</a:t>
            </a:r>
            <a:endParaRPr lang="en-US" altLang="en-US" i="1" dirty="0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10331" y="1340768"/>
            <a:ext cx="8077200" cy="489585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altLang="en-US" i="0" u="none" dirty="0" smtClean="0"/>
              <a:t>Coleoptera: </a:t>
            </a:r>
            <a:r>
              <a:rPr lang="en-US" altLang="en-US" i="0" u="none" dirty="0" err="1" smtClean="0"/>
              <a:t>Scolytinae</a:t>
            </a:r>
            <a:r>
              <a:rPr lang="en-US" altLang="en-US" i="0" u="none" dirty="0" smtClean="0"/>
              <a:t> (bark beetle)</a:t>
            </a:r>
          </a:p>
          <a:p>
            <a:pPr>
              <a:buFont typeface="Arial" charset="0"/>
              <a:buChar char="•"/>
              <a:defRPr/>
            </a:pPr>
            <a:r>
              <a:rPr lang="en-GB" altLang="en-US" i="0" u="none" dirty="0" smtClean="0"/>
              <a:t>Host plants: mainly </a:t>
            </a:r>
            <a:r>
              <a:rPr lang="en-GB" altLang="en-US" u="none" dirty="0" err="1" smtClean="0"/>
              <a:t>Abies</a:t>
            </a:r>
            <a:r>
              <a:rPr lang="en-GB" altLang="en-US" i="0" u="none" dirty="0" smtClean="0"/>
              <a:t> species</a:t>
            </a:r>
            <a:br>
              <a:rPr lang="en-GB" altLang="en-US" i="0" u="none" dirty="0" smtClean="0"/>
            </a:br>
            <a:r>
              <a:rPr lang="en-GB" altLang="en-US" i="0" u="none" dirty="0" smtClean="0"/>
              <a:t>but also </a:t>
            </a:r>
            <a:r>
              <a:rPr lang="en-GB" altLang="en-US" u="none" dirty="0" err="1" smtClean="0"/>
              <a:t>Pinus</a:t>
            </a:r>
            <a:r>
              <a:rPr lang="en-GB" altLang="en-US" u="none" dirty="0" smtClean="0"/>
              <a:t>, </a:t>
            </a:r>
            <a:r>
              <a:rPr lang="en-GB" altLang="en-US" u="none" dirty="0" err="1" smtClean="0"/>
              <a:t>Picea</a:t>
            </a:r>
            <a:r>
              <a:rPr lang="en-GB" altLang="en-US" u="none" dirty="0" smtClean="0"/>
              <a:t>, </a:t>
            </a:r>
            <a:r>
              <a:rPr lang="en-GB" altLang="en-US" u="none" dirty="0" err="1" smtClean="0"/>
              <a:t>Larix</a:t>
            </a:r>
            <a:r>
              <a:rPr lang="en-GB" altLang="en-US" u="none" dirty="0" smtClean="0"/>
              <a:t> </a:t>
            </a:r>
            <a:r>
              <a:rPr lang="en-GB" altLang="en-US" i="0" u="none" dirty="0" smtClean="0"/>
              <a:t>and </a:t>
            </a:r>
            <a:r>
              <a:rPr lang="en-GB" altLang="en-US" u="none" dirty="0" err="1" smtClean="0"/>
              <a:t>Tsuga</a:t>
            </a:r>
            <a:r>
              <a:rPr lang="en-GB" altLang="en-US" i="0" u="none" dirty="0" smtClean="0"/>
              <a:t> species (new species attacked while spreading)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b="1" dirty="0" smtClean="0"/>
              <a:t>EPPO </a:t>
            </a:r>
            <a:r>
              <a:rPr lang="en-US" altLang="en-US" b="1" dirty="0"/>
              <a:t>region</a:t>
            </a:r>
            <a:r>
              <a:rPr lang="en-US" altLang="en-US" dirty="0"/>
              <a:t>: Russia (native in Far East, introduced in Siberia and Moscow </a:t>
            </a:r>
            <a:r>
              <a:rPr lang="en-US" altLang="en-US" dirty="0" smtClean="0"/>
              <a:t>region)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Asia </a:t>
            </a:r>
            <a:r>
              <a:rPr lang="en-US" altLang="en-US" dirty="0"/>
              <a:t>(native): </a:t>
            </a:r>
            <a:r>
              <a:rPr lang="en-US" altLang="en-US" dirty="0" smtClean="0"/>
              <a:t>China, Japan, </a:t>
            </a:r>
            <a:r>
              <a:rPr lang="en-US" altLang="en-US" dirty="0"/>
              <a:t>Korea Republic &amp; Korea Democratic Peoples’ </a:t>
            </a:r>
            <a:r>
              <a:rPr lang="en-US" altLang="en-US" dirty="0" smtClean="0"/>
              <a:t>Republic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/>
              <a:t>Endangered area where hosts </a:t>
            </a:r>
            <a:r>
              <a:rPr lang="en-US" altLang="en-US" dirty="0" smtClean="0"/>
              <a:t>occur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Impact potentially major</a:t>
            </a: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altLang="en-US" u="none" dirty="0" smtClean="0"/>
          </a:p>
          <a:p>
            <a:pPr>
              <a:buFont typeface="Arial" charset="0"/>
              <a:buChar char="•"/>
              <a:defRPr/>
            </a:pPr>
            <a:endParaRPr lang="en-US" altLang="en-US" i="0" u="none" dirty="0" smtClean="0"/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13218"/>
            <a:ext cx="1903413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s\Documents\Meetings\2013-10 P PM - Malta\polygraphus\photos\pests_Insects_Polygraphus_proximus__POLGPR__POLGPR_05_resi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77325"/>
            <a:ext cx="1710506" cy="228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39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1143000"/>
          </a:xfrm>
          <a:noFill/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4000" i="1" dirty="0"/>
              <a:t>Measures recommended for: 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274050" cy="2592288"/>
          </a:xfrm>
        </p:spPr>
        <p:txBody>
          <a:bodyPr/>
          <a:lstStyle/>
          <a:p>
            <a:r>
              <a:rPr lang="en-GB" altLang="en-US" b="1" u="none" dirty="0" smtClean="0"/>
              <a:t>Wood with bark</a:t>
            </a:r>
            <a:endParaRPr lang="en-GB" altLang="en-US" i="0" u="none" dirty="0" smtClean="0"/>
          </a:p>
          <a:p>
            <a:r>
              <a:rPr lang="en-GB" altLang="en-US" b="1" u="none" dirty="0" smtClean="0"/>
              <a:t>P</a:t>
            </a:r>
            <a:r>
              <a:rPr altLang="en-US" u="none" dirty="0" smtClean="0"/>
              <a:t>article</a:t>
            </a:r>
            <a:r>
              <a:rPr altLang="en-US" b="1" u="none" dirty="0" smtClean="0"/>
              <a:t> wood, waste wood and bark</a:t>
            </a:r>
            <a:endParaRPr lang="en-GB" altLang="en-US" b="1" u="none" dirty="0" smtClean="0"/>
          </a:p>
          <a:p>
            <a:r>
              <a:rPr lang="en-GB" altLang="en-US" b="1" u="none" dirty="0" smtClean="0"/>
              <a:t>Plants for planting of host plants</a:t>
            </a:r>
          </a:p>
          <a:p>
            <a:r>
              <a:rPr lang="en-GB" altLang="en-US" b="1" dirty="0" smtClean="0"/>
              <a:t>Wood </a:t>
            </a:r>
            <a:r>
              <a:rPr lang="en-GB" altLang="en-US" b="1" dirty="0"/>
              <a:t>Packaging</a:t>
            </a:r>
            <a:endParaRPr lang="en-GB" altLang="en-US" dirty="0"/>
          </a:p>
          <a:p>
            <a:endParaRPr lang="en-US" altLang="en-US" i="0" u="none" dirty="0" smtClean="0"/>
          </a:p>
        </p:txBody>
      </p:sp>
      <p:pic>
        <p:nvPicPr>
          <p:cNvPr id="4" name="Picture 2" descr="куклочные кам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86" y="3284985"/>
            <a:ext cx="2422733" cy="357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2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69325" cy="711200"/>
          </a:xfrm>
        </p:spPr>
        <p:txBody>
          <a:bodyPr/>
          <a:lstStyle/>
          <a:p>
            <a:r>
              <a:rPr lang="en-US" altLang="en-US" sz="4000" b="1" i="1" dirty="0" err="1" smtClean="0"/>
              <a:t>Neoleucinodes</a:t>
            </a:r>
            <a:r>
              <a:rPr lang="en-US" altLang="en-US" sz="4000" b="1" i="1" dirty="0" smtClean="0"/>
              <a:t> </a:t>
            </a:r>
            <a:r>
              <a:rPr lang="en-US" altLang="en-US" sz="4000" b="1" i="1" dirty="0" err="1" smtClean="0"/>
              <a:t>elegantalis</a:t>
            </a:r>
            <a:r>
              <a:rPr lang="en-US" altLang="en-US" sz="4000" i="1" dirty="0" smtClean="0"/>
              <a:t>:</a:t>
            </a:r>
            <a:r>
              <a:rPr lang="en-US" altLang="en-US" sz="4000" dirty="0" smtClean="0"/>
              <a:t> </a:t>
            </a:r>
            <a:r>
              <a:rPr lang="en-GB" altLang="en-US" sz="2400" dirty="0" smtClean="0"/>
              <a:t>tomato fruit borer</a:t>
            </a:r>
            <a:endParaRPr lang="en-US" altLang="en-US" sz="2400" i="1" dirty="0" smtClean="0"/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18582" y="1052736"/>
            <a:ext cx="8077200" cy="4968875"/>
          </a:xfrm>
        </p:spPr>
        <p:txBody>
          <a:bodyPr/>
          <a:lstStyle/>
          <a:p>
            <a:r>
              <a:rPr lang="en-US" altLang="en-US" i="0" u="none" dirty="0" smtClean="0"/>
              <a:t>Lepidoptera: </a:t>
            </a:r>
            <a:r>
              <a:rPr lang="en-US" altLang="en-US" i="0" u="none" dirty="0" err="1" smtClean="0"/>
              <a:t>Crambidae</a:t>
            </a:r>
            <a:endParaRPr lang="en-US" altLang="en-US" i="0" u="none" dirty="0" smtClean="0"/>
          </a:p>
          <a:p>
            <a:r>
              <a:rPr lang="en-US" altLang="en-US" i="0" u="none" dirty="0" smtClean="0"/>
              <a:t>Fruit borer (not leaf miner). </a:t>
            </a:r>
          </a:p>
          <a:p>
            <a:r>
              <a:rPr lang="en-US" altLang="en-US" i="0" u="none" dirty="0" smtClean="0"/>
              <a:t>Host plants: </a:t>
            </a:r>
            <a:r>
              <a:rPr lang="en-US" altLang="en-US" i="0" u="none" dirty="0" err="1" smtClean="0"/>
              <a:t>Solanaceous</a:t>
            </a:r>
            <a:r>
              <a:rPr lang="en-US" altLang="en-US" i="0" u="none" dirty="0" smtClean="0"/>
              <a:t> plants (e.g. tomato, Capsicum, eggplant) and weeds. Host range may differ in different countries</a:t>
            </a:r>
          </a:p>
          <a:p>
            <a:r>
              <a:rPr lang="en-US" altLang="en-US" dirty="0" smtClean="0"/>
              <a:t>Present in South America and Central America (but not a pest </a:t>
            </a:r>
            <a:r>
              <a:rPr lang="en-US" altLang="en-US" dirty="0"/>
              <a:t>everywhere! doubtful records</a:t>
            </a:r>
            <a:r>
              <a:rPr lang="en-US" altLang="en-US" dirty="0" smtClean="0"/>
              <a:t>?)</a:t>
            </a:r>
          </a:p>
          <a:p>
            <a:r>
              <a:rPr lang="en-US" altLang="en-US" dirty="0" smtClean="0"/>
              <a:t>Endangered area: southern part of the </a:t>
            </a:r>
            <a:br>
              <a:rPr lang="en-US" altLang="en-US" dirty="0" smtClean="0"/>
            </a:br>
            <a:r>
              <a:rPr lang="en-US" altLang="en-US" dirty="0" smtClean="0"/>
              <a:t>region and glasshouse crops</a:t>
            </a:r>
          </a:p>
          <a:p>
            <a:r>
              <a:rPr lang="en-GB" altLang="en-US" b="1" dirty="0"/>
              <a:t>Potential impact</a:t>
            </a:r>
            <a:r>
              <a:rPr lang="en-GB" altLang="en-US" dirty="0"/>
              <a:t>: moderate (</a:t>
            </a:r>
            <a:r>
              <a:rPr lang="en-GB" dirty="0"/>
              <a:t>on fruit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production</a:t>
            </a:r>
            <a:r>
              <a:rPr lang="en-GB" dirty="0"/>
              <a:t>, exports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b="1" dirty="0" smtClean="0"/>
              <a:t>Measures recommended for fruits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plants for planting of host plants</a:t>
            </a:r>
            <a:br>
              <a:rPr lang="en-GB" dirty="0" smtClean="0"/>
            </a:br>
            <a:endParaRPr lang="en-US" altLang="en-US" i="0" u="none" dirty="0" smtClean="0"/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63" y="692696"/>
            <a:ext cx="2167509" cy="159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ZoneTexte 1"/>
          <p:cNvSpPr txBox="1">
            <a:spLocks noChangeArrowheads="1"/>
          </p:cNvSpPr>
          <p:nvPr/>
        </p:nvSpPr>
        <p:spPr bwMode="auto">
          <a:xfrm>
            <a:off x="5867946" y="6255225"/>
            <a:ext cx="29525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200" i="1" u="sng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100" u="none" dirty="0">
                <a:solidFill>
                  <a:prstClr val="black"/>
                </a:solidFill>
              </a:rPr>
              <a:t>All photos in the </a:t>
            </a:r>
            <a:r>
              <a:rPr lang="fr-FR" altLang="en-US" sz="1100" u="none" dirty="0" err="1">
                <a:solidFill>
                  <a:prstClr val="black"/>
                </a:solidFill>
              </a:rPr>
              <a:t>presentation</a:t>
            </a:r>
            <a:r>
              <a:rPr lang="fr-FR" altLang="en-US" sz="1100" u="none" dirty="0">
                <a:solidFill>
                  <a:prstClr val="black"/>
                </a:solidFill>
              </a:rPr>
              <a:t> by A. Diaz-Montilla</a:t>
            </a:r>
            <a:endParaRPr lang="en-GB" altLang="en-US" sz="1100" u="none" dirty="0">
              <a:solidFill>
                <a:prstClr val="black"/>
              </a:solidFill>
            </a:endParaRPr>
          </a:p>
        </p:txBody>
      </p:sp>
      <p:grpSp>
        <p:nvGrpSpPr>
          <p:cNvPr id="6150" name="13 Grupo"/>
          <p:cNvGrpSpPr>
            <a:grpSpLocks/>
          </p:cNvGrpSpPr>
          <p:nvPr/>
        </p:nvGrpSpPr>
        <p:grpSpPr bwMode="auto">
          <a:xfrm>
            <a:off x="5796136" y="4005064"/>
            <a:ext cx="2846065" cy="2222604"/>
            <a:chOff x="1019175" y="1524000"/>
            <a:chExt cx="2914650" cy="2185988"/>
          </a:xfrm>
        </p:grpSpPr>
        <p:pic>
          <p:nvPicPr>
            <p:cNvPr id="6151" name="Picture 4" descr="dañotomam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175" y="1524000"/>
              <a:ext cx="2914650" cy="218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Oval 10"/>
            <p:cNvSpPr>
              <a:spLocks noChangeArrowheads="1"/>
            </p:cNvSpPr>
            <p:nvPr/>
          </p:nvSpPr>
          <p:spPr bwMode="auto">
            <a:xfrm>
              <a:off x="2438400" y="2133600"/>
              <a:ext cx="838200" cy="914400"/>
            </a:xfrm>
            <a:prstGeom prst="ellips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1200" i="1" u="sng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n-US" sz="1800" i="0" u="none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7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32812" cy="1095375"/>
          </a:xfrm>
        </p:spPr>
        <p:txBody>
          <a:bodyPr/>
          <a:lstStyle/>
          <a:p>
            <a:r>
              <a:rPr lang="en-GB" sz="4000" i="1" dirty="0" err="1" smtClean="0"/>
              <a:t>Aromia</a:t>
            </a:r>
            <a:r>
              <a:rPr lang="en-GB" sz="4000" i="1" dirty="0" smtClean="0"/>
              <a:t> bungii</a:t>
            </a:r>
            <a:endParaRPr lang="en-US" i="1" dirty="0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07504" y="1146118"/>
            <a:ext cx="8077200" cy="53285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i="0" u="none" dirty="0" err="1"/>
              <a:t>Coleoptera</a:t>
            </a:r>
            <a:r>
              <a:rPr lang="en-US" i="0" u="none" dirty="0"/>
              <a:t>: </a:t>
            </a:r>
            <a:r>
              <a:rPr lang="en-US" i="0" u="none" dirty="0" err="1" smtClean="0"/>
              <a:t>Cerambycidae</a:t>
            </a:r>
            <a:endParaRPr lang="en-US" i="0" u="none" dirty="0" smtClean="0"/>
          </a:p>
          <a:p>
            <a:pPr>
              <a:defRPr/>
            </a:pPr>
            <a:r>
              <a:rPr lang="en-US" i="0" u="none" dirty="0" smtClean="0"/>
              <a:t>Wood borer.</a:t>
            </a:r>
            <a:endParaRPr lang="en-US" i="0" u="none" dirty="0"/>
          </a:p>
          <a:p>
            <a:pPr>
              <a:defRPr/>
            </a:pPr>
            <a:r>
              <a:rPr lang="en-GB" i="0" u="none" dirty="0" smtClean="0"/>
              <a:t>Known hosts: </a:t>
            </a:r>
            <a:r>
              <a:rPr lang="en-GB" u="none" dirty="0" smtClean="0"/>
              <a:t>Prunus</a:t>
            </a:r>
            <a:r>
              <a:rPr lang="en-GB" i="0" u="none" dirty="0" smtClean="0"/>
              <a:t> spp. (e.g. apricot, cherry,</a:t>
            </a:r>
            <a:br>
              <a:rPr lang="en-GB" i="0" u="none" dirty="0" smtClean="0"/>
            </a:br>
            <a:r>
              <a:rPr lang="en-GB" i="0" u="none" dirty="0" smtClean="0"/>
              <a:t>plum, peach)</a:t>
            </a:r>
            <a:endParaRPr lang="en-GB" i="0" u="none" dirty="0"/>
          </a:p>
          <a:p>
            <a:pPr>
              <a:defRPr/>
            </a:pPr>
            <a:r>
              <a:rPr lang="en-GB" i="0" u="none" dirty="0" err="1" smtClean="0"/>
              <a:t>Doubftul</a:t>
            </a:r>
            <a:r>
              <a:rPr lang="en-GB" i="0" u="none" dirty="0" smtClean="0"/>
              <a:t> hosts: </a:t>
            </a:r>
            <a:r>
              <a:rPr lang="en-GB" i="0" u="none" dirty="0" err="1"/>
              <a:t>Diospyros</a:t>
            </a:r>
            <a:r>
              <a:rPr lang="en-GB" i="0" u="none" dirty="0"/>
              <a:t> </a:t>
            </a:r>
            <a:r>
              <a:rPr lang="en-GB" i="0" u="none" dirty="0" smtClean="0"/>
              <a:t>spp., Citrus, </a:t>
            </a:r>
            <a:r>
              <a:rPr lang="en-GB" i="0" u="none" dirty="0" err="1" smtClean="0"/>
              <a:t>Populus</a:t>
            </a:r>
            <a:r>
              <a:rPr lang="en-GB" i="0" u="none" dirty="0" smtClean="0"/>
              <a:t>…</a:t>
            </a:r>
          </a:p>
          <a:p>
            <a:pPr>
              <a:defRPr/>
            </a:pPr>
            <a:r>
              <a:rPr lang="fr-FR" i="0" u="none" dirty="0" smtClean="0"/>
              <a:t>Native </a:t>
            </a:r>
            <a:r>
              <a:rPr lang="fr-FR" i="0" u="none" dirty="0" err="1" smtClean="0"/>
              <a:t>fro</a:t>
            </a:r>
            <a:r>
              <a:rPr lang="fr-FR" dirty="0" err="1" smtClean="0"/>
              <a:t>m</a:t>
            </a:r>
            <a:r>
              <a:rPr lang="fr-FR" dirty="0" smtClean="0"/>
              <a:t> </a:t>
            </a:r>
            <a:r>
              <a:rPr lang="fr-FR" i="0" u="none" dirty="0" smtClean="0"/>
              <a:t>China</a:t>
            </a:r>
            <a:r>
              <a:rPr lang="fr-FR" i="0" u="none" dirty="0"/>
              <a:t>, </a:t>
            </a:r>
            <a:r>
              <a:rPr lang="fr-FR" i="0" u="none" dirty="0" err="1"/>
              <a:t>North</a:t>
            </a:r>
            <a:r>
              <a:rPr lang="fr-FR" i="0" u="none" dirty="0"/>
              <a:t> </a:t>
            </a:r>
            <a:r>
              <a:rPr lang="fr-FR" i="0" u="none" dirty="0" err="1"/>
              <a:t>Korea</a:t>
            </a:r>
            <a:r>
              <a:rPr lang="fr-FR" i="0" u="none" dirty="0"/>
              <a:t>, </a:t>
            </a:r>
            <a:r>
              <a:rPr lang="fr-FR" i="0" u="none" dirty="0" smtClean="0"/>
              <a:t/>
            </a:r>
            <a:br>
              <a:rPr lang="fr-FR" i="0" u="none" dirty="0" smtClean="0"/>
            </a:br>
            <a:r>
              <a:rPr lang="fr-FR" i="0" u="none" dirty="0" smtClean="0"/>
              <a:t>South </a:t>
            </a:r>
            <a:r>
              <a:rPr lang="fr-FR" i="0" u="none" dirty="0" err="1"/>
              <a:t>Korea</a:t>
            </a:r>
            <a:r>
              <a:rPr lang="fr-FR" i="0" u="none" dirty="0"/>
              <a:t>, </a:t>
            </a:r>
            <a:r>
              <a:rPr lang="fr-FR" i="0" u="none" dirty="0" err="1"/>
              <a:t>Mongolia</a:t>
            </a:r>
            <a:r>
              <a:rPr lang="fr-FR" i="0" u="none" dirty="0"/>
              <a:t>, </a:t>
            </a:r>
            <a:r>
              <a:rPr lang="fr-FR" i="0" u="none" dirty="0" smtClean="0"/>
              <a:t>Vietnam.</a:t>
            </a:r>
          </a:p>
          <a:p>
            <a:pPr>
              <a:defRPr/>
            </a:pPr>
            <a:r>
              <a:rPr lang="fr-FR" i="0" u="none" dirty="0" err="1" smtClean="0"/>
              <a:t>Introduced</a:t>
            </a:r>
            <a:r>
              <a:rPr lang="fr-FR" i="0" u="none" dirty="0"/>
              <a:t>: </a:t>
            </a:r>
            <a:r>
              <a:rPr lang="fr-FR" i="0" u="none" dirty="0" err="1"/>
              <a:t>Japan</a:t>
            </a:r>
            <a:r>
              <a:rPr lang="fr-FR" i="0" u="none" dirty="0"/>
              <a:t> (2013); EPPO </a:t>
            </a:r>
            <a:r>
              <a:rPr lang="fr-FR" i="0" u="none" dirty="0" err="1"/>
              <a:t>region</a:t>
            </a:r>
            <a:r>
              <a:rPr lang="fr-FR" i="0" u="none" dirty="0"/>
              <a:t> </a:t>
            </a:r>
            <a:r>
              <a:rPr lang="fr-FR" i="0" u="none" dirty="0" smtClean="0"/>
              <a:t/>
            </a:r>
            <a:br>
              <a:rPr lang="fr-FR" i="0" u="none" dirty="0" smtClean="0"/>
            </a:br>
            <a:r>
              <a:rPr lang="fr-FR" i="0" u="none" dirty="0" smtClean="0"/>
              <a:t>(</a:t>
            </a:r>
            <a:r>
              <a:rPr lang="fr-FR" i="0" u="none" dirty="0" err="1"/>
              <a:t>under</a:t>
            </a:r>
            <a:r>
              <a:rPr lang="fr-FR" i="0" u="none" dirty="0"/>
              <a:t> </a:t>
            </a:r>
            <a:r>
              <a:rPr lang="fr-FR" i="0" u="none" dirty="0" err="1"/>
              <a:t>eradication</a:t>
            </a:r>
            <a:r>
              <a:rPr lang="fr-FR" i="0" u="none" dirty="0"/>
              <a:t> in </a:t>
            </a:r>
            <a:r>
              <a:rPr lang="fr-FR" i="0" u="none" dirty="0" err="1"/>
              <a:t>Italy</a:t>
            </a:r>
            <a:r>
              <a:rPr lang="fr-FR" i="0" u="none" dirty="0"/>
              <a:t> and Germany</a:t>
            </a:r>
            <a:r>
              <a:rPr lang="fr-FR" i="0" u="none" dirty="0" smtClean="0"/>
              <a:t>)</a:t>
            </a:r>
          </a:p>
          <a:p>
            <a:pPr>
              <a:defRPr/>
            </a:pPr>
            <a:r>
              <a:rPr lang="en-US" dirty="0"/>
              <a:t>Endangered </a:t>
            </a:r>
            <a:r>
              <a:rPr lang="en-US" dirty="0" smtClean="0"/>
              <a:t>area: </a:t>
            </a:r>
            <a:r>
              <a:rPr lang="en-GB" dirty="0" smtClean="0"/>
              <a:t>Most </a:t>
            </a:r>
            <a:r>
              <a:rPr lang="en-GB" dirty="0"/>
              <a:t>EPPO </a:t>
            </a:r>
            <a:r>
              <a:rPr lang="en-GB" dirty="0" smtClean="0"/>
              <a:t>region</a:t>
            </a:r>
            <a:endParaRPr lang="en-GB" dirty="0"/>
          </a:p>
          <a:p>
            <a:pPr>
              <a:defRPr/>
            </a:pPr>
            <a:r>
              <a:rPr lang="en-GB" dirty="0"/>
              <a:t>Impact: </a:t>
            </a:r>
            <a:r>
              <a:rPr lang="en-GB" b="1" dirty="0"/>
              <a:t>Major </a:t>
            </a:r>
            <a:r>
              <a:rPr lang="en-GB" dirty="0"/>
              <a:t>(low uncertainty)</a:t>
            </a:r>
          </a:p>
          <a:p>
            <a:pPr>
              <a:defRPr/>
            </a:pPr>
            <a:endParaRPr lang="fr-FR" i="0" u="none" dirty="0"/>
          </a:p>
          <a:p>
            <a:pPr>
              <a:defRPr/>
            </a:pPr>
            <a:endParaRPr lang="en-GB" i="0" u="none" dirty="0" smtClean="0"/>
          </a:p>
          <a:p>
            <a:pPr>
              <a:defRPr/>
            </a:pPr>
            <a:endParaRPr lang="en-US" i="0" u="none" dirty="0" smtClean="0"/>
          </a:p>
        </p:txBody>
      </p:sp>
      <p:pic>
        <p:nvPicPr>
          <p:cNvPr id="33796" name="Picture 4" descr="AROMBU 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1" t="6787" r="31799" b="14257"/>
          <a:stretch/>
        </p:blipFill>
        <p:spPr bwMode="auto">
          <a:xfrm rot="16200000">
            <a:off x="7066096" y="-300999"/>
            <a:ext cx="1535568" cy="222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10705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07" y="3810414"/>
            <a:ext cx="1716807" cy="304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9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4412" y="188640"/>
            <a:ext cx="8424490" cy="525621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FR" sz="2800" b="1" i="0" u="none" dirty="0" err="1" smtClean="0"/>
              <a:t>Measures</a:t>
            </a:r>
            <a:r>
              <a:rPr lang="fr-FR" sz="2800" b="1" i="0" u="none" dirty="0" smtClean="0"/>
              <a:t> </a:t>
            </a:r>
            <a:r>
              <a:rPr lang="fr-FR" sz="2800" b="1" i="0" u="none" dirty="0" err="1" smtClean="0"/>
              <a:t>recommended</a:t>
            </a:r>
            <a:r>
              <a:rPr lang="fr-FR" sz="2800" b="1" i="0" u="none" dirty="0" smtClean="0"/>
              <a:t> for</a:t>
            </a:r>
          </a:p>
          <a:p>
            <a:pPr lvl="1">
              <a:defRPr/>
            </a:pPr>
            <a:r>
              <a:rPr lang="en-US" dirty="0"/>
              <a:t>Host plants for </a:t>
            </a:r>
            <a:r>
              <a:rPr lang="en-US" dirty="0" smtClean="0"/>
              <a:t>planting</a:t>
            </a:r>
          </a:p>
          <a:p>
            <a:pPr lvl="1">
              <a:defRPr/>
            </a:pPr>
            <a:r>
              <a:rPr lang="en-US" dirty="0"/>
              <a:t>Wood (round or sawn) of host </a:t>
            </a:r>
            <a:r>
              <a:rPr lang="en-US" dirty="0" smtClean="0"/>
              <a:t>species</a:t>
            </a:r>
          </a:p>
          <a:p>
            <a:pPr lvl="1">
              <a:defRPr/>
            </a:pPr>
            <a:r>
              <a:rPr lang="en-US" dirty="0"/>
              <a:t>Hardwood particle wood and waste </a:t>
            </a:r>
            <a:r>
              <a:rPr lang="en-US" dirty="0" smtClean="0"/>
              <a:t>wood</a:t>
            </a:r>
          </a:p>
          <a:p>
            <a:pPr lvl="1">
              <a:defRPr/>
            </a:pPr>
            <a:r>
              <a:rPr lang="en-US" altLang="en-US" sz="2100" dirty="0"/>
              <a:t>W</a:t>
            </a:r>
            <a:r>
              <a:rPr lang="en-GB" altLang="en-US" sz="2100" dirty="0" err="1" smtClean="0"/>
              <a:t>ood</a:t>
            </a:r>
            <a:r>
              <a:rPr lang="en-GB" altLang="en-US" sz="2100" dirty="0" smtClean="0"/>
              <a:t> </a:t>
            </a:r>
            <a:r>
              <a:rPr lang="en-GB" altLang="en-US" sz="2100" dirty="0"/>
              <a:t>Packaging</a:t>
            </a:r>
          </a:p>
          <a:p>
            <a:pPr lvl="1">
              <a:defRPr/>
            </a:pPr>
            <a:r>
              <a:rPr lang="en-US" dirty="0"/>
              <a:t>Wooden furniture and objects made of wood:</a:t>
            </a:r>
          </a:p>
          <a:p>
            <a:pPr marL="366713" lvl="1" indent="0">
              <a:buNone/>
              <a:defRPr/>
            </a:pPr>
            <a:r>
              <a:rPr lang="en-GB" dirty="0" smtClean="0"/>
              <a:t> </a:t>
            </a:r>
            <a:endParaRPr lang="en-GB" dirty="0"/>
          </a:p>
          <a:p>
            <a:pPr marL="366713" lvl="1" indent="0">
              <a:buNone/>
              <a:defRPr/>
            </a:pPr>
            <a:endParaRPr lang="en-GB" i="0" u="none" dirty="0" smtClean="0"/>
          </a:p>
        </p:txBody>
      </p:sp>
      <p:pic>
        <p:nvPicPr>
          <p:cNvPr id="5" name="Picture 2" descr="AROMBU 0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32" r="21973"/>
          <a:stretch/>
        </p:blipFill>
        <p:spPr bwMode="auto">
          <a:xfrm>
            <a:off x="6588224" y="2132856"/>
            <a:ext cx="201315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10705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23082" r="26557" b="17079"/>
          <a:stretch/>
        </p:blipFill>
        <p:spPr bwMode="auto">
          <a:xfrm>
            <a:off x="6084641" y="4628814"/>
            <a:ext cx="2861092" cy="222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P10705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627818"/>
            <a:ext cx="3960071" cy="222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611188" y="-22375"/>
            <a:ext cx="8532812" cy="787079"/>
          </a:xfrm>
        </p:spPr>
        <p:txBody>
          <a:bodyPr/>
          <a:lstStyle/>
          <a:p>
            <a:r>
              <a:rPr lang="en-GB" sz="3600" i="1" dirty="0" err="1"/>
              <a:t>Acidovorax</a:t>
            </a:r>
            <a:r>
              <a:rPr lang="en-GB" sz="3600" i="1" dirty="0"/>
              <a:t> </a:t>
            </a:r>
            <a:r>
              <a:rPr lang="en-GB" sz="3600" i="1" dirty="0" err="1"/>
              <a:t>citrulli</a:t>
            </a:r>
            <a:endParaRPr lang="en-US" sz="4000" i="1" dirty="0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-17148" y="1029273"/>
            <a:ext cx="8638765" cy="50398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i="0" u="none" dirty="0" smtClean="0"/>
              <a:t>Bacterial </a:t>
            </a:r>
            <a:r>
              <a:rPr lang="en-GB" i="0" u="none" dirty="0"/>
              <a:t>fruit </a:t>
            </a:r>
            <a:r>
              <a:rPr lang="en-GB" i="0" u="none" dirty="0" smtClean="0"/>
              <a:t>blotch</a:t>
            </a:r>
          </a:p>
          <a:p>
            <a:pPr>
              <a:defRPr/>
            </a:pPr>
            <a:r>
              <a:rPr lang="en-GB" i="0" u="none" dirty="0" smtClean="0"/>
              <a:t>Hosts cucurbits: </a:t>
            </a:r>
          </a:p>
          <a:p>
            <a:pPr marL="400050" lvl="1" indent="0">
              <a:buNone/>
              <a:defRPr/>
            </a:pPr>
            <a:r>
              <a:rPr lang="en-GB" i="0" u="none" dirty="0"/>
              <a:t>-</a:t>
            </a:r>
            <a:r>
              <a:rPr lang="en-GB" i="0" u="none" dirty="0" smtClean="0"/>
              <a:t>watermelon</a:t>
            </a:r>
            <a:r>
              <a:rPr lang="en-GB" u="none" dirty="0" smtClean="0"/>
              <a:t> </a:t>
            </a:r>
            <a:r>
              <a:rPr lang="en-GB" u="none" dirty="0"/>
              <a:t>(</a:t>
            </a:r>
            <a:r>
              <a:rPr lang="en-GB" u="none" dirty="0" err="1"/>
              <a:t>Citrullus</a:t>
            </a:r>
            <a:r>
              <a:rPr lang="en-GB" u="none" dirty="0"/>
              <a:t> </a:t>
            </a:r>
            <a:r>
              <a:rPr lang="en-GB" u="none" dirty="0" err="1"/>
              <a:t>lanatus</a:t>
            </a:r>
            <a:r>
              <a:rPr lang="en-GB" u="none" dirty="0" smtClean="0"/>
              <a:t>)</a:t>
            </a:r>
          </a:p>
          <a:p>
            <a:pPr marL="400050" lvl="1" indent="0">
              <a:buNone/>
              <a:defRPr/>
            </a:pPr>
            <a:r>
              <a:rPr lang="en-GB" u="none" dirty="0" smtClean="0"/>
              <a:t>-</a:t>
            </a:r>
            <a:r>
              <a:rPr lang="en-GB" i="0" u="none" dirty="0" smtClean="0"/>
              <a:t>cantaloupe </a:t>
            </a:r>
            <a:r>
              <a:rPr lang="en-GB" i="0" u="none" dirty="0"/>
              <a:t>and honeydew melon </a:t>
            </a:r>
            <a:r>
              <a:rPr lang="en-GB" u="none" dirty="0"/>
              <a:t>(</a:t>
            </a:r>
            <a:r>
              <a:rPr lang="en-GB" u="none" dirty="0" err="1"/>
              <a:t>Cucumis</a:t>
            </a:r>
            <a:r>
              <a:rPr lang="en-GB" u="none" dirty="0"/>
              <a:t> </a:t>
            </a:r>
            <a:r>
              <a:rPr lang="en-GB" u="none" dirty="0" err="1"/>
              <a:t>melo</a:t>
            </a:r>
            <a:r>
              <a:rPr lang="en-GB" u="none" dirty="0" smtClean="0"/>
              <a:t>): the </a:t>
            </a:r>
            <a:r>
              <a:rPr lang="en-GB" u="none" dirty="0"/>
              <a:t>most susceptible hosts. </a:t>
            </a:r>
            <a:endParaRPr lang="en-GB" u="none" dirty="0" smtClean="0"/>
          </a:p>
          <a:p>
            <a:pPr marL="400050" lvl="1" indent="0">
              <a:buNone/>
              <a:defRPr/>
            </a:pPr>
            <a:r>
              <a:rPr lang="en-GB" i="0" u="none" dirty="0" smtClean="0"/>
              <a:t>-Cucumber</a:t>
            </a:r>
            <a:r>
              <a:rPr lang="en-GB" u="none" dirty="0" smtClean="0"/>
              <a:t> </a:t>
            </a:r>
            <a:r>
              <a:rPr lang="en-GB" u="none" dirty="0"/>
              <a:t>(</a:t>
            </a:r>
            <a:r>
              <a:rPr lang="en-GB" u="none" dirty="0" err="1"/>
              <a:t>Cucumis</a:t>
            </a:r>
            <a:r>
              <a:rPr lang="en-GB" u="none" dirty="0"/>
              <a:t> </a:t>
            </a:r>
            <a:r>
              <a:rPr lang="en-GB" u="none" dirty="0" err="1"/>
              <a:t>sativus</a:t>
            </a:r>
            <a:r>
              <a:rPr lang="en-GB" u="none" dirty="0"/>
              <a:t>), </a:t>
            </a:r>
            <a:r>
              <a:rPr lang="en-GB" i="0" u="none" dirty="0"/>
              <a:t>pumpkin</a:t>
            </a:r>
            <a:r>
              <a:rPr lang="en-GB" u="none" dirty="0"/>
              <a:t> (</a:t>
            </a:r>
            <a:r>
              <a:rPr lang="en-GB" u="none" dirty="0" err="1"/>
              <a:t>Cucurbita</a:t>
            </a:r>
            <a:r>
              <a:rPr lang="en-GB" u="none" dirty="0"/>
              <a:t> </a:t>
            </a:r>
            <a:r>
              <a:rPr lang="en-GB" u="none" dirty="0" err="1"/>
              <a:t>moschata</a:t>
            </a:r>
            <a:r>
              <a:rPr lang="en-GB" u="none" dirty="0"/>
              <a:t>) </a:t>
            </a:r>
            <a:r>
              <a:rPr lang="en-GB" i="0" u="none" dirty="0"/>
              <a:t>and</a:t>
            </a:r>
            <a:r>
              <a:rPr lang="en-GB" u="none" dirty="0"/>
              <a:t> </a:t>
            </a:r>
            <a:r>
              <a:rPr lang="en-GB" i="0" u="none" dirty="0"/>
              <a:t>squash</a:t>
            </a:r>
            <a:r>
              <a:rPr lang="en-GB" u="none" dirty="0"/>
              <a:t> (</a:t>
            </a:r>
            <a:r>
              <a:rPr lang="en-GB" u="none" dirty="0" err="1"/>
              <a:t>Cucurbita</a:t>
            </a:r>
            <a:r>
              <a:rPr lang="en-GB" u="none" dirty="0"/>
              <a:t> </a:t>
            </a:r>
            <a:r>
              <a:rPr lang="en-GB" u="none" dirty="0" err="1"/>
              <a:t>pepo</a:t>
            </a:r>
            <a:r>
              <a:rPr lang="en-GB" u="none" dirty="0" smtClean="0"/>
              <a:t>)</a:t>
            </a:r>
            <a:endParaRPr lang="en-GB" i="0" u="none" dirty="0"/>
          </a:p>
        </p:txBody>
      </p:sp>
      <p:pic>
        <p:nvPicPr>
          <p:cNvPr id="32770" name="Picture 2" descr="Acidovorax citrul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2792"/>
            <a:ext cx="2182664" cy="15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40816" y="1769970"/>
            <a:ext cx="26454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David B. Langston, </a:t>
            </a:r>
            <a:r>
              <a:rPr lang="en-GB" sz="1200" dirty="0" err="1" smtClean="0">
                <a:solidFill>
                  <a:prstClr val="black"/>
                </a:solidFill>
              </a:rPr>
              <a:t>Univ.of</a:t>
            </a:r>
            <a:r>
              <a:rPr lang="en-GB" sz="1200" dirty="0" smtClean="0">
                <a:solidFill>
                  <a:prstClr val="black"/>
                </a:solidFill>
              </a:rPr>
              <a:t> </a:t>
            </a:r>
            <a:r>
              <a:rPr lang="en-GB" sz="1200" dirty="0">
                <a:solidFill>
                  <a:prstClr val="black"/>
                </a:solidFill>
              </a:rPr>
              <a:t>Georgia (US) </a:t>
            </a:r>
          </a:p>
        </p:txBody>
      </p:sp>
      <p:pic>
        <p:nvPicPr>
          <p:cNvPr id="6" name="Picture 5" descr="DSC01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28" y="4509120"/>
            <a:ext cx="3097716" cy="23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SC00040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09120"/>
            <a:ext cx="2411057" cy="224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果斑图片\Fw_图片-压砂\IMG_41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3132775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5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4197"/>
            <a:ext cx="4536504" cy="2066691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706" y="822582"/>
            <a:ext cx="3946166" cy="764704"/>
          </a:xfrm>
        </p:spPr>
        <p:txBody>
          <a:bodyPr/>
          <a:lstStyle/>
          <a:p>
            <a:r>
              <a:rPr lang="en-GB" sz="2400" b="1" dirty="0" smtClean="0"/>
              <a:t>Distribution</a:t>
            </a:r>
            <a:r>
              <a:rPr lang="en-GB" sz="2400" b="0" dirty="0" smtClean="0"/>
              <a:t>, North America, Asia </a:t>
            </a:r>
            <a:endParaRPr lang="en-US" sz="2800" b="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50413" y="1628800"/>
            <a:ext cx="414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prstClr val="black"/>
                </a:solidFill>
              </a:rPr>
              <a:t>Outbreaks</a:t>
            </a:r>
            <a:r>
              <a:rPr lang="fr-FR" b="1" dirty="0" smtClean="0">
                <a:solidFill>
                  <a:prstClr val="black"/>
                </a:solidFill>
              </a:rPr>
              <a:t> in EPPO </a:t>
            </a:r>
            <a:r>
              <a:rPr lang="fr-FR" b="1" dirty="0" err="1" smtClean="0">
                <a:solidFill>
                  <a:prstClr val="black"/>
                </a:solidFill>
              </a:rPr>
              <a:t>letter</a:t>
            </a:r>
            <a:r>
              <a:rPr lang="fr-FR" b="1" dirty="0" smtClean="0">
                <a:solidFill>
                  <a:prstClr val="black"/>
                </a:solidFill>
              </a:rPr>
              <a:t> to </a:t>
            </a:r>
            <a:r>
              <a:rPr lang="fr-FR" b="1" dirty="0" err="1" smtClean="0">
                <a:solidFill>
                  <a:prstClr val="black"/>
                </a:solidFill>
              </a:rPr>
              <a:t>NPPOs</a:t>
            </a:r>
            <a:r>
              <a:rPr lang="fr-FR" b="1" dirty="0" smtClean="0">
                <a:solidFill>
                  <a:prstClr val="black"/>
                </a:solidFill>
              </a:rPr>
              <a:t>: </a:t>
            </a:r>
            <a:r>
              <a:rPr lang="fr-FR" b="1" dirty="0" err="1" smtClean="0">
                <a:solidFill>
                  <a:srgbClr val="FF0000"/>
                </a:solidFill>
              </a:rPr>
              <a:t>pest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declared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eradicated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73439" y="2420888"/>
            <a:ext cx="8719041" cy="3384674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fr-FR" sz="2400" b="1" i="0" u="none" dirty="0" err="1" smtClean="0"/>
              <a:t>Endangered</a:t>
            </a:r>
            <a:r>
              <a:rPr lang="fr-FR" sz="2400" b="1" i="0" u="none" dirty="0" smtClean="0"/>
              <a:t> area </a:t>
            </a:r>
            <a:r>
              <a:rPr lang="en-GB" sz="2000" u="none" dirty="0" smtClean="0"/>
              <a:t>watermelon </a:t>
            </a:r>
            <a:r>
              <a:rPr lang="en-GB" sz="2000" u="none" dirty="0"/>
              <a:t>growing area of the </a:t>
            </a:r>
            <a:r>
              <a:rPr lang="en-GB" sz="2000" u="none" dirty="0" smtClean="0"/>
              <a:t>EU but </a:t>
            </a:r>
            <a:r>
              <a:rPr lang="en-GB" sz="1800" i="0" u="none" dirty="0" smtClean="0"/>
              <a:t>Uncertainties </a:t>
            </a:r>
            <a:r>
              <a:rPr lang="en-GB" sz="1800" i="0" u="none" dirty="0"/>
              <a:t>on </a:t>
            </a:r>
            <a:r>
              <a:rPr lang="en-GB" sz="1800" i="0" u="none" dirty="0" smtClean="0"/>
              <a:t>conditions for th</a:t>
            </a:r>
            <a:r>
              <a:rPr lang="en-GB" sz="1800" dirty="0"/>
              <a:t>e</a:t>
            </a:r>
            <a:r>
              <a:rPr lang="en-GB" sz="1800" i="0" u="none" dirty="0" smtClean="0"/>
              <a:t> </a:t>
            </a:r>
            <a:r>
              <a:rPr lang="en-GB" sz="1800" dirty="0" smtClean="0"/>
              <a:t>disease to </a:t>
            </a:r>
            <a:r>
              <a:rPr lang="en-GB" sz="1800" dirty="0"/>
              <a:t>express  </a:t>
            </a:r>
            <a:r>
              <a:rPr lang="en-GB" sz="1800" i="0" u="none" dirty="0" smtClean="0"/>
              <a:t>(but risk if  humid summer)</a:t>
            </a: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4706" y="296652"/>
            <a:ext cx="886777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fr-F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 dirty="0" smtClean="0">
                <a:solidFill>
                  <a:prstClr val="black"/>
                </a:solidFill>
                <a:latin typeface="+mn-lt"/>
              </a:rPr>
              <a:t>PRA on </a:t>
            </a:r>
            <a:r>
              <a:rPr lang="en-GB" sz="2400" b="1" i="1" dirty="0" err="1" smtClean="0">
                <a:solidFill>
                  <a:prstClr val="black"/>
                </a:solidFill>
                <a:latin typeface="+mn-lt"/>
              </a:rPr>
              <a:t>Acidovorax</a:t>
            </a:r>
            <a:r>
              <a:rPr lang="en-GB" sz="2400" b="1" i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GB" sz="2400" b="1" i="1" dirty="0" err="1" smtClean="0">
                <a:solidFill>
                  <a:prstClr val="black"/>
                </a:solidFill>
                <a:latin typeface="+mn-lt"/>
              </a:rPr>
              <a:t>citrulli</a:t>
            </a:r>
            <a:r>
              <a:rPr lang="en-GB" sz="2400" b="1" i="1" dirty="0" smtClean="0">
                <a:solidFill>
                  <a:prstClr val="black"/>
                </a:solidFill>
                <a:latin typeface="+mn-lt"/>
              </a:rPr>
              <a:t> (</a:t>
            </a:r>
            <a:r>
              <a:rPr sz="2400" b="1" dirty="0" smtClean="0">
                <a:solidFill>
                  <a:prstClr val="black"/>
                </a:solidFill>
                <a:latin typeface="+mn-lt"/>
              </a:rPr>
              <a:t>Prima </a:t>
            </a:r>
            <a:r>
              <a:rPr sz="2400" b="1" dirty="0" err="1">
                <a:solidFill>
                  <a:prstClr val="black"/>
                </a:solidFill>
                <a:latin typeface="+mn-lt"/>
              </a:rPr>
              <a:t>Phacie</a:t>
            </a:r>
            <a:r>
              <a:rPr sz="2400" b="1" dirty="0">
                <a:solidFill>
                  <a:prstClr val="black"/>
                </a:solidFill>
                <a:latin typeface="+mn-lt"/>
              </a:rPr>
              <a:t> </a:t>
            </a:r>
            <a:r>
              <a:rPr sz="2400" b="1" dirty="0" err="1">
                <a:solidFill>
                  <a:prstClr val="black"/>
                </a:solidFill>
                <a:latin typeface="+mn-lt"/>
              </a:rPr>
              <a:t>project</a:t>
            </a:r>
            <a:endParaRPr sz="2400" b="1" dirty="0">
              <a:solidFill>
                <a:prstClr val="black"/>
              </a:solidFill>
              <a:latin typeface="+mn-lt"/>
            </a:endParaRPr>
          </a:p>
          <a:p>
            <a:r>
              <a:rPr sz="2400" b="1" dirty="0" err="1">
                <a:solidFill>
                  <a:prstClr val="black"/>
                </a:solidFill>
                <a:latin typeface="+mn-lt"/>
              </a:rPr>
              <a:t>Review</a:t>
            </a:r>
            <a:r>
              <a:rPr sz="2400" b="1" dirty="0">
                <a:solidFill>
                  <a:prstClr val="black"/>
                </a:solidFill>
                <a:latin typeface="+mn-lt"/>
              </a:rPr>
              <a:t> by </a:t>
            </a:r>
            <a:r>
              <a:rPr sz="2400" b="1" dirty="0" err="1">
                <a:solidFill>
                  <a:prstClr val="black"/>
                </a:solidFill>
                <a:latin typeface="+mn-lt"/>
              </a:rPr>
              <a:t>core</a:t>
            </a:r>
            <a:r>
              <a:rPr sz="2400" b="1" dirty="0">
                <a:solidFill>
                  <a:prstClr val="black"/>
                </a:solidFill>
                <a:latin typeface="+mn-lt"/>
              </a:rPr>
              <a:t> </a:t>
            </a:r>
            <a:r>
              <a:rPr sz="2400" b="1" dirty="0" err="1" smtClean="0">
                <a:solidFill>
                  <a:prstClr val="black"/>
                </a:solidFill>
                <a:latin typeface="+mn-lt"/>
              </a:rPr>
              <a:t>members</a:t>
            </a:r>
            <a:r>
              <a:rPr sz="2400" b="1" dirty="0" smtClean="0">
                <a:solidFill>
                  <a:prstClr val="black"/>
                </a:solidFill>
                <a:latin typeface="+mn-lt"/>
              </a:rPr>
              <a:t>)</a:t>
            </a:r>
            <a:endParaRPr lang="en-GB" sz="2400" b="1" dirty="0">
              <a:solidFill>
                <a:prstClr val="black"/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endParaRPr lang="en-GB" sz="2400" b="1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8" name="Picture 3" descr="D:\果斑图片\DSC04200.JPG"/>
          <p:cNvPicPr>
            <a:picLocks noChangeAspect="1" noChangeArrowheads="1"/>
          </p:cNvPicPr>
          <p:nvPr/>
        </p:nvPicPr>
        <p:blipFill>
          <a:blip r:embed="rId5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4817549" y="3767419"/>
            <a:ext cx="3251017" cy="176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899592" y="5715000"/>
            <a:ext cx="659283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 recommended for seeds and seedlings</a:t>
            </a:r>
            <a:endParaRPr lang="en-US" sz="24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D:\果斑图片\果斑\DSC008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81" y="5884287"/>
            <a:ext cx="1229405" cy="80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3256"/>
            <a:ext cx="8381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51520" y="3305754"/>
            <a:ext cx="52565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0" hangingPunct="0">
              <a:defRPr sz="4400"/>
            </a:lvl2pPr>
            <a:lvl3pPr eaLnBrk="0" hangingPunct="0">
              <a:defRPr sz="4400"/>
            </a:lvl3pPr>
            <a:lvl4pPr eaLnBrk="0" hangingPunct="0">
              <a:defRPr sz="4400"/>
            </a:lvl4pPr>
            <a:lvl5pPr eaLnBrk="0" hangingPunct="0">
              <a:defRPr sz="44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dirty="0" err="1">
                <a:solidFill>
                  <a:prstClr val="black"/>
                </a:solidFill>
                <a:effectLst/>
                <a:latin typeface="Trebuchet MS"/>
              </a:rPr>
              <a:t>Economic</a:t>
            </a:r>
            <a:r>
              <a:rPr dirty="0">
                <a:solidFill>
                  <a:prstClr val="black"/>
                </a:solidFill>
                <a:effectLst/>
                <a:latin typeface="Trebuchet MS"/>
              </a:rPr>
              <a:t> </a:t>
            </a:r>
            <a:r>
              <a:rPr dirty="0" smtClean="0">
                <a:solidFill>
                  <a:prstClr val="black"/>
                </a:solidFill>
                <a:effectLst/>
                <a:latin typeface="Trebuchet MS"/>
              </a:rPr>
              <a:t>impact</a:t>
            </a:r>
            <a:r>
              <a:rPr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en-GB" b="0" dirty="0">
                <a:solidFill>
                  <a:prstClr val="black"/>
                </a:solidFill>
                <a:effectLst/>
              </a:rPr>
              <a:t>Potentially major.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11051" y="2999351"/>
            <a:ext cx="1243291" cy="149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94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traight leaves rightl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rve leaves top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7_Orie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aight leaves right sans log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rve leaves top sans logo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7_Orie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PPO Model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Oriel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3407</TotalTime>
  <Words>604</Words>
  <Application>Microsoft Office PowerPoint</Application>
  <PresentationFormat>On-screen Show (4:3)</PresentationFormat>
  <Paragraphs>105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Straight leaves rightl</vt:lpstr>
      <vt:lpstr>Curve leaves top</vt:lpstr>
      <vt:lpstr>Straight leaves right sans logo</vt:lpstr>
      <vt:lpstr>Curve leaves top sans logo</vt:lpstr>
      <vt:lpstr>EPPO Model</vt:lpstr>
      <vt:lpstr>Some Current Pest Concerns</vt:lpstr>
      <vt:lpstr>PowerPoint Presentation</vt:lpstr>
      <vt:lpstr>Polygraphus proximus</vt:lpstr>
      <vt:lpstr>Measures recommended for: </vt:lpstr>
      <vt:lpstr>Neoleucinodes elegantalis: tomato fruit borer</vt:lpstr>
      <vt:lpstr>Aromia bungii</vt:lpstr>
      <vt:lpstr>PowerPoint Presentation</vt:lpstr>
      <vt:lpstr>Acidovorax citrulli</vt:lpstr>
      <vt:lpstr>Distribution, North America, Asia </vt:lpstr>
      <vt:lpstr>PowerPoint Presentation</vt:lpstr>
      <vt:lpstr>Agrilus anxius</vt:lpstr>
      <vt:lpstr>Also of concern</vt:lpstr>
      <vt:lpstr>Main concern remains “Pest X”!</vt:lpstr>
    </vt:vector>
  </TitlesOfParts>
  <Company>OEPP / EPPO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15_Roy</dc:title>
  <dc:creator>OEPP</dc:creator>
  <cp:lastModifiedBy>Martin Ward</cp:lastModifiedBy>
  <cp:revision>355</cp:revision>
  <cp:lastPrinted>2014-04-18T10:11:40Z</cp:lastPrinted>
  <dcterms:created xsi:type="dcterms:W3CDTF">2009-11-23T13:16:32Z</dcterms:created>
  <dcterms:modified xsi:type="dcterms:W3CDTF">2014-11-12T14:11:13Z</dcterms:modified>
</cp:coreProperties>
</file>