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2" r:id="rId4"/>
    <p:sldId id="259" r:id="rId5"/>
    <p:sldId id="268" r:id="rId6"/>
    <p:sldId id="269" r:id="rId7"/>
    <p:sldId id="270" r:id="rId8"/>
    <p:sldId id="271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napToGrid="0" snapToObjects="1"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BD70-691C-9E4E-BB49-C59ADB8CF3B6}" type="datetimeFigureOut">
              <a:rPr lang="es-ES_tradnl" smtClean="0"/>
              <a:pPr/>
              <a:t>05/11/2014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8F37-1006-7943-B59A-6D913E0D9BF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BD70-691C-9E4E-BB49-C59ADB8CF3B6}" type="datetimeFigureOut">
              <a:rPr lang="es-ES_tradnl" smtClean="0"/>
              <a:pPr/>
              <a:t>05/11/2014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8F37-1006-7943-B59A-6D913E0D9BF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BD70-691C-9E4E-BB49-C59ADB8CF3B6}" type="datetimeFigureOut">
              <a:rPr lang="es-ES_tradnl" smtClean="0"/>
              <a:pPr/>
              <a:t>05/11/2014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8F37-1006-7943-B59A-6D913E0D9BF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BD70-691C-9E4E-BB49-C59ADB8CF3B6}" type="datetimeFigureOut">
              <a:rPr lang="es-ES_tradnl" smtClean="0"/>
              <a:pPr/>
              <a:t>05/11/2014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8F37-1006-7943-B59A-6D913E0D9BF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BD70-691C-9E4E-BB49-C59ADB8CF3B6}" type="datetimeFigureOut">
              <a:rPr lang="es-ES_tradnl" smtClean="0"/>
              <a:pPr/>
              <a:t>05/11/2014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8F37-1006-7943-B59A-6D913E0D9BF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BD70-691C-9E4E-BB49-C59ADB8CF3B6}" type="datetimeFigureOut">
              <a:rPr lang="es-ES_tradnl" smtClean="0"/>
              <a:pPr/>
              <a:t>05/11/2014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8F37-1006-7943-B59A-6D913E0D9BF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BD70-691C-9E4E-BB49-C59ADB8CF3B6}" type="datetimeFigureOut">
              <a:rPr lang="es-ES_tradnl" smtClean="0"/>
              <a:pPr/>
              <a:t>05/11/2014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8F37-1006-7943-B59A-6D913E0D9BF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BD70-691C-9E4E-BB49-C59ADB8CF3B6}" type="datetimeFigureOut">
              <a:rPr lang="es-ES_tradnl" smtClean="0"/>
              <a:pPr/>
              <a:t>05/11/2014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8F37-1006-7943-B59A-6D913E0D9BF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BD70-691C-9E4E-BB49-C59ADB8CF3B6}" type="datetimeFigureOut">
              <a:rPr lang="es-ES_tradnl" smtClean="0"/>
              <a:pPr/>
              <a:t>05/11/2014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8F37-1006-7943-B59A-6D913E0D9BF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BD70-691C-9E4E-BB49-C59ADB8CF3B6}" type="datetimeFigureOut">
              <a:rPr lang="es-ES_tradnl" smtClean="0"/>
              <a:pPr/>
              <a:t>05/11/2014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8F37-1006-7943-B59A-6D913E0D9BF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BD70-691C-9E4E-BB49-C59ADB8CF3B6}" type="datetimeFigureOut">
              <a:rPr lang="es-ES_tradnl" smtClean="0"/>
              <a:pPr/>
              <a:t>05/11/2014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8F37-1006-7943-B59A-6D913E0D9BF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DBD70-691C-9E4E-BB49-C59ADB8CF3B6}" type="datetimeFigureOut">
              <a:rPr lang="es-ES_tradnl" smtClean="0"/>
              <a:pPr/>
              <a:t>05/11/2014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F8F37-1006-7943-B59A-6D913E0D9BF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183511" y="4125692"/>
            <a:ext cx="7496255" cy="2286000"/>
          </a:xfrm>
        </p:spPr>
        <p:txBody>
          <a:bodyPr>
            <a:normAutofit/>
          </a:bodyPr>
          <a:lstStyle/>
          <a:p>
            <a:pPr lvl="1" algn="r"/>
            <a:r>
              <a:rPr lang="es-MX" sz="2000" b="1" dirty="0" smtClean="0"/>
              <a:t>International Regional </a:t>
            </a:r>
            <a:r>
              <a:rPr lang="es-MX" sz="2000" b="1" dirty="0" err="1" smtClean="0"/>
              <a:t>Organization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for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Plant</a:t>
            </a:r>
            <a:r>
              <a:rPr lang="es-MX" sz="2000" b="1" dirty="0" smtClean="0"/>
              <a:t> and Animal Health</a:t>
            </a:r>
          </a:p>
          <a:p>
            <a:pPr lvl="1" algn="r"/>
            <a:r>
              <a:rPr lang="es-MX" sz="2000" b="1" dirty="0" err="1" smtClean="0"/>
              <a:t>Directorship</a:t>
            </a:r>
            <a:r>
              <a:rPr lang="es-MX" sz="2000" b="1" dirty="0" smtClean="0"/>
              <a:t> - </a:t>
            </a:r>
            <a:r>
              <a:rPr lang="es-MX" sz="2000" b="1" dirty="0" err="1" smtClean="0"/>
              <a:t>Plant</a:t>
            </a:r>
            <a:r>
              <a:rPr lang="es-MX" sz="2000" b="1" dirty="0" smtClean="0"/>
              <a:t> Health Regional </a:t>
            </a:r>
            <a:r>
              <a:rPr lang="es-MX" sz="2000" b="1" dirty="0" err="1" smtClean="0"/>
              <a:t>Coordination</a:t>
            </a:r>
            <a:endParaRPr lang="es-MX" sz="2000" b="1" dirty="0" smtClean="0"/>
          </a:p>
          <a:p>
            <a:pPr lvl="1" algn="r"/>
            <a:endParaRPr lang="es-MX" sz="2000" b="1" dirty="0" smtClean="0"/>
          </a:p>
          <a:p>
            <a:pPr lvl="1" algn="r"/>
            <a:r>
              <a:rPr lang="es-MX" sz="2000" b="1" dirty="0" smtClean="0"/>
              <a:t>Organismo Internacional Regional de Sanidad Agropecuaria</a:t>
            </a:r>
          </a:p>
          <a:p>
            <a:pPr lvl="1" algn="r"/>
            <a:r>
              <a:rPr lang="es-MX" sz="2000" b="1" dirty="0" smtClean="0"/>
              <a:t>Dirección - Coordinación Regional en Sanidad Vegetal</a:t>
            </a:r>
          </a:p>
          <a:p>
            <a:pPr lvl="1" algn="r"/>
            <a:endParaRPr lang="es-MX" sz="2000" b="1" dirty="0" smtClean="0"/>
          </a:p>
          <a:p>
            <a:pPr algn="r"/>
            <a:endParaRPr lang="es-MX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1183511" y="1365813"/>
            <a:ext cx="7086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OIRSA</a:t>
            </a:r>
          </a:p>
          <a:p>
            <a:pPr algn="ctr"/>
            <a:r>
              <a:rPr lang="en-US" sz="2400" b="1" dirty="0" smtClean="0"/>
              <a:t>Report to the 26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Technical Consultation among</a:t>
            </a:r>
            <a:endParaRPr lang="es-MX" sz="2400" dirty="0" smtClean="0"/>
          </a:p>
          <a:p>
            <a:pPr algn="ctr"/>
            <a:r>
              <a:rPr lang="en-US" sz="2400" b="1" dirty="0" smtClean="0"/>
              <a:t>Regional Plant Protection Organizations</a:t>
            </a:r>
            <a:endParaRPr lang="es-MX" sz="2400" dirty="0" smtClean="0"/>
          </a:p>
          <a:p>
            <a:pPr algn="ctr"/>
            <a:r>
              <a:rPr lang="es-MX" sz="2400" b="1" dirty="0" smtClean="0"/>
              <a:t>Antigua, Guatemala, </a:t>
            </a:r>
            <a:r>
              <a:rPr lang="es-MX" sz="2400" b="1" dirty="0" err="1" smtClean="0"/>
              <a:t>November</a:t>
            </a:r>
            <a:r>
              <a:rPr lang="es-MX" sz="2400" b="1" dirty="0" smtClean="0"/>
              <a:t> 10-14</a:t>
            </a:r>
            <a:r>
              <a:rPr lang="" sz="2400" b="1" dirty="0" smtClean="0"/>
              <a:t> </a:t>
            </a:r>
            <a:r>
              <a:rPr lang="es-MX" sz="2400" b="1" dirty="0"/>
              <a:t>2014</a:t>
            </a:r>
            <a:r>
              <a:rPr lang="es-MX" b="1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activities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  Regional PRA scheduled for: </a:t>
            </a:r>
            <a:r>
              <a:rPr lang="en-US" i="1" dirty="0" smtClean="0"/>
              <a:t>M. </a:t>
            </a:r>
            <a:r>
              <a:rPr lang="en-US" i="1" dirty="0" err="1" smtClean="0"/>
              <a:t>cribraria</a:t>
            </a:r>
            <a:r>
              <a:rPr lang="en-US" i="1" dirty="0" smtClean="0"/>
              <a:t>, FOC R4T, A. grandis, F. </a:t>
            </a:r>
            <a:r>
              <a:rPr lang="en-US" i="1" dirty="0" err="1" smtClean="0"/>
              <a:t>Guttiforme</a:t>
            </a:r>
            <a:r>
              <a:rPr lang="" i="1" dirty="0" smtClean="0"/>
              <a:t> </a:t>
            </a:r>
            <a:r>
              <a:rPr lang="en-US" dirty="0" smtClean="0"/>
              <a:t>and</a:t>
            </a:r>
            <a:r>
              <a:rPr lang="en-US" i="1" dirty="0" smtClean="0"/>
              <a:t> T. </a:t>
            </a:r>
            <a:r>
              <a:rPr lang="en-US" i="1" dirty="0" err="1" smtClean="0"/>
              <a:t>absoluta</a:t>
            </a:r>
            <a:r>
              <a:rPr lang="en-US" i="1" dirty="0" smtClean="0"/>
              <a:t>.</a:t>
            </a:r>
            <a:endParaRPr lang="en-US" dirty="0" smtClean="0"/>
          </a:p>
          <a:p>
            <a:pPr lvl="0"/>
            <a:r>
              <a:rPr lang="en-US" dirty="0" smtClean="0"/>
              <a:t>Training course in management for NPPO Directors and Deputy Directors.</a:t>
            </a:r>
          </a:p>
          <a:p>
            <a:pPr lvl="0"/>
            <a:r>
              <a:rPr lang="en-US" dirty="0" smtClean="0"/>
              <a:t>E-Phyto Regional Pilot Project in coordination with IPPC Secretariat.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75807" y="2505670"/>
            <a:ext cx="2597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Thanks !</a:t>
            </a:r>
            <a:endParaRPr lang="en-US" sz="5400" b="1" cap="none" spc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logoOIRSA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2765" y="3597381"/>
            <a:ext cx="1957502" cy="1957502"/>
          </a:xfrm>
          <a:prstGeom prst="ellipse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12500"/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OIRSA?</a:t>
            </a:r>
            <a:endParaRPr lang="en-GB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90832" y="1600200"/>
            <a:ext cx="7895968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Established since 1953 (61 years protecting the Agriculture)</a:t>
            </a:r>
          </a:p>
          <a:p>
            <a:r>
              <a:rPr lang="en-GB" dirty="0" smtClean="0"/>
              <a:t>9 countries belong to OIRSA by means of law in each country (Belize, Costa Rica, Dominican Republic, El Salvador, Guatemala, Honduras, Mexico, Nicaragua and Panama).</a:t>
            </a:r>
          </a:p>
          <a:p>
            <a:r>
              <a:rPr lang="en-GB" dirty="0" smtClean="0"/>
              <a:t>OIRSA is one of the RPPOs partners to the IPPC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err="1" smtClean="0"/>
              <a:t>Phytosanitary</a:t>
            </a:r>
            <a:r>
              <a:rPr lang="es-CR" dirty="0" smtClean="0"/>
              <a:t> </a:t>
            </a:r>
            <a:r>
              <a:rPr lang="es-CR" dirty="0" err="1" smtClean="0"/>
              <a:t>Programs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Coffee Leaf Rust </a:t>
            </a:r>
            <a:r>
              <a:rPr lang="en-GB" dirty="0" err="1" smtClean="0"/>
              <a:t>Phytosanitary</a:t>
            </a:r>
            <a:r>
              <a:rPr lang="en-GB" dirty="0" smtClean="0"/>
              <a:t> Program.</a:t>
            </a:r>
          </a:p>
          <a:p>
            <a:r>
              <a:rPr lang="en-GB" dirty="0" smtClean="0"/>
              <a:t>Preventive Regional </a:t>
            </a:r>
            <a:r>
              <a:rPr lang="en-GB" dirty="0" err="1" smtClean="0"/>
              <a:t>Quar</a:t>
            </a:r>
            <a:r>
              <a:rPr lang="" dirty="0" smtClean="0"/>
              <a:t>a</a:t>
            </a:r>
            <a:r>
              <a:rPr lang="en-GB" dirty="0" err="1" smtClean="0"/>
              <a:t>ntine</a:t>
            </a:r>
            <a:r>
              <a:rPr lang="en-GB" dirty="0" smtClean="0"/>
              <a:t> Pests.</a:t>
            </a:r>
          </a:p>
          <a:p>
            <a:r>
              <a:rPr lang="en-US" dirty="0" smtClean="0"/>
              <a:t>Pest control program</a:t>
            </a:r>
            <a:r>
              <a:rPr lang="" dirty="0" smtClean="0"/>
              <a:t>s</a:t>
            </a:r>
            <a:r>
              <a:rPr lang="en-US" dirty="0" smtClean="0"/>
              <a:t> of regional interest.</a:t>
            </a:r>
          </a:p>
          <a:p>
            <a:r>
              <a:rPr lang="en-US" i="1" dirty="0" smtClean="0"/>
              <a:t>Anastrepha grandis </a:t>
            </a:r>
            <a:r>
              <a:rPr lang="en-US" dirty="0" smtClean="0"/>
              <a:t>Regional Pest Control in </a:t>
            </a:r>
            <a:r>
              <a:rPr lang="en-US" dirty="0" err="1" smtClean="0"/>
              <a:t>Panam</a:t>
            </a:r>
            <a:r>
              <a:rPr lang="" dirty="0" smtClean="0"/>
              <a:t>a</a:t>
            </a:r>
            <a:r>
              <a:rPr lang="en-US" dirty="0" smtClean="0"/>
              <a:t>.</a:t>
            </a:r>
          </a:p>
          <a:p>
            <a:r>
              <a:rPr lang="en-US" dirty="0" smtClean="0"/>
              <a:t>HLB</a:t>
            </a:r>
            <a:r>
              <a:rPr lang="en-US" i="1" dirty="0" smtClean="0"/>
              <a:t> </a:t>
            </a:r>
            <a:r>
              <a:rPr lang="en-US" dirty="0" smtClean="0"/>
              <a:t>Regional Pest Control.</a:t>
            </a:r>
            <a:endParaRPr lang="es-E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all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Organizational Chart</a:t>
            </a:r>
            <a:endParaRPr lang="en-GB" cap="all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555" y="1390131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The Steering Board integrated by Ministers/Secretaries of Agriculture of the member countries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Executive Director.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Technical Directions </a:t>
            </a:r>
            <a:r>
              <a:rPr lang="en-GB" dirty="0" smtClean="0"/>
              <a:t>(leaderships):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Plant Health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Animal Health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Food Safety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Plant and Animal Quarantine</a:t>
            </a:r>
          </a:p>
          <a:p>
            <a:pPr lvl="1">
              <a:buFont typeface="Wingdings" pitchFamily="2" charset="2"/>
              <a:buChar char="Ø"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4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 capacities and activities related with IPPC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XII</a:t>
            </a:r>
            <a:r>
              <a:rPr lang="" dirty="0" smtClean="0"/>
              <a:t>I</a:t>
            </a:r>
            <a:r>
              <a:rPr lang="en-US" dirty="0" smtClean="0"/>
              <a:t> Meeting of the OIRSA Technical Regional Group for ISPMs Revision, October 13-17, 2014 (Same for 2013)</a:t>
            </a:r>
          </a:p>
          <a:p>
            <a:r>
              <a:rPr lang="en-US" dirty="0" smtClean="0"/>
              <a:t>Financial support for the IPPC Regional Workshop, September 27- 31, 2014 (Same for 2013).</a:t>
            </a:r>
          </a:p>
          <a:p>
            <a:r>
              <a:rPr lang="en-US" dirty="0" smtClean="0"/>
              <a:t> Participation at the  CPM-9, April 2014</a:t>
            </a:r>
            <a:r>
              <a:rPr lang="" dirty="0" smtClean="0"/>
              <a:t>,</a:t>
            </a:r>
            <a:r>
              <a:rPr lang="en-US" dirty="0" smtClean="0"/>
              <a:t> with 8 member countries.</a:t>
            </a:r>
            <a:endParaRPr lang="es-MX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 capacities…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LIX Ordinary Meeting of </a:t>
            </a:r>
            <a:r>
              <a:rPr lang="en-GB" dirty="0" err="1" smtClean="0"/>
              <a:t>OIRSA’s</a:t>
            </a:r>
            <a:r>
              <a:rPr lang="en-GB" dirty="0" smtClean="0"/>
              <a:t> Technical Committee [the </a:t>
            </a:r>
            <a:r>
              <a:rPr lang="en-GB" dirty="0" err="1" smtClean="0"/>
              <a:t>NPPO</a:t>
            </a:r>
            <a:r>
              <a:rPr lang="en-GB" dirty="0" smtClean="0"/>
              <a:t> members], March2014.</a:t>
            </a:r>
          </a:p>
          <a:p>
            <a:r>
              <a:rPr lang="en-GB" dirty="0" smtClean="0"/>
              <a:t>Technical Expert Panel is working  to draw up the Regional Quarantine Pest List, it is expected to be ready in 2015.</a:t>
            </a:r>
          </a:p>
          <a:p>
            <a:pPr lvl="0"/>
            <a:r>
              <a:rPr lang="en-GB" dirty="0" smtClean="0"/>
              <a:t> In 2013 OIRSA developed a Coffee Leaf Rust early warning system for its member countries.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 capacities…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707"/>
            <a:ext cx="8229600" cy="485860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Medfly Control Program in Belize, Guatemala, Honduras and Mexico, and maintenance medfly free areas. Coordination meetings in 2013 and 2014.</a:t>
            </a:r>
          </a:p>
          <a:p>
            <a:r>
              <a:rPr lang="en-GB" dirty="0" smtClean="0"/>
              <a:t> Diagnostic Labs Strategic Planning Workshop in October 2014, for member countries.</a:t>
            </a:r>
          </a:p>
          <a:p>
            <a:r>
              <a:rPr lang="en-GB" i="1" dirty="0" err="1" smtClean="0"/>
              <a:t>Fusarium</a:t>
            </a:r>
            <a:r>
              <a:rPr lang="en-GB" i="1" dirty="0" smtClean="0"/>
              <a:t> </a:t>
            </a:r>
            <a:r>
              <a:rPr lang="en-GB" i="1" dirty="0" err="1" smtClean="0"/>
              <a:t>oxysporum</a:t>
            </a:r>
            <a:r>
              <a:rPr lang="en-GB" dirty="0" smtClean="0"/>
              <a:t> f sp. </a:t>
            </a:r>
            <a:r>
              <a:rPr lang="en-GB" i="1" dirty="0" smtClean="0"/>
              <a:t>cubense</a:t>
            </a:r>
            <a:r>
              <a:rPr lang="en-GB" dirty="0" smtClean="0"/>
              <a:t> (Panama Disease) Regional Workshop, September 2014.</a:t>
            </a:r>
          </a:p>
          <a:p>
            <a:r>
              <a:rPr lang="en-GB" dirty="0" smtClean="0"/>
              <a:t>HLB Molecular Diagnostic </a:t>
            </a:r>
            <a:r>
              <a:rPr lang="en-GB" dirty="0" err="1" smtClean="0"/>
              <a:t>PCR</a:t>
            </a:r>
            <a:r>
              <a:rPr lang="en-GB" dirty="0" smtClean="0"/>
              <a:t> Regional Training for member countries, July 2014.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 capacities…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CPM-9 </a:t>
            </a:r>
            <a:r>
              <a:rPr lang="es-CR" dirty="0" err="1" smtClean="0"/>
              <a:t>Preparation</a:t>
            </a:r>
            <a:r>
              <a:rPr lang="es-CR" dirty="0" smtClean="0"/>
              <a:t> </a:t>
            </a:r>
            <a:r>
              <a:rPr lang="es-CR" dirty="0" err="1" smtClean="0"/>
              <a:t>Workshop</a:t>
            </a:r>
            <a:r>
              <a:rPr lang="es-CR" dirty="0" smtClean="0"/>
              <a:t>  </a:t>
            </a:r>
            <a:r>
              <a:rPr lang="es-CR" dirty="0" err="1" smtClean="0"/>
              <a:t>addressed</a:t>
            </a:r>
            <a:r>
              <a:rPr lang="es-CR" dirty="0" smtClean="0"/>
              <a:t> </a:t>
            </a:r>
            <a:r>
              <a:rPr lang="es-CR" dirty="0" err="1" smtClean="0"/>
              <a:t>to</a:t>
            </a:r>
            <a:r>
              <a:rPr lang="es-CR" dirty="0" smtClean="0"/>
              <a:t> </a:t>
            </a:r>
            <a:r>
              <a:rPr lang="es-CR" dirty="0" err="1" smtClean="0"/>
              <a:t>member</a:t>
            </a:r>
            <a:r>
              <a:rPr lang="es-CR" dirty="0" smtClean="0"/>
              <a:t> </a:t>
            </a:r>
            <a:r>
              <a:rPr lang="es-CR" dirty="0" err="1" smtClean="0"/>
              <a:t>countries</a:t>
            </a:r>
            <a:r>
              <a:rPr lang="es-CR" dirty="0" smtClean="0"/>
              <a:t>, in </a:t>
            </a:r>
            <a:r>
              <a:rPr lang="es-CR" dirty="0" err="1" smtClean="0"/>
              <a:t>coordination</a:t>
            </a:r>
            <a:r>
              <a:rPr lang="es-CR" dirty="0" smtClean="0"/>
              <a:t> </a:t>
            </a:r>
            <a:r>
              <a:rPr lang="es-CR" dirty="0" err="1" smtClean="0"/>
              <a:t>with</a:t>
            </a:r>
            <a:r>
              <a:rPr lang="es-CR" dirty="0" smtClean="0"/>
              <a:t> IPPC </a:t>
            </a:r>
            <a:r>
              <a:rPr lang="es-CR" dirty="0" err="1" smtClean="0"/>
              <a:t>Secretariat</a:t>
            </a:r>
            <a:r>
              <a:rPr lang="es-CR" dirty="0" smtClean="0"/>
              <a:t>, </a:t>
            </a:r>
            <a:r>
              <a:rPr lang="es-CR" dirty="0" err="1" smtClean="0"/>
              <a:t>February</a:t>
            </a:r>
            <a:r>
              <a:rPr lang="es-CR" dirty="0" smtClean="0"/>
              <a:t> 2014.</a:t>
            </a:r>
          </a:p>
          <a:p>
            <a:r>
              <a:rPr lang="es-CR" dirty="0" smtClean="0"/>
              <a:t>OIRSA </a:t>
            </a:r>
            <a:r>
              <a:rPr lang="es-CR" dirty="0" err="1" smtClean="0"/>
              <a:t>participated</a:t>
            </a:r>
            <a:r>
              <a:rPr lang="es-CR" dirty="0" smtClean="0"/>
              <a:t> at </a:t>
            </a:r>
            <a:r>
              <a:rPr lang="" dirty="0" smtClean="0"/>
              <a:t>the </a:t>
            </a:r>
            <a:r>
              <a:rPr lang="es-CR" dirty="0" err="1" smtClean="0"/>
              <a:t>ePhyto</a:t>
            </a:r>
            <a:r>
              <a:rPr lang="es-CR" dirty="0" smtClean="0"/>
              <a:t> </a:t>
            </a:r>
            <a:r>
              <a:rPr lang="es-CR" dirty="0" err="1" smtClean="0"/>
              <a:t>preparation</a:t>
            </a:r>
            <a:r>
              <a:rPr lang="es-CR" dirty="0" smtClean="0"/>
              <a:t> pro</a:t>
            </a:r>
            <a:r>
              <a:rPr lang="" dirty="0" smtClean="0"/>
              <a:t>j</a:t>
            </a:r>
            <a:r>
              <a:rPr lang="es-CR" dirty="0" err="1" smtClean="0"/>
              <a:t>ect</a:t>
            </a:r>
            <a:r>
              <a:rPr lang="es-CR" dirty="0" smtClean="0"/>
              <a:t> workshop at Rome, IPPC </a:t>
            </a:r>
            <a:r>
              <a:rPr lang="es-CR" dirty="0" err="1" smtClean="0"/>
              <a:t>Secretariat</a:t>
            </a:r>
            <a:r>
              <a:rPr lang="es-CR" dirty="0" smtClean="0"/>
              <a:t>, FANC-STDF </a:t>
            </a:r>
            <a:r>
              <a:rPr lang="es-CR" dirty="0" err="1" smtClean="0"/>
              <a:t>funds</a:t>
            </a:r>
            <a:r>
              <a:rPr lang="es-CR" dirty="0" smtClean="0"/>
              <a:t>, </a:t>
            </a:r>
            <a:r>
              <a:rPr lang="es-CR" dirty="0" err="1" smtClean="0"/>
              <a:t>October</a:t>
            </a:r>
            <a:r>
              <a:rPr lang="es-CR" dirty="0" smtClean="0"/>
              <a:t> 2014.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Cooperation</a:t>
            </a:r>
            <a:endParaRPr lang="en-GB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29946" y="1600200"/>
            <a:ext cx="6326659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OIRSA coordinates with:</a:t>
            </a:r>
          </a:p>
          <a:p>
            <a:pPr lvl="1"/>
            <a:r>
              <a:rPr lang="en-GB" dirty="0" smtClean="0"/>
              <a:t>IPPC</a:t>
            </a:r>
          </a:p>
          <a:p>
            <a:pPr lvl="1"/>
            <a:r>
              <a:rPr lang="en-GB" dirty="0" smtClean="0"/>
              <a:t>IICA</a:t>
            </a:r>
          </a:p>
          <a:p>
            <a:pPr lvl="1"/>
            <a:r>
              <a:rPr lang="en-GB" dirty="0" smtClean="0"/>
              <a:t>ICDF</a:t>
            </a:r>
          </a:p>
          <a:p>
            <a:pPr lvl="1"/>
            <a:r>
              <a:rPr lang="en-GB" dirty="0" smtClean="0"/>
              <a:t>FAO</a:t>
            </a:r>
          </a:p>
          <a:p>
            <a:pPr lvl="1"/>
            <a:r>
              <a:rPr lang="en-GB" dirty="0" smtClean="0"/>
              <a:t>EPPO</a:t>
            </a:r>
          </a:p>
          <a:p>
            <a:pPr lvl="1"/>
            <a:r>
              <a:rPr lang="en-GB" dirty="0" smtClean="0"/>
              <a:t>SAG-Chile</a:t>
            </a:r>
          </a:p>
          <a:p>
            <a:pPr lvl="1"/>
            <a:r>
              <a:rPr lang="en-GB" dirty="0" smtClean="0"/>
              <a:t>NAPPO</a:t>
            </a:r>
          </a:p>
          <a:p>
            <a:pPr lvl="1"/>
            <a:r>
              <a:rPr lang="en-GB" dirty="0" smtClean="0"/>
              <a:t>USDA</a:t>
            </a:r>
          </a:p>
          <a:p>
            <a:pPr lvl="1"/>
            <a:endParaRPr lang="en-GB" dirty="0"/>
          </a:p>
        </p:txBody>
      </p:sp>
      <p:pic>
        <p:nvPicPr>
          <p:cNvPr id="4" name="Picture 4" descr="http://www.infoagroisp.com/infoagro/hortalizas/images/tuta_absoluta_fi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6854" y="2958480"/>
            <a:ext cx="1728787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1699</TotalTime>
  <Words>461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Tema de Office</vt:lpstr>
      <vt:lpstr>Slide 1</vt:lpstr>
      <vt:lpstr>WHAT IS OIRSA?</vt:lpstr>
      <vt:lpstr>Phytosanitary Programs</vt:lpstr>
      <vt:lpstr>Organizational Chart</vt:lpstr>
      <vt:lpstr>  Building capacities and activities related with IPPC </vt:lpstr>
      <vt:lpstr>Building capacities…</vt:lpstr>
      <vt:lpstr>Building capacities…</vt:lpstr>
      <vt:lpstr>Building capacities…</vt:lpstr>
      <vt:lpstr>International Cooperation</vt:lpstr>
      <vt:lpstr>Future activities</vt:lpstr>
      <vt:lpstr>Slide 11</vt:lpstr>
    </vt:vector>
  </TitlesOfParts>
  <Company>mmartell@oirsa.org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mario martell</dc:creator>
  <cp:lastModifiedBy>Toshiba</cp:lastModifiedBy>
  <cp:revision>131</cp:revision>
  <dcterms:created xsi:type="dcterms:W3CDTF">2013-02-28T22:05:02Z</dcterms:created>
  <dcterms:modified xsi:type="dcterms:W3CDTF">2014-11-05T18:38:34Z</dcterms:modified>
</cp:coreProperties>
</file>